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14.xml" ContentType="application/vnd.openxmlformats-officedocument.themeOverr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5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0" r:id="rId1"/>
    <p:sldMasterId id="2147483853" r:id="rId2"/>
    <p:sldMasterId id="2147483871" r:id="rId3"/>
    <p:sldMasterId id="2147483921" r:id="rId4"/>
    <p:sldMasterId id="2147483993" r:id="rId5"/>
    <p:sldMasterId id="2147484005" r:id="rId6"/>
    <p:sldMasterId id="2147484022" r:id="rId7"/>
  </p:sldMasterIdLst>
  <p:notesMasterIdLst>
    <p:notesMasterId r:id="rId95"/>
  </p:notesMasterIdLst>
  <p:handoutMasterIdLst>
    <p:handoutMasterId r:id="rId96"/>
  </p:handoutMasterIdLst>
  <p:sldIdLst>
    <p:sldId id="12549" r:id="rId8"/>
    <p:sldId id="12687" r:id="rId9"/>
    <p:sldId id="12715" r:id="rId10"/>
    <p:sldId id="12716" r:id="rId11"/>
    <p:sldId id="12744" r:id="rId12"/>
    <p:sldId id="12476" r:id="rId13"/>
    <p:sldId id="12845" r:id="rId14"/>
    <p:sldId id="12764" r:id="rId15"/>
    <p:sldId id="12759" r:id="rId16"/>
    <p:sldId id="10782" r:id="rId17"/>
    <p:sldId id="12875" r:id="rId18"/>
    <p:sldId id="12867" r:id="rId19"/>
    <p:sldId id="12860" r:id="rId20"/>
    <p:sldId id="12835" r:id="rId21"/>
    <p:sldId id="12850" r:id="rId22"/>
    <p:sldId id="12851" r:id="rId23"/>
    <p:sldId id="12852" r:id="rId24"/>
    <p:sldId id="12248" r:id="rId25"/>
    <p:sldId id="12581" r:id="rId26"/>
    <p:sldId id="12668" r:id="rId27"/>
    <p:sldId id="11307" r:id="rId28"/>
    <p:sldId id="11308" r:id="rId29"/>
    <p:sldId id="12572" r:id="rId30"/>
    <p:sldId id="12573" r:id="rId31"/>
    <p:sldId id="1941" r:id="rId32"/>
    <p:sldId id="12868" r:id="rId33"/>
    <p:sldId id="12870" r:id="rId34"/>
    <p:sldId id="12874" r:id="rId35"/>
    <p:sldId id="12871" r:id="rId36"/>
    <p:sldId id="2314" r:id="rId37"/>
    <p:sldId id="2315" r:id="rId38"/>
    <p:sldId id="2316" r:id="rId39"/>
    <p:sldId id="2317" r:id="rId40"/>
    <p:sldId id="1943" r:id="rId41"/>
    <p:sldId id="7381" r:id="rId42"/>
    <p:sldId id="11772" r:id="rId43"/>
    <p:sldId id="11785" r:id="rId44"/>
    <p:sldId id="11786" r:id="rId45"/>
    <p:sldId id="2975" r:id="rId46"/>
    <p:sldId id="1644" r:id="rId47"/>
    <p:sldId id="1645" r:id="rId48"/>
    <p:sldId id="1646" r:id="rId49"/>
    <p:sldId id="1647" r:id="rId50"/>
    <p:sldId id="1648" r:id="rId51"/>
    <p:sldId id="12438" r:id="rId52"/>
    <p:sldId id="12127" r:id="rId53"/>
    <p:sldId id="12136" r:id="rId54"/>
    <p:sldId id="12046" r:id="rId55"/>
    <p:sldId id="1947" r:id="rId56"/>
    <p:sldId id="11300" r:id="rId57"/>
    <p:sldId id="1951" r:id="rId58"/>
    <p:sldId id="1952" r:id="rId59"/>
    <p:sldId id="1953" r:id="rId60"/>
    <p:sldId id="1954" r:id="rId61"/>
    <p:sldId id="1955" r:id="rId62"/>
    <p:sldId id="1958" r:id="rId63"/>
    <p:sldId id="1959" r:id="rId64"/>
    <p:sldId id="11787" r:id="rId65"/>
    <p:sldId id="11788" r:id="rId66"/>
    <p:sldId id="11789" r:id="rId67"/>
    <p:sldId id="8613" r:id="rId68"/>
    <p:sldId id="11783" r:id="rId69"/>
    <p:sldId id="11781" r:id="rId70"/>
    <p:sldId id="1964" r:id="rId71"/>
    <p:sldId id="11784" r:id="rId72"/>
    <p:sldId id="11791" r:id="rId73"/>
    <p:sldId id="11792" r:id="rId74"/>
    <p:sldId id="12869" r:id="rId75"/>
    <p:sldId id="2359" r:id="rId76"/>
    <p:sldId id="1966" r:id="rId77"/>
    <p:sldId id="1967" r:id="rId78"/>
    <p:sldId id="1968" r:id="rId79"/>
    <p:sldId id="1969" r:id="rId80"/>
    <p:sldId id="1970" r:id="rId81"/>
    <p:sldId id="1971" r:id="rId82"/>
    <p:sldId id="8741" r:id="rId83"/>
    <p:sldId id="8742" r:id="rId84"/>
    <p:sldId id="12014" r:id="rId85"/>
    <p:sldId id="12124" r:id="rId86"/>
    <p:sldId id="12125" r:id="rId87"/>
    <p:sldId id="12126" r:id="rId88"/>
    <p:sldId id="12299" r:id="rId89"/>
    <p:sldId id="12317" r:id="rId90"/>
    <p:sldId id="12128" r:id="rId91"/>
    <p:sldId id="12161" r:id="rId92"/>
    <p:sldId id="12414" r:id="rId93"/>
    <p:sldId id="11800" r:id="rId94"/>
  </p:sldIdLst>
  <p:sldSz cx="10287000" cy="6858000" type="35mm"/>
  <p:notesSz cx="6797675" cy="99266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1pPr>
    <a:lvl2pPr marL="457195" algn="ctr" rtl="0" eaLnBrk="0" fontAlgn="base" hangingPunct="0">
      <a:spcBef>
        <a:spcPct val="0"/>
      </a:spcBef>
      <a:spcAft>
        <a:spcPct val="0"/>
      </a:spcAft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2pPr>
    <a:lvl3pPr marL="914389" algn="ctr" rtl="0" eaLnBrk="0" fontAlgn="base" hangingPunct="0">
      <a:spcBef>
        <a:spcPct val="0"/>
      </a:spcBef>
      <a:spcAft>
        <a:spcPct val="0"/>
      </a:spcAft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3pPr>
    <a:lvl4pPr marL="1371584" algn="ctr" rtl="0" eaLnBrk="0" fontAlgn="base" hangingPunct="0">
      <a:spcBef>
        <a:spcPct val="0"/>
      </a:spcBef>
      <a:spcAft>
        <a:spcPct val="0"/>
      </a:spcAft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4pPr>
    <a:lvl5pPr marL="1828778" algn="ctr" rtl="0" eaLnBrk="0" fontAlgn="base" hangingPunct="0">
      <a:spcBef>
        <a:spcPct val="0"/>
      </a:spcBef>
      <a:spcAft>
        <a:spcPct val="0"/>
      </a:spcAft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5pPr>
    <a:lvl6pPr marL="2285973" algn="l" defTabSz="914389" rtl="0" eaLnBrk="1" latinLnBrk="0" hangingPunct="1"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6pPr>
    <a:lvl7pPr marL="2743167" algn="l" defTabSz="914389" rtl="0" eaLnBrk="1" latinLnBrk="0" hangingPunct="1"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7pPr>
    <a:lvl8pPr marL="3200362" algn="l" defTabSz="914389" rtl="0" eaLnBrk="1" latinLnBrk="0" hangingPunct="1"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8pPr>
    <a:lvl9pPr marL="3657556" algn="l" defTabSz="914389" rtl="0" eaLnBrk="1" latinLnBrk="0" hangingPunct="1">
      <a:defRPr kumimoji="1"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F9F1"/>
    <a:srgbClr val="4472C4"/>
    <a:srgbClr val="FF00FF"/>
    <a:srgbClr val="FF99FF"/>
    <a:srgbClr val="36457C"/>
    <a:srgbClr val="414871"/>
    <a:srgbClr val="BABABA"/>
    <a:srgbClr val="CCFF33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FD75A-F194-4C7E-8D62-0CD697772BA0}" v="244" dt="2025-12-24T02:26:04.343"/>
    <p1510:client id="{F7F5DBBA-14DB-43EC-9DF5-715B315D3E6E}" v="13" dt="2025-12-24T06:18:36.7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7" autoAdjust="0"/>
    <p:restoredTop sz="94604" autoAdjust="0"/>
  </p:normalViewPr>
  <p:slideViewPr>
    <p:cSldViewPr snapToGrid="0">
      <p:cViewPr varScale="1">
        <p:scale>
          <a:sx n="36" d="100"/>
          <a:sy n="36" d="100"/>
        </p:scale>
        <p:origin x="1598" y="285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1" d="100"/>
        <a:sy n="51" d="100"/>
      </p:scale>
      <p:origin x="0" y="-864"/>
    </p:cViewPr>
  </p:sorterViewPr>
  <p:notesViewPr>
    <p:cSldViewPr snapToGrid="0">
      <p:cViewPr varScale="1">
        <p:scale>
          <a:sx n="50" d="100"/>
          <a:sy n="50" d="100"/>
        </p:scale>
        <p:origin x="-1932" y="-108"/>
      </p:cViewPr>
      <p:guideLst>
        <p:guide orient="horz" pos="3127"/>
        <p:guide pos="214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theme" Target="theme/theme1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viewProps" Target="viewProps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t" anchorCtr="0" compatLnSpc="1">
            <a:prstTxWarp prst="textNoShape">
              <a:avLst/>
            </a:prstTxWarp>
          </a:bodyPr>
          <a:lstStyle>
            <a:lvl1pPr algn="l">
              <a:defRPr kumimoji="0" sz="800">
                <a:effectLst/>
              </a:defRPr>
            </a:lvl1pPr>
          </a:lstStyle>
          <a:p>
            <a:r>
              <a:rPr lang="ja-JP" altLang="en-US"/>
              <a:t>岩室紳也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231" y="3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t" anchorCtr="0" compatLnSpc="1">
            <a:prstTxWarp prst="textNoShape">
              <a:avLst/>
            </a:prstTxWarp>
          </a:bodyPr>
          <a:lstStyle>
            <a:lvl1pPr algn="r">
              <a:defRPr kumimoji="0" sz="800">
                <a:effectLst/>
              </a:defRPr>
            </a:lvl1pPr>
          </a:lstStyle>
          <a:p>
            <a:fld id="{3FF0506C-5F80-4A78-AEFA-F1B1D47EB8D5}" type="datetime1">
              <a:rPr lang="ja-JP" altLang="en-US"/>
              <a:pPr/>
              <a:t>2025/12/24</a:t>
            </a:fld>
            <a:endParaRPr lang="en-US" altLang="ja-JP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2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b" anchorCtr="0" compatLnSpc="1">
            <a:prstTxWarp prst="textNoShape">
              <a:avLst/>
            </a:prstTxWarp>
          </a:bodyPr>
          <a:lstStyle>
            <a:lvl1pPr algn="l">
              <a:defRPr kumimoji="0" sz="800">
                <a:effectLst/>
              </a:defRPr>
            </a:lvl1pPr>
          </a:lstStyle>
          <a:p>
            <a:endParaRPr lang="ja-JP" altLang="en-US"/>
          </a:p>
          <a:p>
            <a:endParaRPr lang="ja-JP" alt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231" y="9429752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b" anchorCtr="0" compatLnSpc="1">
            <a:prstTxWarp prst="textNoShape">
              <a:avLst/>
            </a:prstTxWarp>
          </a:bodyPr>
          <a:lstStyle>
            <a:lvl1pPr algn="r">
              <a:defRPr kumimoji="0" sz="800">
                <a:effectLst/>
              </a:defRPr>
            </a:lvl1pPr>
          </a:lstStyle>
          <a:p>
            <a:fld id="{479EFEC8-4879-4DEA-8957-1D1803B41E90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35228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t" anchorCtr="0" compatLnSpc="1">
            <a:prstTxWarp prst="textNoShape">
              <a:avLst/>
            </a:prstTxWarp>
          </a:bodyPr>
          <a:lstStyle>
            <a:lvl1pPr algn="l">
              <a:defRPr kumimoji="0" sz="800">
                <a:effectLst/>
              </a:defRPr>
            </a:lvl1pPr>
          </a:lstStyle>
          <a:p>
            <a:endParaRPr lang="en-US" altLang="ja-JP"/>
          </a:p>
        </p:txBody>
      </p:sp>
      <p:sp>
        <p:nvSpPr>
          <p:cNvPr id="2057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04838" y="744538"/>
            <a:ext cx="55880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787" y="4714874"/>
            <a:ext cx="4984107" cy="4467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31" y="3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t" anchorCtr="0" compatLnSpc="1">
            <a:prstTxWarp prst="textNoShape">
              <a:avLst/>
            </a:prstTxWarp>
          </a:bodyPr>
          <a:lstStyle>
            <a:lvl1pPr algn="r">
              <a:defRPr kumimoji="0" sz="800">
                <a:effectLst/>
              </a:defRPr>
            </a:lvl1pPr>
          </a:lstStyle>
          <a:p>
            <a:fld id="{F99C5831-F1E8-45D6-9EDB-E50CF0D8982C}" type="datetime1">
              <a:rPr lang="ja-JP" altLang="en-US"/>
              <a:pPr/>
              <a:t>2025/12/24</a:t>
            </a:fld>
            <a:endParaRPr lang="en-US" altLang="ja-JP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2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b" anchorCtr="0" compatLnSpc="1">
            <a:prstTxWarp prst="textNoShape">
              <a:avLst/>
            </a:prstTxWarp>
          </a:bodyPr>
          <a:lstStyle>
            <a:lvl1pPr algn="l">
              <a:defRPr kumimoji="0" sz="800">
                <a:effectLst/>
              </a:defRPr>
            </a:lvl1pPr>
          </a:lstStyle>
          <a:p>
            <a:endParaRPr lang="en-US" altLang="ja-JP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31" y="9429752"/>
            <a:ext cx="2945444" cy="4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34" tIns="46115" rIns="92234" bIns="46115" numCol="1" anchor="b" anchorCtr="0" compatLnSpc="1">
            <a:prstTxWarp prst="textNoShape">
              <a:avLst/>
            </a:prstTxWarp>
          </a:bodyPr>
          <a:lstStyle>
            <a:lvl1pPr algn="r">
              <a:defRPr kumimoji="0" sz="800">
                <a:effectLst/>
              </a:defRPr>
            </a:lvl1pPr>
          </a:lstStyle>
          <a:p>
            <a:fld id="{85F6F44D-461E-4EB7-AB70-220CF71F2965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5475848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195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389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584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778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5973" algn="l" defTabSz="91438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167" algn="l" defTabSz="91438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362" algn="l" defTabSz="91438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556" algn="l" defTabSz="91438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54F5D-433F-5B07-416D-ACD60246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B58A05-B39E-4F77-7976-99A74FA63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C7D37C-4B31-84A7-315D-D26613F88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5B2913-59C2-151F-3F9E-56465FFF4B7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226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26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6C64584-CF74-DAAC-B8C9-ECFD267EE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6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26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625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54F5D-433F-5B07-416D-ACD60246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B58A05-B39E-4F77-7976-99A74FA63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C7D37C-4B31-84A7-315D-D26613F88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5B2913-59C2-151F-3F9E-56465FFF4B7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226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26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6C64584-CF74-DAAC-B8C9-ECFD267EE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6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26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44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54F5D-433F-5B07-416D-ACD60246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B58A05-B39E-4F77-7976-99A74FA63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C7D37C-4B31-84A7-315D-D26613F88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5B2913-59C2-151F-3F9E-56465FFF4B7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226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26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6C64584-CF74-DAAC-B8C9-ECFD267EE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6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26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62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486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124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806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232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32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32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232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782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07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14353-4733-4FEB-8E3B-B72C36A499DE}" type="slidenum">
              <a:rPr kumimoji="0" lang="ja-JP" alt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62074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442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07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14353-4733-4FEB-8E3B-B72C36A499DE}" type="slidenum">
              <a:rPr kumimoji="0" lang="ja-JP" alt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62074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685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07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14353-4733-4FEB-8E3B-B72C36A499DE}" type="slidenum">
              <a:rPr kumimoji="0" lang="ja-JP" alt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62074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985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07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14353-4733-4FEB-8E3B-B72C36A499DE}" type="slidenum">
              <a:rPr kumimoji="0" lang="ja-JP" alt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62074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11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07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E14353-4733-4FEB-8E3B-B72C36A499DE}" type="slidenum">
              <a:rPr kumimoji="0" lang="ja-JP" alt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62074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996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9C5831-F1E8-45D6-9EDB-E50CF0D8982C}" type="datetime1">
              <a:rPr kumimoji="0" lang="ja-JP" alt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2025/12/24</a:t>
            </a:fld>
            <a:endParaRPr kumimoji="0" lang="en-US" altLang="ja-JP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6F44D-461E-4EB7-AB70-220CF71F2965}" type="slidenum">
              <a:rPr kumimoji="0" lang="ja-JP" alt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ja-JP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18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799" y="4406902"/>
            <a:ext cx="874395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799" y="2906715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4"/>
            <a:ext cx="4835525" cy="49784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6526" y="1585914"/>
            <a:ext cx="4835525" cy="49784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4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7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1" y="1535114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1" y="2174877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2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3052"/>
            <a:ext cx="338454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0" y="1435101"/>
            <a:ext cx="338454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6" y="4800600"/>
            <a:ext cx="61722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6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6" y="5367337"/>
            <a:ext cx="6172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3016" y="196851"/>
            <a:ext cx="2459036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4" y="196851"/>
            <a:ext cx="7226300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2" y="196851"/>
            <a:ext cx="9815513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4"/>
            <a:ext cx="4835525" cy="4978401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6526" y="1585914"/>
            <a:ext cx="4835525" cy="4978401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  <p:transition spd="slow" advTm="102000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28708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91087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82804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6525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44092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84559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05584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330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78913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51100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35914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3013" y="196850"/>
            <a:ext cx="2459037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3" y="196850"/>
            <a:ext cx="7226300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411030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28600" y="1585913"/>
            <a:ext cx="9823450" cy="4978400"/>
          </a:xfrm>
        </p:spPr>
        <p:txBody>
          <a:bodyPr/>
          <a:lstStyle/>
          <a:p>
            <a:pPr lvl="0"/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1590242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タイトル、テキスト、クリップ アー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クリップアート プレースホルダ 3"/>
          <p:cNvSpPr>
            <a:spLocks noGrp="1"/>
          </p:cNvSpPr>
          <p:nvPr>
            <p:ph type="clipArt" sz="half" idx="2"/>
          </p:nvPr>
        </p:nvSpPr>
        <p:spPr>
          <a:xfrm>
            <a:off x="5216525" y="1585913"/>
            <a:ext cx="4835525" cy="4978400"/>
          </a:xfrm>
        </p:spPr>
        <p:txBody>
          <a:bodyPr/>
          <a:lstStyle/>
          <a:p>
            <a:pPr lvl="0"/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935196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タイトル、テキスト、メディア クリッ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メディア プレースホルダ 3"/>
          <p:cNvSpPr>
            <a:spLocks noGrp="1"/>
          </p:cNvSpPr>
          <p:nvPr>
            <p:ph type="media" sz="half" idx="2"/>
          </p:nvPr>
        </p:nvSpPr>
        <p:spPr>
          <a:xfrm>
            <a:off x="5216525" y="1585913"/>
            <a:ext cx="4835525" cy="4978400"/>
          </a:xfrm>
        </p:spPr>
        <p:txBody>
          <a:bodyPr/>
          <a:lstStyle/>
          <a:p>
            <a:pPr lvl="0"/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3154822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5216525" y="15859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5216525" y="41513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457440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6525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6629192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169757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422711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441131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748587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2811932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6314980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4783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631012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79002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8817440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1425" y="196850"/>
            <a:ext cx="2459038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3" y="196850"/>
            <a:ext cx="7224712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780250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タイトル、テキスト、メディア クリッ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メディア プレースホルダ 3"/>
          <p:cNvSpPr>
            <a:spLocks noGrp="1"/>
          </p:cNvSpPr>
          <p:nvPr>
            <p:ph type="media"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17260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28600" y="1585913"/>
            <a:ext cx="9821863" cy="49784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162247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タイトル、テキスト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5214938" y="15859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5214938" y="41513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6218288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12441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28608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655417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1137941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6525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733961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7577449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968934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9994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519655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2797991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7964995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3013" y="196850"/>
            <a:ext cx="2459037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3" y="196850"/>
            <a:ext cx="7226300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286255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533031206"/>
      </p:ext>
    </p:extLst>
  </p:cSld>
  <p:clrMapOvr>
    <a:masterClrMapping/>
  </p:clrMapOvr>
  <p:transition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3581215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62304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2566260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6525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9383379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927548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43702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8768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410134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668172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343837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3013" y="196850"/>
            <a:ext cx="2459037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3" y="196850"/>
            <a:ext cx="7226300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737470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55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435868203"/>
      </p:ext>
    </p:extLst>
  </p:cSld>
  <p:clrMapOvr>
    <a:masterClrMapping/>
  </p:clrMapOvr>
  <p:transition>
    <p:fade thruBlk="1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473825782"/>
      </p:ext>
    </p:extLst>
  </p:cSld>
  <p:clrMapOvr>
    <a:masterClrMapping/>
  </p:clrMapOvr>
  <p:transition>
    <p:fade thruBlk="1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440693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71323029"/>
      </p:ext>
    </p:extLst>
  </p:cSld>
  <p:clrMapOvr>
    <a:masterClrMapping/>
  </p:clrMapOvr>
  <p:transition>
    <p:fade thruBlk="1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058564648"/>
      </p:ext>
    </p:extLst>
  </p:cSld>
  <p:clrMapOvr>
    <a:masterClrMapping/>
  </p:clrMapOvr>
  <p:transition>
    <p:fade thruBlk="1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57951938"/>
      </p:ext>
    </p:extLst>
  </p:cSld>
  <p:clrMapOvr>
    <a:masterClrMapping/>
  </p:clrMapOvr>
  <p:transition>
    <p:fade thruBlk="1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298906083"/>
      </p:ext>
    </p:extLst>
  </p:cSld>
  <p:clrMapOvr>
    <a:masterClrMapping/>
  </p:clrMapOvr>
  <p:transition>
    <p:fade thruBlk="1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48765"/>
      </p:ext>
    </p:extLst>
  </p:cSld>
  <p:clrMapOvr>
    <a:masterClrMapping/>
  </p:clrMapOvr>
  <p:transition>
    <p:fade thruBlk="1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5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8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5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74371323"/>
      </p:ext>
    </p:extLst>
  </p:cSld>
  <p:clrMapOvr>
    <a:masterClrMapping/>
  </p:clrMapOvr>
  <p:transition>
    <p:fade thruBlk="1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39592941"/>
      </p:ext>
    </p:extLst>
  </p:cSld>
  <p:clrMapOvr>
    <a:masterClrMapping/>
  </p:clrMapOvr>
  <p:transition>
    <p:fade thruBlk="1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294275281"/>
      </p:ext>
    </p:extLst>
  </p:cSld>
  <p:clrMapOvr>
    <a:masterClrMapping/>
  </p:clrMapOvr>
  <p:transition>
    <p:fade thruBlk="1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1424" y="196880"/>
            <a:ext cx="2459039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4" y="196880"/>
            <a:ext cx="7224712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503142126"/>
      </p:ext>
    </p:extLst>
  </p:cSld>
  <p:clrMapOvr>
    <a:masterClrMapping/>
  </p:clrMapOvr>
  <p:transition>
    <p:fade thruBlk="1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タイトル、テキスト、メディア クリッ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2" y="196850"/>
            <a:ext cx="9815513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メディア プレースホルダ 3"/>
          <p:cNvSpPr>
            <a:spLocks noGrp="1"/>
          </p:cNvSpPr>
          <p:nvPr>
            <p:ph type="media"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55937370"/>
      </p:ext>
    </p:extLst>
  </p:cSld>
  <p:clrMapOvr>
    <a:masterClrMapping/>
  </p:clrMapOvr>
  <p:transition>
    <p:fade thruBlk="1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2" y="196850"/>
            <a:ext cx="9815513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57046888"/>
      </p:ext>
    </p:extLst>
  </p:cSld>
  <p:clrMapOvr>
    <a:masterClrMapping/>
  </p:clrMapOvr>
  <p:transition>
    <p:fade thruBlk="1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2" y="196850"/>
            <a:ext cx="9815513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28616" y="1585913"/>
            <a:ext cx="9821863" cy="49784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4734635"/>
      </p:ext>
    </p:extLst>
  </p:cSld>
  <p:clrMapOvr>
    <a:masterClrMapping/>
  </p:clrMapOvr>
  <p:transition>
    <p:fade thruBlk="1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タイトル、テキスト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2" y="196850"/>
            <a:ext cx="9815513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5214938" y="15859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5214938" y="41513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62631991"/>
      </p:ext>
    </p:extLst>
  </p:cSld>
  <p:clrMapOvr>
    <a:masterClrMapping/>
  </p:clrMapOvr>
  <p:transition>
    <p:fade thruBlk="1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214312" y="196850"/>
            <a:ext cx="9815513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228600" y="1585913"/>
            <a:ext cx="4833938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5214938" y="15859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228600" y="4151313"/>
            <a:ext cx="4833938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14938" y="41513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546257213"/>
      </p:ext>
    </p:extLst>
  </p:cSld>
  <p:clrMapOvr>
    <a:masterClrMapping/>
  </p:clrMapOvr>
  <p:transition>
    <p:fade thruBlk="1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40786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5940821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80953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6199002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999589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956986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0301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4169144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7586876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4003545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91425" y="196850"/>
            <a:ext cx="2459038" cy="636746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14313" y="196850"/>
            <a:ext cx="7224712" cy="636746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7679323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タイトル、テキスト、メディア クリッ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メディア プレースホルダ 3"/>
          <p:cNvSpPr>
            <a:spLocks noGrp="1"/>
          </p:cNvSpPr>
          <p:nvPr>
            <p:ph type="media"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330692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228600" y="1585913"/>
            <a:ext cx="9821863" cy="49784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031732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タイトル、テキスト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5214938" y="15859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5214938" y="4151313"/>
            <a:ext cx="4835525" cy="24130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063047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96850"/>
            <a:ext cx="9815512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228600" y="1585913"/>
            <a:ext cx="4833938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14938" y="1585913"/>
            <a:ext cx="4835525" cy="49784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380954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2" y="196851"/>
            <a:ext cx="98155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85914"/>
            <a:ext cx="9823451" cy="4978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 advTm="102000">
    <p:fade thruBlk="1"/>
  </p:transition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196850"/>
            <a:ext cx="9815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85913"/>
            <a:ext cx="9823450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2 レベル</a:t>
            </a:r>
          </a:p>
          <a:p>
            <a:pPr lvl="2"/>
            <a:r>
              <a:rPr lang="ja-JP" altLang="en-US" dirty="0"/>
              <a:t>第 3 レベル</a:t>
            </a:r>
          </a:p>
          <a:p>
            <a:pPr lvl="3"/>
            <a:r>
              <a:rPr lang="ja-JP" altLang="en-US" dirty="0"/>
              <a:t>第 4 レベル</a:t>
            </a:r>
          </a:p>
          <a:p>
            <a:pPr lvl="4"/>
            <a:r>
              <a:rPr lang="ja-JP" altLang="en-US" dirty="0"/>
              <a:t>第 5 レベル</a:t>
            </a:r>
          </a:p>
        </p:txBody>
      </p:sp>
    </p:spTree>
    <p:extLst>
      <p:ext uri="{BB962C8B-B14F-4D97-AF65-F5344CB8AC3E}">
        <p14:creationId xmlns:p14="http://schemas.microsoft.com/office/powerpoint/2010/main" val="12725685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</p:sldLayoutIdLst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None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None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None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None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None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196850"/>
            <a:ext cx="9815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85913"/>
            <a:ext cx="982186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</p:spTree>
    <p:extLst>
      <p:ext uri="{BB962C8B-B14F-4D97-AF65-F5344CB8AC3E}">
        <p14:creationId xmlns:p14="http://schemas.microsoft.com/office/powerpoint/2010/main" val="39587366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196850"/>
            <a:ext cx="9815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85913"/>
            <a:ext cx="9823450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</p:spTree>
    <p:extLst>
      <p:ext uri="{BB962C8B-B14F-4D97-AF65-F5344CB8AC3E}">
        <p14:creationId xmlns:p14="http://schemas.microsoft.com/office/powerpoint/2010/main" val="25866753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196850"/>
            <a:ext cx="9815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85913"/>
            <a:ext cx="9823450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</p:spTree>
    <p:extLst>
      <p:ext uri="{BB962C8B-B14F-4D97-AF65-F5344CB8AC3E}">
        <p14:creationId xmlns:p14="http://schemas.microsoft.com/office/powerpoint/2010/main" val="61971081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4312" y="196850"/>
            <a:ext cx="98155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16" y="1585913"/>
            <a:ext cx="982186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</p:spTree>
    <p:extLst>
      <p:ext uri="{BB962C8B-B14F-4D97-AF65-F5344CB8AC3E}">
        <p14:creationId xmlns:p14="http://schemas.microsoft.com/office/powerpoint/2010/main" val="13181968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</p:sldLayoutIdLst>
  <p:transition>
    <p:fade thruBlk="1"/>
  </p:transition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Monotype Sorts" pitchFamily="2" charset="2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Font typeface="Monotype Sorts" pitchFamily="2" charset="2"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Monotype Sorts" pitchFamily="2" charset="2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196850"/>
            <a:ext cx="9815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85913"/>
            <a:ext cx="982186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2 レベル</a:t>
            </a:r>
          </a:p>
          <a:p>
            <a:pPr lvl="2"/>
            <a:r>
              <a:rPr lang="ja-JP" altLang="en-US"/>
              <a:t>第 3 レベル</a:t>
            </a:r>
          </a:p>
          <a:p>
            <a:pPr lvl="3"/>
            <a:r>
              <a:rPr lang="ja-JP" altLang="en-US"/>
              <a:t>第 4 レベル</a:t>
            </a:r>
          </a:p>
          <a:p>
            <a:pPr lvl="4"/>
            <a:r>
              <a:rPr lang="ja-JP" altLang="en-US"/>
              <a:t>第 5 レベル</a:t>
            </a:r>
          </a:p>
        </p:txBody>
      </p:sp>
    </p:spTree>
    <p:extLst>
      <p:ext uri="{BB962C8B-B14F-4D97-AF65-F5344CB8AC3E}">
        <p14:creationId xmlns:p14="http://schemas.microsoft.com/office/powerpoint/2010/main" val="30262242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  <p:sldLayoutId id="2147484034" r:id="rId12"/>
    <p:sldLayoutId id="2147484035" r:id="rId13"/>
    <p:sldLayoutId id="2147484036" r:id="rId14"/>
    <p:sldLayoutId id="2147484037" r:id="rId15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Narrow" pitchFamily="34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defRPr kumimoji="1" sz="3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h.go.jp/niid/ja/flu-m/813-idsc/map/130-flu-10year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7.xml"/><Relationship Id="rId5" Type="http://schemas.openxmlformats.org/officeDocument/2006/relationships/hyperlink" Target="https://id-info.jihs.go.jp/surveillance/nesvpd/rapid/ful/index.html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dsc.niid.go.jp/yosoku/Flu/2009Flu/Flu09_4.html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niid.go.jp/niid/ja/flu-m/253-idsc/yosoku/sokuhou/3121-flu-yosoku-rapid2012-3-fig3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6" Type="http://schemas.openxmlformats.org/officeDocument/2006/relationships/hyperlink" Target="https://www.niid.go.jp/niid/ja/flu-m/253-idsc/yosoku/sokuhou/1598-flu-yosoku-rapid2011-3-fig3.html" TargetMode="External"/><Relationship Id="rId5" Type="http://schemas.openxmlformats.org/officeDocument/2006/relationships/image" Target="../media/image9.gif"/><Relationship Id="rId4" Type="http://schemas.openxmlformats.org/officeDocument/2006/relationships/image" Target="../media/image8.png"/><Relationship Id="rId9" Type="http://schemas.openxmlformats.org/officeDocument/2006/relationships/hyperlink" Target="https://idsc.niid.go.jp/yosoku/Flu/2010Flu/Flu10_2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d-info.jihs.go.jp/surveillance/idwr/rapid/2025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0.png"/><Relationship Id="rId4" Type="http://schemas.openxmlformats.org/officeDocument/2006/relationships/hyperlink" Target="https://www.mhlw.go.jp/toukei/list/81-1a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id-info.jihs.go.jp/surveillance/iasr/graphdata/010/index.html" TargetMode="External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d-info.jihs.go.jp/surveillance/nesvpd/rapid/ful/index.html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5" Type="http://schemas.openxmlformats.org/officeDocument/2006/relationships/hyperlink" Target="https://www.mhlw.go.jp/toukei/list/81-1a.html" TargetMode="External"/><Relationship Id="rId4" Type="http://schemas.openxmlformats.org/officeDocument/2006/relationships/hyperlink" Target="https://id-info.jihs.go.jp/surveillance/idwr/rapid/2025/index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1.png"/><Relationship Id="rId4" Type="http://schemas.openxmlformats.org/officeDocument/2006/relationships/hyperlink" Target="https://id-info.jihs.go.jp/surveillance/nesvpd/rapid/flu/2025/010/20251205102255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www.mhlw.go.jp/toukei/list/81-1a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ojyu.or.jp/kankoubutsu/gyoseki/pdf/R2_frailty_gyosekishu.pdf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gaku-shoin.co.jp/nwsppr/n2004dir/n2572dir/n2572_01.htm" TargetMode="Externa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2uMsr2hWiU" TargetMode="External"/><Relationship Id="rId2" Type="http://schemas.openxmlformats.org/officeDocument/2006/relationships/hyperlink" Target="https://www.amazon.co.jp/dp/4260024035" TargetMode="External"/><Relationship Id="rId1" Type="http://schemas.openxmlformats.org/officeDocument/2006/relationships/slideLayout" Target="../slideLayouts/slideLayout8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jisin.jp/domestic/2402584/2/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s://www3.nhk.or.jp/news/html/20241128/k10014652151000.html" TargetMode="Externa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jisin.jp/domestic/2402584/2/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s://www3.nhk.or.jp/news/html/20241128/k10014652151000.html" TargetMode="External"/><Relationship Id="rId9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miuri.co.jp/world/20241128-OYT1T50155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www.bbc.com/japanese/articles/cdrnz08y4k6o" TargetMode="External"/><Relationship Id="rId4" Type="http://schemas.openxmlformats.org/officeDocument/2006/relationships/image" Target="../media/image4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gif"/><Relationship Id="rId10" Type="http://schemas.openxmlformats.org/officeDocument/2006/relationships/image" Target="../media/image66.jpeg"/><Relationship Id="rId4" Type="http://schemas.openxmlformats.org/officeDocument/2006/relationships/image" Target="../media/image60.jpg"/><Relationship Id="rId9" Type="http://schemas.openxmlformats.org/officeDocument/2006/relationships/image" Target="../media/image65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gif"/><Relationship Id="rId10" Type="http://schemas.openxmlformats.org/officeDocument/2006/relationships/image" Target="../media/image68.jpeg"/><Relationship Id="rId4" Type="http://schemas.openxmlformats.org/officeDocument/2006/relationships/image" Target="../media/image60.jpg"/><Relationship Id="rId9" Type="http://schemas.openxmlformats.org/officeDocument/2006/relationships/image" Target="../media/image65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gif"/><Relationship Id="rId10" Type="http://schemas.openxmlformats.org/officeDocument/2006/relationships/image" Target="../media/image68.jpeg"/><Relationship Id="rId4" Type="http://schemas.openxmlformats.org/officeDocument/2006/relationships/image" Target="../media/image60.jpg"/><Relationship Id="rId9" Type="http://schemas.openxmlformats.org/officeDocument/2006/relationships/image" Target="../media/image65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gif"/><Relationship Id="rId10" Type="http://schemas.openxmlformats.org/officeDocument/2006/relationships/image" Target="../media/image68.jpeg"/><Relationship Id="rId4" Type="http://schemas.openxmlformats.org/officeDocument/2006/relationships/image" Target="../media/image60.jpg"/><Relationship Id="rId9" Type="http://schemas.openxmlformats.org/officeDocument/2006/relationships/image" Target="../media/image65.jpe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gif"/><Relationship Id="rId10" Type="http://schemas.openxmlformats.org/officeDocument/2006/relationships/image" Target="../media/image68.jpeg"/><Relationship Id="rId4" Type="http://schemas.openxmlformats.org/officeDocument/2006/relationships/image" Target="../media/image60.jpg"/><Relationship Id="rId9" Type="http://schemas.openxmlformats.org/officeDocument/2006/relationships/image" Target="../media/image65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5.xml"/><Relationship Id="rId4" Type="http://schemas.openxmlformats.org/officeDocument/2006/relationships/hyperlink" Target="https://www.mhlw.go.jp/bunya/kenkou/dl/kenkounippon21_sura.pptx" TargetMode="Externa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6.xml"/><Relationship Id="rId6" Type="http://schemas.openxmlformats.org/officeDocument/2006/relationships/hyperlink" Target="https://www.mhlw.go.jp/stf/newpage_33414.html" TargetMode="Externa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0.xml"/><Relationship Id="rId1" Type="http://schemas.openxmlformats.org/officeDocument/2006/relationships/tags" Target="../tags/tag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0.xml"/><Relationship Id="rId1" Type="http://schemas.openxmlformats.org/officeDocument/2006/relationships/tags" Target="../tags/tag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9.xml"/><Relationship Id="rId4" Type="http://schemas.openxmlformats.org/officeDocument/2006/relationships/hyperlink" Target="http://www.jpha.or.jp/sub/menu04_10.html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kyo-jinken.or.jp/site/tokyojinken/tj-56-interview.html" TargetMode="External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8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</a:schemeClr>
            </a:gs>
            <a:gs pos="50000">
              <a:schemeClr val="tx1">
                <a:lumMod val="75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4488" y="2070392"/>
            <a:ext cx="9598025" cy="271721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ja-JP" altLang="en-US" sz="8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前々回、前回</a:t>
            </a:r>
            <a:br>
              <a:rPr lang="en-US" altLang="ja-JP" sz="8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8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の振り返り</a:t>
            </a:r>
          </a:p>
        </p:txBody>
      </p:sp>
    </p:spTree>
    <p:extLst>
      <p:ext uri="{BB962C8B-B14F-4D97-AF65-F5344CB8AC3E}">
        <p14:creationId xmlns:p14="http://schemas.microsoft.com/office/powerpoint/2010/main" val="61970976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lumOff val="9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DD5C71-A815-4125-90FD-3A33F2410D2E}"/>
              </a:ext>
            </a:extLst>
          </p:cNvPr>
          <p:cNvSpPr txBox="1"/>
          <p:nvPr/>
        </p:nvSpPr>
        <p:spPr>
          <a:xfrm>
            <a:off x="70205" y="995000"/>
            <a:ext cx="10146591" cy="486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新型インフルエンザ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に学ぶ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集団免疫の大切さ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00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08FC8BA4-C677-97E4-04C3-59490A47CD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30" y="323557"/>
            <a:ext cx="3976468" cy="65859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13023D-8BED-304B-61A9-250A3BDBCB8A}"/>
              </a:ext>
            </a:extLst>
          </p:cNvPr>
          <p:cNvSpPr txBox="1"/>
          <p:nvPr/>
        </p:nvSpPr>
        <p:spPr>
          <a:xfrm>
            <a:off x="561029" y="-45775"/>
            <a:ext cx="3204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２００９年５月９日朝日新聞夕刊</a:t>
            </a:r>
          </a:p>
        </p:txBody>
      </p:sp>
      <p:pic>
        <p:nvPicPr>
          <p:cNvPr id="11" name="図 10" descr="新聞の記事&#10;&#10;自動的に生成された説明">
            <a:extLst>
              <a:ext uri="{FF2B5EF4-FFF2-40B4-BE49-F238E27FC236}">
                <a16:creationId xmlns:a16="http://schemas.microsoft.com/office/drawing/2014/main" id="{D37D9611-EEB5-471D-3753-B2990F658A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4769" y="2167585"/>
            <a:ext cx="6067424" cy="474800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02358F-77F6-DF51-E66B-2AFC329A6A16}"/>
              </a:ext>
            </a:extLst>
          </p:cNvPr>
          <p:cNvSpPr txBox="1"/>
          <p:nvPr/>
        </p:nvSpPr>
        <p:spPr>
          <a:xfrm>
            <a:off x="6064320" y="1967530"/>
            <a:ext cx="3361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２００９年５月１６日日経新聞夕刊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A1D30D-5195-5102-349B-EF2011453718}"/>
              </a:ext>
            </a:extLst>
          </p:cNvPr>
          <p:cNvSpPr txBox="1"/>
          <p:nvPr/>
        </p:nvSpPr>
        <p:spPr>
          <a:xfrm>
            <a:off x="4342206" y="538974"/>
            <a:ext cx="5841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２００９年新型インフルエンザ</a:t>
            </a:r>
          </a:p>
        </p:txBody>
      </p:sp>
    </p:spTree>
    <p:extLst>
      <p:ext uri="{BB962C8B-B14F-4D97-AF65-F5344CB8AC3E}">
        <p14:creationId xmlns:p14="http://schemas.microsoft.com/office/powerpoint/2010/main" val="1168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287000" cy="691428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AD984A-3B32-E9EC-3833-D456EA9DE400}"/>
              </a:ext>
            </a:extLst>
          </p:cNvPr>
          <p:cNvSpPr txBox="1"/>
          <p:nvPr/>
        </p:nvSpPr>
        <p:spPr>
          <a:xfrm>
            <a:off x="6492240" y="6603166"/>
            <a:ext cx="3794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3"/>
              </a:rPr>
              <a:t>http://www.nih.go.jp/niid/ja/flu-m/813-idsc/map/130-flu-10year.html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E20076-E62F-BC6D-D352-685BC3D28BDA}"/>
              </a:ext>
            </a:extLst>
          </p:cNvPr>
          <p:cNvSpPr txBox="1"/>
          <p:nvPr/>
        </p:nvSpPr>
        <p:spPr>
          <a:xfrm>
            <a:off x="670160" y="472008"/>
            <a:ext cx="8946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２００５年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～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２００９年新型インフル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～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２０１５年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CD10B03-69D2-1C22-7D99-EF5F34E1E338}"/>
              </a:ext>
            </a:extLst>
          </p:cNvPr>
          <p:cNvSpPr txBox="1"/>
          <p:nvPr/>
        </p:nvSpPr>
        <p:spPr>
          <a:xfrm>
            <a:off x="-90213" y="4739403"/>
            <a:ext cx="1452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新型インフル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乗算記号 4">
            <a:extLst>
              <a:ext uri="{FF2B5EF4-FFF2-40B4-BE49-F238E27FC236}">
                <a16:creationId xmlns:a16="http://schemas.microsoft.com/office/drawing/2014/main" id="{1AA2F7FC-22BF-4C60-12B5-8AFB0DAA58F3}"/>
              </a:ext>
            </a:extLst>
          </p:cNvPr>
          <p:cNvSpPr/>
          <p:nvPr/>
        </p:nvSpPr>
        <p:spPr bwMode="auto">
          <a:xfrm>
            <a:off x="1033669" y="5868063"/>
            <a:ext cx="469127" cy="469127"/>
          </a:xfrm>
          <a:prstGeom prst="mathMultiply">
            <a:avLst/>
          </a:prstGeom>
          <a:solidFill>
            <a:srgbClr val="9900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DB44D8-CF4C-3FE5-0E5D-E5C70484AEEE}"/>
              </a:ext>
            </a:extLst>
          </p:cNvPr>
          <p:cNvSpPr txBox="1"/>
          <p:nvPr/>
        </p:nvSpPr>
        <p:spPr>
          <a:xfrm>
            <a:off x="1068081" y="6422103"/>
            <a:ext cx="8100487" cy="252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1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　 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  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3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 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4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 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5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 　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6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 　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7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　 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8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　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9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　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10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　 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11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　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12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月　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Ｐゴシック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3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6914E-6 -4.81481E-6 C 0.00448 -0.01458 0.00911 -0.02916 0.01374 -0.04351 C 0.01976 -0.10324 0.02547 -0.1625 0.03164 -0.22245 C 0.0355 -0.29097 0.03935 -0.35925 0.04368 -0.428 L 0.06034 -0.40208 C 0.06513 -0.35625 0.06991 -0.31018 0.07454 -0.26458 C 0.07932 -0.23009 0.08411 -0.1956 0.08889 -0.16111 C 0.09306 -0.14351 0.09738 -0.12569 0.1017 -0.1081 L 0.14306 -0.16736 C 0.1483 -0.1618 0.15386 -0.15648 0.15895 -0.15115 C 0.16405 -0.1243 0.16945 -0.09699 0.17469 -0.06944 C 0.18256 -0.04907 0.19074 -0.0287 0.19861 -0.0081 L 0.21868 -0.00879 L 0.23118 -0.00046 L 0.24738 0.00348 C 0.25139 0.01065 0.25525 0.01783 0.25926 0.02524 L 0.31559 0.03473 L 0.32485 0.0382 L 0.3679 0.03889 L 0.42207 0.04075 L 0.46158 0.02038 L 0.47701 0.00903 L 0.50479 0.00811 L 0.51868 -4.81481E-6 C 0.523 -0.0081 0.52716 -0.0155 0.53133 -0.02314 L 0.548 -0.01203 C 0.55247 -0.02106 0.55695 -0.03032 0.56158 -0.03935 L 0.57547 -0.11967 C 0.57932 -0.14074 0.58318 -0.16203 0.5875 -0.1831 C 0.59321 -0.21226 0.59908 -0.24143 0.60525 -0.27013 L 0.61713 -0.37893 C 0.62176 -0.37476 0.62639 -0.3706 0.63118 -0.36666 C 0.63658 -0.37685 0.64244 -0.38773 0.64784 -0.39814 C 0.65185 -0.41504 0.65525 -0.43125 0.65895 -0.44768 L 0.67439 -0.45601 L 0.68827 -0.35509 C 0.69306 -0.33472 0.698 -0.31481 0.70278 -0.29444 L 0.71744 -0.23726 C 0.72253 -0.22569 0.72747 -0.21435 0.73241 -0.20277 C 0.73704 -0.16365 0.74182 -0.1243 0.74661 -0.08495 " pathEditMode="relative" rAng="0" ptsTypes="AAAAAAAAAAAAAAAAAAAAAAAAAAAAAAAAAAAAAAAA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30" y="-2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パソコンの画面&#10;&#10;中程度の精度で自動的に生成された説明">
            <a:extLst>
              <a:ext uri="{FF2B5EF4-FFF2-40B4-BE49-F238E27FC236}">
                <a16:creationId xmlns:a16="http://schemas.microsoft.com/office/drawing/2014/main" id="{CC27877C-CC58-A0D2-D256-ACC3730941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354" y="550156"/>
            <a:ext cx="4605608" cy="60616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592A062-A675-107C-76CA-C14258EA4B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1040" y="550156"/>
            <a:ext cx="4519817" cy="332553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A54F712-65B6-7F97-1AFA-AD4E78B79F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2798" y="3718419"/>
            <a:ext cx="4337769" cy="276602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0F046F80-D742-B9D6-93DE-6329A121CA7A}"/>
              </a:ext>
            </a:extLst>
          </p:cNvPr>
          <p:cNvSpPr/>
          <p:nvPr/>
        </p:nvSpPr>
        <p:spPr bwMode="auto">
          <a:xfrm>
            <a:off x="5382797" y="1195754"/>
            <a:ext cx="4398059" cy="2353993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38E46CF-F546-506B-1848-01C22FFEB90F}"/>
              </a:ext>
            </a:extLst>
          </p:cNvPr>
          <p:cNvCxnSpPr/>
          <p:nvPr/>
        </p:nvCxnSpPr>
        <p:spPr bwMode="auto">
          <a:xfrm>
            <a:off x="5950634" y="1411458"/>
            <a:ext cx="3451274" cy="0"/>
          </a:xfrm>
          <a:prstGeom prst="line">
            <a:avLst/>
          </a:prstGeom>
          <a:ln w="34925">
            <a:solidFill>
              <a:srgbClr val="C00000"/>
            </a:solidFill>
          </a:ln>
        </p:spPr>
      </p:cxnSp>
      <p:sp>
        <p:nvSpPr>
          <p:cNvPr id="9" name="タイトル 1">
            <a:extLst>
              <a:ext uri="{FF2B5EF4-FFF2-40B4-BE49-F238E27FC236}">
                <a16:creationId xmlns:a16="http://schemas.microsoft.com/office/drawing/2014/main" id="{4E7BC3C8-55DE-D2A3-0BA3-14B0D543C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572054"/>
          </a:xfrm>
        </p:spPr>
        <p:txBody>
          <a:bodyPr/>
          <a:lstStyle/>
          <a:p>
            <a:r>
              <a:rPr kumimoji="1" lang="ja-JP" altLang="en-US" sz="3600" dirty="0">
                <a:solidFill>
                  <a:srgbClr val="C00000"/>
                </a:solidFill>
              </a:rPr>
              <a:t>インフルエンザウイルス</a:t>
            </a:r>
            <a:r>
              <a:rPr kumimoji="1" lang="en-US" altLang="ja-JP" sz="3600" dirty="0">
                <a:solidFill>
                  <a:srgbClr val="C00000"/>
                </a:solidFill>
              </a:rPr>
              <a:t>HI</a:t>
            </a:r>
            <a:r>
              <a:rPr kumimoji="1" lang="ja-JP" altLang="en-US" sz="3600" dirty="0">
                <a:solidFill>
                  <a:srgbClr val="C00000"/>
                </a:solidFill>
              </a:rPr>
              <a:t>抗体保有状況（流行年度）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E8FB8B-A7A4-CF39-30C3-DBA1CD93B895}"/>
              </a:ext>
            </a:extLst>
          </p:cNvPr>
          <p:cNvSpPr txBox="1"/>
          <p:nvPr/>
        </p:nvSpPr>
        <p:spPr>
          <a:xfrm>
            <a:off x="4923150" y="6611779"/>
            <a:ext cx="53638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5"/>
              </a:rPr>
              <a:t>https://id-info.jihs.go.jp/surveillance/nesvpd/rapid/ful/index.html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97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, 棒グラフ&#10;&#10;自動的に生成された説明">
            <a:extLst>
              <a:ext uri="{FF2B5EF4-FFF2-40B4-BE49-F238E27FC236}">
                <a16:creationId xmlns:a16="http://schemas.microsoft.com/office/drawing/2014/main" id="{9607227F-25D6-8E34-C2E0-DAD1BF02C8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9615" y="722054"/>
            <a:ext cx="4311280" cy="324635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592A062-A675-107C-76CA-C14258EA4B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69" y="722054"/>
            <a:ext cx="4519817" cy="332553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A54F712-65B6-7F97-1AFA-AD4E78B79F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27" y="3633545"/>
            <a:ext cx="4337769" cy="3279568"/>
          </a:xfrm>
          <a:prstGeom prst="rect">
            <a:avLst/>
          </a:prstGeom>
        </p:spPr>
      </p:pic>
      <p:pic>
        <p:nvPicPr>
          <p:cNvPr id="10" name="図 9" descr="グラフ, 棒グラフ&#10;&#10;自動的に生成された説明">
            <a:extLst>
              <a:ext uri="{FF2B5EF4-FFF2-40B4-BE49-F238E27FC236}">
                <a16:creationId xmlns:a16="http://schemas.microsoft.com/office/drawing/2014/main" id="{5AA51869-6288-7530-50AE-FDCBCE0677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141"/>
          <a:stretch/>
        </p:blipFill>
        <p:spPr>
          <a:xfrm>
            <a:off x="5573792" y="3716265"/>
            <a:ext cx="4217103" cy="314173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BEB806B-DB09-F6F8-28AE-6D65B55A2E27}"/>
              </a:ext>
            </a:extLst>
          </p:cNvPr>
          <p:cNvSpPr txBox="1"/>
          <p:nvPr/>
        </p:nvSpPr>
        <p:spPr>
          <a:xfrm>
            <a:off x="4612541" y="1067722"/>
            <a:ext cx="5674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6"/>
              </a:rPr>
              <a:t>https://www.niid.go.jp/niid/ja/flu-m/253-idsc/yosoku/sokuhou/1598-flu-yosoku-rapid2011-3-fig3.html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ED59405-E6EE-5EBA-47CF-8E9A9EF80426}"/>
              </a:ext>
            </a:extLst>
          </p:cNvPr>
          <p:cNvSpPr txBox="1"/>
          <p:nvPr/>
        </p:nvSpPr>
        <p:spPr>
          <a:xfrm>
            <a:off x="4803979" y="4065336"/>
            <a:ext cx="54830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7"/>
              </a:rPr>
              <a:t>https://www.niid.go.jp/niid/ja/flu-m/253-idsc/yosoku/sokuhou/3121-flu-yosoku-rapid2012-3-fig3.html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25780AB-BE95-251C-9F07-CD10C807EA67}"/>
              </a:ext>
            </a:extLst>
          </p:cNvPr>
          <p:cNvSpPr txBox="1"/>
          <p:nvPr/>
        </p:nvSpPr>
        <p:spPr>
          <a:xfrm>
            <a:off x="-81836" y="1120449"/>
            <a:ext cx="30892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8"/>
              </a:rPr>
              <a:t>https://idsc.niid.go.jp/yosoku/Flu/2009Flu/Flu09_4.html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0A73C4-6BC9-889E-6D57-EBC827F5478B}"/>
              </a:ext>
            </a:extLst>
          </p:cNvPr>
          <p:cNvSpPr txBox="1"/>
          <p:nvPr/>
        </p:nvSpPr>
        <p:spPr>
          <a:xfrm>
            <a:off x="-65265" y="4155050"/>
            <a:ext cx="317460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9"/>
              </a:rPr>
              <a:t>https://idsc.niid.go.jp/yosoku/Flu/2010Flu/Flu10_2.html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D85F510-945D-4624-AFE6-C1F7B2047746}"/>
              </a:ext>
            </a:extLst>
          </p:cNvPr>
          <p:cNvSpPr txBox="1"/>
          <p:nvPr/>
        </p:nvSpPr>
        <p:spPr>
          <a:xfrm>
            <a:off x="2046330" y="2145175"/>
            <a:ext cx="1463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２００９年７～９月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A095DF2-AD13-BD0C-9CFC-9D94590B4A1E}"/>
              </a:ext>
            </a:extLst>
          </p:cNvPr>
          <p:cNvSpPr txBox="1"/>
          <p:nvPr/>
        </p:nvSpPr>
        <p:spPr>
          <a:xfrm>
            <a:off x="3109344" y="5058644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96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２０１０年７～９月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964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EC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２００９年７～９月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6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901707E-5335-BEDE-101C-AA152D0DF4E6}"/>
              </a:ext>
            </a:extLst>
          </p:cNvPr>
          <p:cNvSpPr txBox="1"/>
          <p:nvPr/>
        </p:nvSpPr>
        <p:spPr>
          <a:xfrm>
            <a:off x="8247010" y="1789015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２０１１年７～９月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9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２０１０年７～９月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ADD2D1-B41F-49BF-DD2E-7C1F7A97C6E8}"/>
              </a:ext>
            </a:extLst>
          </p:cNvPr>
          <p:cNvSpPr txBox="1"/>
          <p:nvPr/>
        </p:nvSpPr>
        <p:spPr>
          <a:xfrm>
            <a:off x="8287111" y="4870445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２０１２年７～９月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9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２０１１年７～９月</a:t>
            </a: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56CC4DF7-62DA-9922-187A-3B3E84C2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572054"/>
          </a:xfrm>
        </p:spPr>
        <p:txBody>
          <a:bodyPr/>
          <a:lstStyle/>
          <a:p>
            <a:r>
              <a:rPr kumimoji="1" lang="ja-JP" altLang="en-US" sz="3600" dirty="0">
                <a:solidFill>
                  <a:srgbClr val="C00000"/>
                </a:solidFill>
              </a:rPr>
              <a:t>インフルエンザウイルス</a:t>
            </a:r>
            <a:r>
              <a:rPr kumimoji="1" lang="en-US" altLang="ja-JP" sz="3600" dirty="0">
                <a:solidFill>
                  <a:srgbClr val="C00000"/>
                </a:solidFill>
              </a:rPr>
              <a:t>HI</a:t>
            </a:r>
            <a:r>
              <a:rPr kumimoji="1" lang="ja-JP" altLang="en-US" sz="3600" dirty="0">
                <a:solidFill>
                  <a:srgbClr val="C00000"/>
                </a:solidFill>
              </a:rPr>
              <a:t>抗体保有状況（経年変化）</a:t>
            </a:r>
          </a:p>
        </p:txBody>
      </p:sp>
    </p:spTree>
    <p:extLst>
      <p:ext uri="{BB962C8B-B14F-4D97-AF65-F5344CB8AC3E}">
        <p14:creationId xmlns:p14="http://schemas.microsoft.com/office/powerpoint/2010/main" val="366213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9" grpId="0"/>
      <p:bldP spid="12" grpId="0"/>
      <p:bldP spid="15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2F3AEA-9014-4D7D-8643-65B253E8058F}"/>
              </a:ext>
            </a:extLst>
          </p:cNvPr>
          <p:cNvSpPr txBox="1"/>
          <p:nvPr/>
        </p:nvSpPr>
        <p:spPr>
          <a:xfrm>
            <a:off x="1" y="794079"/>
            <a:ext cx="10254660" cy="526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7200" kern="100" dirty="0">
                <a:solidFill>
                  <a:srgbClr val="FF0000"/>
                </a:solidFill>
                <a:latin typeface="Century"/>
                <a:ea typeface="HG創英角ﾎﾟｯﾌﾟ体"/>
                <a:cs typeface="Times New Roman"/>
              </a:rPr>
              <a:t>日本は</a:t>
            </a:r>
            <a:endParaRPr lang="en-US" altLang="ja-JP" sz="7200" kern="100" dirty="0">
              <a:solidFill>
                <a:srgbClr val="FF0000"/>
              </a:solidFill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感染症で死なない国から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7200" kern="100" dirty="0">
                <a:solidFill>
                  <a:srgbClr val="FF0000"/>
                </a:solidFill>
                <a:latin typeface="Century"/>
                <a:ea typeface="HG創英角ﾎﾟｯﾌﾟ体"/>
                <a:cs typeface="Times New Roman"/>
              </a:rPr>
              <a:t>感染症で死ぬ国に？！？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0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50465-10CE-0431-E120-1346FC73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DA11BBE-FEF3-AB56-2123-1459BC9279FC}"/>
              </a:ext>
            </a:extLst>
          </p:cNvPr>
          <p:cNvSpPr/>
          <p:nvPr/>
        </p:nvSpPr>
        <p:spPr bwMode="auto">
          <a:xfrm>
            <a:off x="7452479" y="5099971"/>
            <a:ext cx="119444" cy="1152000"/>
          </a:xfrm>
          <a:prstGeom prst="rect">
            <a:avLst/>
          </a:prstGeom>
          <a:solidFill>
            <a:srgbClr val="99FF99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4599BF6-3145-7C4A-A6CC-CBC49517E040}"/>
              </a:ext>
            </a:extLst>
          </p:cNvPr>
          <p:cNvSpPr/>
          <p:nvPr/>
        </p:nvSpPr>
        <p:spPr bwMode="auto">
          <a:xfrm>
            <a:off x="7619019" y="3985784"/>
            <a:ext cx="119444" cy="2268000"/>
          </a:xfrm>
          <a:prstGeom prst="rect">
            <a:avLst/>
          </a:prstGeom>
          <a:solidFill>
            <a:srgbClr val="92D05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5D26A82-CFBB-1086-095F-05FAEB81ADB4}"/>
              </a:ext>
            </a:extLst>
          </p:cNvPr>
          <p:cNvSpPr/>
          <p:nvPr/>
        </p:nvSpPr>
        <p:spPr bwMode="auto">
          <a:xfrm>
            <a:off x="7785559" y="4794417"/>
            <a:ext cx="119444" cy="1476000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C43A4C-92AF-EF1A-9DD2-7E0D103FBC8B}"/>
              </a:ext>
            </a:extLst>
          </p:cNvPr>
          <p:cNvSpPr/>
          <p:nvPr/>
        </p:nvSpPr>
        <p:spPr bwMode="auto">
          <a:xfrm>
            <a:off x="7952099" y="3673428"/>
            <a:ext cx="119444" cy="2592000"/>
          </a:xfrm>
          <a:prstGeom prst="rect">
            <a:avLst/>
          </a:prstGeom>
          <a:solidFill>
            <a:srgbClr val="3B7D23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D8F5177-9EB0-9FAC-F196-BE878E8A31BD}"/>
              </a:ext>
            </a:extLst>
          </p:cNvPr>
          <p:cNvSpPr/>
          <p:nvPr/>
        </p:nvSpPr>
        <p:spPr bwMode="auto">
          <a:xfrm>
            <a:off x="8118639" y="2924141"/>
            <a:ext cx="119444" cy="3348000"/>
          </a:xfrm>
          <a:prstGeom prst="rect">
            <a:avLst/>
          </a:prstGeom>
          <a:solidFill>
            <a:srgbClr val="47D45A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56CEF5A-AABD-9D33-CFBE-96BF884DE8CF}"/>
              </a:ext>
            </a:extLst>
          </p:cNvPr>
          <p:cNvSpPr/>
          <p:nvPr/>
        </p:nvSpPr>
        <p:spPr bwMode="auto">
          <a:xfrm>
            <a:off x="8285179" y="2622480"/>
            <a:ext cx="119444" cy="3636000"/>
          </a:xfrm>
          <a:prstGeom prst="rect">
            <a:avLst/>
          </a:prstGeom>
          <a:solidFill>
            <a:srgbClr val="4EA72E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04E73C1-6222-9804-BA81-1E03D3456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6005"/>
            <a:ext cx="10287000" cy="882236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3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  <a:t>これまでのインフルエンザは</a:t>
            </a:r>
            <a:endParaRPr lang="ja-JP" altLang="ja-JP" sz="24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/>
              <a:ea typeface="ＭＳ 明朝"/>
              <a:cs typeface="Times New Roman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3484CF-A744-3F1A-6A8D-8195EBD13070}"/>
              </a:ext>
            </a:extLst>
          </p:cNvPr>
          <p:cNvSpPr txBox="1"/>
          <p:nvPr/>
        </p:nvSpPr>
        <p:spPr>
          <a:xfrm>
            <a:off x="3344517" y="6611779"/>
            <a:ext cx="35979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3"/>
              </a:rPr>
              <a:t>https://id-info.jihs.go.jp/surveillance/idwr/rapid/2025/index.html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0743651-B2C9-9930-CB7B-307C544AD94D}"/>
              </a:ext>
            </a:extLst>
          </p:cNvPr>
          <p:cNvSpPr txBox="1"/>
          <p:nvPr/>
        </p:nvSpPr>
        <p:spPr>
          <a:xfrm>
            <a:off x="1481455" y="895692"/>
            <a:ext cx="6207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コロナ禍前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2013/14</a:t>
            </a: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～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2019/20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シーズン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Ｐゴシック"/>
              <a:ea typeface="ＭＳ Ｐゴシック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A19931-4811-AC8A-F69B-ED5684DF871F}"/>
              </a:ext>
            </a:extLst>
          </p:cNvPr>
          <p:cNvSpPr txBox="1"/>
          <p:nvPr/>
        </p:nvSpPr>
        <p:spPr>
          <a:xfrm>
            <a:off x="9701245" y="57188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F09E5A-30EE-EF4B-6E22-8FCECA508374}"/>
              </a:ext>
            </a:extLst>
          </p:cNvPr>
          <p:cNvSpPr txBox="1"/>
          <p:nvPr/>
        </p:nvSpPr>
        <p:spPr>
          <a:xfrm>
            <a:off x="9701245" y="308013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3000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73A49A-6B41-989B-476C-C857D2C2B266}"/>
              </a:ext>
            </a:extLst>
          </p:cNvPr>
          <p:cNvSpPr txBox="1"/>
          <p:nvPr/>
        </p:nvSpPr>
        <p:spPr>
          <a:xfrm>
            <a:off x="9701245" y="358178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2500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BCD585E-27E4-A554-DA23-BD45EE092B52}"/>
              </a:ext>
            </a:extLst>
          </p:cNvPr>
          <p:cNvSpPr txBox="1"/>
          <p:nvPr/>
        </p:nvSpPr>
        <p:spPr>
          <a:xfrm>
            <a:off x="9701245" y="40834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2000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3FB94BB-E61C-F586-BECC-4826DF4B1CD4}"/>
              </a:ext>
            </a:extLst>
          </p:cNvPr>
          <p:cNvSpPr txBox="1"/>
          <p:nvPr/>
        </p:nvSpPr>
        <p:spPr>
          <a:xfrm>
            <a:off x="9701245" y="458508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C228BD5-8203-BC7F-B94A-1B4EC558D9AD}"/>
              </a:ext>
            </a:extLst>
          </p:cNvPr>
          <p:cNvSpPr txBox="1"/>
          <p:nvPr/>
        </p:nvSpPr>
        <p:spPr>
          <a:xfrm>
            <a:off x="9701245" y="508674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2179A98-06D0-4BA7-C725-9EA9B133BC4A}"/>
              </a:ext>
            </a:extLst>
          </p:cNvPr>
          <p:cNvSpPr txBox="1"/>
          <p:nvPr/>
        </p:nvSpPr>
        <p:spPr>
          <a:xfrm>
            <a:off x="9746129" y="558839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DDF53A-39F5-DD45-1EA3-DE5E6C685F78}"/>
              </a:ext>
            </a:extLst>
          </p:cNvPr>
          <p:cNvSpPr txBox="1"/>
          <p:nvPr/>
        </p:nvSpPr>
        <p:spPr>
          <a:xfrm>
            <a:off x="9835897" y="609004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3C5E59-7A72-FF8F-94D6-F9C907A45847}"/>
              </a:ext>
            </a:extLst>
          </p:cNvPr>
          <p:cNvSpPr txBox="1"/>
          <p:nvPr/>
        </p:nvSpPr>
        <p:spPr>
          <a:xfrm>
            <a:off x="9397315" y="6328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死者数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97C3E5-599D-90A8-F244-74137736E4EC}"/>
              </a:ext>
            </a:extLst>
          </p:cNvPr>
          <p:cNvSpPr txBox="1"/>
          <p:nvPr/>
        </p:nvSpPr>
        <p:spPr>
          <a:xfrm>
            <a:off x="-105389" y="758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感染者数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73034E1-C99D-F5A2-B326-16FC6D34EC1E}"/>
              </a:ext>
            </a:extLst>
          </p:cNvPr>
          <p:cNvSpPr txBox="1"/>
          <p:nvPr/>
        </p:nvSpPr>
        <p:spPr>
          <a:xfrm>
            <a:off x="8074520" y="233911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3575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EA7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8A44F64-7E3D-870C-4C19-7392C6558FAF}"/>
              </a:ext>
            </a:extLst>
          </p:cNvPr>
          <p:cNvSpPr txBox="1"/>
          <p:nvPr/>
        </p:nvSpPr>
        <p:spPr>
          <a:xfrm>
            <a:off x="9701245" y="257848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3500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027F27B-E23C-7FC9-4BA1-EE5979990A5B}"/>
              </a:ext>
            </a:extLst>
          </p:cNvPr>
          <p:cNvSpPr txBox="1"/>
          <p:nvPr/>
        </p:nvSpPr>
        <p:spPr>
          <a:xfrm>
            <a:off x="9701245" y="207683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4000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9CBEFE-0586-B098-2EB5-B246CF454793}"/>
              </a:ext>
            </a:extLst>
          </p:cNvPr>
          <p:cNvSpPr txBox="1"/>
          <p:nvPr/>
        </p:nvSpPr>
        <p:spPr>
          <a:xfrm>
            <a:off x="9701245" y="157518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4500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033C601-C37B-A6EF-0F94-D63CC1A339C6}"/>
              </a:ext>
            </a:extLst>
          </p:cNvPr>
          <p:cNvSpPr txBox="1"/>
          <p:nvPr/>
        </p:nvSpPr>
        <p:spPr>
          <a:xfrm>
            <a:off x="9701245" y="107353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9E062A2-B11A-638F-6AA1-CBAE00F5B5CA}"/>
              </a:ext>
            </a:extLst>
          </p:cNvPr>
          <p:cNvSpPr/>
          <p:nvPr/>
        </p:nvSpPr>
        <p:spPr bwMode="auto">
          <a:xfrm>
            <a:off x="2379306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99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F59E295-AC25-C46F-1EE0-319FFD3F8A21}"/>
              </a:ext>
            </a:extLst>
          </p:cNvPr>
          <p:cNvSpPr/>
          <p:nvPr/>
        </p:nvSpPr>
        <p:spPr bwMode="auto">
          <a:xfrm>
            <a:off x="3189411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83D45BF7-6FC2-1B6A-7E1E-66B02F057D30}"/>
              </a:ext>
            </a:extLst>
          </p:cNvPr>
          <p:cNvSpPr/>
          <p:nvPr/>
        </p:nvSpPr>
        <p:spPr bwMode="auto">
          <a:xfrm>
            <a:off x="3999516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FBB713F-340B-EFB9-13EA-064F1028803B}"/>
              </a:ext>
            </a:extLst>
          </p:cNvPr>
          <p:cNvSpPr/>
          <p:nvPr/>
        </p:nvSpPr>
        <p:spPr bwMode="auto">
          <a:xfrm>
            <a:off x="4809621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3B7D2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19BBC7B-BBEE-A0BF-3B08-A93FFDBA06E3}"/>
              </a:ext>
            </a:extLst>
          </p:cNvPr>
          <p:cNvSpPr/>
          <p:nvPr/>
        </p:nvSpPr>
        <p:spPr bwMode="auto">
          <a:xfrm>
            <a:off x="5619726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47D45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F6E45F7-CCC6-A554-917F-9C153C41F26D}"/>
              </a:ext>
            </a:extLst>
          </p:cNvPr>
          <p:cNvSpPr/>
          <p:nvPr/>
        </p:nvSpPr>
        <p:spPr bwMode="auto">
          <a:xfrm>
            <a:off x="6429829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4EA72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F7C1258-7FE7-DF56-87B4-F82DF70C5FEA}"/>
              </a:ext>
            </a:extLst>
          </p:cNvPr>
          <p:cNvSpPr txBox="1"/>
          <p:nvPr/>
        </p:nvSpPr>
        <p:spPr>
          <a:xfrm>
            <a:off x="7711715" y="6611779"/>
            <a:ext cx="25752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https://www.mhlw.go.jp/toukei/list/81-1a.html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6B813D6-A2BB-3DD4-9B65-4576B53D5A8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64" y="432259"/>
            <a:ext cx="10236071" cy="64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25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" grpId="0"/>
      <p:bldP spid="29" grpId="0"/>
      <p:bldP spid="32" grpId="0" animBg="1"/>
      <p:bldP spid="32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2C74087-AA76-BA84-BBB6-046A7EFE41C0}"/>
              </a:ext>
            </a:extLst>
          </p:cNvPr>
          <p:cNvSpPr txBox="1"/>
          <p:nvPr/>
        </p:nvSpPr>
        <p:spPr>
          <a:xfrm>
            <a:off x="5092182" y="6611779"/>
            <a:ext cx="51948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2"/>
              </a:rPr>
              <a:t>https://id-info.jihs.go.jp/surveillance/iasr/graphdata/010/index.html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3" name="タイトル 1">
            <a:extLst>
              <a:ext uri="{FF2B5EF4-FFF2-40B4-BE49-F238E27FC236}">
                <a16:creationId xmlns:a16="http://schemas.microsoft.com/office/drawing/2014/main" id="{9D2CA002-5EBC-14CA-076B-9DA85D225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331" y="0"/>
            <a:ext cx="10342983" cy="572054"/>
          </a:xfrm>
        </p:spPr>
        <p:txBody>
          <a:bodyPr/>
          <a:lstStyle/>
          <a:p>
            <a:r>
              <a:rPr kumimoji="1" lang="ja-JP" altLang="en-US" sz="3600" dirty="0">
                <a:solidFill>
                  <a:srgbClr val="C00000"/>
                </a:solidFill>
              </a:rPr>
              <a:t>週別インフルエンザウイルス分離・検出報告数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F87630F-4632-AE3C-37C6-D0A24CC8A8A5}"/>
              </a:ext>
            </a:extLst>
          </p:cNvPr>
          <p:cNvSpPr/>
          <p:nvPr/>
        </p:nvSpPr>
        <p:spPr bwMode="auto">
          <a:xfrm>
            <a:off x="513183" y="5850287"/>
            <a:ext cx="886408" cy="233265"/>
          </a:xfrm>
          <a:prstGeom prst="rect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D5CCB847-ECAF-A3A3-4649-0F8431FE2B19}"/>
              </a:ext>
            </a:extLst>
          </p:cNvPr>
          <p:cNvSpPr/>
          <p:nvPr/>
        </p:nvSpPr>
        <p:spPr bwMode="auto">
          <a:xfrm>
            <a:off x="6231294" y="2911144"/>
            <a:ext cx="886408" cy="233265"/>
          </a:xfrm>
          <a:prstGeom prst="rect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6" name="図 15" descr="グラフ, ヒスト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C654AB12-0D63-728E-B731-45A591A05C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43" y="3054285"/>
            <a:ext cx="9700182" cy="274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8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グラフ, 棒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2187B6CB-5935-514A-1E6F-C790067B6A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67" y="3940460"/>
            <a:ext cx="4476669" cy="2318316"/>
          </a:xfrm>
          <a:prstGeom prst="rect">
            <a:avLst/>
          </a:prstGeom>
        </p:spPr>
      </p:pic>
      <p:pic>
        <p:nvPicPr>
          <p:cNvPr id="21" name="図 20" descr="グラフ, 棒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34F496AC-6829-D5CA-D260-AEE0E2B3DD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1548" y="934445"/>
            <a:ext cx="4448367" cy="2715983"/>
          </a:xfrm>
          <a:prstGeom prst="rect">
            <a:avLst/>
          </a:prstGeom>
        </p:spPr>
      </p:pic>
      <p:pic>
        <p:nvPicPr>
          <p:cNvPr id="18" name="図 17" descr="パソコンの画面&#10;&#10;AI 生成コンテンツは誤りを含む可能性があります。">
            <a:extLst>
              <a:ext uri="{FF2B5EF4-FFF2-40B4-BE49-F238E27FC236}">
                <a16:creationId xmlns:a16="http://schemas.microsoft.com/office/drawing/2014/main" id="{5BDCBE30-C914-30FC-BB02-13EE6F6E0F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122" y="936815"/>
            <a:ext cx="4471967" cy="2725077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6EA2E0FD-9508-5E8A-0D3A-AAF060314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572054"/>
          </a:xfrm>
        </p:spPr>
        <p:txBody>
          <a:bodyPr>
            <a:normAutofit/>
          </a:bodyPr>
          <a:lstStyle/>
          <a:p>
            <a:r>
              <a:rPr kumimoji="1" lang="ja-JP" altLang="en-US" sz="3600" dirty="0">
                <a:solidFill>
                  <a:srgbClr val="C00000"/>
                </a:solidFill>
              </a:rPr>
              <a:t>インフルエンザウイルス</a:t>
            </a:r>
            <a:r>
              <a:rPr kumimoji="1" lang="en-US" altLang="ja-JP" sz="3600" dirty="0">
                <a:solidFill>
                  <a:srgbClr val="C00000"/>
                </a:solidFill>
              </a:rPr>
              <a:t>HI</a:t>
            </a:r>
            <a:r>
              <a:rPr kumimoji="1" lang="ja-JP" altLang="en-US" sz="3600" dirty="0">
                <a:solidFill>
                  <a:srgbClr val="C00000"/>
                </a:solidFill>
              </a:rPr>
              <a:t>抗体保有状況（経年変化）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BB99699-2218-B210-E71B-3FDA2DE28951}"/>
              </a:ext>
            </a:extLst>
          </p:cNvPr>
          <p:cNvSpPr txBox="1"/>
          <p:nvPr/>
        </p:nvSpPr>
        <p:spPr>
          <a:xfrm>
            <a:off x="3892196" y="501696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２０２０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/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２１年シーズン前</a:t>
            </a:r>
          </a:p>
        </p:txBody>
      </p:sp>
      <p:pic>
        <p:nvPicPr>
          <p:cNvPr id="19" name="図 18" descr="パソコンの画面&#10;&#10;AI 生成コンテンツは誤りを含む可能性があります。">
            <a:extLst>
              <a:ext uri="{FF2B5EF4-FFF2-40B4-BE49-F238E27FC236}">
                <a16:creationId xmlns:a16="http://schemas.microsoft.com/office/drawing/2014/main" id="{C43942C1-E2A4-BE76-664A-56A91204C4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122" y="3970909"/>
            <a:ext cx="4471967" cy="2311529"/>
          </a:xfrm>
          <a:prstGeom prst="rect">
            <a:avLst/>
          </a:prstGeom>
        </p:spPr>
      </p:pic>
      <p:pic>
        <p:nvPicPr>
          <p:cNvPr id="24" name="図 23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92DEAD86-EA3A-66E9-E722-C2AD9FFA331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15585" y="3814934"/>
            <a:ext cx="2898842" cy="340722"/>
          </a:xfrm>
          <a:prstGeom prst="rect">
            <a:avLst/>
          </a:prstGeom>
        </p:spPr>
      </p:pic>
      <p:pic>
        <p:nvPicPr>
          <p:cNvPr id="4" name="図 3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8E9A08E6-3462-D26F-9C04-5886845BF94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62870" y="1207604"/>
            <a:ext cx="2604052" cy="18334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8DD271A-26FB-9D19-1F16-BB7E389B6F66}"/>
              </a:ext>
            </a:extLst>
          </p:cNvPr>
          <p:cNvSpPr txBox="1"/>
          <p:nvPr/>
        </p:nvSpPr>
        <p:spPr>
          <a:xfrm>
            <a:off x="6569764" y="6611779"/>
            <a:ext cx="37172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8"/>
              </a:rPr>
              <a:t>https://id-info.jihs.go.jp/surveillance/nesvpd/rapid/ful/index.html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8B733B45-D1FF-3E53-E9CE-D100E9F066BD}"/>
              </a:ext>
            </a:extLst>
          </p:cNvPr>
          <p:cNvCxnSpPr/>
          <p:nvPr/>
        </p:nvCxnSpPr>
        <p:spPr bwMode="auto">
          <a:xfrm>
            <a:off x="2996662" y="1400892"/>
            <a:ext cx="1008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4240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50465-10CE-0431-E120-1346FC73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1D5BEFDA-9117-8DC8-1A9A-B1F6BA196C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64" y="432259"/>
            <a:ext cx="10236071" cy="6425741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DA11BBE-FEF3-AB56-2123-1459BC9279FC}"/>
              </a:ext>
            </a:extLst>
          </p:cNvPr>
          <p:cNvSpPr/>
          <p:nvPr/>
        </p:nvSpPr>
        <p:spPr bwMode="auto">
          <a:xfrm>
            <a:off x="7452479" y="5099971"/>
            <a:ext cx="119444" cy="1152000"/>
          </a:xfrm>
          <a:prstGeom prst="rect">
            <a:avLst/>
          </a:prstGeom>
          <a:solidFill>
            <a:srgbClr val="99FF99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4599BF6-3145-7C4A-A6CC-CBC49517E040}"/>
              </a:ext>
            </a:extLst>
          </p:cNvPr>
          <p:cNvSpPr/>
          <p:nvPr/>
        </p:nvSpPr>
        <p:spPr bwMode="auto">
          <a:xfrm>
            <a:off x="7619019" y="3985784"/>
            <a:ext cx="119444" cy="2268000"/>
          </a:xfrm>
          <a:prstGeom prst="rect">
            <a:avLst/>
          </a:prstGeom>
          <a:solidFill>
            <a:srgbClr val="92D05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5D26A82-CFBB-1086-095F-05FAEB81ADB4}"/>
              </a:ext>
            </a:extLst>
          </p:cNvPr>
          <p:cNvSpPr/>
          <p:nvPr/>
        </p:nvSpPr>
        <p:spPr bwMode="auto">
          <a:xfrm>
            <a:off x="7785559" y="4794417"/>
            <a:ext cx="119444" cy="1476000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C43A4C-92AF-EF1A-9DD2-7E0D103FBC8B}"/>
              </a:ext>
            </a:extLst>
          </p:cNvPr>
          <p:cNvSpPr/>
          <p:nvPr/>
        </p:nvSpPr>
        <p:spPr bwMode="auto">
          <a:xfrm>
            <a:off x="7952099" y="3673428"/>
            <a:ext cx="119444" cy="2592000"/>
          </a:xfrm>
          <a:prstGeom prst="rect">
            <a:avLst/>
          </a:prstGeom>
          <a:solidFill>
            <a:srgbClr val="3B7D23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D8F5177-9EB0-9FAC-F196-BE878E8A31BD}"/>
              </a:ext>
            </a:extLst>
          </p:cNvPr>
          <p:cNvSpPr/>
          <p:nvPr/>
        </p:nvSpPr>
        <p:spPr bwMode="auto">
          <a:xfrm>
            <a:off x="8118639" y="2924141"/>
            <a:ext cx="119444" cy="3348000"/>
          </a:xfrm>
          <a:prstGeom prst="rect">
            <a:avLst/>
          </a:prstGeom>
          <a:solidFill>
            <a:srgbClr val="47D45A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56CEF5A-AABD-9D33-CFBE-96BF884DE8CF}"/>
              </a:ext>
            </a:extLst>
          </p:cNvPr>
          <p:cNvSpPr/>
          <p:nvPr/>
        </p:nvSpPr>
        <p:spPr bwMode="auto">
          <a:xfrm>
            <a:off x="8285179" y="2622480"/>
            <a:ext cx="119444" cy="3636000"/>
          </a:xfrm>
          <a:prstGeom prst="rect">
            <a:avLst/>
          </a:prstGeom>
          <a:solidFill>
            <a:srgbClr val="4EA72E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CD79302-DA45-06FF-E9C9-C14F039DC7FF}"/>
              </a:ext>
            </a:extLst>
          </p:cNvPr>
          <p:cNvSpPr/>
          <p:nvPr/>
        </p:nvSpPr>
        <p:spPr bwMode="auto">
          <a:xfrm>
            <a:off x="8451719" y="5313379"/>
            <a:ext cx="119444" cy="972000"/>
          </a:xfrm>
          <a:prstGeom prst="rect">
            <a:avLst/>
          </a:prstGeom>
          <a:solidFill>
            <a:srgbClr val="61CBF4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9E1BDE2-588B-3804-21B3-E945835DD063}"/>
              </a:ext>
            </a:extLst>
          </p:cNvPr>
          <p:cNvSpPr/>
          <p:nvPr/>
        </p:nvSpPr>
        <p:spPr bwMode="auto">
          <a:xfrm>
            <a:off x="8618259" y="6259879"/>
            <a:ext cx="119444" cy="36000"/>
          </a:xfrm>
          <a:prstGeom prst="rect">
            <a:avLst/>
          </a:prstGeom>
          <a:solidFill>
            <a:srgbClr val="46B1E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CEC149DF-1BD0-8B18-F3B2-3B3EBD983B57}"/>
              </a:ext>
            </a:extLst>
          </p:cNvPr>
          <p:cNvSpPr/>
          <p:nvPr/>
        </p:nvSpPr>
        <p:spPr bwMode="auto">
          <a:xfrm>
            <a:off x="8784799" y="6259879"/>
            <a:ext cx="119444" cy="36000"/>
          </a:xfrm>
          <a:prstGeom prst="rect">
            <a:avLst/>
          </a:prstGeom>
          <a:solidFill>
            <a:srgbClr val="61CBF4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44551AD-E70A-491D-93DF-DE31EF7B7D6E}"/>
              </a:ext>
            </a:extLst>
          </p:cNvPr>
          <p:cNvSpPr/>
          <p:nvPr/>
        </p:nvSpPr>
        <p:spPr bwMode="auto">
          <a:xfrm>
            <a:off x="8951339" y="4938304"/>
            <a:ext cx="119444" cy="1368000"/>
          </a:xfrm>
          <a:prstGeom prst="rect">
            <a:avLst/>
          </a:prstGeom>
          <a:solidFill>
            <a:srgbClr val="FF9933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AADCE5A-DC20-6B0C-4357-D9EF5E40198B}"/>
              </a:ext>
            </a:extLst>
          </p:cNvPr>
          <p:cNvSpPr/>
          <p:nvPr/>
        </p:nvSpPr>
        <p:spPr bwMode="auto">
          <a:xfrm>
            <a:off x="9117879" y="3430761"/>
            <a:ext cx="119444" cy="2880000"/>
          </a:xfrm>
          <a:prstGeom prst="rect">
            <a:avLst/>
          </a:prstGeom>
          <a:solidFill>
            <a:srgbClr val="FF33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04E73C1-6222-9804-BA81-1E03D3456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6005"/>
            <a:ext cx="10287000" cy="882236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3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  <a:t>これまでのインフルエンザは</a:t>
            </a:r>
            <a:endParaRPr lang="ja-JP" altLang="ja-JP" sz="24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/>
              <a:ea typeface="ＭＳ 明朝"/>
              <a:cs typeface="Times New Roman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3484CF-A744-3F1A-6A8D-8195EBD13070}"/>
              </a:ext>
            </a:extLst>
          </p:cNvPr>
          <p:cNvSpPr txBox="1"/>
          <p:nvPr/>
        </p:nvSpPr>
        <p:spPr>
          <a:xfrm>
            <a:off x="3344517" y="6611779"/>
            <a:ext cx="35979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https://id-info.jihs.go.jp/surveillance/idwr/rapid/2025/index.html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0743651-B2C9-9930-CB7B-307C544AD94D}"/>
              </a:ext>
            </a:extLst>
          </p:cNvPr>
          <p:cNvSpPr txBox="1"/>
          <p:nvPr/>
        </p:nvSpPr>
        <p:spPr>
          <a:xfrm>
            <a:off x="1481455" y="895692"/>
            <a:ext cx="6207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コロナ禍前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2013/14</a:t>
            </a: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～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2019/20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シーズン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Ｐゴシック"/>
              <a:ea typeface="ＭＳ Ｐゴシック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4A70FF-82BE-5DE8-4287-427739F10A4A}"/>
              </a:ext>
            </a:extLst>
          </p:cNvPr>
          <p:cNvSpPr txBox="1"/>
          <p:nvPr/>
        </p:nvSpPr>
        <p:spPr>
          <a:xfrm>
            <a:off x="1814880" y="1640410"/>
            <a:ext cx="5899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コロナ禍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CCEC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2019/20</a:t>
            </a: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～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2021/22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シーズン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Ｐゴシック"/>
              <a:ea typeface="ＭＳ Ｐゴシック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B23935C-2454-6069-A2C0-487F4CFF905E}"/>
              </a:ext>
            </a:extLst>
          </p:cNvPr>
          <p:cNvSpPr txBox="1"/>
          <p:nvPr/>
        </p:nvSpPr>
        <p:spPr>
          <a:xfrm>
            <a:off x="1481455" y="2405335"/>
            <a:ext cx="6207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コロナ禍後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2022/23</a:t>
            </a: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～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2024/25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ゴシック"/>
                <a:ea typeface="ＭＳ Ｐゴシック"/>
                <a:cs typeface="+mn-cs"/>
              </a:rPr>
              <a:t>シーズン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Ｐゴシック"/>
              <a:ea typeface="ＭＳ Ｐゴシック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A19931-4811-AC8A-F69B-ED5684DF871F}"/>
              </a:ext>
            </a:extLst>
          </p:cNvPr>
          <p:cNvSpPr txBox="1"/>
          <p:nvPr/>
        </p:nvSpPr>
        <p:spPr>
          <a:xfrm>
            <a:off x="9701245" y="57188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F09E5A-30EE-EF4B-6E22-8FCECA508374}"/>
              </a:ext>
            </a:extLst>
          </p:cNvPr>
          <p:cNvSpPr txBox="1"/>
          <p:nvPr/>
        </p:nvSpPr>
        <p:spPr>
          <a:xfrm>
            <a:off x="9701245" y="308013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3000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73A49A-6B41-989B-476C-C857D2C2B266}"/>
              </a:ext>
            </a:extLst>
          </p:cNvPr>
          <p:cNvSpPr txBox="1"/>
          <p:nvPr/>
        </p:nvSpPr>
        <p:spPr>
          <a:xfrm>
            <a:off x="9701245" y="358178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2500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BCD585E-27E4-A554-DA23-BD45EE092B52}"/>
              </a:ext>
            </a:extLst>
          </p:cNvPr>
          <p:cNvSpPr txBox="1"/>
          <p:nvPr/>
        </p:nvSpPr>
        <p:spPr>
          <a:xfrm>
            <a:off x="9701245" y="40834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2000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3FB94BB-E61C-F586-BECC-4826DF4B1CD4}"/>
              </a:ext>
            </a:extLst>
          </p:cNvPr>
          <p:cNvSpPr txBox="1"/>
          <p:nvPr/>
        </p:nvSpPr>
        <p:spPr>
          <a:xfrm>
            <a:off x="9701245" y="458508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C228BD5-8203-BC7F-B94A-1B4EC558D9AD}"/>
              </a:ext>
            </a:extLst>
          </p:cNvPr>
          <p:cNvSpPr txBox="1"/>
          <p:nvPr/>
        </p:nvSpPr>
        <p:spPr>
          <a:xfrm>
            <a:off x="9701245" y="508674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2179A98-06D0-4BA7-C725-9EA9B133BC4A}"/>
              </a:ext>
            </a:extLst>
          </p:cNvPr>
          <p:cNvSpPr txBox="1"/>
          <p:nvPr/>
        </p:nvSpPr>
        <p:spPr>
          <a:xfrm>
            <a:off x="9746129" y="5588391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DDF53A-39F5-DD45-1EA3-DE5E6C685F78}"/>
              </a:ext>
            </a:extLst>
          </p:cNvPr>
          <p:cNvSpPr txBox="1"/>
          <p:nvPr/>
        </p:nvSpPr>
        <p:spPr>
          <a:xfrm>
            <a:off x="9835897" y="609004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3C5E59-7A72-FF8F-94D6-F9C907A45847}"/>
              </a:ext>
            </a:extLst>
          </p:cNvPr>
          <p:cNvSpPr txBox="1"/>
          <p:nvPr/>
        </p:nvSpPr>
        <p:spPr>
          <a:xfrm>
            <a:off x="9397315" y="6328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死者数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97C3E5-599D-90A8-F244-74137736E4EC}"/>
              </a:ext>
            </a:extLst>
          </p:cNvPr>
          <p:cNvSpPr txBox="1"/>
          <p:nvPr/>
        </p:nvSpPr>
        <p:spPr>
          <a:xfrm>
            <a:off x="-105389" y="758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感染者数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73034E1-C99D-F5A2-B326-16FC6D34EC1E}"/>
              </a:ext>
            </a:extLst>
          </p:cNvPr>
          <p:cNvSpPr txBox="1"/>
          <p:nvPr/>
        </p:nvSpPr>
        <p:spPr>
          <a:xfrm>
            <a:off x="8074520" y="233911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3575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EA7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E272908-0BE6-4285-B11F-25C20B796552}"/>
              </a:ext>
            </a:extLst>
          </p:cNvPr>
          <p:cNvSpPr txBox="1"/>
          <p:nvPr/>
        </p:nvSpPr>
        <p:spPr>
          <a:xfrm>
            <a:off x="8912576" y="451033"/>
            <a:ext cx="925253" cy="469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5383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（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6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月時点）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DC76B69-05D3-35D9-2D98-292A922A9A62}"/>
              </a:ext>
            </a:extLst>
          </p:cNvPr>
          <p:cNvSpPr/>
          <p:nvPr/>
        </p:nvSpPr>
        <p:spPr bwMode="auto">
          <a:xfrm>
            <a:off x="9290159" y="909624"/>
            <a:ext cx="119444" cy="5400000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8A44F64-7E3D-870C-4C19-7392C6558FAF}"/>
              </a:ext>
            </a:extLst>
          </p:cNvPr>
          <p:cNvSpPr txBox="1"/>
          <p:nvPr/>
        </p:nvSpPr>
        <p:spPr>
          <a:xfrm>
            <a:off x="9701245" y="257848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3500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027F27B-E23C-7FC9-4BA1-EE5979990A5B}"/>
              </a:ext>
            </a:extLst>
          </p:cNvPr>
          <p:cNvSpPr txBox="1"/>
          <p:nvPr/>
        </p:nvSpPr>
        <p:spPr>
          <a:xfrm>
            <a:off x="9701245" y="207683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4000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9CBEFE-0586-B098-2EB5-B246CF454793}"/>
              </a:ext>
            </a:extLst>
          </p:cNvPr>
          <p:cNvSpPr txBox="1"/>
          <p:nvPr/>
        </p:nvSpPr>
        <p:spPr>
          <a:xfrm>
            <a:off x="9701245" y="157518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4500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033C601-C37B-A6EF-0F94-D63CC1A339C6}"/>
              </a:ext>
            </a:extLst>
          </p:cNvPr>
          <p:cNvSpPr txBox="1"/>
          <p:nvPr/>
        </p:nvSpPr>
        <p:spPr>
          <a:xfrm>
            <a:off x="9701245" y="107353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5000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9E062A2-B11A-638F-6AA1-CBAE00F5B5CA}"/>
              </a:ext>
            </a:extLst>
          </p:cNvPr>
          <p:cNvSpPr/>
          <p:nvPr/>
        </p:nvSpPr>
        <p:spPr bwMode="auto">
          <a:xfrm>
            <a:off x="2379306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99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F59E295-AC25-C46F-1EE0-319FFD3F8A21}"/>
              </a:ext>
            </a:extLst>
          </p:cNvPr>
          <p:cNvSpPr/>
          <p:nvPr/>
        </p:nvSpPr>
        <p:spPr bwMode="auto">
          <a:xfrm>
            <a:off x="3189411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83D45BF7-6FC2-1B6A-7E1E-66B02F057D30}"/>
              </a:ext>
            </a:extLst>
          </p:cNvPr>
          <p:cNvSpPr/>
          <p:nvPr/>
        </p:nvSpPr>
        <p:spPr bwMode="auto">
          <a:xfrm>
            <a:off x="3999516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FBB713F-340B-EFB9-13EA-064F1028803B}"/>
              </a:ext>
            </a:extLst>
          </p:cNvPr>
          <p:cNvSpPr/>
          <p:nvPr/>
        </p:nvSpPr>
        <p:spPr bwMode="auto">
          <a:xfrm>
            <a:off x="4809621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3B7D2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19BBC7B-BBEE-A0BF-3B08-A93FFDBA06E3}"/>
              </a:ext>
            </a:extLst>
          </p:cNvPr>
          <p:cNvSpPr/>
          <p:nvPr/>
        </p:nvSpPr>
        <p:spPr bwMode="auto">
          <a:xfrm>
            <a:off x="5619726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47D45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F6E45F7-CCC6-A554-917F-9C153C41F26D}"/>
              </a:ext>
            </a:extLst>
          </p:cNvPr>
          <p:cNvSpPr/>
          <p:nvPr/>
        </p:nvSpPr>
        <p:spPr bwMode="auto">
          <a:xfrm>
            <a:off x="6429829" y="3168017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4EA72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DC9BB68-F45D-5946-6ED8-BBABE47E2A22}"/>
              </a:ext>
            </a:extLst>
          </p:cNvPr>
          <p:cNvSpPr/>
          <p:nvPr/>
        </p:nvSpPr>
        <p:spPr bwMode="auto">
          <a:xfrm>
            <a:off x="2379306" y="3583954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61CBF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0FDFFE4B-5CE5-BB32-9278-31FF69B1FBDF}"/>
              </a:ext>
            </a:extLst>
          </p:cNvPr>
          <p:cNvSpPr/>
          <p:nvPr/>
        </p:nvSpPr>
        <p:spPr bwMode="auto">
          <a:xfrm>
            <a:off x="3189411" y="3583954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46B1E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D5E2621-E81C-25ED-5A52-A5C08D1CD493}"/>
              </a:ext>
            </a:extLst>
          </p:cNvPr>
          <p:cNvSpPr/>
          <p:nvPr/>
        </p:nvSpPr>
        <p:spPr bwMode="auto">
          <a:xfrm>
            <a:off x="3999516" y="3583954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61CBF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16C23B6A-D23C-168B-89C8-60983C81C975}"/>
              </a:ext>
            </a:extLst>
          </p:cNvPr>
          <p:cNvSpPr/>
          <p:nvPr/>
        </p:nvSpPr>
        <p:spPr bwMode="auto">
          <a:xfrm>
            <a:off x="4809621" y="3583954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952672C-1FFC-EE7D-86DD-6A9563306393}"/>
              </a:ext>
            </a:extLst>
          </p:cNvPr>
          <p:cNvSpPr/>
          <p:nvPr/>
        </p:nvSpPr>
        <p:spPr bwMode="auto">
          <a:xfrm>
            <a:off x="5619726" y="3583954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73EC0BFE-8AE3-FB3E-8B05-A063A544BA63}"/>
              </a:ext>
            </a:extLst>
          </p:cNvPr>
          <p:cNvSpPr/>
          <p:nvPr/>
        </p:nvSpPr>
        <p:spPr bwMode="auto">
          <a:xfrm>
            <a:off x="6429829" y="3583954"/>
            <a:ext cx="760445" cy="30324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F7C1258-7FE7-DF56-87B4-F82DF70C5FEA}"/>
              </a:ext>
            </a:extLst>
          </p:cNvPr>
          <p:cNvSpPr txBox="1"/>
          <p:nvPr/>
        </p:nvSpPr>
        <p:spPr>
          <a:xfrm>
            <a:off x="7711715" y="6611779"/>
            <a:ext cx="25752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5"/>
              </a:rPr>
              <a:t>https://www.mhlw.go.jp/toukei/list/81-1a.html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5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6" grpId="0"/>
      <p:bldP spid="9" grpId="0"/>
      <p:bldP spid="30" grpId="0"/>
      <p:bldP spid="31" grpId="0" animBg="1"/>
      <p:bldP spid="41" grpId="0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3829E148-6790-197E-EC36-2383239686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89" y="447147"/>
            <a:ext cx="4688695" cy="6298660"/>
          </a:xfrm>
          <a:prstGeom prst="rect">
            <a:avLst/>
          </a:prstGeom>
        </p:spPr>
      </p:pic>
      <p:pic>
        <p:nvPicPr>
          <p:cNvPr id="9" name="図 8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6706F069-C6F3-C901-8396-2DE88C0655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499" y="421532"/>
            <a:ext cx="4571602" cy="635293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1EDE91-3E7E-6ACE-74F4-B43624FB1A73}"/>
              </a:ext>
            </a:extLst>
          </p:cNvPr>
          <p:cNvSpPr txBox="1"/>
          <p:nvPr/>
        </p:nvSpPr>
        <p:spPr>
          <a:xfrm>
            <a:off x="5143500" y="6656509"/>
            <a:ext cx="51435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https://id-info.jihs.go.jp/surveillance/nesvpd/rapid/flu/2025/010/20251205102255.html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2" name="図 1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A3F6DF1D-08AD-3DA7-D384-10AA7BB2B5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839" y="0"/>
            <a:ext cx="8953321" cy="42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4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50465-10CE-0431-E120-1346FC73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AECF95C-DB90-326C-31AE-88BC2387CE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16"/>
            <a:ext cx="10287000" cy="6855968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F7C1258-7FE7-DF56-87B4-F82DF70C5FEA}"/>
              </a:ext>
            </a:extLst>
          </p:cNvPr>
          <p:cNvSpPr txBox="1"/>
          <p:nvPr/>
        </p:nvSpPr>
        <p:spPr>
          <a:xfrm>
            <a:off x="3855857" y="6611779"/>
            <a:ext cx="25752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https://www.mhlw.go.jp/toukei/list/81-1a.html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9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2F3AEA-9014-4D7D-8643-65B253E8058F}"/>
              </a:ext>
            </a:extLst>
          </p:cNvPr>
          <p:cNvSpPr txBox="1"/>
          <p:nvPr/>
        </p:nvSpPr>
        <p:spPr>
          <a:xfrm>
            <a:off x="16170" y="1720840"/>
            <a:ext cx="102546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新型インフルとの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つきあい方に学べないと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313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矢印: 環状 7">
            <a:extLst>
              <a:ext uri="{FF2B5EF4-FFF2-40B4-BE49-F238E27FC236}">
                <a16:creationId xmlns:a16="http://schemas.microsoft.com/office/drawing/2014/main" id="{5EA939D6-16F1-9DB1-14EF-BC47A14D51F3}"/>
              </a:ext>
            </a:extLst>
          </p:cNvPr>
          <p:cNvSpPr/>
          <p:nvPr/>
        </p:nvSpPr>
        <p:spPr bwMode="auto">
          <a:xfrm>
            <a:off x="1723500" y="18000"/>
            <a:ext cx="6840000" cy="6840000"/>
          </a:xfrm>
          <a:prstGeom prst="circularArrow">
            <a:avLst>
              <a:gd name="adj1" fmla="val 8070"/>
              <a:gd name="adj2" fmla="val 799517"/>
              <a:gd name="adj3" fmla="val 18286344"/>
              <a:gd name="adj4" fmla="val 1121195"/>
              <a:gd name="adj5" fmla="val 8037"/>
            </a:avLst>
          </a:prstGeom>
          <a:solidFill>
            <a:schemeClr val="bg2">
              <a:lumMod val="25000"/>
              <a:lumOff val="75000"/>
              <a:alpha val="4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6F28EF0-DBA9-FCB7-355B-A89D15DB06AD}"/>
              </a:ext>
            </a:extLst>
          </p:cNvPr>
          <p:cNvGrpSpPr/>
          <p:nvPr/>
        </p:nvGrpSpPr>
        <p:grpSpPr>
          <a:xfrm>
            <a:off x="7014777" y="3272385"/>
            <a:ext cx="3097445" cy="1548722"/>
            <a:chOff x="3336508" y="1585"/>
            <a:chExt cx="3097445" cy="1548722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DD1C1606-EADF-EB21-53C6-B0BD16334125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0" name="四角形: 角を丸くする 4">
              <a:extLst>
                <a:ext uri="{FF2B5EF4-FFF2-40B4-BE49-F238E27FC236}">
                  <a16:creationId xmlns:a16="http://schemas.microsoft.com/office/drawing/2014/main" id="{4C494790-82A1-DA7B-E9AC-3A8F7B5683B0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集団免疫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がないため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53D57D3-3015-2BDB-892C-558A8AE57E06}"/>
              </a:ext>
            </a:extLst>
          </p:cNvPr>
          <p:cNvGrpSpPr/>
          <p:nvPr/>
        </p:nvGrpSpPr>
        <p:grpSpPr>
          <a:xfrm>
            <a:off x="3594778" y="137160"/>
            <a:ext cx="3097445" cy="1548722"/>
            <a:chOff x="3336508" y="1585"/>
            <a:chExt cx="3097445" cy="1548722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B8EC2B00-AF54-CED7-1AAA-5D8AF72ABB84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1" name="四角形: 角を丸くする 4">
              <a:extLst>
                <a:ext uri="{FF2B5EF4-FFF2-40B4-BE49-F238E27FC236}">
                  <a16:creationId xmlns:a16="http://schemas.microsoft.com/office/drawing/2014/main" id="{ADE91461-C8B0-E976-3E78-52D889BEE1F7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新型のため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免疫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なし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B5D5623-87CE-9B28-B429-349DF24F9E78}"/>
              </a:ext>
            </a:extLst>
          </p:cNvPr>
          <p:cNvGrpSpPr/>
          <p:nvPr/>
        </p:nvGrpSpPr>
        <p:grpSpPr>
          <a:xfrm>
            <a:off x="5916768" y="5170979"/>
            <a:ext cx="3097445" cy="1548722"/>
            <a:chOff x="5981885" y="1923566"/>
            <a:chExt cx="3097445" cy="1548722"/>
          </a:xfrm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A12E51A1-6994-36B1-0686-597AE7796921}"/>
                </a:ext>
              </a:extLst>
            </p:cNvPr>
            <p:cNvSpPr/>
            <p:nvPr/>
          </p:nvSpPr>
          <p:spPr>
            <a:xfrm>
              <a:off x="5981885" y="1923566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4" name="四角形: 角を丸くする 4">
              <a:extLst>
                <a:ext uri="{FF2B5EF4-FFF2-40B4-BE49-F238E27FC236}">
                  <a16:creationId xmlns:a16="http://schemas.microsoft.com/office/drawing/2014/main" id="{6B9E0E2C-C616-D604-EBC8-BD950559CF72}"/>
                </a:ext>
              </a:extLst>
            </p:cNvPr>
            <p:cNvSpPr txBox="1"/>
            <p:nvPr/>
          </p:nvSpPr>
          <p:spPr>
            <a:xfrm>
              <a:off x="6057487" y="1999168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一定程度の人が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感染</a:t>
              </a:r>
              <a:endPara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6B2322-36C1-2B86-1A8B-F15CF64886AF}"/>
              </a:ext>
            </a:extLst>
          </p:cNvPr>
          <p:cNvGrpSpPr/>
          <p:nvPr/>
        </p:nvGrpSpPr>
        <p:grpSpPr>
          <a:xfrm>
            <a:off x="175299" y="3272385"/>
            <a:ext cx="3097445" cy="1548722"/>
            <a:chOff x="1787798" y="5033372"/>
            <a:chExt cx="3097445" cy="1548722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EF46C1BA-8E88-A527-5553-AB37B406F29F}"/>
                </a:ext>
              </a:extLst>
            </p:cNvPr>
            <p:cNvSpPr/>
            <p:nvPr/>
          </p:nvSpPr>
          <p:spPr>
            <a:xfrm>
              <a:off x="1787798" y="5033372"/>
              <a:ext cx="3097445" cy="1548722"/>
            </a:xfrm>
            <a:prstGeom prst="roundRect">
              <a:avLst/>
            </a:prstGeom>
            <a:solidFill>
              <a:srgbClr val="FFFFFF"/>
            </a:solidFill>
            <a:ln w="47625" cap="flat" cmpd="sng" algn="ctr">
              <a:solidFill>
                <a:srgbClr val="C00000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7" name="四角形: 角を丸くする 4">
              <a:extLst>
                <a:ext uri="{FF2B5EF4-FFF2-40B4-BE49-F238E27FC236}">
                  <a16:creationId xmlns:a16="http://schemas.microsoft.com/office/drawing/2014/main" id="{D84B853D-FD06-24C9-599C-22EEB9671A49}"/>
                </a:ext>
              </a:extLst>
            </p:cNvPr>
            <p:cNvSpPr txBox="1"/>
            <p:nvPr/>
          </p:nvSpPr>
          <p:spPr>
            <a:xfrm>
              <a:off x="1863400" y="5108974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多くの人の感染の結果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集団免疫</a:t>
              </a:r>
              <a:endPara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を獲得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1F4A462-8DDD-4597-188E-3A6111D3DFAE}"/>
              </a:ext>
            </a:extLst>
          </p:cNvPr>
          <p:cNvGrpSpPr/>
          <p:nvPr/>
        </p:nvGrpSpPr>
        <p:grpSpPr>
          <a:xfrm>
            <a:off x="175299" y="1373790"/>
            <a:ext cx="3097445" cy="1548722"/>
            <a:chOff x="777358" y="1923556"/>
            <a:chExt cx="3097445" cy="1548722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C8F5588A-B7A0-CF9C-49F2-5431CE20F41D}"/>
                </a:ext>
              </a:extLst>
            </p:cNvPr>
            <p:cNvSpPr/>
            <p:nvPr/>
          </p:nvSpPr>
          <p:spPr>
            <a:xfrm>
              <a:off x="777358" y="1923556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0" name="四角形: 角を丸くする 4">
              <a:extLst>
                <a:ext uri="{FF2B5EF4-FFF2-40B4-BE49-F238E27FC236}">
                  <a16:creationId xmlns:a16="http://schemas.microsoft.com/office/drawing/2014/main" id="{16657AB7-3998-65EC-BA9F-80E960685D4C}"/>
                </a:ext>
              </a:extLst>
            </p:cNvPr>
            <p:cNvSpPr txBox="1"/>
            <p:nvPr/>
          </p:nvSpPr>
          <p:spPr>
            <a:xfrm>
              <a:off x="852960" y="1999158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流行の収束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7D2E30-C1AB-AA9F-01A3-DFAAD5E1C716}"/>
              </a:ext>
            </a:extLst>
          </p:cNvPr>
          <p:cNvSpPr txBox="1"/>
          <p:nvPr/>
        </p:nvSpPr>
        <p:spPr>
          <a:xfrm>
            <a:off x="3870767" y="2828835"/>
            <a:ext cx="27206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EC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新型インフル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CECF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EC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からの学び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18B57CB-5624-E1C0-9B2B-C95028E0C2B5}"/>
              </a:ext>
            </a:extLst>
          </p:cNvPr>
          <p:cNvGrpSpPr/>
          <p:nvPr/>
        </p:nvGrpSpPr>
        <p:grpSpPr>
          <a:xfrm>
            <a:off x="7014777" y="1373790"/>
            <a:ext cx="3097445" cy="1548722"/>
            <a:chOff x="3336508" y="1585"/>
            <a:chExt cx="3097445" cy="1548722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28AD0E11-2FD5-75C0-D258-54E8C62B2AFD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" name="四角形: 角を丸くする 4">
              <a:extLst>
                <a:ext uri="{FF2B5EF4-FFF2-40B4-BE49-F238E27FC236}">
                  <a16:creationId xmlns:a16="http://schemas.microsoft.com/office/drawing/2014/main" id="{5BA56B61-CFE7-5F94-2016-7EAF368354A7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不十分な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感染経路対策</a:t>
              </a:r>
              <a:endPara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の結果と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D647BA5-1CDF-F41E-3CF6-E813BBE41A32}"/>
              </a:ext>
            </a:extLst>
          </p:cNvPr>
          <p:cNvGrpSpPr/>
          <p:nvPr/>
        </p:nvGrpSpPr>
        <p:grpSpPr>
          <a:xfrm>
            <a:off x="1279786" y="5170979"/>
            <a:ext cx="3097445" cy="1548722"/>
            <a:chOff x="777358" y="1923556"/>
            <a:chExt cx="3097445" cy="1548722"/>
          </a:xfrm>
        </p:grpSpPr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A3AE6BB9-FD53-F4D4-13A5-4635E875049A}"/>
                </a:ext>
              </a:extLst>
            </p:cNvPr>
            <p:cNvSpPr/>
            <p:nvPr/>
          </p:nvSpPr>
          <p:spPr>
            <a:xfrm>
              <a:off x="777358" y="1923556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7" name="四角形: 角を丸くする 4">
              <a:extLst>
                <a:ext uri="{FF2B5EF4-FFF2-40B4-BE49-F238E27FC236}">
                  <a16:creationId xmlns:a16="http://schemas.microsoft.com/office/drawing/2014/main" id="{C3B96AAF-065D-7335-13DD-01552210D548}"/>
                </a:ext>
              </a:extLst>
            </p:cNvPr>
            <p:cNvSpPr txBox="1"/>
            <p:nvPr/>
          </p:nvSpPr>
          <p:spPr>
            <a:xfrm>
              <a:off x="852960" y="1999158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流行の拡大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6EB4DD4-BDAD-EBD6-3217-9AD82EA9EF36}"/>
              </a:ext>
            </a:extLst>
          </p:cNvPr>
          <p:cNvGrpSpPr/>
          <p:nvPr/>
        </p:nvGrpSpPr>
        <p:grpSpPr>
          <a:xfrm>
            <a:off x="3593465" y="138299"/>
            <a:ext cx="3097445" cy="1548722"/>
            <a:chOff x="3336508" y="1585"/>
            <a:chExt cx="3097445" cy="1548722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EE26B0BF-4FB4-A428-21DE-31F22804CECE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solidFill>
              <a:schemeClr val="tx1"/>
            </a:solidFill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3" name="四角形: 角を丸くする 4">
              <a:extLst>
                <a:ext uri="{FF2B5EF4-FFF2-40B4-BE49-F238E27FC236}">
                  <a16:creationId xmlns:a16="http://schemas.microsoft.com/office/drawing/2014/main" id="{2D59EC62-4465-5FE1-7E8E-A0DEF12BC31B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一定の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免疫獲得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のため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普通の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CEC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インフル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に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19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矢印: 環状 7">
            <a:extLst>
              <a:ext uri="{FF2B5EF4-FFF2-40B4-BE49-F238E27FC236}">
                <a16:creationId xmlns:a16="http://schemas.microsoft.com/office/drawing/2014/main" id="{5EA939D6-16F1-9DB1-14EF-BC47A14D51F3}"/>
              </a:ext>
            </a:extLst>
          </p:cNvPr>
          <p:cNvSpPr/>
          <p:nvPr/>
        </p:nvSpPr>
        <p:spPr bwMode="auto">
          <a:xfrm>
            <a:off x="1723500" y="18000"/>
            <a:ext cx="6840000" cy="6840000"/>
          </a:xfrm>
          <a:prstGeom prst="circularArrow">
            <a:avLst>
              <a:gd name="adj1" fmla="val 8070"/>
              <a:gd name="adj2" fmla="val 799517"/>
              <a:gd name="adj3" fmla="val 18286344"/>
              <a:gd name="adj4" fmla="val 1121195"/>
              <a:gd name="adj5" fmla="val 8037"/>
            </a:avLst>
          </a:prstGeom>
          <a:solidFill>
            <a:schemeClr val="bg2">
              <a:lumMod val="25000"/>
              <a:lumOff val="75000"/>
              <a:alpha val="4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6EB4DD4-BDAD-EBD6-3217-9AD82EA9EF36}"/>
              </a:ext>
            </a:extLst>
          </p:cNvPr>
          <p:cNvGrpSpPr/>
          <p:nvPr/>
        </p:nvGrpSpPr>
        <p:grpSpPr>
          <a:xfrm>
            <a:off x="3594777" y="138299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EE26B0BF-4FB4-A428-21DE-31F22804CECE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3" name="四角形: 角を丸くする 4">
              <a:extLst>
                <a:ext uri="{FF2B5EF4-FFF2-40B4-BE49-F238E27FC236}">
                  <a16:creationId xmlns:a16="http://schemas.microsoft.com/office/drawing/2014/main" id="{2D59EC62-4465-5FE1-7E8E-A0DEF12BC31B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一定の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免疫獲得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のため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普通の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CEC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インフル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に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6F28EF0-DBA9-FCB7-355B-A89D15DB06AD}"/>
              </a:ext>
            </a:extLst>
          </p:cNvPr>
          <p:cNvGrpSpPr/>
          <p:nvPr/>
        </p:nvGrpSpPr>
        <p:grpSpPr>
          <a:xfrm>
            <a:off x="7014777" y="3272385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DD1C1606-EADF-EB21-53C6-B0BD16334125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0" name="四角形: 角を丸くする 4">
              <a:extLst>
                <a:ext uri="{FF2B5EF4-FFF2-40B4-BE49-F238E27FC236}">
                  <a16:creationId xmlns:a16="http://schemas.microsoft.com/office/drawing/2014/main" id="{4C494790-82A1-DA7B-E9AC-3A8F7B5683B0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集団免疫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のお陰で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B5D5623-87CE-9B28-B429-349DF24F9E78}"/>
              </a:ext>
            </a:extLst>
          </p:cNvPr>
          <p:cNvGrpSpPr/>
          <p:nvPr/>
        </p:nvGrpSpPr>
        <p:grpSpPr>
          <a:xfrm>
            <a:off x="5916768" y="5170979"/>
            <a:ext cx="3097445" cy="1548722"/>
            <a:chOff x="5981885" y="1923566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A12E51A1-6994-36B1-0686-597AE7796921}"/>
                </a:ext>
              </a:extLst>
            </p:cNvPr>
            <p:cNvSpPr/>
            <p:nvPr/>
          </p:nvSpPr>
          <p:spPr>
            <a:xfrm>
              <a:off x="5981885" y="1923566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4" name="四角形: 角を丸くする 4">
              <a:extLst>
                <a:ext uri="{FF2B5EF4-FFF2-40B4-BE49-F238E27FC236}">
                  <a16:creationId xmlns:a16="http://schemas.microsoft.com/office/drawing/2014/main" id="{6B9E0E2C-C616-D604-EBC8-BD950559CF72}"/>
                </a:ext>
              </a:extLst>
            </p:cNvPr>
            <p:cNvSpPr txBox="1"/>
            <p:nvPr/>
          </p:nvSpPr>
          <p:spPr>
            <a:xfrm>
              <a:off x="6057487" y="1999168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一定程度の人が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感染</a:t>
              </a:r>
              <a:endPara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6B2322-36C1-2B86-1A8B-F15CF64886AF}"/>
              </a:ext>
            </a:extLst>
          </p:cNvPr>
          <p:cNvGrpSpPr/>
          <p:nvPr/>
        </p:nvGrpSpPr>
        <p:grpSpPr>
          <a:xfrm>
            <a:off x="175299" y="3272385"/>
            <a:ext cx="3097445" cy="1548722"/>
            <a:chOff x="1787798" y="5033372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EF46C1BA-8E88-A527-5553-AB37B406F29F}"/>
                </a:ext>
              </a:extLst>
            </p:cNvPr>
            <p:cNvSpPr/>
            <p:nvPr/>
          </p:nvSpPr>
          <p:spPr>
            <a:xfrm>
              <a:off x="1787798" y="5033372"/>
              <a:ext cx="3097445" cy="1548722"/>
            </a:xfrm>
            <a:prstGeom prst="roundRect">
              <a:avLst/>
            </a:prstGeom>
            <a:grpFill/>
            <a:ln w="47625" cap="flat" cmpd="sng" algn="ctr">
              <a:solidFill>
                <a:srgbClr val="C00000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7" name="四角形: 角を丸くする 4">
              <a:extLst>
                <a:ext uri="{FF2B5EF4-FFF2-40B4-BE49-F238E27FC236}">
                  <a16:creationId xmlns:a16="http://schemas.microsoft.com/office/drawing/2014/main" id="{D84B853D-FD06-24C9-599C-22EEB9671A49}"/>
                </a:ext>
              </a:extLst>
            </p:cNvPr>
            <p:cNvSpPr txBox="1"/>
            <p:nvPr/>
          </p:nvSpPr>
          <p:spPr>
            <a:xfrm>
              <a:off x="1863400" y="5108974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集団免疫</a:t>
              </a:r>
              <a:endPara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を維持、更新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1F4A462-8DDD-4597-188E-3A6111D3DFAE}"/>
              </a:ext>
            </a:extLst>
          </p:cNvPr>
          <p:cNvGrpSpPr/>
          <p:nvPr/>
        </p:nvGrpSpPr>
        <p:grpSpPr>
          <a:xfrm>
            <a:off x="175299" y="1373790"/>
            <a:ext cx="3097445" cy="1548722"/>
            <a:chOff x="777358" y="1923556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C8F5588A-B7A0-CF9C-49F2-5431CE20F41D}"/>
                </a:ext>
              </a:extLst>
            </p:cNvPr>
            <p:cNvSpPr/>
            <p:nvPr/>
          </p:nvSpPr>
          <p:spPr>
            <a:xfrm>
              <a:off x="777358" y="1923556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0" name="四角形: 角を丸くする 4">
              <a:extLst>
                <a:ext uri="{FF2B5EF4-FFF2-40B4-BE49-F238E27FC236}">
                  <a16:creationId xmlns:a16="http://schemas.microsoft.com/office/drawing/2014/main" id="{16657AB7-3998-65EC-BA9F-80E960685D4C}"/>
                </a:ext>
              </a:extLst>
            </p:cNvPr>
            <p:cNvSpPr txBox="1"/>
            <p:nvPr/>
          </p:nvSpPr>
          <p:spPr>
            <a:xfrm>
              <a:off x="852960" y="1999158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流行の収束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7D2E30-C1AB-AA9F-01A3-DFAAD5E1C716}"/>
              </a:ext>
            </a:extLst>
          </p:cNvPr>
          <p:cNvSpPr txBox="1"/>
          <p:nvPr/>
        </p:nvSpPr>
        <p:spPr>
          <a:xfrm>
            <a:off x="3409106" y="3105835"/>
            <a:ext cx="3643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EC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過去のインフルは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18B57CB-5624-E1C0-9B2B-C95028E0C2B5}"/>
              </a:ext>
            </a:extLst>
          </p:cNvPr>
          <p:cNvGrpSpPr/>
          <p:nvPr/>
        </p:nvGrpSpPr>
        <p:grpSpPr>
          <a:xfrm>
            <a:off x="7014777" y="1373790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28AD0E11-2FD5-75C0-D258-54E8C62B2AFD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" name="四角形: 角を丸くする 4">
              <a:extLst>
                <a:ext uri="{FF2B5EF4-FFF2-40B4-BE49-F238E27FC236}">
                  <a16:creationId xmlns:a16="http://schemas.microsoft.com/office/drawing/2014/main" id="{5BA56B61-CFE7-5F94-2016-7EAF368354A7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不十分な</a:t>
              </a: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感染経路対策</a:t>
              </a:r>
              <a:endPara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の結果と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D647BA5-1CDF-F41E-3CF6-E813BBE41A32}"/>
              </a:ext>
            </a:extLst>
          </p:cNvPr>
          <p:cNvGrpSpPr/>
          <p:nvPr/>
        </p:nvGrpSpPr>
        <p:grpSpPr>
          <a:xfrm>
            <a:off x="1270161" y="5170979"/>
            <a:ext cx="3097445" cy="1548722"/>
            <a:chOff x="777358" y="1923556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A3AE6BB9-FD53-F4D4-13A5-4635E875049A}"/>
                </a:ext>
              </a:extLst>
            </p:cNvPr>
            <p:cNvSpPr/>
            <p:nvPr/>
          </p:nvSpPr>
          <p:spPr>
            <a:xfrm>
              <a:off x="777358" y="1923556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7" name="四角形: 角を丸くする 4">
              <a:extLst>
                <a:ext uri="{FF2B5EF4-FFF2-40B4-BE49-F238E27FC236}">
                  <a16:creationId xmlns:a16="http://schemas.microsoft.com/office/drawing/2014/main" id="{C3B96AAF-065D-7335-13DD-01552210D548}"/>
                </a:ext>
              </a:extLst>
            </p:cNvPr>
            <p:cNvSpPr txBox="1"/>
            <p:nvPr/>
          </p:nvSpPr>
          <p:spPr>
            <a:xfrm>
              <a:off x="852960" y="1999158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流行の拡大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矢印: 環状 7">
            <a:extLst>
              <a:ext uri="{FF2B5EF4-FFF2-40B4-BE49-F238E27FC236}">
                <a16:creationId xmlns:a16="http://schemas.microsoft.com/office/drawing/2014/main" id="{5EA939D6-16F1-9DB1-14EF-BC47A14D51F3}"/>
              </a:ext>
            </a:extLst>
          </p:cNvPr>
          <p:cNvSpPr/>
          <p:nvPr/>
        </p:nvSpPr>
        <p:spPr bwMode="auto">
          <a:xfrm>
            <a:off x="1723500" y="18000"/>
            <a:ext cx="6840000" cy="6840000"/>
          </a:xfrm>
          <a:prstGeom prst="circularArrow">
            <a:avLst>
              <a:gd name="adj1" fmla="val 8070"/>
              <a:gd name="adj2" fmla="val 799517"/>
              <a:gd name="adj3" fmla="val 18286344"/>
              <a:gd name="adj4" fmla="val 1121195"/>
              <a:gd name="adj5" fmla="val 8037"/>
            </a:avLst>
          </a:prstGeom>
          <a:solidFill>
            <a:schemeClr val="bg2">
              <a:lumMod val="25000"/>
              <a:lumOff val="75000"/>
              <a:alpha val="4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B5D5623-87CE-9B28-B429-349DF24F9E78}"/>
              </a:ext>
            </a:extLst>
          </p:cNvPr>
          <p:cNvGrpSpPr/>
          <p:nvPr/>
        </p:nvGrpSpPr>
        <p:grpSpPr>
          <a:xfrm>
            <a:off x="6109268" y="5170979"/>
            <a:ext cx="3097445" cy="1548722"/>
            <a:chOff x="5981885" y="1923566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A12E51A1-6994-36B1-0686-597AE7796921}"/>
                </a:ext>
              </a:extLst>
            </p:cNvPr>
            <p:cNvSpPr/>
            <p:nvPr/>
          </p:nvSpPr>
          <p:spPr>
            <a:xfrm>
              <a:off x="5981885" y="1923566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4" name="四角形: 角を丸くする 4">
              <a:extLst>
                <a:ext uri="{FF2B5EF4-FFF2-40B4-BE49-F238E27FC236}">
                  <a16:creationId xmlns:a16="http://schemas.microsoft.com/office/drawing/2014/main" id="{6B9E0E2C-C616-D604-EBC8-BD950559CF72}"/>
                </a:ext>
              </a:extLst>
            </p:cNvPr>
            <p:cNvSpPr txBox="1"/>
            <p:nvPr/>
          </p:nvSpPr>
          <p:spPr>
            <a:xfrm>
              <a:off x="6057487" y="1999168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多くの人が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感染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し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6B2322-36C1-2B86-1A8B-F15CF64886AF}"/>
              </a:ext>
            </a:extLst>
          </p:cNvPr>
          <p:cNvGrpSpPr/>
          <p:nvPr/>
        </p:nvGrpSpPr>
        <p:grpSpPr>
          <a:xfrm>
            <a:off x="175299" y="3272385"/>
            <a:ext cx="3097445" cy="1548722"/>
            <a:chOff x="1787798" y="5033372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EF46C1BA-8E88-A527-5553-AB37B406F29F}"/>
                </a:ext>
              </a:extLst>
            </p:cNvPr>
            <p:cNvSpPr/>
            <p:nvPr/>
          </p:nvSpPr>
          <p:spPr>
            <a:xfrm>
              <a:off x="1787798" y="5033372"/>
              <a:ext cx="3097445" cy="1548722"/>
            </a:xfrm>
            <a:prstGeom prst="roundRect">
              <a:avLst/>
            </a:prstGeom>
            <a:grpFill/>
            <a:ln w="47625" cap="flat" cmpd="sng" algn="ctr">
              <a:solidFill>
                <a:srgbClr val="C00000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7" name="四角形: 角を丸くする 4">
              <a:extLst>
                <a:ext uri="{FF2B5EF4-FFF2-40B4-BE49-F238E27FC236}">
                  <a16:creationId xmlns:a16="http://schemas.microsoft.com/office/drawing/2014/main" id="{D84B853D-FD06-24C9-599C-22EEB9671A49}"/>
                </a:ext>
              </a:extLst>
            </p:cNvPr>
            <p:cNvSpPr txBox="1"/>
            <p:nvPr/>
          </p:nvSpPr>
          <p:spPr>
            <a:xfrm>
              <a:off x="1863400" y="5108974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それでも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集団免疫</a:t>
              </a:r>
              <a:endPara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が獲得できず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1F4A462-8DDD-4597-188E-3A6111D3DFAE}"/>
              </a:ext>
            </a:extLst>
          </p:cNvPr>
          <p:cNvGrpSpPr/>
          <p:nvPr/>
        </p:nvGrpSpPr>
        <p:grpSpPr>
          <a:xfrm>
            <a:off x="175299" y="1373790"/>
            <a:ext cx="3097445" cy="1548722"/>
            <a:chOff x="777358" y="1923556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C8F5588A-B7A0-CF9C-49F2-5431CE20F41D}"/>
                </a:ext>
              </a:extLst>
            </p:cNvPr>
            <p:cNvSpPr/>
            <p:nvPr/>
          </p:nvSpPr>
          <p:spPr>
            <a:xfrm>
              <a:off x="777358" y="1923556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0" name="四角形: 角を丸くする 4">
              <a:extLst>
                <a:ext uri="{FF2B5EF4-FFF2-40B4-BE49-F238E27FC236}">
                  <a16:creationId xmlns:a16="http://schemas.microsoft.com/office/drawing/2014/main" id="{16657AB7-3998-65EC-BA9F-80E960685D4C}"/>
                </a:ext>
              </a:extLst>
            </p:cNvPr>
            <p:cNvSpPr txBox="1"/>
            <p:nvPr/>
          </p:nvSpPr>
          <p:spPr>
            <a:xfrm>
              <a:off x="852960" y="1999158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流行の収束</a:t>
              </a:r>
              <a:endPara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に見えても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7D2E30-C1AB-AA9F-01A3-DFAAD5E1C716}"/>
              </a:ext>
            </a:extLst>
          </p:cNvPr>
          <p:cNvSpPr txBox="1"/>
          <p:nvPr/>
        </p:nvSpPr>
        <p:spPr>
          <a:xfrm>
            <a:off x="3409106" y="3105835"/>
            <a:ext cx="3643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EC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今後のインフルは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18B57CB-5624-E1C0-9B2B-C95028E0C2B5}"/>
              </a:ext>
            </a:extLst>
          </p:cNvPr>
          <p:cNvGrpSpPr/>
          <p:nvPr/>
        </p:nvGrpSpPr>
        <p:grpSpPr>
          <a:xfrm>
            <a:off x="7014777" y="1373790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28AD0E11-2FD5-75C0-D258-54E8C62B2AFD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" name="四角形: 角を丸くする 4">
              <a:extLst>
                <a:ext uri="{FF2B5EF4-FFF2-40B4-BE49-F238E27FC236}">
                  <a16:creationId xmlns:a16="http://schemas.microsoft.com/office/drawing/2014/main" id="{5BA56B61-CFE7-5F94-2016-7EAF368354A7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それなりに効果的な</a:t>
              </a: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感染経路対策</a:t>
              </a:r>
              <a:endPara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の結果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D647BA5-1CDF-F41E-3CF6-E813BBE41A32}"/>
              </a:ext>
            </a:extLst>
          </p:cNvPr>
          <p:cNvGrpSpPr/>
          <p:nvPr/>
        </p:nvGrpSpPr>
        <p:grpSpPr>
          <a:xfrm>
            <a:off x="1077661" y="5170979"/>
            <a:ext cx="3097445" cy="1548722"/>
            <a:chOff x="777358" y="1923556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A3AE6BB9-FD53-F4D4-13A5-4635E875049A}"/>
                </a:ext>
              </a:extLst>
            </p:cNvPr>
            <p:cNvSpPr/>
            <p:nvPr/>
          </p:nvSpPr>
          <p:spPr>
            <a:xfrm>
              <a:off x="777358" y="1923556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7" name="四角形: 角を丸くする 4">
              <a:extLst>
                <a:ext uri="{FF2B5EF4-FFF2-40B4-BE49-F238E27FC236}">
                  <a16:creationId xmlns:a16="http://schemas.microsoft.com/office/drawing/2014/main" id="{C3B96AAF-065D-7335-13DD-01552210D548}"/>
                </a:ext>
              </a:extLst>
            </p:cNvPr>
            <p:cNvSpPr txBox="1"/>
            <p:nvPr/>
          </p:nvSpPr>
          <p:spPr>
            <a:xfrm>
              <a:off x="852960" y="1999158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marR="0" lvl="0" indent="0" algn="ctr" defTabSz="1422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死者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も増え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E580F7BA-8ABB-774E-C249-7B74700906F0}"/>
              </a:ext>
            </a:extLst>
          </p:cNvPr>
          <p:cNvGrpSpPr/>
          <p:nvPr/>
        </p:nvGrpSpPr>
        <p:grpSpPr>
          <a:xfrm>
            <a:off x="7014777" y="3272385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89D9C29D-C715-D86A-9413-3E0E796C3CE8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7" name="四角形: 角を丸くする 4">
              <a:extLst>
                <a:ext uri="{FF2B5EF4-FFF2-40B4-BE49-F238E27FC236}">
                  <a16:creationId xmlns:a16="http://schemas.microsoft.com/office/drawing/2014/main" id="{FE64D1E2-E8EC-83F7-A8E8-92398B6E2D77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集団免疫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が得られないため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6EB4DD4-BDAD-EBD6-3217-9AD82EA9EF36}"/>
              </a:ext>
            </a:extLst>
          </p:cNvPr>
          <p:cNvGrpSpPr/>
          <p:nvPr/>
        </p:nvGrpSpPr>
        <p:grpSpPr>
          <a:xfrm>
            <a:off x="3593465" y="138299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EE26B0BF-4FB4-A428-21DE-31F22804CECE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3" name="四角形: 角を丸くする 4">
              <a:extLst>
                <a:ext uri="{FF2B5EF4-FFF2-40B4-BE49-F238E27FC236}">
                  <a16:creationId xmlns:a16="http://schemas.microsoft.com/office/drawing/2014/main" id="{2D59EC62-4465-5FE1-7E8E-A0DEF12BC31B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一定の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免疫獲得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のため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普通の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CEC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インフル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に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170293A-D7B0-4E58-EB93-087AA04BA381}"/>
              </a:ext>
            </a:extLst>
          </p:cNvPr>
          <p:cNvGrpSpPr/>
          <p:nvPr/>
        </p:nvGrpSpPr>
        <p:grpSpPr>
          <a:xfrm>
            <a:off x="3593465" y="138299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21C4E18-4D90-BA95-DCD4-F8A48E791631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1" name="四角形: 角を丸くする 4">
              <a:extLst>
                <a:ext uri="{FF2B5EF4-FFF2-40B4-BE49-F238E27FC236}">
                  <a16:creationId xmlns:a16="http://schemas.microsoft.com/office/drawing/2014/main" id="{EFC4F983-3A44-E13E-4EBB-9AF822452791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76200" rIns="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集団免疫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がないから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CEC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インフル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は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すぐに次の</a:t>
              </a: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大流行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に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8C66A6B-01E1-0E50-A8FF-A232E181BAA7}"/>
              </a:ext>
            </a:extLst>
          </p:cNvPr>
          <p:cNvGrpSpPr/>
          <p:nvPr/>
        </p:nvGrpSpPr>
        <p:grpSpPr>
          <a:xfrm>
            <a:off x="7014777" y="3272385"/>
            <a:ext cx="3097445" cy="1548722"/>
            <a:chOff x="3336508" y="1585"/>
            <a:chExt cx="3097445" cy="1548722"/>
          </a:xfrm>
          <a:solidFill>
            <a:schemeClr val="tx1">
              <a:alpha val="58000"/>
            </a:schemeClr>
          </a:solidFill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D4287DF2-E053-34F5-4137-F2DFF952D591}"/>
                </a:ext>
              </a:extLst>
            </p:cNvPr>
            <p:cNvSpPr/>
            <p:nvPr/>
          </p:nvSpPr>
          <p:spPr>
            <a:xfrm>
              <a:off x="3336508" y="1585"/>
              <a:ext cx="3097445" cy="1548722"/>
            </a:xfrm>
            <a:prstGeom prst="roundRect">
              <a:avLst/>
            </a:prstGeom>
            <a:grpFill/>
            <a:ln w="4762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0" name="四角形: 角を丸くする 4">
              <a:extLst>
                <a:ext uri="{FF2B5EF4-FFF2-40B4-BE49-F238E27FC236}">
                  <a16:creationId xmlns:a16="http://schemas.microsoft.com/office/drawing/2014/main" id="{4EAAEE9B-6A1B-6D41-0092-0CB9503A642A}"/>
                </a:ext>
              </a:extLst>
            </p:cNvPr>
            <p:cNvSpPr txBox="1"/>
            <p:nvPr/>
          </p:nvSpPr>
          <p:spPr>
            <a:xfrm>
              <a:off x="3412110" y="77187"/>
              <a:ext cx="2946241" cy="139751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G創英角ﾎﾟｯﾌﾟ体" panose="040B0A09000000000000" pitchFamily="49" charset="-128"/>
                  <a:ea typeface="HG創英角ﾎﾟｯﾌﾟ体" panose="040B0A09000000000000" pitchFamily="49" charset="-128"/>
                  <a:cs typeface="Times New Roman"/>
                </a:rPr>
                <a:t>集団免疫</a:t>
              </a:r>
              <a:endPara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endParaRPr>
            </a:p>
            <a:p>
              <a:pPr marL="0" marR="0" lvl="0" indent="0" algn="ct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"/>
                  <a:ea typeface="HG創英角ﾎﾟｯﾌﾟ体"/>
                  <a:cs typeface="Times New Roman"/>
                </a:rPr>
                <a:t>が得られないまま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05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lumOff val="9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09F262-694B-BF20-D3AF-C1286BD5845E}"/>
              </a:ext>
            </a:extLst>
          </p:cNvPr>
          <p:cNvSpPr txBox="1"/>
          <p:nvPr/>
        </p:nvSpPr>
        <p:spPr>
          <a:xfrm>
            <a:off x="1357848" y="2644170"/>
            <a:ext cx="7571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Times New Roman"/>
              </a:rPr>
              <a:t>感染経路対策</a:t>
            </a:r>
          </a:p>
        </p:txBody>
      </p:sp>
    </p:spTree>
    <p:extLst>
      <p:ext uri="{BB962C8B-B14F-4D97-AF65-F5344CB8AC3E}">
        <p14:creationId xmlns:p14="http://schemas.microsoft.com/office/powerpoint/2010/main" val="388411561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3850E91-B9A5-48E0-A9D1-DFADFC39F0EE}"/>
              </a:ext>
            </a:extLst>
          </p:cNvPr>
          <p:cNvSpPr txBox="1"/>
          <p:nvPr/>
        </p:nvSpPr>
        <p:spPr>
          <a:xfrm>
            <a:off x="3241721" y="3853480"/>
            <a:ext cx="2639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どこ</a:t>
            </a:r>
            <a:r>
              <a:rPr kumimoji="1" lang="ja-JP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 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へ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2FEDAD2-AADE-43CB-A6FF-0ACDB7D15F4C}"/>
              </a:ext>
            </a:extLst>
          </p:cNvPr>
          <p:cNvSpPr txBox="1"/>
          <p:nvPr/>
        </p:nvSpPr>
        <p:spPr>
          <a:xfrm>
            <a:off x="6168954" y="3853480"/>
            <a:ext cx="41344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どうやって</a:t>
            </a:r>
            <a:r>
              <a:rPr kumimoji="1" lang="ja-JP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 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？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BAE3-5651-4338-AFC2-0C38B57FE2C5}"/>
              </a:ext>
            </a:extLst>
          </p:cNvPr>
          <p:cNvSpPr txBox="1"/>
          <p:nvPr/>
        </p:nvSpPr>
        <p:spPr>
          <a:xfrm>
            <a:off x="442077" y="3853480"/>
            <a:ext cx="24801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どこ</a:t>
            </a:r>
            <a:r>
              <a:rPr kumimoji="1" lang="ja-JP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 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から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448950B-8258-4ED5-BA72-E17300BA1169}"/>
              </a:ext>
            </a:extLst>
          </p:cNvPr>
          <p:cNvSpPr txBox="1"/>
          <p:nvPr/>
        </p:nvSpPr>
        <p:spPr>
          <a:xfrm>
            <a:off x="2588952" y="1016720"/>
            <a:ext cx="5109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感染経路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対策の考え方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953B2D-C106-40F0-A889-2DA1C544BC32}"/>
              </a:ext>
            </a:extLst>
          </p:cNvPr>
          <p:cNvSpPr txBox="1"/>
          <p:nvPr/>
        </p:nvSpPr>
        <p:spPr>
          <a:xfrm>
            <a:off x="2954303" y="2435100"/>
            <a:ext cx="3441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ウイルス</a:t>
            </a:r>
            <a:r>
              <a:rPr kumimoji="1" lang="ja-JP" altLang="en-US" sz="36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 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は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814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uiExpand="1" build="p"/>
      <p:bldP spid="11" grpId="0" uiExpand="1" build="p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AD40841-80A9-FECC-5C1E-C5D1513E53C2}"/>
              </a:ext>
            </a:extLst>
          </p:cNvPr>
          <p:cNvSpPr txBox="1"/>
          <p:nvPr/>
        </p:nvSpPr>
        <p:spPr>
          <a:xfrm>
            <a:off x="1407864" y="3970"/>
            <a:ext cx="7471275" cy="7070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479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39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感染経路予防の３つのポイント</a:t>
            </a:r>
            <a:endParaRPr kumimoji="1" lang="ja-JP" altLang="en-US" sz="439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381432E3-4088-4307-5F48-9417C3BB1341}"/>
              </a:ext>
            </a:extLst>
          </p:cNvPr>
          <p:cNvSpPr/>
          <p:nvPr/>
        </p:nvSpPr>
        <p:spPr bwMode="auto">
          <a:xfrm>
            <a:off x="311220" y="740323"/>
            <a:ext cx="9658172" cy="1797917"/>
          </a:xfrm>
          <a:prstGeom prst="ellipse">
            <a:avLst/>
          </a:prstGeom>
          <a:solidFill>
            <a:srgbClr val="FFCCFF">
              <a:alpha val="75686"/>
            </a:srgbClr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452C5B4-3FAB-F606-120F-3C72AEA488B9}"/>
              </a:ext>
            </a:extLst>
          </p:cNvPr>
          <p:cNvSpPr txBox="1"/>
          <p:nvPr/>
        </p:nvSpPr>
        <p:spPr>
          <a:xfrm>
            <a:off x="1461512" y="727681"/>
            <a:ext cx="7357593" cy="1633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（唾液）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4794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かけない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あげない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もらわない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BDE2D76F-1D51-3D34-67B6-FB37F934411E}"/>
              </a:ext>
            </a:extLst>
          </p:cNvPr>
          <p:cNvSpPr/>
          <p:nvPr/>
        </p:nvSpPr>
        <p:spPr bwMode="auto">
          <a:xfrm>
            <a:off x="306831" y="2640261"/>
            <a:ext cx="9658172" cy="1797917"/>
          </a:xfrm>
          <a:prstGeom prst="ellipse">
            <a:avLst/>
          </a:prstGeom>
          <a:solidFill>
            <a:srgbClr val="99FFCC">
              <a:alpha val="49804"/>
            </a:srgb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E5CC6FF-AC6B-29E5-1C30-ACF0A7D9BD87}"/>
              </a:ext>
            </a:extLst>
          </p:cNvPr>
          <p:cNvSpPr txBox="1"/>
          <p:nvPr/>
        </p:nvSpPr>
        <p:spPr>
          <a:xfrm>
            <a:off x="1585490" y="2670169"/>
            <a:ext cx="7109639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エアロゾル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（小さい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増やさない、薄める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外に出す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D7FC317E-972D-EDFB-466C-AE4B74DA79BA}"/>
              </a:ext>
            </a:extLst>
          </p:cNvPr>
          <p:cNvSpPr/>
          <p:nvPr/>
        </p:nvSpPr>
        <p:spPr bwMode="auto">
          <a:xfrm>
            <a:off x="314415" y="4540199"/>
            <a:ext cx="9658172" cy="1797917"/>
          </a:xfrm>
          <a:prstGeom prst="ellipse">
            <a:avLst/>
          </a:prstGeom>
          <a:solidFill>
            <a:srgbClr val="FFFF00">
              <a:alpha val="61961"/>
            </a:srgbClr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0BDC155-38E0-E701-C1D6-CF3BF4182F0A}"/>
              </a:ext>
            </a:extLst>
          </p:cNvPr>
          <p:cNvSpPr txBox="1"/>
          <p:nvPr/>
        </p:nvSpPr>
        <p:spPr>
          <a:xfrm>
            <a:off x="1401464" y="4673796"/>
            <a:ext cx="7477680" cy="1633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落下、付着したウイルス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口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目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鼻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肺に入れない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27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44" grpId="0"/>
      <p:bldP spid="41" grpId="0" animBg="1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楕円 1">
            <a:extLst>
              <a:ext uri="{FF2B5EF4-FFF2-40B4-BE49-F238E27FC236}">
                <a16:creationId xmlns:a16="http://schemas.microsoft.com/office/drawing/2014/main" id="{BF1F66E5-923F-F326-CA6C-8518EBE18578}"/>
              </a:ext>
            </a:extLst>
          </p:cNvPr>
          <p:cNvSpPr/>
          <p:nvPr/>
        </p:nvSpPr>
        <p:spPr bwMode="auto">
          <a:xfrm>
            <a:off x="314415" y="4540199"/>
            <a:ext cx="9658172" cy="1797917"/>
          </a:xfrm>
          <a:prstGeom prst="ellipse">
            <a:avLst/>
          </a:prstGeom>
          <a:solidFill>
            <a:srgbClr val="FFFF00">
              <a:alpha val="61961"/>
            </a:srgbClr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A628183-5FA7-C0C8-D24F-5917B92C9215}"/>
              </a:ext>
            </a:extLst>
          </p:cNvPr>
          <p:cNvSpPr txBox="1"/>
          <p:nvPr/>
        </p:nvSpPr>
        <p:spPr>
          <a:xfrm>
            <a:off x="1333574" y="4671968"/>
            <a:ext cx="7622600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落下、付着したウイルス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触らない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9CFF93-A977-146C-0E78-F5B3A259EF08}"/>
              </a:ext>
            </a:extLst>
          </p:cNvPr>
          <p:cNvSpPr txBox="1"/>
          <p:nvPr/>
        </p:nvSpPr>
        <p:spPr>
          <a:xfrm>
            <a:off x="1401464" y="4673796"/>
            <a:ext cx="7477680" cy="1633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落下、付着したウイルス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口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目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鼻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肺に入れない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AD40841-80A9-FECC-5C1E-C5D1513E53C2}"/>
              </a:ext>
            </a:extLst>
          </p:cNvPr>
          <p:cNvSpPr txBox="1"/>
          <p:nvPr/>
        </p:nvSpPr>
        <p:spPr>
          <a:xfrm>
            <a:off x="1407864" y="3970"/>
            <a:ext cx="7471275" cy="7070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479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39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感染経路予防の３つのポイント</a:t>
            </a:r>
            <a:endParaRPr kumimoji="1" lang="ja-JP" altLang="en-US" sz="439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381432E3-4088-4307-5F48-9417C3BB1341}"/>
              </a:ext>
            </a:extLst>
          </p:cNvPr>
          <p:cNvSpPr/>
          <p:nvPr/>
        </p:nvSpPr>
        <p:spPr bwMode="auto">
          <a:xfrm>
            <a:off x="311220" y="740323"/>
            <a:ext cx="9658172" cy="1797917"/>
          </a:xfrm>
          <a:prstGeom prst="ellipse">
            <a:avLst/>
          </a:prstGeom>
          <a:solidFill>
            <a:srgbClr val="FFCCFF">
              <a:alpha val="75686"/>
            </a:srgbClr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452C5B4-3FAB-F606-120F-3C72AEA488B9}"/>
              </a:ext>
            </a:extLst>
          </p:cNvPr>
          <p:cNvSpPr txBox="1"/>
          <p:nvPr/>
        </p:nvSpPr>
        <p:spPr>
          <a:xfrm>
            <a:off x="1461512" y="727681"/>
            <a:ext cx="7357593" cy="1633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（唾液）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4794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かけない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あげない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もらわない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BDE2D76F-1D51-3D34-67B6-FB37F934411E}"/>
              </a:ext>
            </a:extLst>
          </p:cNvPr>
          <p:cNvSpPr/>
          <p:nvPr/>
        </p:nvSpPr>
        <p:spPr bwMode="auto">
          <a:xfrm>
            <a:off x="306831" y="2640261"/>
            <a:ext cx="9658172" cy="1797917"/>
          </a:xfrm>
          <a:prstGeom prst="ellipse">
            <a:avLst/>
          </a:prstGeom>
          <a:solidFill>
            <a:srgbClr val="99FFCC">
              <a:alpha val="49804"/>
            </a:srgb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E5CC6FF-AC6B-29E5-1C30-ACF0A7D9BD87}"/>
              </a:ext>
            </a:extLst>
          </p:cNvPr>
          <p:cNvSpPr txBox="1"/>
          <p:nvPr/>
        </p:nvSpPr>
        <p:spPr>
          <a:xfrm>
            <a:off x="1585490" y="2670169"/>
            <a:ext cx="7109639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エアロゾル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（小さい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増やさない、薄める</a:t>
            </a:r>
            <a:r>
              <a:rPr kumimoji="1" lang="en-US" altLang="ja-JP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､</a:t>
            </a: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外に出す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64A66A-C9AE-B245-2B5A-12861DF85BC9}"/>
              </a:ext>
            </a:extLst>
          </p:cNvPr>
          <p:cNvSpPr txBox="1"/>
          <p:nvPr/>
        </p:nvSpPr>
        <p:spPr>
          <a:xfrm>
            <a:off x="2936019" y="725853"/>
            <a:ext cx="4408579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（唾液）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4794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かけない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D63FA1-A401-0B2C-482A-5E3284E40207}"/>
              </a:ext>
            </a:extLst>
          </p:cNvPr>
          <p:cNvSpPr txBox="1"/>
          <p:nvPr/>
        </p:nvSpPr>
        <p:spPr>
          <a:xfrm>
            <a:off x="1970211" y="2670169"/>
            <a:ext cx="6340197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エアロゾル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（小さい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（空気を）動かす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7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9" grpId="0"/>
      <p:bldP spid="44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楕円 1">
            <a:extLst>
              <a:ext uri="{FF2B5EF4-FFF2-40B4-BE49-F238E27FC236}">
                <a16:creationId xmlns:a16="http://schemas.microsoft.com/office/drawing/2014/main" id="{BF1F66E5-923F-F326-CA6C-8518EBE18578}"/>
              </a:ext>
            </a:extLst>
          </p:cNvPr>
          <p:cNvSpPr/>
          <p:nvPr/>
        </p:nvSpPr>
        <p:spPr bwMode="auto">
          <a:xfrm>
            <a:off x="314415" y="4540199"/>
            <a:ext cx="9658172" cy="1797917"/>
          </a:xfrm>
          <a:prstGeom prst="ellipse">
            <a:avLst/>
          </a:prstGeom>
          <a:solidFill>
            <a:srgbClr val="FFFF00">
              <a:alpha val="61961"/>
            </a:srgbClr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A628183-5FA7-C0C8-D24F-5917B92C9215}"/>
              </a:ext>
            </a:extLst>
          </p:cNvPr>
          <p:cNvSpPr txBox="1"/>
          <p:nvPr/>
        </p:nvSpPr>
        <p:spPr>
          <a:xfrm>
            <a:off x="1333574" y="4671968"/>
            <a:ext cx="7622600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落下、付着したウイルス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触らない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AD40841-80A9-FECC-5C1E-C5D1513E53C2}"/>
              </a:ext>
            </a:extLst>
          </p:cNvPr>
          <p:cNvSpPr txBox="1"/>
          <p:nvPr/>
        </p:nvSpPr>
        <p:spPr>
          <a:xfrm>
            <a:off x="1407864" y="3970"/>
            <a:ext cx="7471275" cy="7070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479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39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感染経路予防の３つのポイント</a:t>
            </a:r>
            <a:endParaRPr kumimoji="1" lang="ja-JP" altLang="en-US" sz="439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381432E3-4088-4307-5F48-9417C3BB1341}"/>
              </a:ext>
            </a:extLst>
          </p:cNvPr>
          <p:cNvSpPr/>
          <p:nvPr/>
        </p:nvSpPr>
        <p:spPr bwMode="auto">
          <a:xfrm>
            <a:off x="311220" y="740323"/>
            <a:ext cx="9658172" cy="1797917"/>
          </a:xfrm>
          <a:prstGeom prst="ellipse">
            <a:avLst/>
          </a:prstGeom>
          <a:solidFill>
            <a:srgbClr val="FFCCFF">
              <a:alpha val="75686"/>
            </a:srgbClr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BDE2D76F-1D51-3D34-67B6-FB37F934411E}"/>
              </a:ext>
            </a:extLst>
          </p:cNvPr>
          <p:cNvSpPr/>
          <p:nvPr/>
        </p:nvSpPr>
        <p:spPr bwMode="auto">
          <a:xfrm>
            <a:off x="306831" y="2640261"/>
            <a:ext cx="9658172" cy="1797917"/>
          </a:xfrm>
          <a:prstGeom prst="ellipse">
            <a:avLst/>
          </a:prstGeom>
          <a:solidFill>
            <a:srgbClr val="99FFCC">
              <a:alpha val="49804"/>
            </a:srgb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896" tIns="46746" rIns="89896" bIns="46746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330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59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64A66A-C9AE-B245-2B5A-12861DF85BC9}"/>
              </a:ext>
            </a:extLst>
          </p:cNvPr>
          <p:cNvSpPr txBox="1"/>
          <p:nvPr/>
        </p:nvSpPr>
        <p:spPr>
          <a:xfrm>
            <a:off x="2936019" y="725853"/>
            <a:ext cx="4408579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（唾液）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4794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かけない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D63FA1-A401-0B2C-482A-5E3284E40207}"/>
              </a:ext>
            </a:extLst>
          </p:cNvPr>
          <p:cNvSpPr txBox="1"/>
          <p:nvPr/>
        </p:nvSpPr>
        <p:spPr>
          <a:xfrm>
            <a:off x="1970211" y="2670169"/>
            <a:ext cx="6340197" cy="1634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94" b="0" i="0" u="none" strike="noStrike" kern="100" cap="none" spc="0" normalizeH="0" baseline="0" noProof="0" dirty="0">
                <a:ln>
                  <a:noFill/>
                </a:ln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エアロゾル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（小さい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59C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飛沫</a:t>
            </a: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） </a:t>
            </a:r>
            <a:r>
              <a:rPr kumimoji="1" lang="ja-JP" altLang="en-US" sz="2797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を</a:t>
            </a:r>
            <a:endParaRPr kumimoji="1" lang="en-US" altLang="ja-JP" sz="2797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3303" rtl="0" eaLnBrk="0" fontAlgn="base" latinLnBrk="0" hangingPunct="0">
              <a:lnSpc>
                <a:spcPts val="63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995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（空気を）動かす</a:t>
            </a:r>
            <a:endParaRPr kumimoji="1" lang="en-US" altLang="ja-JP" sz="3995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778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73052"/>
            <a:ext cx="10287000" cy="3719037"/>
          </a:xfrm>
        </p:spPr>
        <p:txBody>
          <a:bodyPr/>
          <a:lstStyle/>
          <a:p>
            <a:r>
              <a:rPr lang="ja-JP" altLang="en-US" sz="8000" dirty="0">
                <a:solidFill>
                  <a:srgbClr val="FFFF00"/>
                </a:solidFill>
                <a:latin typeface="Arial Narrow"/>
                <a:ea typeface="ＭＳ Ｐゴシック"/>
              </a:rPr>
              <a:t>公衆衛生</a:t>
            </a:r>
            <a:br>
              <a:rPr lang="ja-JP" altLang="en-US" sz="2800" dirty="0"/>
            </a:br>
            <a:br>
              <a:rPr lang="ja-JP" altLang="en-US" sz="2800" dirty="0"/>
            </a:br>
            <a:r>
              <a:rPr lang="ja-JP" altLang="en-US" sz="2400" dirty="0"/>
              <a:t>～健康づくり、元気づくりから地域づくりの基本となる考え方を整理します～</a:t>
            </a:r>
            <a:br>
              <a:rPr lang="ja-JP" altLang="en-US" sz="2400" dirty="0"/>
            </a:br>
            <a:br>
              <a:rPr lang="en-US" altLang="ja-JP" sz="2400" dirty="0"/>
            </a:br>
            <a:br>
              <a:rPr lang="en-US" altLang="ja-JP" sz="2400" dirty="0"/>
            </a:br>
            <a:br>
              <a:rPr lang="ja-JP" altLang="en-US" sz="2400" dirty="0"/>
            </a:br>
            <a:r>
              <a:rPr lang="ja-JP" altLang="en-US" sz="2400" dirty="0"/>
              <a:t>⑥</a:t>
            </a:r>
            <a:br>
              <a:rPr lang="en-US" altLang="ja-JP" sz="2400" dirty="0"/>
            </a:br>
            <a:r>
              <a:rPr lang="ja-JP" altLang="en-US" sz="2400"/>
              <a:t>そもそも「健康」とは？</a:t>
            </a:r>
            <a:endParaRPr lang="ja-JP" altLang="en-US" sz="2400" dirty="0">
              <a:solidFill>
                <a:schemeClr val="accent1"/>
              </a:solidFill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933891" name="Rectangle 3"/>
          <p:cNvSpPr>
            <a:spLocks noGrp="1" noChangeArrowheads="1"/>
          </p:cNvSpPr>
          <p:nvPr>
            <p:ph idx="1"/>
          </p:nvPr>
        </p:nvSpPr>
        <p:spPr>
          <a:xfrm>
            <a:off x="217488" y="4760393"/>
            <a:ext cx="9893300" cy="1824555"/>
          </a:xfrm>
        </p:spPr>
        <p:txBody>
          <a:bodyPr/>
          <a:lstStyle/>
          <a:p>
            <a:pPr algn="ctr"/>
            <a:r>
              <a:rPr lang="ja-JP" altLang="en-US" sz="2800" dirty="0"/>
              <a:t>ヘルスプロモーション推進センター</a:t>
            </a:r>
            <a:endParaRPr lang="en-US" altLang="ja-JP" sz="2800" dirty="0"/>
          </a:p>
          <a:p>
            <a:pPr algn="ctr"/>
            <a:r>
              <a:rPr lang="ja-JP" altLang="en-US" sz="2800" dirty="0"/>
              <a:t>（オフィスいわむろ）</a:t>
            </a:r>
          </a:p>
          <a:p>
            <a:pPr algn="ctr"/>
            <a:r>
              <a:rPr lang="ja-JP" altLang="en-US" sz="2800" dirty="0"/>
              <a:t>岩室紳也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649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8523500-AC48-30BD-6C0A-0531B679B81C}"/>
              </a:ext>
            </a:extLst>
          </p:cNvPr>
          <p:cNvSpPr txBox="1"/>
          <p:nvPr/>
        </p:nvSpPr>
        <p:spPr>
          <a:xfrm>
            <a:off x="209005" y="151179"/>
            <a:ext cx="10077995" cy="64738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514350" indent="-514350" algn="l">
              <a:buFont typeface="+mj-lt"/>
              <a:buAutoNum type="arabicPeriod"/>
              <a:defRPr sz="2800"/>
            </a:lvl1pPr>
          </a:lstStyle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一人ひとりが健康に関して気になっているテーマの共有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「絶対ならない」から「虜になった」公衆衛生の魅力とは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感染症対策①　免疫力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ja-JP" altLang="en-US" kern="100" dirty="0">
                <a:effectLst/>
                <a:ea typeface="HGSｺﾞｼｯｸM" panose="020B0600000000000000" pitchFamily="50" charset="-128"/>
                <a:cs typeface="Times New Roman" panose="02020603050405020304" pitchFamily="18" charset="0"/>
              </a:rPr>
              <a:t>感染症対策②　消毒・加熱・殺菌</a:t>
            </a:r>
            <a:endParaRPr lang="en-US" altLang="ja-JP" kern="100" dirty="0">
              <a:effectLst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kern="100" dirty="0">
                <a:effectLst/>
                <a:ea typeface="HGSｺﾞｼｯｸM" panose="020B0600000000000000" pitchFamily="50" charset="-128"/>
                <a:cs typeface="Times New Roman" panose="02020603050405020304" pitchFamily="18" charset="0"/>
              </a:rPr>
              <a:t>感染症対策③　感染経路</a:t>
            </a:r>
            <a:endParaRPr lang="en-US" altLang="ja-JP" kern="100" dirty="0">
              <a:effectLst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R="0" lvl="0" defTabSz="914400" latinLnBrk="0">
              <a:lnSpc>
                <a:spcPct val="150000"/>
              </a:lnSpc>
              <a:buClrTx/>
              <a:buSzTx/>
              <a:tabLst/>
              <a:defRPr/>
            </a:pPr>
            <a:r>
              <a:rPr lang="ja-JP" altLang="en-US" kern="100" dirty="0">
                <a:solidFill>
                  <a:srgbClr val="FF99FF"/>
                </a:solidFill>
                <a:effectLst/>
                <a:ea typeface="HGSｺﾞｼｯｸM" panose="020B0600000000000000" pitchFamily="50" charset="-128"/>
                <a:cs typeface="Times New Roman" panose="02020603050405020304" pitchFamily="18" charset="0"/>
              </a:rPr>
              <a:t>そもそも「健康」とは？</a:t>
            </a:r>
            <a:endParaRPr lang="en-US" altLang="ja-JP" kern="100" dirty="0">
              <a:solidFill>
                <a:srgbClr val="FF99FF"/>
              </a:solidFill>
              <a:effectLst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保健師が目指す浦安の地域づくりとは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公衆衛生対策の基本となる考え方①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公衆衛生対策の基本となる考え方②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HGSｺﾞｼｯｸM" panose="020B0600000000000000" pitchFamily="50" charset="-128"/>
                <a:cs typeface="Times New Roman" panose="02020603050405020304" pitchFamily="18" charset="0"/>
              </a:rPr>
              <a:t>市民による、市民のための公衆衛生とは</a:t>
            </a:r>
            <a:endParaRPr kumimoji="1" lang="en-US" altLang="ja-JP" sz="28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HGSｺﾞｼｯｸM" panose="020B06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7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5450" y="912813"/>
            <a:ext cx="9861550" cy="4930775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ja-JP" altLang="en-US" sz="9600" dirty="0">
                <a:solidFill>
                  <a:srgbClr val="CCFF33"/>
                </a:solidFill>
              </a:rPr>
              <a:t>そもそも</a:t>
            </a:r>
            <a:br>
              <a:rPr lang="en-US" altLang="ja-JP" sz="9600" dirty="0">
                <a:solidFill>
                  <a:srgbClr val="CCFF33"/>
                </a:solidFill>
              </a:rPr>
            </a:br>
            <a:r>
              <a:rPr lang="ja-JP" altLang="en-US" sz="9600" dirty="0">
                <a:solidFill>
                  <a:srgbClr val="CCFF33"/>
                </a:solidFill>
              </a:rPr>
              <a:t>　　　「健康」</a:t>
            </a:r>
            <a:br>
              <a:rPr lang="ja-JP" altLang="en-US" sz="9600" dirty="0">
                <a:solidFill>
                  <a:srgbClr val="CCFF33"/>
                </a:solidFill>
              </a:rPr>
            </a:br>
            <a:r>
              <a:rPr lang="ja-JP" altLang="en-US" sz="9600" dirty="0">
                <a:solidFill>
                  <a:srgbClr val="CCFF33"/>
                </a:solidFill>
              </a:rPr>
              <a:t>　　　　　　</a:t>
            </a:r>
            <a:r>
              <a:rPr lang="ja-JP" altLang="en-US" sz="9600" dirty="0" err="1">
                <a:solidFill>
                  <a:srgbClr val="CCFF33"/>
                </a:solidFill>
              </a:rPr>
              <a:t>って</a:t>
            </a:r>
            <a:r>
              <a:rPr lang="ja-JP" altLang="en-US" sz="9600" dirty="0">
                <a:solidFill>
                  <a:srgbClr val="CCFF33"/>
                </a:solidFill>
              </a:rPr>
              <a:t>何？</a:t>
            </a:r>
          </a:p>
        </p:txBody>
      </p:sp>
    </p:spTree>
    <p:extLst>
      <p:ext uri="{BB962C8B-B14F-4D97-AF65-F5344CB8AC3E}">
        <p14:creationId xmlns:p14="http://schemas.microsoft.com/office/powerpoint/2010/main" val="3688423887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62D8E9-D0EB-BCBB-C8EE-D13E7D854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270" y="308735"/>
            <a:ext cx="5476459" cy="754752"/>
          </a:xfrm>
        </p:spPr>
        <p:txBody>
          <a:bodyPr/>
          <a:lstStyle/>
          <a:p>
            <a:pPr algn="ctr"/>
            <a:r>
              <a:rPr kumimoji="1" lang="ja-JP" altLang="en-US" sz="4400" dirty="0">
                <a:solidFill>
                  <a:schemeClr val="bg1"/>
                </a:solidFill>
              </a:rPr>
              <a:t>この方々は健康？</a:t>
            </a:r>
          </a:p>
        </p:txBody>
      </p:sp>
      <p:pic>
        <p:nvPicPr>
          <p:cNvPr id="5" name="図 4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2F24608E-C7A1-DD9D-8CD4-BFE03D7956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35376"/>
            <a:ext cx="10287000" cy="45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0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51838E-185D-5E87-D993-DAFBF7AAD78F}"/>
              </a:ext>
            </a:extLst>
          </p:cNvPr>
          <p:cNvSpPr txBox="1"/>
          <p:nvPr/>
        </p:nvSpPr>
        <p:spPr>
          <a:xfrm>
            <a:off x="0" y="274022"/>
            <a:ext cx="1024724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200" dirty="0">
                <a:solidFill>
                  <a:schemeClr val="bg2">
                    <a:lumMod val="50000"/>
                    <a:lumOff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皆さんにとっての</a:t>
            </a:r>
            <a:endParaRPr kumimoji="1" lang="en-US" altLang="ja-JP" sz="7200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kumimoji="1" lang="ja-JP" altLang="en-US" sz="7200" dirty="0">
                <a:solidFill>
                  <a:schemeClr val="bg2">
                    <a:lumMod val="50000"/>
                    <a:lumOff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「健康とは？」</a:t>
            </a:r>
            <a:endParaRPr kumimoji="1" lang="en-US" altLang="ja-JP" sz="7200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endParaRPr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endParaRPr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kumimoji="1" lang="ja-JP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〇〇にとって「健康とは、△、◇、□な状態」</a:t>
            </a:r>
            <a:endParaRPr kumimoji="1"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endParaRPr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kumimoji="1" lang="ja-JP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なぜ「健康」にこだわるのでしょうか？</a:t>
            </a:r>
            <a:endParaRPr kumimoji="1"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endParaRPr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kumimoji="1" lang="ja-JP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「健康」以外に持ちたい視点</a:t>
            </a:r>
            <a:endParaRPr kumimoji="1" lang="en-US" altLang="ja-JP" dirty="0">
              <a:solidFill>
                <a:schemeClr val="bg2">
                  <a:lumMod val="50000"/>
                  <a:lumOff val="50000"/>
                </a:schemeClr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09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E29BA-9CA5-3EA2-755D-77CBD2A8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0"/>
            <a:ext cx="9815512" cy="1143000"/>
          </a:xfrm>
        </p:spPr>
        <p:txBody>
          <a:bodyPr/>
          <a:lstStyle/>
          <a:p>
            <a:r>
              <a:rPr kumimoji="1" lang="ja-JP" altLang="en-US" dirty="0"/>
              <a:t>日本人が「健康」という言葉にこだわる理由</a:t>
            </a:r>
            <a:br>
              <a:rPr kumimoji="1" lang="en-US" altLang="ja-JP" dirty="0"/>
            </a:br>
            <a:r>
              <a:rPr kumimoji="1" lang="ja-JP" altLang="en-US" dirty="0"/>
              <a:t>（</a:t>
            </a:r>
            <a:r>
              <a:rPr kumimoji="1" lang="en-US" altLang="ja-JP" dirty="0"/>
              <a:t>Chat-GPT</a:t>
            </a:r>
            <a:r>
              <a:rPr kumimoji="1" lang="ja-JP" altLang="en-US" dirty="0"/>
              <a:t>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DCA84B-A2EA-8E6A-ED11-AEED70B4D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4926"/>
            <a:ext cx="10366310" cy="5421313"/>
          </a:xfrm>
        </p:spPr>
        <p:txBody>
          <a:bodyPr/>
          <a:lstStyle/>
          <a:p>
            <a:r>
              <a:rPr lang="en-US" altLang="ja-JP" dirty="0"/>
              <a:t>1️⃣ </a:t>
            </a:r>
            <a:r>
              <a:rPr lang="ja-JP" altLang="en-US" dirty="0"/>
              <a:t>「健康」は日本では“個人の状態”ではなく“社会的評価”</a:t>
            </a:r>
            <a:endParaRPr lang="en-US" altLang="ja-JP" dirty="0"/>
          </a:p>
          <a:p>
            <a:r>
              <a:rPr kumimoji="1" lang="en-US" altLang="ja-JP" dirty="0"/>
              <a:t>2️⃣ </a:t>
            </a:r>
            <a:r>
              <a:rPr kumimoji="1" lang="ja-JP" altLang="en-US" dirty="0"/>
              <a:t>近代日本で「健康」は国家プロジェクトだった</a:t>
            </a:r>
            <a:endParaRPr kumimoji="1" lang="en-US" altLang="ja-JP" dirty="0"/>
          </a:p>
          <a:p>
            <a:r>
              <a:rPr lang="ja-JP" altLang="en-US" dirty="0"/>
              <a:t>　　　徴兵制度、工業化、学校教育</a:t>
            </a:r>
            <a:endParaRPr lang="en-US" altLang="ja-JP" dirty="0"/>
          </a:p>
          <a:p>
            <a:r>
              <a:rPr kumimoji="1" lang="en-US" altLang="ja-JP" dirty="0"/>
              <a:t>3️⃣ </a:t>
            </a:r>
            <a:r>
              <a:rPr kumimoji="1" lang="ja-JP" altLang="en-US" dirty="0"/>
              <a:t>医療・保健制度が「健康」を日常語にした</a:t>
            </a:r>
            <a:endParaRPr kumimoji="1" lang="en-US" altLang="ja-JP" dirty="0"/>
          </a:p>
          <a:p>
            <a:r>
              <a:rPr lang="en-US" altLang="ja-JP" dirty="0"/>
              <a:t>4️⃣ </a:t>
            </a:r>
            <a:r>
              <a:rPr lang="ja-JP" altLang="en-US" dirty="0"/>
              <a:t>「健康＝病気でない」ではなく「ちゃんとしている」</a:t>
            </a:r>
            <a:endParaRPr lang="en-US" altLang="ja-JP" dirty="0"/>
          </a:p>
          <a:p>
            <a:r>
              <a:rPr kumimoji="1" lang="en-US" altLang="ja-JP" dirty="0"/>
              <a:t>5️⃣ </a:t>
            </a:r>
            <a:r>
              <a:rPr kumimoji="1" lang="ja-JP" altLang="en-US" dirty="0"/>
              <a:t>「健康」が対話を止めてしまうこともある</a:t>
            </a:r>
            <a:endParaRPr kumimoji="1" lang="en-US" altLang="ja-JP" dirty="0"/>
          </a:p>
          <a:p>
            <a:endParaRPr kumimoji="1" lang="en-US" altLang="ja-JP" sz="1600" dirty="0"/>
          </a:p>
          <a:p>
            <a:pPr marL="1255713" indent="-1255713"/>
            <a:r>
              <a:rPr kumimoji="1" lang="ja-JP" altLang="en-US" dirty="0"/>
              <a:t>まとめ：日本では「健康」は、体の状態だけでなく生き方・　　まじめさ・社会との関係を含んだ言葉になっている。　　だからこそ、日本人は「健康」に強くこだわる。</a:t>
            </a:r>
          </a:p>
        </p:txBody>
      </p:sp>
    </p:spTree>
    <p:extLst>
      <p:ext uri="{BB962C8B-B14F-4D97-AF65-F5344CB8AC3E}">
        <p14:creationId xmlns:p14="http://schemas.microsoft.com/office/powerpoint/2010/main" val="138317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B8A6F5F-78CD-8129-F295-54DFE3132A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0283952" cy="6858000"/>
          </a:xfrm>
          <a:prstGeom prst="rect">
            <a:avLst/>
          </a:prstGeom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115A345B-0902-506C-75CA-A4089CB8DE90}"/>
              </a:ext>
            </a:extLst>
          </p:cNvPr>
          <p:cNvCxnSpPr/>
          <p:nvPr/>
        </p:nvCxnSpPr>
        <p:spPr bwMode="auto">
          <a:xfrm>
            <a:off x="7653130" y="1898374"/>
            <a:ext cx="0" cy="3150704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C00000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D970E67D-AA4F-8FA8-942A-4966BAD89798}"/>
              </a:ext>
            </a:extLst>
          </p:cNvPr>
          <p:cNvCxnSpPr>
            <a:cxnSpLocks/>
          </p:cNvCxnSpPr>
          <p:nvPr/>
        </p:nvCxnSpPr>
        <p:spPr bwMode="auto">
          <a:xfrm>
            <a:off x="6215270" y="3597965"/>
            <a:ext cx="0" cy="2259497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4F81BD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943E229-C721-0BA1-241C-A4983C6A11A2}"/>
              </a:ext>
            </a:extLst>
          </p:cNvPr>
          <p:cNvSpPr txBox="1"/>
          <p:nvPr/>
        </p:nvSpPr>
        <p:spPr>
          <a:xfrm>
            <a:off x="7672563" y="2867446"/>
            <a:ext cx="1047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rgbClr val="C00000"/>
                </a:solidFill>
              </a:rPr>
              <a:t>約１２年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A76FCBB-AFFC-3944-6865-F43D2923FA1D}"/>
              </a:ext>
            </a:extLst>
          </p:cNvPr>
          <p:cNvSpPr txBox="1"/>
          <p:nvPr/>
        </p:nvSpPr>
        <p:spPr>
          <a:xfrm>
            <a:off x="6215270" y="4421252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rgbClr val="4F81BD"/>
                </a:solidFill>
              </a:rPr>
              <a:t>約９年</a:t>
            </a:r>
          </a:p>
        </p:txBody>
      </p:sp>
    </p:spTree>
    <p:extLst>
      <p:ext uri="{BB962C8B-B14F-4D97-AF65-F5344CB8AC3E}">
        <p14:creationId xmlns:p14="http://schemas.microsoft.com/office/powerpoint/2010/main" val="46930179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</a:pPr>
            <a:r>
              <a:rPr lang="ja-JP" altLang="en-US" dirty="0"/>
              <a:t>そもそも「健康」って何？</a:t>
            </a:r>
            <a:br>
              <a:rPr lang="en-US" altLang="ja-JP" dirty="0"/>
            </a:br>
            <a:r>
              <a:rPr lang="en-US" altLang="ja-JP" sz="2400" dirty="0">
                <a:solidFill>
                  <a:srgbClr val="FFFFFF"/>
                </a:solidFill>
                <a:latin typeface="Arial"/>
                <a:cs typeface="+mn-cs"/>
              </a:rPr>
              <a:t>WHO</a:t>
            </a:r>
            <a:r>
              <a:rPr lang="ja-JP" altLang="en-US" sz="2400" dirty="0">
                <a:solidFill>
                  <a:srgbClr val="FFFFFF"/>
                </a:solidFill>
                <a:latin typeface="Arial"/>
                <a:cs typeface="+mn-cs"/>
              </a:rPr>
              <a:t>の健康の定義（１９４８年）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Health is a state of complete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physical, mental</a:t>
            </a:r>
            <a:r>
              <a:rPr lang="ja-JP" altLang="en-US" dirty="0"/>
              <a:t> </a:t>
            </a:r>
            <a:r>
              <a:rPr kumimoji="1" lang="en-US" altLang="ja-JP" dirty="0"/>
              <a:t>and social well-being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and not merely the absence of disease or infirmity.</a:t>
            </a:r>
          </a:p>
          <a:p>
            <a:pPr marL="0" indent="0" algn="ctr">
              <a:lnSpc>
                <a:spcPts val="4200"/>
              </a:lnSpc>
            </a:pP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健康とは、身体的、精神的ならびに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社会的により満たされた、幸福な状態であり、</a:t>
            </a:r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単に疾病がないとか、虚弱ではないということではない。</a:t>
            </a:r>
          </a:p>
        </p:txBody>
      </p:sp>
    </p:spTree>
    <p:extLst>
      <p:ext uri="{BB962C8B-B14F-4D97-AF65-F5344CB8AC3E}">
        <p14:creationId xmlns:p14="http://schemas.microsoft.com/office/powerpoint/2010/main" val="354149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タイトル 1"/>
          <p:cNvSpPr txBox="1">
            <a:spLocks/>
          </p:cNvSpPr>
          <p:nvPr/>
        </p:nvSpPr>
        <p:spPr bwMode="auto">
          <a:xfrm>
            <a:off x="223022" y="199859"/>
            <a:ext cx="9815513" cy="1143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2pPr>
            <a:lvl3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3pPr>
            <a:lvl4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4pPr>
            <a:lvl5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5pPr>
            <a:lvl6pPr marL="4572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6pPr>
            <a:lvl7pPr marL="9144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7pPr>
            <a:lvl8pPr marL="13716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8pPr>
            <a:lvl9pPr marL="18288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j-cs"/>
              </a:rPr>
              <a:t>「健康」の定義改正案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j-cs"/>
              </a:rPr>
            </a:b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j-cs"/>
              </a:rPr>
              <a:t>WHO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j-cs"/>
              </a:rPr>
              <a:t>（１９９９年）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  <a:ea typeface="ＭＳ Ｐゴシック"/>
              <a:cs typeface="+mj-cs"/>
            </a:endParaRP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 bwMode="auto">
          <a:xfrm>
            <a:off x="4376043" y="1889687"/>
            <a:ext cx="3556233" cy="720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state of complete</a:t>
            </a: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 bwMode="auto">
          <a:xfrm>
            <a:off x="4519927" y="2519302"/>
            <a:ext cx="4142125" cy="67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and social well-being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 bwMode="auto">
          <a:xfrm>
            <a:off x="6567093" y="4411215"/>
            <a:ext cx="1794843" cy="61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ならびに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 bwMode="auto">
          <a:xfrm>
            <a:off x="8368552" y="5044253"/>
            <a:ext cx="986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、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 bwMode="auto">
          <a:xfrm>
            <a:off x="2190541" y="1889163"/>
            <a:ext cx="2689806" cy="63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Health is a</a:t>
            </a:r>
          </a:p>
        </p:txBody>
      </p:sp>
      <p:sp>
        <p:nvSpPr>
          <p:cNvPr id="10" name="コンテンツ プレースホルダー 2"/>
          <p:cNvSpPr txBox="1">
            <a:spLocks/>
          </p:cNvSpPr>
          <p:nvPr/>
        </p:nvSpPr>
        <p:spPr bwMode="auto">
          <a:xfrm>
            <a:off x="940136" y="2520297"/>
            <a:ext cx="4513168" cy="67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physical, mental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 bwMode="auto">
          <a:xfrm>
            <a:off x="2056541" y="4409114"/>
            <a:ext cx="5426424" cy="61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健康とは、身体的、精神的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2" name="コンテンツ プレースホルダー 2"/>
          <p:cNvSpPr txBox="1">
            <a:spLocks/>
          </p:cNvSpPr>
          <p:nvPr/>
        </p:nvSpPr>
        <p:spPr bwMode="auto">
          <a:xfrm>
            <a:off x="1190954" y="5042051"/>
            <a:ext cx="7905152" cy="61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社会的により満たされた、幸福な状態であり</a:t>
            </a:r>
          </a:p>
          <a:p>
            <a:pPr marL="0" marR="0" lvl="0" indent="0" algn="l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 bwMode="auto">
          <a:xfrm>
            <a:off x="227273" y="5676095"/>
            <a:ext cx="9821863" cy="66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単に疾病がないとか、虚弱ではないということではない。</a:t>
            </a:r>
          </a:p>
        </p:txBody>
      </p:sp>
      <p:sp>
        <p:nvSpPr>
          <p:cNvPr id="14" name="コンテンツ プレースホルダー 2"/>
          <p:cNvSpPr txBox="1">
            <a:spLocks/>
          </p:cNvSpPr>
          <p:nvPr/>
        </p:nvSpPr>
        <p:spPr bwMode="auto">
          <a:xfrm>
            <a:off x="209839" y="3155389"/>
            <a:ext cx="9821863" cy="69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2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and not merely the absence of disease or infirmity.</a:t>
            </a:r>
          </a:p>
        </p:txBody>
      </p:sp>
    </p:spTree>
    <p:extLst>
      <p:ext uri="{BB962C8B-B14F-4D97-AF65-F5344CB8AC3E}">
        <p14:creationId xmlns:p14="http://schemas.microsoft.com/office/powerpoint/2010/main" val="31898649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83951E-6 2.22222E-6 L -0.07886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5185E-6 1.85185E-6 L -0.07886 1.85185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46914E-7 -1.48148E-6 L -0.1466 -1.4814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1.11111E-6 L -0.10231 -1.1111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46914E-6 7.40741E-7 L 0.07932 7.40741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58025E-6 3.33333E-6 L 0.07916 3.33333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1605E-6 -4.44444E-6 L 0.14691 -4.44444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4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46914E-7 -1.11111E-6 L 0.10463 -1.1111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</a:pPr>
            <a:r>
              <a:rPr lang="ja-JP" altLang="en-US" dirty="0"/>
              <a:t>「健康」の定義改正案</a:t>
            </a:r>
            <a:br>
              <a:rPr lang="en-US" altLang="ja-JP" dirty="0"/>
            </a:br>
            <a:r>
              <a:rPr lang="en-US" altLang="ja-JP" sz="2400" dirty="0">
                <a:solidFill>
                  <a:srgbClr val="FFFFFF"/>
                </a:solidFill>
                <a:latin typeface="Arial"/>
                <a:cs typeface="+mn-cs"/>
              </a:rPr>
              <a:t>WHO</a:t>
            </a:r>
            <a:r>
              <a:rPr lang="ja-JP" altLang="en-US" sz="2400" dirty="0">
                <a:solidFill>
                  <a:srgbClr val="FFFFFF"/>
                </a:solidFill>
                <a:latin typeface="Arial"/>
                <a:cs typeface="+mn-cs"/>
              </a:rPr>
              <a:t>（１９９９年）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" y="1585913"/>
            <a:ext cx="10287006" cy="4978400"/>
          </a:xfrm>
        </p:spPr>
        <p:txBody>
          <a:bodyPr anchor="ctr"/>
          <a:lstStyle/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Health is a </a:t>
            </a:r>
            <a:r>
              <a:rPr kumimoji="1" lang="en-US" altLang="ja-JP" dirty="0">
                <a:solidFill>
                  <a:srgbClr val="FF99FF"/>
                </a:solidFill>
              </a:rPr>
              <a:t>dynamic </a:t>
            </a:r>
            <a:r>
              <a:rPr kumimoji="1" lang="en-US" altLang="ja-JP" dirty="0"/>
              <a:t>state</a:t>
            </a:r>
            <a:r>
              <a:rPr kumimoji="1" lang="en-US" altLang="ja-JP" dirty="0">
                <a:solidFill>
                  <a:srgbClr val="FF99FF"/>
                </a:solidFill>
              </a:rPr>
              <a:t> </a:t>
            </a:r>
            <a:r>
              <a:rPr kumimoji="1" lang="en-US" altLang="ja-JP" dirty="0"/>
              <a:t>of complete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physical, mental, </a:t>
            </a:r>
            <a:r>
              <a:rPr kumimoji="1" lang="en-US" altLang="ja-JP" dirty="0">
                <a:solidFill>
                  <a:schemeClr val="bg1"/>
                </a:solidFill>
              </a:rPr>
              <a:t>spiritual </a:t>
            </a:r>
            <a:r>
              <a:rPr kumimoji="1" lang="en-US" altLang="ja-JP" dirty="0"/>
              <a:t>and social well-being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and not merely the absence of disease or infirmity.</a:t>
            </a:r>
          </a:p>
          <a:p>
            <a:pPr marL="0" indent="0" algn="ctr">
              <a:lnSpc>
                <a:spcPts val="4200"/>
              </a:lnSpc>
            </a:pP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健康とは、身体的、精神的、</a:t>
            </a:r>
            <a:r>
              <a:rPr lang="ja-JP" altLang="en-US" dirty="0">
                <a:solidFill>
                  <a:schemeClr val="bg1"/>
                </a:solidFill>
              </a:rPr>
              <a:t>スピリチュアル</a:t>
            </a:r>
            <a:r>
              <a:rPr lang="ja-JP" altLang="en-US" dirty="0"/>
              <a:t>、ならびに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社会的により満たされた、幸福な状態で</a:t>
            </a:r>
            <a:r>
              <a:rPr lang="ja-JP" altLang="en-US" dirty="0">
                <a:solidFill>
                  <a:srgbClr val="FF99FF"/>
                </a:solidFill>
              </a:rPr>
              <a:t>あり続けることで</a:t>
            </a:r>
            <a:r>
              <a:rPr lang="ja-JP" altLang="en-US" dirty="0"/>
              <a:t>、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単に疾病がないとか、虚弱ではないということではない。</a:t>
            </a:r>
          </a:p>
        </p:txBody>
      </p:sp>
    </p:spTree>
    <p:extLst>
      <p:ext uri="{BB962C8B-B14F-4D97-AF65-F5344CB8AC3E}">
        <p14:creationId xmlns:p14="http://schemas.microsoft.com/office/powerpoint/2010/main" val="347271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</a:pPr>
            <a:r>
              <a:rPr lang="ja-JP" altLang="en-US" dirty="0"/>
              <a:t>「健康」の定義改正案</a:t>
            </a:r>
            <a:br>
              <a:rPr lang="en-US" altLang="ja-JP" dirty="0"/>
            </a:br>
            <a:r>
              <a:rPr lang="en-US" altLang="ja-JP" sz="2400" dirty="0">
                <a:solidFill>
                  <a:srgbClr val="FFFFFF"/>
                </a:solidFill>
                <a:latin typeface="Arial"/>
                <a:cs typeface="+mn-cs"/>
              </a:rPr>
              <a:t>WHO</a:t>
            </a:r>
            <a:r>
              <a:rPr lang="ja-JP" altLang="en-US" sz="2400" dirty="0">
                <a:solidFill>
                  <a:srgbClr val="FFFFFF"/>
                </a:solidFill>
                <a:latin typeface="Arial"/>
                <a:cs typeface="+mn-cs"/>
              </a:rPr>
              <a:t>（１９９９年）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585913"/>
            <a:ext cx="10287005" cy="4978400"/>
          </a:xfrm>
        </p:spPr>
        <p:txBody>
          <a:bodyPr anchor="ctr"/>
          <a:lstStyle/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Health is a </a:t>
            </a:r>
            <a:r>
              <a:rPr kumimoji="1" lang="en-US" altLang="ja-JP" dirty="0">
                <a:solidFill>
                  <a:srgbClr val="FF99FF"/>
                </a:solidFill>
              </a:rPr>
              <a:t>dynamic </a:t>
            </a:r>
            <a:r>
              <a:rPr kumimoji="1" lang="en-US" altLang="ja-JP" dirty="0"/>
              <a:t>state</a:t>
            </a:r>
            <a:r>
              <a:rPr kumimoji="1" lang="en-US" altLang="ja-JP" dirty="0">
                <a:solidFill>
                  <a:srgbClr val="FF99FF"/>
                </a:solidFill>
              </a:rPr>
              <a:t> </a:t>
            </a:r>
            <a:r>
              <a:rPr kumimoji="1" lang="en-US" altLang="ja-JP" dirty="0"/>
              <a:t>of complete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physical, mental, </a:t>
            </a:r>
            <a:r>
              <a:rPr kumimoji="1" lang="en-US" altLang="ja-JP" dirty="0">
                <a:solidFill>
                  <a:srgbClr val="FF99FF"/>
                </a:solidFill>
              </a:rPr>
              <a:t>spiritual</a:t>
            </a:r>
            <a:r>
              <a:rPr kumimoji="1" lang="en-US" altLang="ja-JP" dirty="0"/>
              <a:t> and social well-being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and not merely the absence of disease or infirmity.</a:t>
            </a:r>
          </a:p>
          <a:p>
            <a:pPr marL="0" indent="0" algn="ctr">
              <a:lnSpc>
                <a:spcPts val="4200"/>
              </a:lnSpc>
            </a:pP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健康とは、身体的、精神的、</a:t>
            </a:r>
            <a:r>
              <a:rPr lang="ja-JP" altLang="en-US" dirty="0">
                <a:solidFill>
                  <a:srgbClr val="FF99FF"/>
                </a:solidFill>
              </a:rPr>
              <a:t>スピリチュアル</a:t>
            </a:r>
            <a:r>
              <a:rPr lang="ja-JP" altLang="en-US" dirty="0"/>
              <a:t>、ならびに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社会的により満たされた、幸福な状態で</a:t>
            </a:r>
            <a:r>
              <a:rPr lang="ja-JP" altLang="en-US" dirty="0">
                <a:solidFill>
                  <a:srgbClr val="FF99FF"/>
                </a:solidFill>
              </a:rPr>
              <a:t>あり続けることで</a:t>
            </a:r>
            <a:r>
              <a:rPr lang="ja-JP" altLang="en-US" dirty="0"/>
              <a:t>、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単に疾病がないとか、虚弱ではないということではない。</a:t>
            </a:r>
          </a:p>
        </p:txBody>
      </p:sp>
    </p:spTree>
    <p:extLst>
      <p:ext uri="{BB962C8B-B14F-4D97-AF65-F5344CB8AC3E}">
        <p14:creationId xmlns:p14="http://schemas.microsoft.com/office/powerpoint/2010/main" val="10303068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</a:pPr>
            <a:r>
              <a:rPr lang="ja-JP" altLang="en-US" dirty="0"/>
              <a:t>「健康」の定義改正案</a:t>
            </a:r>
            <a:br>
              <a:rPr lang="en-US" altLang="ja-JP" dirty="0"/>
            </a:br>
            <a:r>
              <a:rPr lang="en-US" altLang="ja-JP" sz="2400" dirty="0">
                <a:solidFill>
                  <a:srgbClr val="FFFFFF"/>
                </a:solidFill>
                <a:latin typeface="Arial"/>
                <a:cs typeface="+mn-cs"/>
              </a:rPr>
              <a:t>WHO</a:t>
            </a:r>
            <a:r>
              <a:rPr lang="ja-JP" altLang="en-US" sz="2400" dirty="0">
                <a:solidFill>
                  <a:srgbClr val="FFFFFF"/>
                </a:solidFill>
                <a:latin typeface="Arial"/>
                <a:cs typeface="+mn-cs"/>
              </a:rPr>
              <a:t>（１９９９年）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585913"/>
            <a:ext cx="10287005" cy="4978400"/>
          </a:xfrm>
        </p:spPr>
        <p:txBody>
          <a:bodyPr anchor="ctr"/>
          <a:lstStyle/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Health is a </a:t>
            </a:r>
            <a:r>
              <a:rPr kumimoji="1" lang="en-US" altLang="ja-JP" dirty="0">
                <a:solidFill>
                  <a:srgbClr val="FFCCFF"/>
                </a:solidFill>
              </a:rPr>
              <a:t>dynamic</a:t>
            </a:r>
            <a:r>
              <a:rPr kumimoji="1" lang="en-US" altLang="ja-JP" dirty="0"/>
              <a:t> state of complete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>
                <a:solidFill>
                  <a:schemeClr val="bg2">
                    <a:lumMod val="25000"/>
                    <a:lumOff val="75000"/>
                  </a:schemeClr>
                </a:solidFill>
              </a:rPr>
              <a:t>physical</a:t>
            </a:r>
            <a:r>
              <a:rPr kumimoji="1" lang="en-US" altLang="ja-JP" dirty="0"/>
              <a:t>, </a:t>
            </a:r>
            <a:r>
              <a:rPr kumimoji="1" lang="en-US" altLang="ja-JP" dirty="0">
                <a:solidFill>
                  <a:schemeClr val="accent1">
                    <a:lumMod val="90000"/>
                  </a:schemeClr>
                </a:solidFill>
              </a:rPr>
              <a:t>mental</a:t>
            </a:r>
            <a:r>
              <a:rPr kumimoji="1" lang="en-US" altLang="ja-JP" dirty="0"/>
              <a:t>, </a:t>
            </a:r>
            <a:r>
              <a:rPr kumimoji="1" lang="en-US" altLang="ja-JP" dirty="0">
                <a:solidFill>
                  <a:srgbClr val="CCFF33"/>
                </a:solidFill>
              </a:rPr>
              <a:t>spiritual</a:t>
            </a:r>
            <a:r>
              <a:rPr kumimoji="1" lang="en-US" altLang="ja-JP" dirty="0"/>
              <a:t> and </a:t>
            </a:r>
            <a:r>
              <a:rPr kumimoji="1" lang="en-US" altLang="ja-JP" dirty="0">
                <a:solidFill>
                  <a:schemeClr val="tx2"/>
                </a:solidFill>
              </a:rPr>
              <a:t>social</a:t>
            </a:r>
            <a:r>
              <a:rPr kumimoji="1" lang="en-US" altLang="ja-JP" dirty="0"/>
              <a:t> well-being</a:t>
            </a:r>
          </a:p>
          <a:p>
            <a:pPr marL="0" indent="0" algn="ctr">
              <a:lnSpc>
                <a:spcPts val="4200"/>
              </a:lnSpc>
            </a:pPr>
            <a:r>
              <a:rPr kumimoji="1" lang="en-US" altLang="ja-JP" dirty="0"/>
              <a:t>and not merely the absence of disease or infirmity.</a:t>
            </a:r>
          </a:p>
          <a:p>
            <a:pPr marL="0" indent="0" algn="ctr">
              <a:lnSpc>
                <a:spcPts val="4200"/>
              </a:lnSpc>
            </a:pP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健康とは、</a:t>
            </a:r>
            <a:r>
              <a:rPr lang="ja-JP" altLang="en-US" dirty="0">
                <a:solidFill>
                  <a:schemeClr val="bg2">
                    <a:lumMod val="25000"/>
                    <a:lumOff val="75000"/>
                  </a:schemeClr>
                </a:solidFill>
              </a:rPr>
              <a:t>身体的</a:t>
            </a:r>
            <a:r>
              <a:rPr lang="ja-JP" altLang="en-US" dirty="0"/>
              <a:t>、</a:t>
            </a:r>
            <a:r>
              <a:rPr lang="ja-JP" altLang="en-US" dirty="0">
                <a:solidFill>
                  <a:schemeClr val="accent1">
                    <a:lumMod val="90000"/>
                  </a:schemeClr>
                </a:solidFill>
              </a:rPr>
              <a:t>精神的</a:t>
            </a:r>
            <a:r>
              <a:rPr lang="ja-JP" altLang="en-US" dirty="0"/>
              <a:t>、</a:t>
            </a:r>
            <a:r>
              <a:rPr lang="ja-JP" altLang="en-US" dirty="0">
                <a:solidFill>
                  <a:srgbClr val="CCFF33"/>
                </a:solidFill>
              </a:rPr>
              <a:t>スピリチュアル</a:t>
            </a:r>
            <a:r>
              <a:rPr lang="ja-JP" altLang="en-US" dirty="0"/>
              <a:t>、ならびに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>
                <a:solidFill>
                  <a:schemeClr val="tx2"/>
                </a:solidFill>
              </a:rPr>
              <a:t>社会的</a:t>
            </a:r>
            <a:r>
              <a:rPr lang="ja-JP" altLang="en-US" dirty="0"/>
              <a:t>により満たされた、幸福な状態で</a:t>
            </a:r>
            <a:r>
              <a:rPr lang="ja-JP" altLang="en-US" dirty="0">
                <a:solidFill>
                  <a:srgbClr val="FFCCFF"/>
                </a:solidFill>
              </a:rPr>
              <a:t>あり続けること</a:t>
            </a:r>
            <a:r>
              <a:rPr lang="ja-JP" altLang="en-US" dirty="0"/>
              <a:t>で、</a:t>
            </a:r>
            <a:endParaRPr lang="en-US" altLang="ja-JP" dirty="0"/>
          </a:p>
          <a:p>
            <a:pPr marL="0" indent="0" algn="ctr">
              <a:lnSpc>
                <a:spcPts val="4200"/>
              </a:lnSpc>
            </a:pPr>
            <a:r>
              <a:rPr lang="ja-JP" altLang="en-US" dirty="0"/>
              <a:t>単に疾病がないとか、虚弱ではないということではない。</a:t>
            </a:r>
          </a:p>
        </p:txBody>
      </p:sp>
    </p:spTree>
    <p:extLst>
      <p:ext uri="{BB962C8B-B14F-4D97-AF65-F5344CB8AC3E}">
        <p14:creationId xmlns:p14="http://schemas.microsoft.com/office/powerpoint/2010/main" val="52280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FB58B8-EFF9-4803-AC24-5A388C203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44" y="372210"/>
            <a:ext cx="9815512" cy="552012"/>
          </a:xfrm>
        </p:spPr>
        <p:txBody>
          <a:bodyPr/>
          <a:lstStyle/>
          <a:p>
            <a:r>
              <a:rPr lang="ja-JP" altLang="en-US" dirty="0"/>
              <a:t>スピリチュアル　</a:t>
            </a:r>
            <a:r>
              <a:rPr kumimoji="1" lang="ja-JP" altLang="en-US" dirty="0"/>
              <a:t>と　</a:t>
            </a:r>
            <a:r>
              <a:rPr lang="en-US" altLang="ja-JP" dirty="0"/>
              <a:t>spiritual</a:t>
            </a:r>
            <a:r>
              <a:rPr kumimoji="1" lang="ja-JP" altLang="en-US" dirty="0"/>
              <a:t>　の違い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3CE01660-B0A1-4A87-A4D9-F7EF8E1F8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239" y="1226070"/>
            <a:ext cx="7898523" cy="5760272"/>
          </a:xfrm>
        </p:spPr>
        <p:txBody>
          <a:bodyPr/>
          <a:lstStyle/>
          <a:p>
            <a:r>
              <a:rPr lang="ja-JP" altLang="en-US" sz="4400" dirty="0"/>
              <a:t>スピリチュアル </a:t>
            </a:r>
          </a:p>
          <a:p>
            <a:r>
              <a:rPr lang="ja-JP" altLang="en-US" dirty="0"/>
              <a:t>　精神的。霊的。宗教的。</a:t>
            </a:r>
          </a:p>
          <a:p>
            <a:r>
              <a:rPr lang="ja-JP" altLang="en-US" dirty="0"/>
              <a:t>　　　　</a:t>
            </a:r>
            <a:r>
              <a:rPr lang="en-US" altLang="ja-JP" dirty="0"/>
              <a:t>				</a:t>
            </a:r>
            <a:r>
              <a:rPr lang="ja-JP" altLang="en-US" dirty="0"/>
              <a:t>　</a:t>
            </a:r>
            <a:r>
              <a:rPr lang="en-US" altLang="ja-JP" dirty="0"/>
              <a:t>[</a:t>
            </a:r>
            <a:r>
              <a:rPr lang="ja-JP" altLang="en-US" dirty="0"/>
              <a:t>広辞苑 第七版</a:t>
            </a:r>
            <a:r>
              <a:rPr lang="en-US" altLang="ja-JP" dirty="0"/>
              <a:t>]</a:t>
            </a:r>
          </a:p>
          <a:p>
            <a:endParaRPr kumimoji="1" lang="en-US" altLang="ja-JP" sz="2000" dirty="0"/>
          </a:p>
          <a:p>
            <a:r>
              <a:rPr lang="en-US" altLang="ja-JP" sz="4400" dirty="0"/>
              <a:t>spiritual</a:t>
            </a:r>
          </a:p>
          <a:p>
            <a:r>
              <a:rPr lang="ja-JP" altLang="en-US" dirty="0"/>
              <a:t>　</a:t>
            </a:r>
            <a:r>
              <a:rPr lang="en-US" altLang="ja-JP" dirty="0"/>
              <a:t>connected with the human spirit, rather than the body or physical things</a:t>
            </a:r>
          </a:p>
          <a:p>
            <a:r>
              <a:rPr lang="ja-JP" altLang="en-US" dirty="0"/>
              <a:t>　</a:t>
            </a:r>
            <a:r>
              <a:rPr lang="en-US" altLang="ja-JP" dirty="0"/>
              <a:t>connected with religion</a:t>
            </a:r>
          </a:p>
          <a:p>
            <a:r>
              <a:rPr kumimoji="1" lang="ja-JP" altLang="en-US" dirty="0"/>
              <a:t>　　　　</a:t>
            </a:r>
            <a:r>
              <a:rPr kumimoji="1" lang="en-US" altLang="ja-JP" dirty="0"/>
              <a:t>			</a:t>
            </a:r>
            <a:r>
              <a:rPr kumimoji="1" lang="ja-JP" altLang="en-US" dirty="0"/>
              <a:t>　　</a:t>
            </a:r>
            <a:r>
              <a:rPr kumimoji="1" lang="en-US" altLang="ja-JP" dirty="0"/>
              <a:t>[Oxford </a:t>
            </a:r>
            <a:r>
              <a:rPr lang="en-US" altLang="ja-JP" dirty="0"/>
              <a:t>D</a:t>
            </a:r>
            <a:r>
              <a:rPr kumimoji="1" lang="en-US" altLang="ja-JP" dirty="0"/>
              <a:t>ictionary]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709E1B-A4F5-DEBB-DDBF-0F099E36ABD5}"/>
              </a:ext>
            </a:extLst>
          </p:cNvPr>
          <p:cNvSpPr txBox="1"/>
          <p:nvPr/>
        </p:nvSpPr>
        <p:spPr>
          <a:xfrm>
            <a:off x="3329449" y="3836642"/>
            <a:ext cx="6778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Source Sans Pro" panose="020B0503030403020204" pitchFamily="34" charset="0"/>
                <a:ea typeface="ＭＳ Ｐゴシック" pitchFamily="50" charset="-128"/>
                <a:cs typeface="+mn-cs"/>
              </a:rPr>
              <a:t>mind, feelings and character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197682-93C2-51A3-5214-C580F355E271}"/>
              </a:ext>
            </a:extLst>
          </p:cNvPr>
          <p:cNvSpPr txBox="1"/>
          <p:nvPr/>
        </p:nvSpPr>
        <p:spPr>
          <a:xfrm>
            <a:off x="5850194" y="4338086"/>
            <a:ext cx="19652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spirit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7909A2-0E65-58C6-3B07-3A86E002E0DB}"/>
              </a:ext>
            </a:extLst>
          </p:cNvPr>
          <p:cNvSpPr txBox="1"/>
          <p:nvPr/>
        </p:nvSpPr>
        <p:spPr>
          <a:xfrm>
            <a:off x="1322439" y="5414473"/>
            <a:ext cx="45965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connected with 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religion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F5A341-E71E-150C-E17A-BE75A1FDFC33}"/>
              </a:ext>
            </a:extLst>
          </p:cNvPr>
          <p:cNvSpPr txBox="1"/>
          <p:nvPr/>
        </p:nvSpPr>
        <p:spPr>
          <a:xfrm>
            <a:off x="2162538" y="1995951"/>
            <a:ext cx="51425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宗教的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072EDD-DD54-8B03-E8C7-A6F8AD085456}"/>
              </a:ext>
            </a:extLst>
          </p:cNvPr>
          <p:cNvSpPr txBox="1"/>
          <p:nvPr/>
        </p:nvSpPr>
        <p:spPr>
          <a:xfrm>
            <a:off x="3100493" y="3385865"/>
            <a:ext cx="51443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思考･感覚･感情･意志などの働きをする心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A4BA2A-4727-E982-E45A-E2794B7AE600}"/>
              </a:ext>
            </a:extLst>
          </p:cNvPr>
          <p:cNvSpPr txBox="1"/>
          <p:nvPr/>
        </p:nvSpPr>
        <p:spPr>
          <a:xfrm>
            <a:off x="4302392" y="5999248"/>
            <a:ext cx="13702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宗教</a:t>
            </a:r>
          </a:p>
        </p:txBody>
      </p:sp>
    </p:spTree>
    <p:extLst>
      <p:ext uri="{BB962C8B-B14F-4D97-AF65-F5344CB8AC3E}">
        <p14:creationId xmlns:p14="http://schemas.microsoft.com/office/powerpoint/2010/main" val="350112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2 0.10069 L -2.46914E-7 1.85185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7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/>
      <p:bldP spid="7" grpId="0"/>
      <p:bldP spid="8" grpId="0"/>
      <p:bldP spid="5" grpId="0"/>
      <p:bldP spid="10" grpId="0"/>
      <p:bldP spid="10" grpId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339160"/>
            <a:ext cx="10287000" cy="367340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6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  <a:t>避けたいこと</a:t>
            </a:r>
            <a:br>
              <a:rPr lang="en-US" altLang="ja-JP" sz="6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</a:br>
            <a:br>
              <a:rPr lang="en-US" altLang="ja-JP" sz="3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</a:br>
            <a:r>
              <a:rPr lang="ja-JP" altLang="en-US" sz="6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  <a:t>目指したいこと</a:t>
            </a:r>
            <a:endParaRPr lang="ja-JP" altLang="ja-JP" sz="48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517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1">
                <a:lumMod val="50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 rot="10800000" flipV="1">
            <a:off x="0" y="1760723"/>
            <a:ext cx="10409382" cy="333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皆さんが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避けたいことは</a:t>
            </a:r>
          </a:p>
        </p:txBody>
      </p:sp>
    </p:spTree>
    <p:extLst>
      <p:ext uri="{BB962C8B-B14F-4D97-AF65-F5344CB8AC3E}">
        <p14:creationId xmlns:p14="http://schemas.microsoft.com/office/powerpoint/2010/main" val="19287423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1">
                <a:lumMod val="50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 rot="10800000" flipV="1">
            <a:off x="0" y="1760723"/>
            <a:ext cx="10409382" cy="333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日本人が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避けたいことは</a:t>
            </a:r>
          </a:p>
        </p:txBody>
      </p:sp>
    </p:spTree>
    <p:extLst>
      <p:ext uri="{BB962C8B-B14F-4D97-AF65-F5344CB8AC3E}">
        <p14:creationId xmlns:p14="http://schemas.microsoft.com/office/powerpoint/2010/main" val="133725071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 bwMode="auto">
          <a:xfrm>
            <a:off x="300822" y="310243"/>
            <a:ext cx="3149600" cy="2075543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がん</a:t>
            </a:r>
          </a:p>
        </p:txBody>
      </p:sp>
      <p:sp>
        <p:nvSpPr>
          <p:cNvPr id="5" name="円/楕円 4"/>
          <p:cNvSpPr/>
          <p:nvPr/>
        </p:nvSpPr>
        <p:spPr bwMode="auto">
          <a:xfrm>
            <a:off x="3649334" y="2615483"/>
            <a:ext cx="3149600" cy="2075543"/>
          </a:xfrm>
          <a:prstGeom prst="ellipse">
            <a:avLst/>
          </a:prstGeom>
          <a:solidFill>
            <a:srgbClr val="99FF33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孤独死</a:t>
            </a:r>
          </a:p>
        </p:txBody>
      </p:sp>
      <p:sp>
        <p:nvSpPr>
          <p:cNvPr id="6" name="円/楕円 5"/>
          <p:cNvSpPr/>
          <p:nvPr/>
        </p:nvSpPr>
        <p:spPr bwMode="auto">
          <a:xfrm>
            <a:off x="358321" y="2633435"/>
            <a:ext cx="3149600" cy="2075543"/>
          </a:xfrm>
          <a:prstGeom prst="ellipse">
            <a:avLst/>
          </a:prstGeom>
          <a:solidFill>
            <a:schemeClr val="bg2">
              <a:lumMod val="25000"/>
              <a:lumOff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寝たきり</a:t>
            </a:r>
          </a:p>
        </p:txBody>
      </p:sp>
      <p:sp>
        <p:nvSpPr>
          <p:cNvPr id="7" name="円/楕円 6"/>
          <p:cNvSpPr/>
          <p:nvPr/>
        </p:nvSpPr>
        <p:spPr bwMode="auto">
          <a:xfrm>
            <a:off x="7010788" y="2683804"/>
            <a:ext cx="3149600" cy="2075543"/>
          </a:xfrm>
          <a:prstGeom prst="ellipse">
            <a:avLst/>
          </a:prstGeom>
          <a:solidFill>
            <a:srgbClr val="FF006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認知症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8" name="円/楕円 7"/>
          <p:cNvSpPr/>
          <p:nvPr/>
        </p:nvSpPr>
        <p:spPr bwMode="auto">
          <a:xfrm>
            <a:off x="6922656" y="502646"/>
            <a:ext cx="3149600" cy="2075543"/>
          </a:xfrm>
          <a:prstGeom prst="ellipse">
            <a:avLst/>
          </a:prstGeom>
          <a:gradFill flip="none" rotWithShape="1">
            <a:gsLst>
              <a:gs pos="0">
                <a:srgbClr val="CC99FF"/>
              </a:gs>
              <a:gs pos="89000">
                <a:schemeClr val="bg2">
                  <a:lumMod val="10000"/>
                  <a:lumOff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7B9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自殺</a:t>
            </a:r>
          </a:p>
        </p:txBody>
      </p:sp>
      <p:sp>
        <p:nvSpPr>
          <p:cNvPr id="9" name="円/楕円 8"/>
          <p:cNvSpPr/>
          <p:nvPr/>
        </p:nvSpPr>
        <p:spPr bwMode="auto">
          <a:xfrm>
            <a:off x="1945215" y="4568861"/>
            <a:ext cx="3149600" cy="20755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心臓病</a:t>
            </a:r>
          </a:p>
        </p:txBody>
      </p:sp>
      <p:sp>
        <p:nvSpPr>
          <p:cNvPr id="10" name="円/楕円 9"/>
          <p:cNvSpPr/>
          <p:nvPr/>
        </p:nvSpPr>
        <p:spPr bwMode="auto">
          <a:xfrm>
            <a:off x="5464944" y="4630057"/>
            <a:ext cx="3149600" cy="2075543"/>
          </a:xfrm>
          <a:prstGeom prst="ellipse">
            <a:avLst/>
          </a:prstGeom>
          <a:solidFill>
            <a:srgbClr val="6699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引きこもり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11" name="円/楕円 10"/>
          <p:cNvSpPr/>
          <p:nvPr/>
        </p:nvSpPr>
        <p:spPr bwMode="auto">
          <a:xfrm>
            <a:off x="3590332" y="279763"/>
            <a:ext cx="3149600" cy="2075543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9966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脳卒中</a:t>
            </a:r>
          </a:p>
        </p:txBody>
      </p:sp>
    </p:spTree>
    <p:extLst>
      <p:ext uri="{BB962C8B-B14F-4D97-AF65-F5344CB8AC3E}">
        <p14:creationId xmlns:p14="http://schemas.microsoft.com/office/powerpoint/2010/main" val="6205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1">
                <a:lumMod val="50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 rot="10800000" flipV="1">
            <a:off x="0" y="1659285"/>
            <a:ext cx="1040938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世界が大切に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大事にしていることは</a:t>
            </a:r>
          </a:p>
        </p:txBody>
      </p:sp>
    </p:spTree>
    <p:extLst>
      <p:ext uri="{BB962C8B-B14F-4D97-AF65-F5344CB8AC3E}">
        <p14:creationId xmlns:p14="http://schemas.microsoft.com/office/powerpoint/2010/main" val="362741430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 bwMode="auto">
          <a:xfrm>
            <a:off x="300822" y="310243"/>
            <a:ext cx="3149600" cy="2075543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幸せ</a:t>
            </a:r>
          </a:p>
        </p:txBody>
      </p:sp>
      <p:sp>
        <p:nvSpPr>
          <p:cNvPr id="5" name="円/楕円 4"/>
          <p:cNvSpPr/>
          <p:nvPr/>
        </p:nvSpPr>
        <p:spPr bwMode="auto">
          <a:xfrm>
            <a:off x="3649334" y="2615483"/>
            <a:ext cx="3149600" cy="2075543"/>
          </a:xfrm>
          <a:prstGeom prst="ellipse">
            <a:avLst/>
          </a:prstGeom>
          <a:solidFill>
            <a:srgbClr val="99FF33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役割・出番</a:t>
            </a:r>
          </a:p>
        </p:txBody>
      </p:sp>
      <p:sp>
        <p:nvSpPr>
          <p:cNvPr id="6" name="円/楕円 5"/>
          <p:cNvSpPr/>
          <p:nvPr/>
        </p:nvSpPr>
        <p:spPr bwMode="auto">
          <a:xfrm>
            <a:off x="358321" y="2633435"/>
            <a:ext cx="3149600" cy="2075543"/>
          </a:xfrm>
          <a:prstGeom prst="ellipse">
            <a:avLst/>
          </a:prstGeom>
          <a:solidFill>
            <a:schemeClr val="bg2">
              <a:lumMod val="25000"/>
              <a:lumOff val="75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居場所</a:t>
            </a:r>
          </a:p>
        </p:txBody>
      </p:sp>
      <p:sp>
        <p:nvSpPr>
          <p:cNvPr id="7" name="円/楕円 6"/>
          <p:cNvSpPr/>
          <p:nvPr/>
        </p:nvSpPr>
        <p:spPr bwMode="auto">
          <a:xfrm>
            <a:off x="7010788" y="2683804"/>
            <a:ext cx="3149600" cy="2075543"/>
          </a:xfrm>
          <a:prstGeom prst="ellipse">
            <a:avLst/>
          </a:prstGeom>
          <a:solidFill>
            <a:srgbClr val="FF006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安心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8" name="円/楕円 7"/>
          <p:cNvSpPr/>
          <p:nvPr/>
        </p:nvSpPr>
        <p:spPr bwMode="auto">
          <a:xfrm>
            <a:off x="6922656" y="502646"/>
            <a:ext cx="3149600" cy="2075543"/>
          </a:xfrm>
          <a:prstGeom prst="ellipse">
            <a:avLst/>
          </a:prstGeom>
          <a:gradFill flip="none" rotWithShape="1">
            <a:gsLst>
              <a:gs pos="0">
                <a:srgbClr val="CC99FF"/>
              </a:gs>
              <a:gs pos="89000">
                <a:schemeClr val="bg2">
                  <a:lumMod val="10000"/>
                  <a:lumOff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7B9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生きがい</a:t>
            </a:r>
          </a:p>
        </p:txBody>
      </p:sp>
      <p:sp>
        <p:nvSpPr>
          <p:cNvPr id="9" name="円/楕円 8"/>
          <p:cNvSpPr/>
          <p:nvPr/>
        </p:nvSpPr>
        <p:spPr bwMode="auto">
          <a:xfrm>
            <a:off x="1945215" y="4568861"/>
            <a:ext cx="3149600" cy="207554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楽しさ</a:t>
            </a:r>
          </a:p>
        </p:txBody>
      </p:sp>
      <p:sp>
        <p:nvSpPr>
          <p:cNvPr id="10" name="円/楕円 9"/>
          <p:cNvSpPr/>
          <p:nvPr/>
        </p:nvSpPr>
        <p:spPr bwMode="auto">
          <a:xfrm>
            <a:off x="5464944" y="4630057"/>
            <a:ext cx="3149600" cy="2075543"/>
          </a:xfrm>
          <a:prstGeom prst="ellipse">
            <a:avLst/>
          </a:prstGeom>
          <a:solidFill>
            <a:srgbClr val="6699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健康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11" name="円/楕円 10"/>
          <p:cNvSpPr/>
          <p:nvPr/>
        </p:nvSpPr>
        <p:spPr bwMode="auto">
          <a:xfrm>
            <a:off x="3590332" y="279763"/>
            <a:ext cx="3149600" cy="2075543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50000">
                <a:srgbClr val="FF9966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balanced" dir="t"/>
          </a:scene3d>
          <a:sp3d extrusionH="177800" prstMaterial="dkEdge">
            <a:bevelT w="254000" h="254000"/>
            <a:extrusionClr>
              <a:schemeClr val="tx1">
                <a:lumMod val="75000"/>
              </a:schemeClr>
            </a:extrusion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元気</a:t>
            </a:r>
          </a:p>
        </p:txBody>
      </p:sp>
    </p:spTree>
    <p:extLst>
      <p:ext uri="{BB962C8B-B14F-4D97-AF65-F5344CB8AC3E}">
        <p14:creationId xmlns:p14="http://schemas.microsoft.com/office/powerpoint/2010/main" val="20624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782" y="3428521"/>
            <a:ext cx="5144218" cy="342947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26242" cy="3617495"/>
          </a:xfrm>
          <a:prstGeom prst="rect">
            <a:avLst/>
          </a:prstGeom>
        </p:spPr>
      </p:pic>
      <p:cxnSp>
        <p:nvCxnSpPr>
          <p:cNvPr id="7" name="直線コネクタ 6"/>
          <p:cNvCxnSpPr/>
          <p:nvPr/>
        </p:nvCxnSpPr>
        <p:spPr bwMode="auto">
          <a:xfrm flipH="1">
            <a:off x="1" y="0"/>
            <a:ext cx="10286999" cy="6858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17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1504" y="3012197"/>
            <a:ext cx="3075495" cy="205033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7212187" y="1657479"/>
            <a:ext cx="295602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×</a:t>
            </a:r>
            <a:endParaRPr kumimoji="1" lang="ja-JP" altLang="en-US" sz="29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従来（指導型）の健康教育</a:t>
            </a:r>
            <a:br>
              <a:rPr lang="en-US" altLang="ja-JP" dirty="0"/>
            </a:br>
            <a:r>
              <a:rPr lang="ja-JP" altLang="en-US" dirty="0"/>
              <a:t>（日本的健康づくり）</a:t>
            </a:r>
          </a:p>
        </p:txBody>
      </p:sp>
      <p:sp>
        <p:nvSpPr>
          <p:cNvPr id="915491" name="Line 35"/>
          <p:cNvSpPr>
            <a:spLocks noChangeShapeType="1"/>
          </p:cNvSpPr>
          <p:nvPr/>
        </p:nvSpPr>
        <p:spPr bwMode="auto">
          <a:xfrm flipV="1">
            <a:off x="7014501" y="4367330"/>
            <a:ext cx="390525" cy="68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915493" name="Rectangle 37"/>
          <p:cNvSpPr>
            <a:spLocks noChangeAspect="1" noChangeArrowheads="1"/>
          </p:cNvSpPr>
          <p:nvPr/>
        </p:nvSpPr>
        <p:spPr bwMode="auto">
          <a:xfrm>
            <a:off x="779078" y="1581112"/>
            <a:ext cx="2154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地域保健関係者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itchFamily="18" charset="0"/>
              <a:ea typeface="ＭＳ 明朝" pitchFamily="17" charset="-128"/>
              <a:cs typeface="+mn-cs"/>
            </a:endParaRPr>
          </a:p>
        </p:txBody>
      </p:sp>
      <p:grpSp>
        <p:nvGrpSpPr>
          <p:cNvPr id="4" name="Group 40"/>
          <p:cNvGrpSpPr>
            <a:grpSpLocks noChangeAspect="1"/>
          </p:cNvGrpSpPr>
          <p:nvPr/>
        </p:nvGrpSpPr>
        <p:grpSpPr bwMode="auto">
          <a:xfrm>
            <a:off x="364046" y="3347999"/>
            <a:ext cx="973139" cy="1257300"/>
            <a:chOff x="4577" y="6375"/>
            <a:chExt cx="826" cy="1200"/>
          </a:xfrm>
        </p:grpSpPr>
        <p:sp>
          <p:nvSpPr>
            <p:cNvPr id="915497" name="Freeform 41"/>
            <p:cNvSpPr>
              <a:spLocks noChangeAspect="1"/>
            </p:cNvSpPr>
            <p:nvPr/>
          </p:nvSpPr>
          <p:spPr bwMode="auto">
            <a:xfrm>
              <a:off x="4577" y="6375"/>
              <a:ext cx="826" cy="1200"/>
            </a:xfrm>
            <a:custGeom>
              <a:avLst/>
              <a:gdLst/>
              <a:ahLst/>
              <a:cxnLst>
                <a:cxn ang="0">
                  <a:pos x="496" y="0"/>
                </a:cxn>
                <a:cxn ang="0">
                  <a:pos x="420" y="0"/>
                </a:cxn>
                <a:cxn ang="0">
                  <a:pos x="345" y="15"/>
                </a:cxn>
                <a:cxn ang="0">
                  <a:pos x="285" y="60"/>
                </a:cxn>
                <a:cxn ang="0">
                  <a:pos x="240" y="150"/>
                </a:cxn>
                <a:cxn ang="0">
                  <a:pos x="225" y="240"/>
                </a:cxn>
                <a:cxn ang="0">
                  <a:pos x="300" y="210"/>
                </a:cxn>
                <a:cxn ang="0">
                  <a:pos x="315" y="255"/>
                </a:cxn>
                <a:cxn ang="0">
                  <a:pos x="285" y="270"/>
                </a:cxn>
                <a:cxn ang="0">
                  <a:pos x="240" y="315"/>
                </a:cxn>
                <a:cxn ang="0">
                  <a:pos x="195" y="435"/>
                </a:cxn>
                <a:cxn ang="0">
                  <a:pos x="195" y="600"/>
                </a:cxn>
                <a:cxn ang="0">
                  <a:pos x="165" y="840"/>
                </a:cxn>
                <a:cxn ang="0">
                  <a:pos x="180" y="900"/>
                </a:cxn>
                <a:cxn ang="0">
                  <a:pos x="30" y="1050"/>
                </a:cxn>
                <a:cxn ang="0">
                  <a:pos x="0" y="1140"/>
                </a:cxn>
                <a:cxn ang="0">
                  <a:pos x="45" y="1125"/>
                </a:cxn>
                <a:cxn ang="0">
                  <a:pos x="135" y="1200"/>
                </a:cxn>
                <a:cxn ang="0">
                  <a:pos x="225" y="1170"/>
                </a:cxn>
                <a:cxn ang="0">
                  <a:pos x="195" y="1155"/>
                </a:cxn>
                <a:cxn ang="0">
                  <a:pos x="120" y="1110"/>
                </a:cxn>
                <a:cxn ang="0">
                  <a:pos x="255" y="960"/>
                </a:cxn>
                <a:cxn ang="0">
                  <a:pos x="375" y="810"/>
                </a:cxn>
                <a:cxn ang="0">
                  <a:pos x="420" y="855"/>
                </a:cxn>
                <a:cxn ang="0">
                  <a:pos x="405" y="1050"/>
                </a:cxn>
                <a:cxn ang="0">
                  <a:pos x="420" y="1095"/>
                </a:cxn>
                <a:cxn ang="0">
                  <a:pos x="435" y="1140"/>
                </a:cxn>
                <a:cxn ang="0">
                  <a:pos x="541" y="1110"/>
                </a:cxn>
                <a:cxn ang="0">
                  <a:pos x="616" y="1080"/>
                </a:cxn>
                <a:cxn ang="0">
                  <a:pos x="526" y="1050"/>
                </a:cxn>
                <a:cxn ang="0">
                  <a:pos x="526" y="810"/>
                </a:cxn>
                <a:cxn ang="0">
                  <a:pos x="526" y="750"/>
                </a:cxn>
                <a:cxn ang="0">
                  <a:pos x="435" y="615"/>
                </a:cxn>
                <a:cxn ang="0">
                  <a:pos x="420" y="495"/>
                </a:cxn>
                <a:cxn ang="0">
                  <a:pos x="496" y="510"/>
                </a:cxn>
                <a:cxn ang="0">
                  <a:pos x="601" y="510"/>
                </a:cxn>
                <a:cxn ang="0">
                  <a:pos x="736" y="390"/>
                </a:cxn>
                <a:cxn ang="0">
                  <a:pos x="781" y="360"/>
                </a:cxn>
                <a:cxn ang="0">
                  <a:pos x="796" y="300"/>
                </a:cxn>
                <a:cxn ang="0">
                  <a:pos x="781" y="270"/>
                </a:cxn>
                <a:cxn ang="0">
                  <a:pos x="721" y="330"/>
                </a:cxn>
                <a:cxn ang="0">
                  <a:pos x="586" y="435"/>
                </a:cxn>
                <a:cxn ang="0">
                  <a:pos x="526" y="390"/>
                </a:cxn>
                <a:cxn ang="0">
                  <a:pos x="435" y="330"/>
                </a:cxn>
                <a:cxn ang="0">
                  <a:pos x="435" y="300"/>
                </a:cxn>
                <a:cxn ang="0">
                  <a:pos x="481" y="270"/>
                </a:cxn>
                <a:cxn ang="0">
                  <a:pos x="526" y="240"/>
                </a:cxn>
                <a:cxn ang="0">
                  <a:pos x="541" y="195"/>
                </a:cxn>
                <a:cxn ang="0">
                  <a:pos x="526" y="150"/>
                </a:cxn>
                <a:cxn ang="0">
                  <a:pos x="526" y="90"/>
                </a:cxn>
                <a:cxn ang="0">
                  <a:pos x="556" y="75"/>
                </a:cxn>
                <a:cxn ang="0">
                  <a:pos x="541" y="30"/>
                </a:cxn>
              </a:cxnLst>
              <a:rect l="0" t="0" r="r" b="b"/>
              <a:pathLst>
                <a:path w="826" h="1200">
                  <a:moveTo>
                    <a:pt x="526" y="15"/>
                  </a:moveTo>
                  <a:lnTo>
                    <a:pt x="496" y="0"/>
                  </a:lnTo>
                  <a:lnTo>
                    <a:pt x="466" y="0"/>
                  </a:lnTo>
                  <a:lnTo>
                    <a:pt x="420" y="0"/>
                  </a:lnTo>
                  <a:lnTo>
                    <a:pt x="375" y="0"/>
                  </a:lnTo>
                  <a:lnTo>
                    <a:pt x="345" y="15"/>
                  </a:lnTo>
                  <a:lnTo>
                    <a:pt x="300" y="30"/>
                  </a:lnTo>
                  <a:lnTo>
                    <a:pt x="285" y="60"/>
                  </a:lnTo>
                  <a:lnTo>
                    <a:pt x="255" y="75"/>
                  </a:lnTo>
                  <a:lnTo>
                    <a:pt x="240" y="150"/>
                  </a:lnTo>
                  <a:lnTo>
                    <a:pt x="240" y="195"/>
                  </a:lnTo>
                  <a:lnTo>
                    <a:pt x="225" y="240"/>
                  </a:lnTo>
                  <a:lnTo>
                    <a:pt x="285" y="210"/>
                  </a:lnTo>
                  <a:lnTo>
                    <a:pt x="300" y="210"/>
                  </a:lnTo>
                  <a:lnTo>
                    <a:pt x="315" y="240"/>
                  </a:lnTo>
                  <a:lnTo>
                    <a:pt x="315" y="255"/>
                  </a:lnTo>
                  <a:lnTo>
                    <a:pt x="285" y="255"/>
                  </a:lnTo>
                  <a:lnTo>
                    <a:pt x="285" y="270"/>
                  </a:lnTo>
                  <a:lnTo>
                    <a:pt x="255" y="300"/>
                  </a:lnTo>
                  <a:lnTo>
                    <a:pt x="240" y="315"/>
                  </a:lnTo>
                  <a:lnTo>
                    <a:pt x="225" y="375"/>
                  </a:lnTo>
                  <a:lnTo>
                    <a:pt x="195" y="435"/>
                  </a:lnTo>
                  <a:lnTo>
                    <a:pt x="195" y="510"/>
                  </a:lnTo>
                  <a:lnTo>
                    <a:pt x="195" y="600"/>
                  </a:lnTo>
                  <a:lnTo>
                    <a:pt x="180" y="720"/>
                  </a:lnTo>
                  <a:lnTo>
                    <a:pt x="165" y="840"/>
                  </a:lnTo>
                  <a:lnTo>
                    <a:pt x="180" y="840"/>
                  </a:lnTo>
                  <a:lnTo>
                    <a:pt x="180" y="900"/>
                  </a:lnTo>
                  <a:lnTo>
                    <a:pt x="60" y="1050"/>
                  </a:lnTo>
                  <a:lnTo>
                    <a:pt x="30" y="1050"/>
                  </a:lnTo>
                  <a:lnTo>
                    <a:pt x="15" y="1080"/>
                  </a:lnTo>
                  <a:lnTo>
                    <a:pt x="0" y="1140"/>
                  </a:lnTo>
                  <a:lnTo>
                    <a:pt x="30" y="1125"/>
                  </a:lnTo>
                  <a:lnTo>
                    <a:pt x="45" y="1125"/>
                  </a:lnTo>
                  <a:lnTo>
                    <a:pt x="105" y="1170"/>
                  </a:lnTo>
                  <a:lnTo>
                    <a:pt x="135" y="1200"/>
                  </a:lnTo>
                  <a:lnTo>
                    <a:pt x="165" y="1200"/>
                  </a:lnTo>
                  <a:lnTo>
                    <a:pt x="225" y="1170"/>
                  </a:lnTo>
                  <a:lnTo>
                    <a:pt x="195" y="1170"/>
                  </a:lnTo>
                  <a:lnTo>
                    <a:pt x="195" y="1155"/>
                  </a:lnTo>
                  <a:lnTo>
                    <a:pt x="165" y="1140"/>
                  </a:lnTo>
                  <a:lnTo>
                    <a:pt x="120" y="1110"/>
                  </a:lnTo>
                  <a:lnTo>
                    <a:pt x="135" y="1095"/>
                  </a:lnTo>
                  <a:lnTo>
                    <a:pt x="255" y="960"/>
                  </a:lnTo>
                  <a:lnTo>
                    <a:pt x="315" y="840"/>
                  </a:lnTo>
                  <a:lnTo>
                    <a:pt x="375" y="810"/>
                  </a:lnTo>
                  <a:lnTo>
                    <a:pt x="420" y="810"/>
                  </a:lnTo>
                  <a:lnTo>
                    <a:pt x="420" y="855"/>
                  </a:lnTo>
                  <a:lnTo>
                    <a:pt x="420" y="1035"/>
                  </a:lnTo>
                  <a:lnTo>
                    <a:pt x="405" y="1050"/>
                  </a:lnTo>
                  <a:lnTo>
                    <a:pt x="420" y="1080"/>
                  </a:lnTo>
                  <a:lnTo>
                    <a:pt x="420" y="1095"/>
                  </a:lnTo>
                  <a:lnTo>
                    <a:pt x="420" y="1140"/>
                  </a:lnTo>
                  <a:lnTo>
                    <a:pt x="435" y="1140"/>
                  </a:lnTo>
                  <a:lnTo>
                    <a:pt x="435" y="1095"/>
                  </a:lnTo>
                  <a:lnTo>
                    <a:pt x="541" y="1110"/>
                  </a:lnTo>
                  <a:lnTo>
                    <a:pt x="616" y="1110"/>
                  </a:lnTo>
                  <a:lnTo>
                    <a:pt x="616" y="1080"/>
                  </a:lnTo>
                  <a:lnTo>
                    <a:pt x="556" y="1080"/>
                  </a:lnTo>
                  <a:lnTo>
                    <a:pt x="526" y="1050"/>
                  </a:lnTo>
                  <a:lnTo>
                    <a:pt x="526" y="1035"/>
                  </a:lnTo>
                  <a:lnTo>
                    <a:pt x="526" y="810"/>
                  </a:lnTo>
                  <a:lnTo>
                    <a:pt x="541" y="810"/>
                  </a:lnTo>
                  <a:lnTo>
                    <a:pt x="526" y="750"/>
                  </a:lnTo>
                  <a:lnTo>
                    <a:pt x="481" y="690"/>
                  </a:lnTo>
                  <a:lnTo>
                    <a:pt x="435" y="615"/>
                  </a:lnTo>
                  <a:lnTo>
                    <a:pt x="435" y="570"/>
                  </a:lnTo>
                  <a:lnTo>
                    <a:pt x="420" y="495"/>
                  </a:lnTo>
                  <a:lnTo>
                    <a:pt x="481" y="540"/>
                  </a:lnTo>
                  <a:lnTo>
                    <a:pt x="496" y="510"/>
                  </a:lnTo>
                  <a:lnTo>
                    <a:pt x="556" y="510"/>
                  </a:lnTo>
                  <a:lnTo>
                    <a:pt x="601" y="510"/>
                  </a:lnTo>
                  <a:lnTo>
                    <a:pt x="676" y="450"/>
                  </a:lnTo>
                  <a:lnTo>
                    <a:pt x="736" y="390"/>
                  </a:lnTo>
                  <a:lnTo>
                    <a:pt x="781" y="375"/>
                  </a:lnTo>
                  <a:lnTo>
                    <a:pt x="781" y="360"/>
                  </a:lnTo>
                  <a:lnTo>
                    <a:pt x="796" y="330"/>
                  </a:lnTo>
                  <a:lnTo>
                    <a:pt x="796" y="300"/>
                  </a:lnTo>
                  <a:lnTo>
                    <a:pt x="826" y="270"/>
                  </a:lnTo>
                  <a:lnTo>
                    <a:pt x="781" y="270"/>
                  </a:lnTo>
                  <a:lnTo>
                    <a:pt x="766" y="315"/>
                  </a:lnTo>
                  <a:lnTo>
                    <a:pt x="721" y="330"/>
                  </a:lnTo>
                  <a:lnTo>
                    <a:pt x="661" y="375"/>
                  </a:lnTo>
                  <a:lnTo>
                    <a:pt x="586" y="435"/>
                  </a:lnTo>
                  <a:lnTo>
                    <a:pt x="526" y="420"/>
                  </a:lnTo>
                  <a:lnTo>
                    <a:pt x="526" y="390"/>
                  </a:lnTo>
                  <a:lnTo>
                    <a:pt x="481" y="375"/>
                  </a:lnTo>
                  <a:lnTo>
                    <a:pt x="435" y="330"/>
                  </a:lnTo>
                  <a:lnTo>
                    <a:pt x="466" y="315"/>
                  </a:lnTo>
                  <a:lnTo>
                    <a:pt x="435" y="300"/>
                  </a:lnTo>
                  <a:lnTo>
                    <a:pt x="466" y="270"/>
                  </a:lnTo>
                  <a:lnTo>
                    <a:pt x="481" y="270"/>
                  </a:lnTo>
                  <a:lnTo>
                    <a:pt x="496" y="270"/>
                  </a:lnTo>
                  <a:lnTo>
                    <a:pt x="526" y="240"/>
                  </a:lnTo>
                  <a:lnTo>
                    <a:pt x="526" y="195"/>
                  </a:lnTo>
                  <a:lnTo>
                    <a:pt x="541" y="195"/>
                  </a:lnTo>
                  <a:lnTo>
                    <a:pt x="526" y="180"/>
                  </a:lnTo>
                  <a:lnTo>
                    <a:pt x="526" y="150"/>
                  </a:lnTo>
                  <a:lnTo>
                    <a:pt x="526" y="120"/>
                  </a:lnTo>
                  <a:lnTo>
                    <a:pt x="526" y="90"/>
                  </a:lnTo>
                  <a:lnTo>
                    <a:pt x="541" y="90"/>
                  </a:lnTo>
                  <a:lnTo>
                    <a:pt x="556" y="75"/>
                  </a:lnTo>
                  <a:lnTo>
                    <a:pt x="541" y="60"/>
                  </a:lnTo>
                  <a:lnTo>
                    <a:pt x="541" y="30"/>
                  </a:lnTo>
                  <a:lnTo>
                    <a:pt x="526" y="15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89999"/>
                  </a:srgbClr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915498" name="Freeform 42"/>
            <p:cNvSpPr>
              <a:spLocks noChangeAspect="1"/>
            </p:cNvSpPr>
            <p:nvPr/>
          </p:nvSpPr>
          <p:spPr bwMode="auto">
            <a:xfrm>
              <a:off x="4577" y="6375"/>
              <a:ext cx="826" cy="1200"/>
            </a:xfrm>
            <a:custGeom>
              <a:avLst/>
              <a:gdLst/>
              <a:ahLst/>
              <a:cxnLst>
                <a:cxn ang="0">
                  <a:pos x="496" y="0"/>
                </a:cxn>
                <a:cxn ang="0">
                  <a:pos x="420" y="0"/>
                </a:cxn>
                <a:cxn ang="0">
                  <a:pos x="345" y="15"/>
                </a:cxn>
                <a:cxn ang="0">
                  <a:pos x="285" y="60"/>
                </a:cxn>
                <a:cxn ang="0">
                  <a:pos x="240" y="150"/>
                </a:cxn>
                <a:cxn ang="0">
                  <a:pos x="225" y="240"/>
                </a:cxn>
                <a:cxn ang="0">
                  <a:pos x="300" y="210"/>
                </a:cxn>
                <a:cxn ang="0">
                  <a:pos x="315" y="255"/>
                </a:cxn>
                <a:cxn ang="0">
                  <a:pos x="285" y="270"/>
                </a:cxn>
                <a:cxn ang="0">
                  <a:pos x="240" y="315"/>
                </a:cxn>
                <a:cxn ang="0">
                  <a:pos x="195" y="435"/>
                </a:cxn>
                <a:cxn ang="0">
                  <a:pos x="195" y="600"/>
                </a:cxn>
                <a:cxn ang="0">
                  <a:pos x="165" y="840"/>
                </a:cxn>
                <a:cxn ang="0">
                  <a:pos x="180" y="900"/>
                </a:cxn>
                <a:cxn ang="0">
                  <a:pos x="30" y="1050"/>
                </a:cxn>
                <a:cxn ang="0">
                  <a:pos x="0" y="1140"/>
                </a:cxn>
                <a:cxn ang="0">
                  <a:pos x="45" y="1125"/>
                </a:cxn>
                <a:cxn ang="0">
                  <a:pos x="135" y="1200"/>
                </a:cxn>
                <a:cxn ang="0">
                  <a:pos x="225" y="1170"/>
                </a:cxn>
                <a:cxn ang="0">
                  <a:pos x="195" y="1155"/>
                </a:cxn>
                <a:cxn ang="0">
                  <a:pos x="120" y="1110"/>
                </a:cxn>
                <a:cxn ang="0">
                  <a:pos x="255" y="960"/>
                </a:cxn>
                <a:cxn ang="0">
                  <a:pos x="375" y="810"/>
                </a:cxn>
                <a:cxn ang="0">
                  <a:pos x="420" y="855"/>
                </a:cxn>
                <a:cxn ang="0">
                  <a:pos x="405" y="1050"/>
                </a:cxn>
                <a:cxn ang="0">
                  <a:pos x="420" y="1095"/>
                </a:cxn>
                <a:cxn ang="0">
                  <a:pos x="435" y="1140"/>
                </a:cxn>
                <a:cxn ang="0">
                  <a:pos x="541" y="1110"/>
                </a:cxn>
                <a:cxn ang="0">
                  <a:pos x="616" y="1080"/>
                </a:cxn>
                <a:cxn ang="0">
                  <a:pos x="526" y="1050"/>
                </a:cxn>
                <a:cxn ang="0">
                  <a:pos x="526" y="810"/>
                </a:cxn>
                <a:cxn ang="0">
                  <a:pos x="526" y="750"/>
                </a:cxn>
                <a:cxn ang="0">
                  <a:pos x="435" y="615"/>
                </a:cxn>
                <a:cxn ang="0">
                  <a:pos x="420" y="495"/>
                </a:cxn>
                <a:cxn ang="0">
                  <a:pos x="496" y="510"/>
                </a:cxn>
                <a:cxn ang="0">
                  <a:pos x="601" y="510"/>
                </a:cxn>
                <a:cxn ang="0">
                  <a:pos x="736" y="390"/>
                </a:cxn>
                <a:cxn ang="0">
                  <a:pos x="781" y="360"/>
                </a:cxn>
                <a:cxn ang="0">
                  <a:pos x="796" y="300"/>
                </a:cxn>
                <a:cxn ang="0">
                  <a:pos x="781" y="270"/>
                </a:cxn>
                <a:cxn ang="0">
                  <a:pos x="721" y="330"/>
                </a:cxn>
                <a:cxn ang="0">
                  <a:pos x="586" y="435"/>
                </a:cxn>
                <a:cxn ang="0">
                  <a:pos x="526" y="390"/>
                </a:cxn>
                <a:cxn ang="0">
                  <a:pos x="435" y="330"/>
                </a:cxn>
                <a:cxn ang="0">
                  <a:pos x="435" y="300"/>
                </a:cxn>
                <a:cxn ang="0">
                  <a:pos x="481" y="270"/>
                </a:cxn>
                <a:cxn ang="0">
                  <a:pos x="526" y="240"/>
                </a:cxn>
                <a:cxn ang="0">
                  <a:pos x="541" y="195"/>
                </a:cxn>
                <a:cxn ang="0">
                  <a:pos x="526" y="150"/>
                </a:cxn>
                <a:cxn ang="0">
                  <a:pos x="526" y="90"/>
                </a:cxn>
                <a:cxn ang="0">
                  <a:pos x="556" y="75"/>
                </a:cxn>
                <a:cxn ang="0">
                  <a:pos x="541" y="30"/>
                </a:cxn>
              </a:cxnLst>
              <a:rect l="0" t="0" r="r" b="b"/>
              <a:pathLst>
                <a:path w="826" h="1200">
                  <a:moveTo>
                    <a:pt x="526" y="15"/>
                  </a:moveTo>
                  <a:lnTo>
                    <a:pt x="496" y="0"/>
                  </a:lnTo>
                  <a:lnTo>
                    <a:pt x="466" y="0"/>
                  </a:lnTo>
                  <a:lnTo>
                    <a:pt x="420" y="0"/>
                  </a:lnTo>
                  <a:lnTo>
                    <a:pt x="375" y="0"/>
                  </a:lnTo>
                  <a:lnTo>
                    <a:pt x="345" y="15"/>
                  </a:lnTo>
                  <a:lnTo>
                    <a:pt x="300" y="30"/>
                  </a:lnTo>
                  <a:lnTo>
                    <a:pt x="285" y="60"/>
                  </a:lnTo>
                  <a:lnTo>
                    <a:pt x="255" y="75"/>
                  </a:lnTo>
                  <a:lnTo>
                    <a:pt x="240" y="150"/>
                  </a:lnTo>
                  <a:lnTo>
                    <a:pt x="240" y="195"/>
                  </a:lnTo>
                  <a:lnTo>
                    <a:pt x="225" y="240"/>
                  </a:lnTo>
                  <a:lnTo>
                    <a:pt x="285" y="210"/>
                  </a:lnTo>
                  <a:lnTo>
                    <a:pt x="300" y="210"/>
                  </a:lnTo>
                  <a:lnTo>
                    <a:pt x="315" y="240"/>
                  </a:lnTo>
                  <a:lnTo>
                    <a:pt x="315" y="255"/>
                  </a:lnTo>
                  <a:lnTo>
                    <a:pt x="285" y="255"/>
                  </a:lnTo>
                  <a:lnTo>
                    <a:pt x="285" y="270"/>
                  </a:lnTo>
                  <a:lnTo>
                    <a:pt x="255" y="300"/>
                  </a:lnTo>
                  <a:lnTo>
                    <a:pt x="240" y="315"/>
                  </a:lnTo>
                  <a:lnTo>
                    <a:pt x="225" y="375"/>
                  </a:lnTo>
                  <a:lnTo>
                    <a:pt x="195" y="435"/>
                  </a:lnTo>
                  <a:lnTo>
                    <a:pt x="195" y="510"/>
                  </a:lnTo>
                  <a:lnTo>
                    <a:pt x="195" y="600"/>
                  </a:lnTo>
                  <a:lnTo>
                    <a:pt x="180" y="720"/>
                  </a:lnTo>
                  <a:lnTo>
                    <a:pt x="165" y="840"/>
                  </a:lnTo>
                  <a:lnTo>
                    <a:pt x="180" y="840"/>
                  </a:lnTo>
                  <a:lnTo>
                    <a:pt x="180" y="900"/>
                  </a:lnTo>
                  <a:lnTo>
                    <a:pt x="60" y="1050"/>
                  </a:lnTo>
                  <a:lnTo>
                    <a:pt x="30" y="1050"/>
                  </a:lnTo>
                  <a:lnTo>
                    <a:pt x="15" y="1080"/>
                  </a:lnTo>
                  <a:lnTo>
                    <a:pt x="0" y="1140"/>
                  </a:lnTo>
                  <a:lnTo>
                    <a:pt x="30" y="1125"/>
                  </a:lnTo>
                  <a:lnTo>
                    <a:pt x="45" y="1125"/>
                  </a:lnTo>
                  <a:lnTo>
                    <a:pt x="105" y="1170"/>
                  </a:lnTo>
                  <a:lnTo>
                    <a:pt x="135" y="1200"/>
                  </a:lnTo>
                  <a:lnTo>
                    <a:pt x="165" y="1200"/>
                  </a:lnTo>
                  <a:lnTo>
                    <a:pt x="225" y="1170"/>
                  </a:lnTo>
                  <a:lnTo>
                    <a:pt x="195" y="1170"/>
                  </a:lnTo>
                  <a:lnTo>
                    <a:pt x="195" y="1155"/>
                  </a:lnTo>
                  <a:lnTo>
                    <a:pt x="165" y="1140"/>
                  </a:lnTo>
                  <a:lnTo>
                    <a:pt x="120" y="1110"/>
                  </a:lnTo>
                  <a:lnTo>
                    <a:pt x="135" y="1095"/>
                  </a:lnTo>
                  <a:lnTo>
                    <a:pt x="255" y="960"/>
                  </a:lnTo>
                  <a:lnTo>
                    <a:pt x="315" y="840"/>
                  </a:lnTo>
                  <a:lnTo>
                    <a:pt x="375" y="810"/>
                  </a:lnTo>
                  <a:lnTo>
                    <a:pt x="420" y="810"/>
                  </a:lnTo>
                  <a:lnTo>
                    <a:pt x="420" y="855"/>
                  </a:lnTo>
                  <a:lnTo>
                    <a:pt x="420" y="1035"/>
                  </a:lnTo>
                  <a:lnTo>
                    <a:pt x="405" y="1050"/>
                  </a:lnTo>
                  <a:lnTo>
                    <a:pt x="420" y="1080"/>
                  </a:lnTo>
                  <a:lnTo>
                    <a:pt x="420" y="1095"/>
                  </a:lnTo>
                  <a:lnTo>
                    <a:pt x="420" y="1140"/>
                  </a:lnTo>
                  <a:lnTo>
                    <a:pt x="435" y="1140"/>
                  </a:lnTo>
                  <a:lnTo>
                    <a:pt x="435" y="1095"/>
                  </a:lnTo>
                  <a:lnTo>
                    <a:pt x="541" y="1110"/>
                  </a:lnTo>
                  <a:lnTo>
                    <a:pt x="616" y="1110"/>
                  </a:lnTo>
                  <a:lnTo>
                    <a:pt x="616" y="1080"/>
                  </a:lnTo>
                  <a:lnTo>
                    <a:pt x="556" y="1080"/>
                  </a:lnTo>
                  <a:lnTo>
                    <a:pt x="526" y="1050"/>
                  </a:lnTo>
                  <a:lnTo>
                    <a:pt x="526" y="1035"/>
                  </a:lnTo>
                  <a:lnTo>
                    <a:pt x="526" y="810"/>
                  </a:lnTo>
                  <a:lnTo>
                    <a:pt x="541" y="810"/>
                  </a:lnTo>
                  <a:lnTo>
                    <a:pt x="526" y="750"/>
                  </a:lnTo>
                  <a:lnTo>
                    <a:pt x="481" y="690"/>
                  </a:lnTo>
                  <a:lnTo>
                    <a:pt x="435" y="615"/>
                  </a:lnTo>
                  <a:lnTo>
                    <a:pt x="435" y="570"/>
                  </a:lnTo>
                  <a:lnTo>
                    <a:pt x="420" y="495"/>
                  </a:lnTo>
                  <a:lnTo>
                    <a:pt x="481" y="540"/>
                  </a:lnTo>
                  <a:lnTo>
                    <a:pt x="496" y="510"/>
                  </a:lnTo>
                  <a:lnTo>
                    <a:pt x="556" y="510"/>
                  </a:lnTo>
                  <a:lnTo>
                    <a:pt x="601" y="510"/>
                  </a:lnTo>
                  <a:lnTo>
                    <a:pt x="676" y="450"/>
                  </a:lnTo>
                  <a:lnTo>
                    <a:pt x="736" y="390"/>
                  </a:lnTo>
                  <a:lnTo>
                    <a:pt x="781" y="375"/>
                  </a:lnTo>
                  <a:lnTo>
                    <a:pt x="781" y="360"/>
                  </a:lnTo>
                  <a:lnTo>
                    <a:pt x="796" y="330"/>
                  </a:lnTo>
                  <a:lnTo>
                    <a:pt x="796" y="300"/>
                  </a:lnTo>
                  <a:lnTo>
                    <a:pt x="826" y="270"/>
                  </a:lnTo>
                  <a:lnTo>
                    <a:pt x="781" y="270"/>
                  </a:lnTo>
                  <a:lnTo>
                    <a:pt x="766" y="315"/>
                  </a:lnTo>
                  <a:lnTo>
                    <a:pt x="721" y="330"/>
                  </a:lnTo>
                  <a:lnTo>
                    <a:pt x="661" y="375"/>
                  </a:lnTo>
                  <a:lnTo>
                    <a:pt x="586" y="435"/>
                  </a:lnTo>
                  <a:lnTo>
                    <a:pt x="526" y="420"/>
                  </a:lnTo>
                  <a:lnTo>
                    <a:pt x="526" y="390"/>
                  </a:lnTo>
                  <a:lnTo>
                    <a:pt x="481" y="375"/>
                  </a:lnTo>
                  <a:lnTo>
                    <a:pt x="435" y="330"/>
                  </a:lnTo>
                  <a:lnTo>
                    <a:pt x="466" y="315"/>
                  </a:lnTo>
                  <a:lnTo>
                    <a:pt x="435" y="300"/>
                  </a:lnTo>
                  <a:lnTo>
                    <a:pt x="466" y="270"/>
                  </a:lnTo>
                  <a:lnTo>
                    <a:pt x="481" y="270"/>
                  </a:lnTo>
                  <a:lnTo>
                    <a:pt x="496" y="270"/>
                  </a:lnTo>
                  <a:lnTo>
                    <a:pt x="526" y="240"/>
                  </a:lnTo>
                  <a:lnTo>
                    <a:pt x="526" y="195"/>
                  </a:lnTo>
                  <a:lnTo>
                    <a:pt x="541" y="195"/>
                  </a:lnTo>
                  <a:lnTo>
                    <a:pt x="526" y="180"/>
                  </a:lnTo>
                  <a:lnTo>
                    <a:pt x="526" y="150"/>
                  </a:lnTo>
                  <a:lnTo>
                    <a:pt x="526" y="120"/>
                  </a:lnTo>
                  <a:lnTo>
                    <a:pt x="526" y="90"/>
                  </a:lnTo>
                  <a:lnTo>
                    <a:pt x="541" y="90"/>
                  </a:lnTo>
                  <a:lnTo>
                    <a:pt x="556" y="75"/>
                  </a:lnTo>
                  <a:lnTo>
                    <a:pt x="541" y="60"/>
                  </a:lnTo>
                  <a:lnTo>
                    <a:pt x="541" y="30"/>
                  </a:lnTo>
                  <a:lnTo>
                    <a:pt x="526" y="15"/>
                  </a:lnTo>
                </a:path>
              </a:pathLst>
            </a:custGeom>
            <a:solidFill>
              <a:srgbClr val="FFFF00">
                <a:alpha val="89999"/>
              </a:srgb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</p:grpSp>
      <p:sp>
        <p:nvSpPr>
          <p:cNvPr id="915499" name="AutoShape 43"/>
          <p:cNvSpPr>
            <a:spLocks noChangeArrowheads="1"/>
          </p:cNvSpPr>
          <p:nvPr/>
        </p:nvSpPr>
        <p:spPr bwMode="auto">
          <a:xfrm>
            <a:off x="765199" y="2238808"/>
            <a:ext cx="3203486" cy="919401"/>
          </a:xfrm>
          <a:prstGeom prst="wedgeRoundRectCallout">
            <a:avLst>
              <a:gd name="adj1" fmla="val -39364"/>
              <a:gd name="adj2" fmla="val 82634"/>
              <a:gd name="adj3" fmla="val 16667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0" tIns="0" rIns="0" bIns="0" anchor="ctr" anchorCtr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健診受けた？？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飲み過ぎ、食べ過ぎ、運動不足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心配事は、誰かに相談を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46" name="Line 58"/>
          <p:cNvSpPr>
            <a:spLocks noChangeShapeType="1"/>
          </p:cNvSpPr>
          <p:nvPr/>
        </p:nvSpPr>
        <p:spPr bwMode="auto">
          <a:xfrm flipV="1">
            <a:off x="1121285" y="5211890"/>
            <a:ext cx="6167437" cy="904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7" name="Line 59"/>
          <p:cNvSpPr>
            <a:spLocks noChangeShapeType="1"/>
          </p:cNvSpPr>
          <p:nvPr/>
        </p:nvSpPr>
        <p:spPr bwMode="auto">
          <a:xfrm>
            <a:off x="1105409" y="6116755"/>
            <a:ext cx="619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8" name="Freeform 61"/>
          <p:cNvSpPr>
            <a:spLocks/>
          </p:cNvSpPr>
          <p:nvPr/>
        </p:nvSpPr>
        <p:spPr bwMode="auto">
          <a:xfrm>
            <a:off x="5840922" y="5403977"/>
            <a:ext cx="725488" cy="708025"/>
          </a:xfrm>
          <a:custGeom>
            <a:avLst/>
            <a:gdLst/>
            <a:ahLst/>
            <a:cxnLst>
              <a:cxn ang="0">
                <a:pos x="1707" y="3007"/>
              </a:cxn>
              <a:cxn ang="0">
                <a:pos x="1634" y="2623"/>
              </a:cxn>
              <a:cxn ang="0">
                <a:pos x="235" y="2650"/>
              </a:cxn>
              <a:cxn ang="0">
                <a:pos x="235" y="3061"/>
              </a:cxn>
              <a:cxn ang="0">
                <a:pos x="1643" y="3034"/>
              </a:cxn>
              <a:cxn ang="0">
                <a:pos x="1643" y="2138"/>
              </a:cxn>
              <a:cxn ang="0">
                <a:pos x="235" y="2074"/>
              </a:cxn>
              <a:cxn ang="0">
                <a:pos x="235" y="2495"/>
              </a:cxn>
              <a:cxn ang="0">
                <a:pos x="1643" y="2431"/>
              </a:cxn>
              <a:cxn ang="0">
                <a:pos x="1643" y="1498"/>
              </a:cxn>
              <a:cxn ang="0">
                <a:pos x="235" y="1461"/>
              </a:cxn>
              <a:cxn ang="0">
                <a:pos x="235" y="1909"/>
              </a:cxn>
              <a:cxn ang="0">
                <a:pos x="1643" y="1882"/>
              </a:cxn>
              <a:cxn ang="0">
                <a:pos x="1606" y="831"/>
              </a:cxn>
              <a:cxn ang="0">
                <a:pos x="262" y="794"/>
              </a:cxn>
              <a:cxn ang="0">
                <a:pos x="235" y="1306"/>
              </a:cxn>
              <a:cxn ang="0">
                <a:pos x="1606" y="1242"/>
              </a:cxn>
              <a:cxn ang="0">
                <a:pos x="1606" y="181"/>
              </a:cxn>
              <a:cxn ang="0">
                <a:pos x="262" y="154"/>
              </a:cxn>
              <a:cxn ang="0">
                <a:pos x="262" y="639"/>
              </a:cxn>
              <a:cxn ang="0">
                <a:pos x="1606" y="602"/>
              </a:cxn>
              <a:cxn ang="0">
                <a:pos x="1678" y="246"/>
              </a:cxn>
            </a:cxnLst>
            <a:rect l="0" t="0" r="r" b="b"/>
            <a:pathLst>
              <a:path w="1879" h="3188">
                <a:moveTo>
                  <a:pt x="1707" y="3007"/>
                </a:moveTo>
                <a:cubicBezTo>
                  <a:pt x="1695" y="2943"/>
                  <a:pt x="1879" y="2682"/>
                  <a:pt x="1634" y="2623"/>
                </a:cubicBezTo>
                <a:cubicBezTo>
                  <a:pt x="1389" y="2564"/>
                  <a:pt x="468" y="2577"/>
                  <a:pt x="235" y="2650"/>
                </a:cubicBezTo>
                <a:cubicBezTo>
                  <a:pt x="2" y="2723"/>
                  <a:pt x="0" y="2997"/>
                  <a:pt x="235" y="3061"/>
                </a:cubicBezTo>
                <a:cubicBezTo>
                  <a:pt x="470" y="3125"/>
                  <a:pt x="1408" y="3188"/>
                  <a:pt x="1643" y="3034"/>
                </a:cubicBezTo>
                <a:cubicBezTo>
                  <a:pt x="1878" y="2880"/>
                  <a:pt x="1878" y="2298"/>
                  <a:pt x="1643" y="2138"/>
                </a:cubicBezTo>
                <a:cubicBezTo>
                  <a:pt x="1408" y="1978"/>
                  <a:pt x="470" y="2014"/>
                  <a:pt x="235" y="2074"/>
                </a:cubicBezTo>
                <a:cubicBezTo>
                  <a:pt x="0" y="2134"/>
                  <a:pt x="0" y="2436"/>
                  <a:pt x="235" y="2495"/>
                </a:cubicBezTo>
                <a:cubicBezTo>
                  <a:pt x="470" y="2554"/>
                  <a:pt x="1408" y="2597"/>
                  <a:pt x="1643" y="2431"/>
                </a:cubicBezTo>
                <a:cubicBezTo>
                  <a:pt x="1878" y="2265"/>
                  <a:pt x="1878" y="1660"/>
                  <a:pt x="1643" y="1498"/>
                </a:cubicBezTo>
                <a:cubicBezTo>
                  <a:pt x="1408" y="1336"/>
                  <a:pt x="470" y="1393"/>
                  <a:pt x="235" y="1461"/>
                </a:cubicBezTo>
                <a:cubicBezTo>
                  <a:pt x="0" y="1529"/>
                  <a:pt x="0" y="1839"/>
                  <a:pt x="235" y="1909"/>
                </a:cubicBezTo>
                <a:cubicBezTo>
                  <a:pt x="470" y="1979"/>
                  <a:pt x="1414" y="2062"/>
                  <a:pt x="1643" y="1882"/>
                </a:cubicBezTo>
                <a:cubicBezTo>
                  <a:pt x="1872" y="1702"/>
                  <a:pt x="1836" y="1012"/>
                  <a:pt x="1606" y="831"/>
                </a:cubicBezTo>
                <a:cubicBezTo>
                  <a:pt x="1376" y="650"/>
                  <a:pt x="490" y="715"/>
                  <a:pt x="262" y="794"/>
                </a:cubicBezTo>
                <a:cubicBezTo>
                  <a:pt x="34" y="873"/>
                  <a:pt x="11" y="1231"/>
                  <a:pt x="235" y="1306"/>
                </a:cubicBezTo>
                <a:cubicBezTo>
                  <a:pt x="459" y="1381"/>
                  <a:pt x="1378" y="1429"/>
                  <a:pt x="1606" y="1242"/>
                </a:cubicBezTo>
                <a:cubicBezTo>
                  <a:pt x="1834" y="1055"/>
                  <a:pt x="1830" y="362"/>
                  <a:pt x="1606" y="181"/>
                </a:cubicBezTo>
                <a:cubicBezTo>
                  <a:pt x="1382" y="0"/>
                  <a:pt x="486" y="78"/>
                  <a:pt x="262" y="154"/>
                </a:cubicBezTo>
                <a:cubicBezTo>
                  <a:pt x="38" y="230"/>
                  <a:pt x="38" y="564"/>
                  <a:pt x="262" y="639"/>
                </a:cubicBezTo>
                <a:cubicBezTo>
                  <a:pt x="486" y="714"/>
                  <a:pt x="1370" y="668"/>
                  <a:pt x="1606" y="602"/>
                </a:cubicBezTo>
                <a:cubicBezTo>
                  <a:pt x="1842" y="536"/>
                  <a:pt x="1663" y="320"/>
                  <a:pt x="1678" y="246"/>
                </a:cubicBezTo>
              </a:path>
            </a:pathLst>
          </a:custGeom>
          <a:noFill/>
          <a:ln w="22225" cap="flat" cmpd="sng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9" name="Rectangle 5"/>
          <p:cNvSpPr>
            <a:spLocks noChangeAspect="1" noChangeArrowheads="1"/>
          </p:cNvSpPr>
          <p:nvPr/>
        </p:nvSpPr>
        <p:spPr bwMode="auto">
          <a:xfrm>
            <a:off x="2913076" y="6273319"/>
            <a:ext cx="36083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（島内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1987</a:t>
            </a:r>
            <a:r>
              <a:rPr kumimoji="1" lang="ja-JP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、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吉田・藤内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1995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を改変）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itchFamily="18" charset="0"/>
              <a:ea typeface="ＭＳ 明朝" charset="-128"/>
              <a:cs typeface="+mn-cs"/>
            </a:endParaRPr>
          </a:p>
        </p:txBody>
      </p:sp>
      <p:sp>
        <p:nvSpPr>
          <p:cNvPr id="52" name="Oval 34"/>
          <p:cNvSpPr>
            <a:spLocks noChangeAspect="1" noChangeArrowheads="1"/>
          </p:cNvSpPr>
          <p:nvPr/>
        </p:nvSpPr>
        <p:spPr bwMode="auto">
          <a:xfrm>
            <a:off x="5342447" y="3889502"/>
            <a:ext cx="1635125" cy="1446213"/>
          </a:xfrm>
          <a:prstGeom prst="ellipse">
            <a:avLst/>
          </a:prstGeom>
          <a:gradFill rotWithShape="1">
            <a:gsLst>
              <a:gs pos="0">
                <a:srgbClr val="FFFF00">
                  <a:alpha val="50000"/>
                </a:srgbClr>
              </a:gs>
              <a:gs pos="100000">
                <a:srgbClr val="D1CC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3" name="Rectangle 81"/>
          <p:cNvSpPr>
            <a:spLocks noChangeAspect="1" noChangeArrowheads="1"/>
          </p:cNvSpPr>
          <p:nvPr/>
        </p:nvSpPr>
        <p:spPr bwMode="auto">
          <a:xfrm rot="21018161">
            <a:off x="5514801" y="4150934"/>
            <a:ext cx="129041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itchFamily="18" charset="0"/>
                <a:ea typeface="ＭＳ 明朝" charset="-128"/>
                <a:cs typeface="+mn-cs"/>
              </a:rPr>
              <a:t>誰もが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itchFamily="18" charset="0"/>
              <a:ea typeface="ＭＳ 明朝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itchFamily="18" charset="0"/>
                <a:ea typeface="ＭＳ 明朝" charset="-128"/>
                <a:cs typeface="+mn-cs"/>
              </a:rPr>
              <a:t>かかえる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itchFamily="18" charset="0"/>
              <a:ea typeface="ＭＳ 明朝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itchFamily="18" charset="0"/>
                <a:ea typeface="ＭＳ 明朝" charset="-128"/>
                <a:cs typeface="+mn-cs"/>
              </a:rPr>
              <a:t>生きづらさ</a:t>
            </a:r>
          </a:p>
        </p:txBody>
      </p:sp>
      <p:sp>
        <p:nvSpPr>
          <p:cNvPr id="22" name="Rectangle 35"/>
          <p:cNvSpPr>
            <a:spLocks noChangeAspect="1" noChangeArrowheads="1"/>
          </p:cNvSpPr>
          <p:nvPr/>
        </p:nvSpPr>
        <p:spPr bwMode="auto">
          <a:xfrm>
            <a:off x="3883535" y="3295768"/>
            <a:ext cx="1179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itchFamily="18" charset="0"/>
                <a:ea typeface="ＭＳ Ｐゴシック" pitchFamily="50" charset="-128"/>
                <a:cs typeface="+mn-cs"/>
              </a:rPr>
              <a:t>本人</a:t>
            </a:r>
          </a:p>
        </p:txBody>
      </p:sp>
      <p:sp>
        <p:nvSpPr>
          <p:cNvPr id="23" name="Line 54"/>
          <p:cNvSpPr>
            <a:spLocks noChangeShapeType="1"/>
          </p:cNvSpPr>
          <p:nvPr/>
        </p:nvSpPr>
        <p:spPr bwMode="auto">
          <a:xfrm>
            <a:off x="4523298" y="3700580"/>
            <a:ext cx="211138" cy="500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4" name="Rectangle 3"/>
          <p:cNvSpPr>
            <a:spLocks noChangeAspect="1" noChangeArrowheads="1"/>
          </p:cNvSpPr>
          <p:nvPr/>
        </p:nvSpPr>
        <p:spPr bwMode="auto">
          <a:xfrm>
            <a:off x="5971454" y="1751792"/>
            <a:ext cx="4018729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目指すのは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ＭＳ Ｐゴシック" pitchFamily="50" charset="-128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病気に、障がいにならない人生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itchFamily="18" charset="0"/>
              <a:ea typeface="ＭＳ 明朝" pitchFamily="17" charset="-128"/>
              <a:cs typeface="+mn-cs"/>
            </a:endParaRPr>
          </a:p>
        </p:txBody>
      </p:sp>
      <p:sp>
        <p:nvSpPr>
          <p:cNvPr id="25" name="Freeform 40"/>
          <p:cNvSpPr>
            <a:spLocks noChangeAspect="1"/>
          </p:cNvSpPr>
          <p:nvPr/>
        </p:nvSpPr>
        <p:spPr bwMode="auto">
          <a:xfrm>
            <a:off x="4463740" y="4381564"/>
            <a:ext cx="933450" cy="1190625"/>
          </a:xfrm>
          <a:custGeom>
            <a:avLst/>
            <a:gdLst/>
            <a:ahLst/>
            <a:cxnLst>
              <a:cxn ang="0">
                <a:pos x="481" y="0"/>
              </a:cxn>
              <a:cxn ang="0">
                <a:pos x="390" y="0"/>
              </a:cxn>
              <a:cxn ang="0">
                <a:pos x="330" y="0"/>
              </a:cxn>
              <a:cxn ang="0">
                <a:pos x="270" y="60"/>
              </a:cxn>
              <a:cxn ang="0">
                <a:pos x="240" y="135"/>
              </a:cxn>
              <a:cxn ang="0">
                <a:pos x="210" y="225"/>
              </a:cxn>
              <a:cxn ang="0">
                <a:pos x="300" y="225"/>
              </a:cxn>
              <a:cxn ang="0">
                <a:pos x="315" y="255"/>
              </a:cxn>
              <a:cxn ang="0">
                <a:pos x="270" y="255"/>
              </a:cxn>
              <a:cxn ang="0">
                <a:pos x="240" y="315"/>
              </a:cxn>
              <a:cxn ang="0">
                <a:pos x="195" y="420"/>
              </a:cxn>
              <a:cxn ang="0">
                <a:pos x="180" y="585"/>
              </a:cxn>
              <a:cxn ang="0">
                <a:pos x="180" y="615"/>
              </a:cxn>
              <a:cxn ang="0">
                <a:pos x="180" y="705"/>
              </a:cxn>
              <a:cxn ang="0">
                <a:pos x="180" y="780"/>
              </a:cxn>
              <a:cxn ang="0">
                <a:pos x="60" y="1005"/>
              </a:cxn>
              <a:cxn ang="0">
                <a:pos x="30" y="1005"/>
              </a:cxn>
              <a:cxn ang="0">
                <a:pos x="0" y="1080"/>
              </a:cxn>
              <a:cxn ang="0">
                <a:pos x="60" y="1080"/>
              </a:cxn>
              <a:cxn ang="0">
                <a:pos x="135" y="1140"/>
              </a:cxn>
              <a:cxn ang="0">
                <a:pos x="210" y="1125"/>
              </a:cxn>
              <a:cxn ang="0">
                <a:pos x="195" y="1095"/>
              </a:cxn>
              <a:cxn ang="0">
                <a:pos x="135" y="1065"/>
              </a:cxn>
              <a:cxn ang="0">
                <a:pos x="150" y="1065"/>
              </a:cxn>
              <a:cxn ang="0">
                <a:pos x="315" y="780"/>
              </a:cxn>
              <a:cxn ang="0">
                <a:pos x="390" y="765"/>
              </a:cxn>
              <a:cxn ang="0">
                <a:pos x="390" y="975"/>
              </a:cxn>
              <a:cxn ang="0">
                <a:pos x="390" y="1005"/>
              </a:cxn>
              <a:cxn ang="0">
                <a:pos x="375" y="1065"/>
              </a:cxn>
              <a:cxn ang="0">
                <a:pos x="421" y="1080"/>
              </a:cxn>
              <a:cxn ang="0">
                <a:pos x="511" y="1080"/>
              </a:cxn>
              <a:cxn ang="0">
                <a:pos x="601" y="1035"/>
              </a:cxn>
              <a:cxn ang="0">
                <a:pos x="496" y="1005"/>
              </a:cxn>
              <a:cxn ang="0">
                <a:pos x="556" y="765"/>
              </a:cxn>
              <a:cxn ang="0">
                <a:pos x="390" y="600"/>
              </a:cxn>
              <a:cxn ang="0">
                <a:pos x="421" y="480"/>
              </a:cxn>
              <a:cxn ang="0">
                <a:pos x="481" y="480"/>
              </a:cxn>
              <a:cxn ang="0">
                <a:pos x="571" y="495"/>
              </a:cxn>
              <a:cxn ang="0">
                <a:pos x="721" y="360"/>
              </a:cxn>
              <a:cxn ang="0">
                <a:pos x="751" y="345"/>
              </a:cxn>
              <a:cxn ang="0">
                <a:pos x="751" y="300"/>
              </a:cxn>
              <a:cxn ang="0">
                <a:pos x="796" y="195"/>
              </a:cxn>
              <a:cxn ang="0">
                <a:pos x="736" y="240"/>
              </a:cxn>
              <a:cxn ang="0">
                <a:pos x="691" y="300"/>
              </a:cxn>
              <a:cxn ang="0">
                <a:pos x="556" y="420"/>
              </a:cxn>
              <a:cxn ang="0">
                <a:pos x="511" y="375"/>
              </a:cxn>
              <a:cxn ang="0">
                <a:pos x="436" y="315"/>
              </a:cxn>
              <a:cxn ang="0">
                <a:pos x="421" y="300"/>
              </a:cxn>
              <a:cxn ang="0">
                <a:pos x="481" y="255"/>
              </a:cxn>
              <a:cxn ang="0">
                <a:pos x="496" y="225"/>
              </a:cxn>
              <a:cxn ang="0">
                <a:pos x="511" y="180"/>
              </a:cxn>
              <a:cxn ang="0">
                <a:pos x="496" y="120"/>
              </a:cxn>
              <a:cxn ang="0">
                <a:pos x="511" y="75"/>
              </a:cxn>
              <a:cxn ang="0">
                <a:pos x="541" y="60"/>
              </a:cxn>
              <a:cxn ang="0">
                <a:pos x="496" y="15"/>
              </a:cxn>
            </a:cxnLst>
            <a:rect l="0" t="0" r="r" b="b"/>
            <a:pathLst>
              <a:path w="796" h="1140">
                <a:moveTo>
                  <a:pt x="496" y="15"/>
                </a:moveTo>
                <a:lnTo>
                  <a:pt x="481" y="0"/>
                </a:lnTo>
                <a:lnTo>
                  <a:pt x="436" y="0"/>
                </a:lnTo>
                <a:lnTo>
                  <a:pt x="390" y="0"/>
                </a:lnTo>
                <a:lnTo>
                  <a:pt x="360" y="0"/>
                </a:lnTo>
                <a:lnTo>
                  <a:pt x="330" y="0"/>
                </a:lnTo>
                <a:lnTo>
                  <a:pt x="300" y="45"/>
                </a:lnTo>
                <a:lnTo>
                  <a:pt x="270" y="60"/>
                </a:lnTo>
                <a:lnTo>
                  <a:pt x="255" y="75"/>
                </a:lnTo>
                <a:lnTo>
                  <a:pt x="240" y="135"/>
                </a:lnTo>
                <a:lnTo>
                  <a:pt x="240" y="180"/>
                </a:lnTo>
                <a:lnTo>
                  <a:pt x="210" y="225"/>
                </a:lnTo>
                <a:lnTo>
                  <a:pt x="270" y="225"/>
                </a:lnTo>
                <a:lnTo>
                  <a:pt x="300" y="225"/>
                </a:lnTo>
                <a:lnTo>
                  <a:pt x="315" y="240"/>
                </a:lnTo>
                <a:lnTo>
                  <a:pt x="315" y="255"/>
                </a:lnTo>
                <a:lnTo>
                  <a:pt x="270" y="240"/>
                </a:lnTo>
                <a:lnTo>
                  <a:pt x="270" y="255"/>
                </a:lnTo>
                <a:lnTo>
                  <a:pt x="255" y="300"/>
                </a:lnTo>
                <a:lnTo>
                  <a:pt x="240" y="315"/>
                </a:lnTo>
                <a:lnTo>
                  <a:pt x="210" y="360"/>
                </a:lnTo>
                <a:lnTo>
                  <a:pt x="195" y="420"/>
                </a:lnTo>
                <a:lnTo>
                  <a:pt x="180" y="495"/>
                </a:lnTo>
                <a:lnTo>
                  <a:pt x="180" y="585"/>
                </a:lnTo>
                <a:lnTo>
                  <a:pt x="195" y="585"/>
                </a:lnTo>
                <a:lnTo>
                  <a:pt x="180" y="615"/>
                </a:lnTo>
                <a:lnTo>
                  <a:pt x="180" y="660"/>
                </a:lnTo>
                <a:lnTo>
                  <a:pt x="180" y="705"/>
                </a:lnTo>
                <a:lnTo>
                  <a:pt x="180" y="735"/>
                </a:lnTo>
                <a:lnTo>
                  <a:pt x="180" y="780"/>
                </a:lnTo>
                <a:lnTo>
                  <a:pt x="150" y="885"/>
                </a:lnTo>
                <a:lnTo>
                  <a:pt x="60" y="1005"/>
                </a:lnTo>
                <a:lnTo>
                  <a:pt x="75" y="1020"/>
                </a:lnTo>
                <a:lnTo>
                  <a:pt x="30" y="1005"/>
                </a:lnTo>
                <a:lnTo>
                  <a:pt x="15" y="1020"/>
                </a:lnTo>
                <a:lnTo>
                  <a:pt x="0" y="1080"/>
                </a:lnTo>
                <a:lnTo>
                  <a:pt x="15" y="1095"/>
                </a:lnTo>
                <a:lnTo>
                  <a:pt x="60" y="1080"/>
                </a:lnTo>
                <a:lnTo>
                  <a:pt x="120" y="1125"/>
                </a:lnTo>
                <a:lnTo>
                  <a:pt x="135" y="1140"/>
                </a:lnTo>
                <a:lnTo>
                  <a:pt x="150" y="1140"/>
                </a:lnTo>
                <a:lnTo>
                  <a:pt x="210" y="1125"/>
                </a:lnTo>
                <a:lnTo>
                  <a:pt x="195" y="1125"/>
                </a:lnTo>
                <a:lnTo>
                  <a:pt x="195" y="1095"/>
                </a:lnTo>
                <a:lnTo>
                  <a:pt x="150" y="1080"/>
                </a:lnTo>
                <a:lnTo>
                  <a:pt x="135" y="1065"/>
                </a:lnTo>
                <a:lnTo>
                  <a:pt x="135" y="1035"/>
                </a:lnTo>
                <a:lnTo>
                  <a:pt x="150" y="1065"/>
                </a:lnTo>
                <a:lnTo>
                  <a:pt x="255" y="915"/>
                </a:lnTo>
                <a:lnTo>
                  <a:pt x="315" y="780"/>
                </a:lnTo>
                <a:lnTo>
                  <a:pt x="330" y="720"/>
                </a:lnTo>
                <a:lnTo>
                  <a:pt x="390" y="765"/>
                </a:lnTo>
                <a:lnTo>
                  <a:pt x="436" y="795"/>
                </a:lnTo>
                <a:lnTo>
                  <a:pt x="390" y="975"/>
                </a:lnTo>
                <a:lnTo>
                  <a:pt x="421" y="975"/>
                </a:lnTo>
                <a:lnTo>
                  <a:pt x="390" y="1005"/>
                </a:lnTo>
                <a:lnTo>
                  <a:pt x="375" y="1020"/>
                </a:lnTo>
                <a:lnTo>
                  <a:pt x="375" y="1065"/>
                </a:lnTo>
                <a:lnTo>
                  <a:pt x="390" y="1080"/>
                </a:lnTo>
                <a:lnTo>
                  <a:pt x="421" y="1080"/>
                </a:lnTo>
                <a:lnTo>
                  <a:pt x="436" y="1065"/>
                </a:lnTo>
                <a:lnTo>
                  <a:pt x="511" y="1080"/>
                </a:lnTo>
                <a:lnTo>
                  <a:pt x="601" y="1065"/>
                </a:lnTo>
                <a:lnTo>
                  <a:pt x="601" y="1035"/>
                </a:lnTo>
                <a:lnTo>
                  <a:pt x="556" y="1020"/>
                </a:lnTo>
                <a:lnTo>
                  <a:pt x="496" y="1005"/>
                </a:lnTo>
                <a:lnTo>
                  <a:pt x="511" y="1005"/>
                </a:lnTo>
                <a:lnTo>
                  <a:pt x="556" y="765"/>
                </a:lnTo>
                <a:lnTo>
                  <a:pt x="541" y="720"/>
                </a:lnTo>
                <a:lnTo>
                  <a:pt x="390" y="600"/>
                </a:lnTo>
                <a:lnTo>
                  <a:pt x="421" y="540"/>
                </a:lnTo>
                <a:lnTo>
                  <a:pt x="421" y="480"/>
                </a:lnTo>
                <a:lnTo>
                  <a:pt x="481" y="525"/>
                </a:lnTo>
                <a:lnTo>
                  <a:pt x="481" y="480"/>
                </a:lnTo>
                <a:lnTo>
                  <a:pt x="541" y="495"/>
                </a:lnTo>
                <a:lnTo>
                  <a:pt x="571" y="495"/>
                </a:lnTo>
                <a:lnTo>
                  <a:pt x="661" y="420"/>
                </a:lnTo>
                <a:lnTo>
                  <a:pt x="721" y="360"/>
                </a:lnTo>
                <a:lnTo>
                  <a:pt x="751" y="360"/>
                </a:lnTo>
                <a:lnTo>
                  <a:pt x="751" y="345"/>
                </a:lnTo>
                <a:lnTo>
                  <a:pt x="751" y="315"/>
                </a:lnTo>
                <a:lnTo>
                  <a:pt x="751" y="300"/>
                </a:lnTo>
                <a:lnTo>
                  <a:pt x="781" y="255"/>
                </a:lnTo>
                <a:lnTo>
                  <a:pt x="796" y="195"/>
                </a:lnTo>
                <a:lnTo>
                  <a:pt x="781" y="195"/>
                </a:lnTo>
                <a:lnTo>
                  <a:pt x="736" y="240"/>
                </a:lnTo>
                <a:lnTo>
                  <a:pt x="721" y="285"/>
                </a:lnTo>
                <a:lnTo>
                  <a:pt x="691" y="300"/>
                </a:lnTo>
                <a:lnTo>
                  <a:pt x="631" y="345"/>
                </a:lnTo>
                <a:lnTo>
                  <a:pt x="556" y="420"/>
                </a:lnTo>
                <a:lnTo>
                  <a:pt x="496" y="405"/>
                </a:lnTo>
                <a:lnTo>
                  <a:pt x="511" y="375"/>
                </a:lnTo>
                <a:lnTo>
                  <a:pt x="451" y="360"/>
                </a:lnTo>
                <a:lnTo>
                  <a:pt x="436" y="315"/>
                </a:lnTo>
                <a:lnTo>
                  <a:pt x="436" y="300"/>
                </a:lnTo>
                <a:lnTo>
                  <a:pt x="421" y="300"/>
                </a:lnTo>
                <a:lnTo>
                  <a:pt x="436" y="255"/>
                </a:lnTo>
                <a:lnTo>
                  <a:pt x="481" y="255"/>
                </a:lnTo>
                <a:lnTo>
                  <a:pt x="496" y="255"/>
                </a:lnTo>
                <a:lnTo>
                  <a:pt x="496" y="225"/>
                </a:lnTo>
                <a:lnTo>
                  <a:pt x="496" y="195"/>
                </a:lnTo>
                <a:lnTo>
                  <a:pt x="511" y="180"/>
                </a:lnTo>
                <a:lnTo>
                  <a:pt x="496" y="135"/>
                </a:lnTo>
                <a:lnTo>
                  <a:pt x="496" y="120"/>
                </a:lnTo>
                <a:lnTo>
                  <a:pt x="496" y="105"/>
                </a:lnTo>
                <a:lnTo>
                  <a:pt x="511" y="75"/>
                </a:lnTo>
                <a:lnTo>
                  <a:pt x="541" y="75"/>
                </a:lnTo>
                <a:lnTo>
                  <a:pt x="541" y="60"/>
                </a:lnTo>
                <a:lnTo>
                  <a:pt x="511" y="45"/>
                </a:lnTo>
                <a:lnTo>
                  <a:pt x="496" y="15"/>
                </a:ln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91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15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15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15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15491" grpId="0" animBg="1"/>
      <p:bldP spid="915493" grpId="0"/>
      <p:bldP spid="915499" grpId="0" animBg="1" autoUpdateAnimBg="0"/>
      <p:bldP spid="49" grpId="0"/>
      <p:bldP spid="22" grpId="0"/>
      <p:bldP spid="23" grpId="0" animBg="1"/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739" y="3046230"/>
            <a:ext cx="2914677" cy="1906095"/>
          </a:xfrm>
          <a:prstGeom prst="rect">
            <a:avLst/>
          </a:prstGeom>
        </p:spPr>
      </p:pic>
      <p:sp>
        <p:nvSpPr>
          <p:cNvPr id="1055748" name="Rectangle 4"/>
          <p:cNvSpPr>
            <a:spLocks noChangeAspect="1" noChangeArrowheads="1"/>
          </p:cNvSpPr>
          <p:nvPr/>
        </p:nvSpPr>
        <p:spPr bwMode="auto">
          <a:xfrm>
            <a:off x="5244347" y="2244589"/>
            <a:ext cx="48025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めざすものは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Well-being</a:t>
            </a:r>
            <a:r>
              <a:rPr kumimoji="1" lang="ja-JP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QOL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の向上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Century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" name="角丸四角形 1"/>
          <p:cNvSpPr/>
          <p:nvPr/>
        </p:nvSpPr>
        <p:spPr bwMode="auto">
          <a:xfrm>
            <a:off x="82045" y="2162748"/>
            <a:ext cx="10152000" cy="4428000"/>
          </a:xfrm>
          <a:prstGeom prst="roundRect">
            <a:avLst/>
          </a:prstGeom>
          <a:noFill/>
          <a:ln w="476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784" name="Freeform 40"/>
          <p:cNvSpPr>
            <a:spLocks noChangeAspect="1"/>
          </p:cNvSpPr>
          <p:nvPr/>
        </p:nvSpPr>
        <p:spPr bwMode="auto">
          <a:xfrm>
            <a:off x="4463740" y="4381564"/>
            <a:ext cx="933450" cy="1190625"/>
          </a:xfrm>
          <a:custGeom>
            <a:avLst/>
            <a:gdLst/>
            <a:ahLst/>
            <a:cxnLst>
              <a:cxn ang="0">
                <a:pos x="481" y="0"/>
              </a:cxn>
              <a:cxn ang="0">
                <a:pos x="390" y="0"/>
              </a:cxn>
              <a:cxn ang="0">
                <a:pos x="330" y="0"/>
              </a:cxn>
              <a:cxn ang="0">
                <a:pos x="270" y="60"/>
              </a:cxn>
              <a:cxn ang="0">
                <a:pos x="240" y="135"/>
              </a:cxn>
              <a:cxn ang="0">
                <a:pos x="210" y="225"/>
              </a:cxn>
              <a:cxn ang="0">
                <a:pos x="300" y="225"/>
              </a:cxn>
              <a:cxn ang="0">
                <a:pos x="315" y="255"/>
              </a:cxn>
              <a:cxn ang="0">
                <a:pos x="270" y="255"/>
              </a:cxn>
              <a:cxn ang="0">
                <a:pos x="240" y="315"/>
              </a:cxn>
              <a:cxn ang="0">
                <a:pos x="195" y="420"/>
              </a:cxn>
              <a:cxn ang="0">
                <a:pos x="180" y="585"/>
              </a:cxn>
              <a:cxn ang="0">
                <a:pos x="180" y="615"/>
              </a:cxn>
              <a:cxn ang="0">
                <a:pos x="180" y="705"/>
              </a:cxn>
              <a:cxn ang="0">
                <a:pos x="180" y="780"/>
              </a:cxn>
              <a:cxn ang="0">
                <a:pos x="60" y="1005"/>
              </a:cxn>
              <a:cxn ang="0">
                <a:pos x="30" y="1005"/>
              </a:cxn>
              <a:cxn ang="0">
                <a:pos x="0" y="1080"/>
              </a:cxn>
              <a:cxn ang="0">
                <a:pos x="60" y="1080"/>
              </a:cxn>
              <a:cxn ang="0">
                <a:pos x="135" y="1140"/>
              </a:cxn>
              <a:cxn ang="0">
                <a:pos x="210" y="1125"/>
              </a:cxn>
              <a:cxn ang="0">
                <a:pos x="195" y="1095"/>
              </a:cxn>
              <a:cxn ang="0">
                <a:pos x="135" y="1065"/>
              </a:cxn>
              <a:cxn ang="0">
                <a:pos x="150" y="1065"/>
              </a:cxn>
              <a:cxn ang="0">
                <a:pos x="315" y="780"/>
              </a:cxn>
              <a:cxn ang="0">
                <a:pos x="390" y="765"/>
              </a:cxn>
              <a:cxn ang="0">
                <a:pos x="390" y="975"/>
              </a:cxn>
              <a:cxn ang="0">
                <a:pos x="390" y="1005"/>
              </a:cxn>
              <a:cxn ang="0">
                <a:pos x="375" y="1065"/>
              </a:cxn>
              <a:cxn ang="0">
                <a:pos x="421" y="1080"/>
              </a:cxn>
              <a:cxn ang="0">
                <a:pos x="511" y="1080"/>
              </a:cxn>
              <a:cxn ang="0">
                <a:pos x="601" y="1035"/>
              </a:cxn>
              <a:cxn ang="0">
                <a:pos x="496" y="1005"/>
              </a:cxn>
              <a:cxn ang="0">
                <a:pos x="556" y="765"/>
              </a:cxn>
              <a:cxn ang="0">
                <a:pos x="390" y="600"/>
              </a:cxn>
              <a:cxn ang="0">
                <a:pos x="421" y="480"/>
              </a:cxn>
              <a:cxn ang="0">
                <a:pos x="481" y="480"/>
              </a:cxn>
              <a:cxn ang="0">
                <a:pos x="571" y="495"/>
              </a:cxn>
              <a:cxn ang="0">
                <a:pos x="721" y="360"/>
              </a:cxn>
              <a:cxn ang="0">
                <a:pos x="751" y="345"/>
              </a:cxn>
              <a:cxn ang="0">
                <a:pos x="751" y="300"/>
              </a:cxn>
              <a:cxn ang="0">
                <a:pos x="796" y="195"/>
              </a:cxn>
              <a:cxn ang="0">
                <a:pos x="736" y="240"/>
              </a:cxn>
              <a:cxn ang="0">
                <a:pos x="691" y="300"/>
              </a:cxn>
              <a:cxn ang="0">
                <a:pos x="556" y="420"/>
              </a:cxn>
              <a:cxn ang="0">
                <a:pos x="511" y="375"/>
              </a:cxn>
              <a:cxn ang="0">
                <a:pos x="436" y="315"/>
              </a:cxn>
              <a:cxn ang="0">
                <a:pos x="421" y="300"/>
              </a:cxn>
              <a:cxn ang="0">
                <a:pos x="481" y="255"/>
              </a:cxn>
              <a:cxn ang="0">
                <a:pos x="496" y="225"/>
              </a:cxn>
              <a:cxn ang="0">
                <a:pos x="511" y="180"/>
              </a:cxn>
              <a:cxn ang="0">
                <a:pos x="496" y="120"/>
              </a:cxn>
              <a:cxn ang="0">
                <a:pos x="511" y="75"/>
              </a:cxn>
              <a:cxn ang="0">
                <a:pos x="541" y="60"/>
              </a:cxn>
              <a:cxn ang="0">
                <a:pos x="496" y="15"/>
              </a:cxn>
            </a:cxnLst>
            <a:rect l="0" t="0" r="r" b="b"/>
            <a:pathLst>
              <a:path w="796" h="1140">
                <a:moveTo>
                  <a:pt x="496" y="15"/>
                </a:moveTo>
                <a:lnTo>
                  <a:pt x="481" y="0"/>
                </a:lnTo>
                <a:lnTo>
                  <a:pt x="436" y="0"/>
                </a:lnTo>
                <a:lnTo>
                  <a:pt x="390" y="0"/>
                </a:lnTo>
                <a:lnTo>
                  <a:pt x="360" y="0"/>
                </a:lnTo>
                <a:lnTo>
                  <a:pt x="330" y="0"/>
                </a:lnTo>
                <a:lnTo>
                  <a:pt x="300" y="45"/>
                </a:lnTo>
                <a:lnTo>
                  <a:pt x="270" y="60"/>
                </a:lnTo>
                <a:lnTo>
                  <a:pt x="255" y="75"/>
                </a:lnTo>
                <a:lnTo>
                  <a:pt x="240" y="135"/>
                </a:lnTo>
                <a:lnTo>
                  <a:pt x="240" y="180"/>
                </a:lnTo>
                <a:lnTo>
                  <a:pt x="210" y="225"/>
                </a:lnTo>
                <a:lnTo>
                  <a:pt x="270" y="225"/>
                </a:lnTo>
                <a:lnTo>
                  <a:pt x="300" y="225"/>
                </a:lnTo>
                <a:lnTo>
                  <a:pt x="315" y="240"/>
                </a:lnTo>
                <a:lnTo>
                  <a:pt x="315" y="255"/>
                </a:lnTo>
                <a:lnTo>
                  <a:pt x="270" y="240"/>
                </a:lnTo>
                <a:lnTo>
                  <a:pt x="270" y="255"/>
                </a:lnTo>
                <a:lnTo>
                  <a:pt x="255" y="300"/>
                </a:lnTo>
                <a:lnTo>
                  <a:pt x="240" y="315"/>
                </a:lnTo>
                <a:lnTo>
                  <a:pt x="210" y="360"/>
                </a:lnTo>
                <a:lnTo>
                  <a:pt x="195" y="420"/>
                </a:lnTo>
                <a:lnTo>
                  <a:pt x="180" y="495"/>
                </a:lnTo>
                <a:lnTo>
                  <a:pt x="180" y="585"/>
                </a:lnTo>
                <a:lnTo>
                  <a:pt x="195" y="585"/>
                </a:lnTo>
                <a:lnTo>
                  <a:pt x="180" y="615"/>
                </a:lnTo>
                <a:lnTo>
                  <a:pt x="180" y="660"/>
                </a:lnTo>
                <a:lnTo>
                  <a:pt x="180" y="705"/>
                </a:lnTo>
                <a:lnTo>
                  <a:pt x="180" y="735"/>
                </a:lnTo>
                <a:lnTo>
                  <a:pt x="180" y="780"/>
                </a:lnTo>
                <a:lnTo>
                  <a:pt x="150" y="885"/>
                </a:lnTo>
                <a:lnTo>
                  <a:pt x="60" y="1005"/>
                </a:lnTo>
                <a:lnTo>
                  <a:pt x="75" y="1020"/>
                </a:lnTo>
                <a:lnTo>
                  <a:pt x="30" y="1005"/>
                </a:lnTo>
                <a:lnTo>
                  <a:pt x="15" y="1020"/>
                </a:lnTo>
                <a:lnTo>
                  <a:pt x="0" y="1080"/>
                </a:lnTo>
                <a:lnTo>
                  <a:pt x="15" y="1095"/>
                </a:lnTo>
                <a:lnTo>
                  <a:pt x="60" y="1080"/>
                </a:lnTo>
                <a:lnTo>
                  <a:pt x="120" y="1125"/>
                </a:lnTo>
                <a:lnTo>
                  <a:pt x="135" y="1140"/>
                </a:lnTo>
                <a:lnTo>
                  <a:pt x="150" y="1140"/>
                </a:lnTo>
                <a:lnTo>
                  <a:pt x="210" y="1125"/>
                </a:lnTo>
                <a:lnTo>
                  <a:pt x="195" y="1125"/>
                </a:lnTo>
                <a:lnTo>
                  <a:pt x="195" y="1095"/>
                </a:lnTo>
                <a:lnTo>
                  <a:pt x="150" y="1080"/>
                </a:lnTo>
                <a:lnTo>
                  <a:pt x="135" y="1065"/>
                </a:lnTo>
                <a:lnTo>
                  <a:pt x="135" y="1035"/>
                </a:lnTo>
                <a:lnTo>
                  <a:pt x="150" y="1065"/>
                </a:lnTo>
                <a:lnTo>
                  <a:pt x="255" y="915"/>
                </a:lnTo>
                <a:lnTo>
                  <a:pt x="315" y="780"/>
                </a:lnTo>
                <a:lnTo>
                  <a:pt x="330" y="720"/>
                </a:lnTo>
                <a:lnTo>
                  <a:pt x="390" y="765"/>
                </a:lnTo>
                <a:lnTo>
                  <a:pt x="436" y="795"/>
                </a:lnTo>
                <a:lnTo>
                  <a:pt x="390" y="975"/>
                </a:lnTo>
                <a:lnTo>
                  <a:pt x="421" y="975"/>
                </a:lnTo>
                <a:lnTo>
                  <a:pt x="390" y="1005"/>
                </a:lnTo>
                <a:lnTo>
                  <a:pt x="375" y="1020"/>
                </a:lnTo>
                <a:lnTo>
                  <a:pt x="375" y="1065"/>
                </a:lnTo>
                <a:lnTo>
                  <a:pt x="390" y="1080"/>
                </a:lnTo>
                <a:lnTo>
                  <a:pt x="421" y="1080"/>
                </a:lnTo>
                <a:lnTo>
                  <a:pt x="436" y="1065"/>
                </a:lnTo>
                <a:lnTo>
                  <a:pt x="511" y="1080"/>
                </a:lnTo>
                <a:lnTo>
                  <a:pt x="601" y="1065"/>
                </a:lnTo>
                <a:lnTo>
                  <a:pt x="601" y="1035"/>
                </a:lnTo>
                <a:lnTo>
                  <a:pt x="556" y="1020"/>
                </a:lnTo>
                <a:lnTo>
                  <a:pt x="496" y="1005"/>
                </a:lnTo>
                <a:lnTo>
                  <a:pt x="511" y="1005"/>
                </a:lnTo>
                <a:lnTo>
                  <a:pt x="556" y="765"/>
                </a:lnTo>
                <a:lnTo>
                  <a:pt x="541" y="720"/>
                </a:lnTo>
                <a:lnTo>
                  <a:pt x="390" y="600"/>
                </a:lnTo>
                <a:lnTo>
                  <a:pt x="421" y="540"/>
                </a:lnTo>
                <a:lnTo>
                  <a:pt x="421" y="480"/>
                </a:lnTo>
                <a:lnTo>
                  <a:pt x="481" y="525"/>
                </a:lnTo>
                <a:lnTo>
                  <a:pt x="481" y="480"/>
                </a:lnTo>
                <a:lnTo>
                  <a:pt x="541" y="495"/>
                </a:lnTo>
                <a:lnTo>
                  <a:pt x="571" y="495"/>
                </a:lnTo>
                <a:lnTo>
                  <a:pt x="661" y="420"/>
                </a:lnTo>
                <a:lnTo>
                  <a:pt x="721" y="360"/>
                </a:lnTo>
                <a:lnTo>
                  <a:pt x="751" y="360"/>
                </a:lnTo>
                <a:lnTo>
                  <a:pt x="751" y="345"/>
                </a:lnTo>
                <a:lnTo>
                  <a:pt x="751" y="315"/>
                </a:lnTo>
                <a:lnTo>
                  <a:pt x="751" y="300"/>
                </a:lnTo>
                <a:lnTo>
                  <a:pt x="781" y="255"/>
                </a:lnTo>
                <a:lnTo>
                  <a:pt x="796" y="195"/>
                </a:lnTo>
                <a:lnTo>
                  <a:pt x="781" y="195"/>
                </a:lnTo>
                <a:lnTo>
                  <a:pt x="736" y="240"/>
                </a:lnTo>
                <a:lnTo>
                  <a:pt x="721" y="285"/>
                </a:lnTo>
                <a:lnTo>
                  <a:pt x="691" y="300"/>
                </a:lnTo>
                <a:lnTo>
                  <a:pt x="631" y="345"/>
                </a:lnTo>
                <a:lnTo>
                  <a:pt x="556" y="420"/>
                </a:lnTo>
                <a:lnTo>
                  <a:pt x="496" y="405"/>
                </a:lnTo>
                <a:lnTo>
                  <a:pt x="511" y="375"/>
                </a:lnTo>
                <a:lnTo>
                  <a:pt x="451" y="360"/>
                </a:lnTo>
                <a:lnTo>
                  <a:pt x="436" y="315"/>
                </a:lnTo>
                <a:lnTo>
                  <a:pt x="436" y="300"/>
                </a:lnTo>
                <a:lnTo>
                  <a:pt x="421" y="300"/>
                </a:lnTo>
                <a:lnTo>
                  <a:pt x="436" y="255"/>
                </a:lnTo>
                <a:lnTo>
                  <a:pt x="481" y="255"/>
                </a:lnTo>
                <a:lnTo>
                  <a:pt x="496" y="255"/>
                </a:lnTo>
                <a:lnTo>
                  <a:pt x="496" y="225"/>
                </a:lnTo>
                <a:lnTo>
                  <a:pt x="496" y="195"/>
                </a:lnTo>
                <a:lnTo>
                  <a:pt x="511" y="180"/>
                </a:lnTo>
                <a:lnTo>
                  <a:pt x="496" y="135"/>
                </a:lnTo>
                <a:lnTo>
                  <a:pt x="496" y="120"/>
                </a:lnTo>
                <a:lnTo>
                  <a:pt x="496" y="105"/>
                </a:lnTo>
                <a:lnTo>
                  <a:pt x="511" y="75"/>
                </a:lnTo>
                <a:lnTo>
                  <a:pt x="541" y="75"/>
                </a:lnTo>
                <a:lnTo>
                  <a:pt x="541" y="60"/>
                </a:lnTo>
                <a:lnTo>
                  <a:pt x="511" y="45"/>
                </a:lnTo>
                <a:lnTo>
                  <a:pt x="496" y="15"/>
                </a:lnTo>
                <a:close/>
              </a:path>
            </a:pathLst>
          </a:cu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7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ヘルスプロモーションの理念</a:t>
            </a:r>
            <a:br>
              <a:rPr lang="en-US" altLang="ja-JP" dirty="0"/>
            </a:br>
            <a:r>
              <a:rPr lang="ja-JP" altLang="en-US" dirty="0"/>
              <a:t>（世界がめざす健康づくり）</a:t>
            </a:r>
          </a:p>
        </p:txBody>
      </p:sp>
      <p:sp>
        <p:nvSpPr>
          <p:cNvPr id="1055778" name="Oval 34"/>
          <p:cNvSpPr>
            <a:spLocks noChangeAspect="1" noChangeArrowheads="1"/>
          </p:cNvSpPr>
          <p:nvPr/>
        </p:nvSpPr>
        <p:spPr bwMode="auto">
          <a:xfrm>
            <a:off x="5342441" y="3889502"/>
            <a:ext cx="1635125" cy="1446213"/>
          </a:xfrm>
          <a:prstGeom prst="ellipse">
            <a:avLst/>
          </a:prstGeom>
          <a:gradFill rotWithShape="1">
            <a:gsLst>
              <a:gs pos="0">
                <a:srgbClr val="FFFF00">
                  <a:alpha val="50000"/>
                </a:srgbClr>
              </a:gs>
              <a:gs pos="100000">
                <a:srgbClr val="D1CC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779" name="Rectangle 35"/>
          <p:cNvSpPr>
            <a:spLocks noChangeAspect="1" noChangeArrowheads="1"/>
          </p:cNvSpPr>
          <p:nvPr/>
        </p:nvSpPr>
        <p:spPr bwMode="auto">
          <a:xfrm>
            <a:off x="3883535" y="3295768"/>
            <a:ext cx="1179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itchFamily="18" charset="0"/>
                <a:ea typeface="ＭＳ Ｐゴシック" pitchFamily="50" charset="-128"/>
                <a:cs typeface="+mn-cs"/>
              </a:rPr>
              <a:t>本人</a:t>
            </a:r>
          </a:p>
        </p:txBody>
      </p:sp>
      <p:grpSp>
        <p:nvGrpSpPr>
          <p:cNvPr id="4" name="Group 36"/>
          <p:cNvGrpSpPr>
            <a:grpSpLocks noChangeAspect="1"/>
          </p:cNvGrpSpPr>
          <p:nvPr/>
        </p:nvGrpSpPr>
        <p:grpSpPr bwMode="auto">
          <a:xfrm>
            <a:off x="3102331" y="4486623"/>
            <a:ext cx="969963" cy="1285875"/>
            <a:chOff x="5734" y="6135"/>
            <a:chExt cx="826" cy="1230"/>
          </a:xfrm>
        </p:grpSpPr>
        <p:sp>
          <p:nvSpPr>
            <p:cNvPr id="1055781" name="Freeform 37"/>
            <p:cNvSpPr>
              <a:spLocks noChangeAspect="1"/>
            </p:cNvSpPr>
            <p:nvPr/>
          </p:nvSpPr>
          <p:spPr bwMode="auto">
            <a:xfrm>
              <a:off x="5734" y="6135"/>
              <a:ext cx="826" cy="1230"/>
            </a:xfrm>
            <a:custGeom>
              <a:avLst/>
              <a:gdLst/>
              <a:ahLst/>
              <a:cxnLst>
                <a:cxn ang="0">
                  <a:pos x="496" y="60"/>
                </a:cxn>
                <a:cxn ang="0">
                  <a:pos x="466" y="15"/>
                </a:cxn>
                <a:cxn ang="0">
                  <a:pos x="391" y="0"/>
                </a:cxn>
                <a:cxn ang="0">
                  <a:pos x="330" y="30"/>
                </a:cxn>
                <a:cxn ang="0">
                  <a:pos x="285" y="120"/>
                </a:cxn>
                <a:cxn ang="0">
                  <a:pos x="300" y="180"/>
                </a:cxn>
                <a:cxn ang="0">
                  <a:pos x="345" y="210"/>
                </a:cxn>
                <a:cxn ang="0">
                  <a:pos x="345" y="255"/>
                </a:cxn>
                <a:cxn ang="0">
                  <a:pos x="300" y="270"/>
                </a:cxn>
                <a:cxn ang="0">
                  <a:pos x="240" y="375"/>
                </a:cxn>
                <a:cxn ang="0">
                  <a:pos x="180" y="540"/>
                </a:cxn>
                <a:cxn ang="0">
                  <a:pos x="165" y="675"/>
                </a:cxn>
                <a:cxn ang="0">
                  <a:pos x="210" y="690"/>
                </a:cxn>
                <a:cxn ang="0">
                  <a:pos x="165" y="870"/>
                </a:cxn>
                <a:cxn ang="0">
                  <a:pos x="60" y="1080"/>
                </a:cxn>
                <a:cxn ang="0">
                  <a:pos x="30" y="1095"/>
                </a:cxn>
                <a:cxn ang="0">
                  <a:pos x="45" y="1170"/>
                </a:cxn>
                <a:cxn ang="0">
                  <a:pos x="120" y="1215"/>
                </a:cxn>
                <a:cxn ang="0">
                  <a:pos x="240" y="1215"/>
                </a:cxn>
                <a:cxn ang="0">
                  <a:pos x="180" y="1170"/>
                </a:cxn>
                <a:cxn ang="0">
                  <a:pos x="180" y="1140"/>
                </a:cxn>
                <a:cxn ang="0">
                  <a:pos x="345" y="795"/>
                </a:cxn>
                <a:cxn ang="0">
                  <a:pos x="421" y="810"/>
                </a:cxn>
                <a:cxn ang="0">
                  <a:pos x="406" y="1080"/>
                </a:cxn>
                <a:cxn ang="0">
                  <a:pos x="421" y="1095"/>
                </a:cxn>
                <a:cxn ang="0">
                  <a:pos x="406" y="1155"/>
                </a:cxn>
                <a:cxn ang="0">
                  <a:pos x="466" y="1140"/>
                </a:cxn>
                <a:cxn ang="0">
                  <a:pos x="616" y="1155"/>
                </a:cxn>
                <a:cxn ang="0">
                  <a:pos x="586" y="1110"/>
                </a:cxn>
                <a:cxn ang="0">
                  <a:pos x="526" y="1080"/>
                </a:cxn>
                <a:cxn ang="0">
                  <a:pos x="616" y="795"/>
                </a:cxn>
                <a:cxn ang="0">
                  <a:pos x="421" y="615"/>
                </a:cxn>
                <a:cxn ang="0">
                  <a:pos x="436" y="510"/>
                </a:cxn>
                <a:cxn ang="0">
                  <a:pos x="526" y="540"/>
                </a:cxn>
                <a:cxn ang="0">
                  <a:pos x="646" y="510"/>
                </a:cxn>
                <a:cxn ang="0">
                  <a:pos x="736" y="420"/>
                </a:cxn>
                <a:cxn ang="0">
                  <a:pos x="781" y="390"/>
                </a:cxn>
                <a:cxn ang="0">
                  <a:pos x="796" y="315"/>
                </a:cxn>
                <a:cxn ang="0">
                  <a:pos x="826" y="255"/>
                </a:cxn>
                <a:cxn ang="0">
                  <a:pos x="766" y="315"/>
                </a:cxn>
                <a:cxn ang="0">
                  <a:pos x="676" y="375"/>
                </a:cxn>
                <a:cxn ang="0">
                  <a:pos x="556" y="420"/>
                </a:cxn>
                <a:cxn ang="0">
                  <a:pos x="556" y="390"/>
                </a:cxn>
                <a:cxn ang="0">
                  <a:pos x="466" y="360"/>
                </a:cxn>
                <a:cxn ang="0">
                  <a:pos x="466" y="315"/>
                </a:cxn>
                <a:cxn ang="0">
                  <a:pos x="496" y="270"/>
                </a:cxn>
                <a:cxn ang="0">
                  <a:pos x="556" y="255"/>
                </a:cxn>
                <a:cxn ang="0">
                  <a:pos x="541" y="195"/>
                </a:cxn>
                <a:cxn ang="0">
                  <a:pos x="556" y="180"/>
                </a:cxn>
                <a:cxn ang="0">
                  <a:pos x="526" y="120"/>
                </a:cxn>
                <a:cxn ang="0">
                  <a:pos x="496" y="90"/>
                </a:cxn>
              </a:cxnLst>
              <a:rect l="0" t="0" r="r" b="b"/>
              <a:pathLst>
                <a:path w="826" h="1230">
                  <a:moveTo>
                    <a:pt x="556" y="60"/>
                  </a:moveTo>
                  <a:lnTo>
                    <a:pt x="496" y="60"/>
                  </a:lnTo>
                  <a:lnTo>
                    <a:pt x="481" y="30"/>
                  </a:lnTo>
                  <a:lnTo>
                    <a:pt x="466" y="15"/>
                  </a:lnTo>
                  <a:lnTo>
                    <a:pt x="421" y="0"/>
                  </a:lnTo>
                  <a:lnTo>
                    <a:pt x="391" y="0"/>
                  </a:lnTo>
                  <a:lnTo>
                    <a:pt x="345" y="15"/>
                  </a:lnTo>
                  <a:lnTo>
                    <a:pt x="330" y="30"/>
                  </a:lnTo>
                  <a:lnTo>
                    <a:pt x="300" y="75"/>
                  </a:lnTo>
                  <a:lnTo>
                    <a:pt x="285" y="120"/>
                  </a:lnTo>
                  <a:lnTo>
                    <a:pt x="285" y="150"/>
                  </a:lnTo>
                  <a:lnTo>
                    <a:pt x="300" y="180"/>
                  </a:lnTo>
                  <a:lnTo>
                    <a:pt x="330" y="195"/>
                  </a:lnTo>
                  <a:lnTo>
                    <a:pt x="345" y="210"/>
                  </a:lnTo>
                  <a:lnTo>
                    <a:pt x="360" y="240"/>
                  </a:lnTo>
                  <a:lnTo>
                    <a:pt x="345" y="255"/>
                  </a:lnTo>
                  <a:lnTo>
                    <a:pt x="330" y="255"/>
                  </a:lnTo>
                  <a:lnTo>
                    <a:pt x="300" y="270"/>
                  </a:lnTo>
                  <a:lnTo>
                    <a:pt x="300" y="315"/>
                  </a:lnTo>
                  <a:lnTo>
                    <a:pt x="240" y="375"/>
                  </a:lnTo>
                  <a:lnTo>
                    <a:pt x="195" y="450"/>
                  </a:lnTo>
                  <a:lnTo>
                    <a:pt x="180" y="540"/>
                  </a:lnTo>
                  <a:lnTo>
                    <a:pt x="180" y="630"/>
                  </a:lnTo>
                  <a:lnTo>
                    <a:pt x="165" y="675"/>
                  </a:lnTo>
                  <a:lnTo>
                    <a:pt x="180" y="675"/>
                  </a:lnTo>
                  <a:lnTo>
                    <a:pt x="210" y="690"/>
                  </a:lnTo>
                  <a:lnTo>
                    <a:pt x="165" y="780"/>
                  </a:lnTo>
                  <a:lnTo>
                    <a:pt x="165" y="870"/>
                  </a:lnTo>
                  <a:lnTo>
                    <a:pt x="45" y="1050"/>
                  </a:lnTo>
                  <a:lnTo>
                    <a:pt x="60" y="1080"/>
                  </a:lnTo>
                  <a:lnTo>
                    <a:pt x="45" y="1095"/>
                  </a:lnTo>
                  <a:lnTo>
                    <a:pt x="30" y="1095"/>
                  </a:lnTo>
                  <a:lnTo>
                    <a:pt x="0" y="1140"/>
                  </a:lnTo>
                  <a:lnTo>
                    <a:pt x="45" y="1170"/>
                  </a:lnTo>
                  <a:lnTo>
                    <a:pt x="60" y="1170"/>
                  </a:lnTo>
                  <a:lnTo>
                    <a:pt x="120" y="1215"/>
                  </a:lnTo>
                  <a:lnTo>
                    <a:pt x="180" y="1230"/>
                  </a:lnTo>
                  <a:lnTo>
                    <a:pt x="240" y="1215"/>
                  </a:lnTo>
                  <a:lnTo>
                    <a:pt x="240" y="1170"/>
                  </a:lnTo>
                  <a:lnTo>
                    <a:pt x="180" y="1170"/>
                  </a:lnTo>
                  <a:lnTo>
                    <a:pt x="165" y="1140"/>
                  </a:lnTo>
                  <a:lnTo>
                    <a:pt x="180" y="1140"/>
                  </a:lnTo>
                  <a:lnTo>
                    <a:pt x="300" y="990"/>
                  </a:lnTo>
                  <a:lnTo>
                    <a:pt x="345" y="795"/>
                  </a:lnTo>
                  <a:lnTo>
                    <a:pt x="360" y="795"/>
                  </a:lnTo>
                  <a:lnTo>
                    <a:pt x="421" y="810"/>
                  </a:lnTo>
                  <a:lnTo>
                    <a:pt x="436" y="840"/>
                  </a:lnTo>
                  <a:lnTo>
                    <a:pt x="406" y="1080"/>
                  </a:lnTo>
                  <a:lnTo>
                    <a:pt x="421" y="1080"/>
                  </a:lnTo>
                  <a:lnTo>
                    <a:pt x="421" y="1095"/>
                  </a:lnTo>
                  <a:lnTo>
                    <a:pt x="406" y="1095"/>
                  </a:lnTo>
                  <a:lnTo>
                    <a:pt x="406" y="1155"/>
                  </a:lnTo>
                  <a:lnTo>
                    <a:pt x="436" y="1155"/>
                  </a:lnTo>
                  <a:lnTo>
                    <a:pt x="466" y="1140"/>
                  </a:lnTo>
                  <a:lnTo>
                    <a:pt x="541" y="1170"/>
                  </a:lnTo>
                  <a:lnTo>
                    <a:pt x="616" y="1155"/>
                  </a:lnTo>
                  <a:lnTo>
                    <a:pt x="646" y="1110"/>
                  </a:lnTo>
                  <a:lnTo>
                    <a:pt x="586" y="1110"/>
                  </a:lnTo>
                  <a:lnTo>
                    <a:pt x="526" y="1095"/>
                  </a:lnTo>
                  <a:lnTo>
                    <a:pt x="526" y="1080"/>
                  </a:lnTo>
                  <a:lnTo>
                    <a:pt x="556" y="1080"/>
                  </a:lnTo>
                  <a:lnTo>
                    <a:pt x="616" y="795"/>
                  </a:lnTo>
                  <a:lnTo>
                    <a:pt x="616" y="750"/>
                  </a:lnTo>
                  <a:lnTo>
                    <a:pt x="421" y="615"/>
                  </a:lnTo>
                  <a:lnTo>
                    <a:pt x="421" y="570"/>
                  </a:lnTo>
                  <a:lnTo>
                    <a:pt x="436" y="510"/>
                  </a:lnTo>
                  <a:lnTo>
                    <a:pt x="496" y="555"/>
                  </a:lnTo>
                  <a:lnTo>
                    <a:pt x="526" y="540"/>
                  </a:lnTo>
                  <a:lnTo>
                    <a:pt x="586" y="540"/>
                  </a:lnTo>
                  <a:lnTo>
                    <a:pt x="646" y="510"/>
                  </a:lnTo>
                  <a:lnTo>
                    <a:pt x="706" y="450"/>
                  </a:lnTo>
                  <a:lnTo>
                    <a:pt x="736" y="420"/>
                  </a:lnTo>
                  <a:lnTo>
                    <a:pt x="766" y="390"/>
                  </a:lnTo>
                  <a:lnTo>
                    <a:pt x="781" y="390"/>
                  </a:lnTo>
                  <a:lnTo>
                    <a:pt x="781" y="360"/>
                  </a:lnTo>
                  <a:lnTo>
                    <a:pt x="796" y="315"/>
                  </a:lnTo>
                  <a:lnTo>
                    <a:pt x="826" y="270"/>
                  </a:lnTo>
                  <a:lnTo>
                    <a:pt x="826" y="255"/>
                  </a:lnTo>
                  <a:lnTo>
                    <a:pt x="796" y="255"/>
                  </a:lnTo>
                  <a:lnTo>
                    <a:pt x="766" y="315"/>
                  </a:lnTo>
                  <a:lnTo>
                    <a:pt x="736" y="330"/>
                  </a:lnTo>
                  <a:lnTo>
                    <a:pt x="676" y="375"/>
                  </a:lnTo>
                  <a:lnTo>
                    <a:pt x="616" y="420"/>
                  </a:lnTo>
                  <a:lnTo>
                    <a:pt x="556" y="420"/>
                  </a:lnTo>
                  <a:lnTo>
                    <a:pt x="541" y="420"/>
                  </a:lnTo>
                  <a:lnTo>
                    <a:pt x="556" y="390"/>
                  </a:lnTo>
                  <a:lnTo>
                    <a:pt x="496" y="375"/>
                  </a:lnTo>
                  <a:lnTo>
                    <a:pt x="466" y="360"/>
                  </a:lnTo>
                  <a:lnTo>
                    <a:pt x="481" y="315"/>
                  </a:lnTo>
                  <a:lnTo>
                    <a:pt x="466" y="315"/>
                  </a:lnTo>
                  <a:lnTo>
                    <a:pt x="481" y="270"/>
                  </a:lnTo>
                  <a:lnTo>
                    <a:pt x="496" y="270"/>
                  </a:lnTo>
                  <a:lnTo>
                    <a:pt x="541" y="270"/>
                  </a:lnTo>
                  <a:lnTo>
                    <a:pt x="556" y="255"/>
                  </a:lnTo>
                  <a:lnTo>
                    <a:pt x="541" y="240"/>
                  </a:lnTo>
                  <a:lnTo>
                    <a:pt x="541" y="195"/>
                  </a:lnTo>
                  <a:lnTo>
                    <a:pt x="556" y="195"/>
                  </a:lnTo>
                  <a:lnTo>
                    <a:pt x="556" y="180"/>
                  </a:lnTo>
                  <a:lnTo>
                    <a:pt x="541" y="150"/>
                  </a:lnTo>
                  <a:lnTo>
                    <a:pt x="526" y="120"/>
                  </a:lnTo>
                  <a:lnTo>
                    <a:pt x="526" y="90"/>
                  </a:lnTo>
                  <a:lnTo>
                    <a:pt x="496" y="90"/>
                  </a:lnTo>
                  <a:lnTo>
                    <a:pt x="556" y="60"/>
                  </a:lnTo>
                  <a:close/>
                </a:path>
              </a:pathLst>
            </a:custGeom>
            <a:solidFill>
              <a:srgbClr val="800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055782" name="Freeform 38"/>
            <p:cNvSpPr>
              <a:spLocks noChangeAspect="1"/>
            </p:cNvSpPr>
            <p:nvPr/>
          </p:nvSpPr>
          <p:spPr bwMode="auto">
            <a:xfrm>
              <a:off x="5734" y="6135"/>
              <a:ext cx="826" cy="1230"/>
            </a:xfrm>
            <a:custGeom>
              <a:avLst/>
              <a:gdLst/>
              <a:ahLst/>
              <a:cxnLst>
                <a:cxn ang="0">
                  <a:pos x="496" y="60"/>
                </a:cxn>
                <a:cxn ang="0">
                  <a:pos x="466" y="15"/>
                </a:cxn>
                <a:cxn ang="0">
                  <a:pos x="391" y="0"/>
                </a:cxn>
                <a:cxn ang="0">
                  <a:pos x="330" y="30"/>
                </a:cxn>
                <a:cxn ang="0">
                  <a:pos x="285" y="120"/>
                </a:cxn>
                <a:cxn ang="0">
                  <a:pos x="300" y="180"/>
                </a:cxn>
                <a:cxn ang="0">
                  <a:pos x="345" y="210"/>
                </a:cxn>
                <a:cxn ang="0">
                  <a:pos x="345" y="255"/>
                </a:cxn>
                <a:cxn ang="0">
                  <a:pos x="300" y="270"/>
                </a:cxn>
                <a:cxn ang="0">
                  <a:pos x="240" y="375"/>
                </a:cxn>
                <a:cxn ang="0">
                  <a:pos x="180" y="540"/>
                </a:cxn>
                <a:cxn ang="0">
                  <a:pos x="165" y="675"/>
                </a:cxn>
                <a:cxn ang="0">
                  <a:pos x="210" y="690"/>
                </a:cxn>
                <a:cxn ang="0">
                  <a:pos x="165" y="870"/>
                </a:cxn>
                <a:cxn ang="0">
                  <a:pos x="60" y="1080"/>
                </a:cxn>
                <a:cxn ang="0">
                  <a:pos x="30" y="1095"/>
                </a:cxn>
                <a:cxn ang="0">
                  <a:pos x="45" y="1170"/>
                </a:cxn>
                <a:cxn ang="0">
                  <a:pos x="120" y="1215"/>
                </a:cxn>
                <a:cxn ang="0">
                  <a:pos x="240" y="1215"/>
                </a:cxn>
                <a:cxn ang="0">
                  <a:pos x="180" y="1170"/>
                </a:cxn>
                <a:cxn ang="0">
                  <a:pos x="180" y="1140"/>
                </a:cxn>
                <a:cxn ang="0">
                  <a:pos x="345" y="795"/>
                </a:cxn>
                <a:cxn ang="0">
                  <a:pos x="421" y="810"/>
                </a:cxn>
                <a:cxn ang="0">
                  <a:pos x="406" y="1080"/>
                </a:cxn>
                <a:cxn ang="0">
                  <a:pos x="421" y="1095"/>
                </a:cxn>
                <a:cxn ang="0">
                  <a:pos x="406" y="1155"/>
                </a:cxn>
                <a:cxn ang="0">
                  <a:pos x="466" y="1140"/>
                </a:cxn>
                <a:cxn ang="0">
                  <a:pos x="616" y="1155"/>
                </a:cxn>
                <a:cxn ang="0">
                  <a:pos x="586" y="1110"/>
                </a:cxn>
                <a:cxn ang="0">
                  <a:pos x="526" y="1080"/>
                </a:cxn>
                <a:cxn ang="0">
                  <a:pos x="616" y="795"/>
                </a:cxn>
                <a:cxn ang="0">
                  <a:pos x="421" y="615"/>
                </a:cxn>
                <a:cxn ang="0">
                  <a:pos x="436" y="510"/>
                </a:cxn>
                <a:cxn ang="0">
                  <a:pos x="526" y="540"/>
                </a:cxn>
                <a:cxn ang="0">
                  <a:pos x="646" y="510"/>
                </a:cxn>
                <a:cxn ang="0">
                  <a:pos x="736" y="420"/>
                </a:cxn>
                <a:cxn ang="0">
                  <a:pos x="781" y="390"/>
                </a:cxn>
                <a:cxn ang="0">
                  <a:pos x="796" y="315"/>
                </a:cxn>
                <a:cxn ang="0">
                  <a:pos x="826" y="255"/>
                </a:cxn>
                <a:cxn ang="0">
                  <a:pos x="766" y="315"/>
                </a:cxn>
                <a:cxn ang="0">
                  <a:pos x="676" y="375"/>
                </a:cxn>
                <a:cxn ang="0">
                  <a:pos x="556" y="420"/>
                </a:cxn>
                <a:cxn ang="0">
                  <a:pos x="556" y="390"/>
                </a:cxn>
                <a:cxn ang="0">
                  <a:pos x="466" y="360"/>
                </a:cxn>
                <a:cxn ang="0">
                  <a:pos x="466" y="315"/>
                </a:cxn>
                <a:cxn ang="0">
                  <a:pos x="496" y="270"/>
                </a:cxn>
                <a:cxn ang="0">
                  <a:pos x="556" y="255"/>
                </a:cxn>
                <a:cxn ang="0">
                  <a:pos x="541" y="195"/>
                </a:cxn>
                <a:cxn ang="0">
                  <a:pos x="556" y="180"/>
                </a:cxn>
                <a:cxn ang="0">
                  <a:pos x="526" y="120"/>
                </a:cxn>
                <a:cxn ang="0">
                  <a:pos x="496" y="90"/>
                </a:cxn>
              </a:cxnLst>
              <a:rect l="0" t="0" r="r" b="b"/>
              <a:pathLst>
                <a:path w="826" h="1230">
                  <a:moveTo>
                    <a:pt x="556" y="60"/>
                  </a:moveTo>
                  <a:lnTo>
                    <a:pt x="496" y="60"/>
                  </a:lnTo>
                  <a:lnTo>
                    <a:pt x="481" y="30"/>
                  </a:lnTo>
                  <a:lnTo>
                    <a:pt x="466" y="15"/>
                  </a:lnTo>
                  <a:lnTo>
                    <a:pt x="421" y="0"/>
                  </a:lnTo>
                  <a:lnTo>
                    <a:pt x="391" y="0"/>
                  </a:lnTo>
                  <a:lnTo>
                    <a:pt x="345" y="15"/>
                  </a:lnTo>
                  <a:lnTo>
                    <a:pt x="330" y="30"/>
                  </a:lnTo>
                  <a:lnTo>
                    <a:pt x="300" y="75"/>
                  </a:lnTo>
                  <a:lnTo>
                    <a:pt x="285" y="120"/>
                  </a:lnTo>
                  <a:lnTo>
                    <a:pt x="285" y="150"/>
                  </a:lnTo>
                  <a:lnTo>
                    <a:pt x="300" y="180"/>
                  </a:lnTo>
                  <a:lnTo>
                    <a:pt x="330" y="195"/>
                  </a:lnTo>
                  <a:lnTo>
                    <a:pt x="345" y="210"/>
                  </a:lnTo>
                  <a:lnTo>
                    <a:pt x="360" y="240"/>
                  </a:lnTo>
                  <a:lnTo>
                    <a:pt x="345" y="255"/>
                  </a:lnTo>
                  <a:lnTo>
                    <a:pt x="330" y="255"/>
                  </a:lnTo>
                  <a:lnTo>
                    <a:pt x="300" y="270"/>
                  </a:lnTo>
                  <a:lnTo>
                    <a:pt x="300" y="315"/>
                  </a:lnTo>
                  <a:lnTo>
                    <a:pt x="240" y="375"/>
                  </a:lnTo>
                  <a:lnTo>
                    <a:pt x="195" y="450"/>
                  </a:lnTo>
                  <a:lnTo>
                    <a:pt x="180" y="540"/>
                  </a:lnTo>
                  <a:lnTo>
                    <a:pt x="180" y="630"/>
                  </a:lnTo>
                  <a:lnTo>
                    <a:pt x="165" y="675"/>
                  </a:lnTo>
                  <a:lnTo>
                    <a:pt x="180" y="675"/>
                  </a:lnTo>
                  <a:lnTo>
                    <a:pt x="210" y="690"/>
                  </a:lnTo>
                  <a:lnTo>
                    <a:pt x="165" y="780"/>
                  </a:lnTo>
                  <a:lnTo>
                    <a:pt x="165" y="870"/>
                  </a:lnTo>
                  <a:lnTo>
                    <a:pt x="45" y="1050"/>
                  </a:lnTo>
                  <a:lnTo>
                    <a:pt x="60" y="1080"/>
                  </a:lnTo>
                  <a:lnTo>
                    <a:pt x="45" y="1095"/>
                  </a:lnTo>
                  <a:lnTo>
                    <a:pt x="30" y="1095"/>
                  </a:lnTo>
                  <a:lnTo>
                    <a:pt x="0" y="1140"/>
                  </a:lnTo>
                  <a:lnTo>
                    <a:pt x="45" y="1170"/>
                  </a:lnTo>
                  <a:lnTo>
                    <a:pt x="60" y="1170"/>
                  </a:lnTo>
                  <a:lnTo>
                    <a:pt x="120" y="1215"/>
                  </a:lnTo>
                  <a:lnTo>
                    <a:pt x="180" y="1230"/>
                  </a:lnTo>
                  <a:lnTo>
                    <a:pt x="240" y="1215"/>
                  </a:lnTo>
                  <a:lnTo>
                    <a:pt x="240" y="1170"/>
                  </a:lnTo>
                  <a:lnTo>
                    <a:pt x="180" y="1170"/>
                  </a:lnTo>
                  <a:lnTo>
                    <a:pt x="165" y="1140"/>
                  </a:lnTo>
                  <a:lnTo>
                    <a:pt x="180" y="1140"/>
                  </a:lnTo>
                  <a:lnTo>
                    <a:pt x="300" y="990"/>
                  </a:lnTo>
                  <a:lnTo>
                    <a:pt x="345" y="795"/>
                  </a:lnTo>
                  <a:lnTo>
                    <a:pt x="360" y="795"/>
                  </a:lnTo>
                  <a:lnTo>
                    <a:pt x="421" y="810"/>
                  </a:lnTo>
                  <a:lnTo>
                    <a:pt x="436" y="840"/>
                  </a:lnTo>
                  <a:lnTo>
                    <a:pt x="406" y="1080"/>
                  </a:lnTo>
                  <a:lnTo>
                    <a:pt x="421" y="1080"/>
                  </a:lnTo>
                  <a:lnTo>
                    <a:pt x="421" y="1095"/>
                  </a:lnTo>
                  <a:lnTo>
                    <a:pt x="406" y="1095"/>
                  </a:lnTo>
                  <a:lnTo>
                    <a:pt x="406" y="1155"/>
                  </a:lnTo>
                  <a:lnTo>
                    <a:pt x="436" y="1155"/>
                  </a:lnTo>
                  <a:lnTo>
                    <a:pt x="466" y="1140"/>
                  </a:lnTo>
                  <a:lnTo>
                    <a:pt x="541" y="1170"/>
                  </a:lnTo>
                  <a:lnTo>
                    <a:pt x="616" y="1155"/>
                  </a:lnTo>
                  <a:lnTo>
                    <a:pt x="646" y="1110"/>
                  </a:lnTo>
                  <a:lnTo>
                    <a:pt x="586" y="1110"/>
                  </a:lnTo>
                  <a:lnTo>
                    <a:pt x="526" y="1095"/>
                  </a:lnTo>
                  <a:lnTo>
                    <a:pt x="526" y="1080"/>
                  </a:lnTo>
                  <a:lnTo>
                    <a:pt x="556" y="1080"/>
                  </a:lnTo>
                  <a:lnTo>
                    <a:pt x="616" y="795"/>
                  </a:lnTo>
                  <a:lnTo>
                    <a:pt x="616" y="750"/>
                  </a:lnTo>
                  <a:lnTo>
                    <a:pt x="421" y="615"/>
                  </a:lnTo>
                  <a:lnTo>
                    <a:pt x="421" y="570"/>
                  </a:lnTo>
                  <a:lnTo>
                    <a:pt x="436" y="510"/>
                  </a:lnTo>
                  <a:lnTo>
                    <a:pt x="496" y="555"/>
                  </a:lnTo>
                  <a:lnTo>
                    <a:pt x="526" y="540"/>
                  </a:lnTo>
                  <a:lnTo>
                    <a:pt x="586" y="540"/>
                  </a:lnTo>
                  <a:lnTo>
                    <a:pt x="646" y="510"/>
                  </a:lnTo>
                  <a:lnTo>
                    <a:pt x="706" y="450"/>
                  </a:lnTo>
                  <a:lnTo>
                    <a:pt x="736" y="420"/>
                  </a:lnTo>
                  <a:lnTo>
                    <a:pt x="766" y="390"/>
                  </a:lnTo>
                  <a:lnTo>
                    <a:pt x="781" y="390"/>
                  </a:lnTo>
                  <a:lnTo>
                    <a:pt x="781" y="360"/>
                  </a:lnTo>
                  <a:lnTo>
                    <a:pt x="796" y="315"/>
                  </a:lnTo>
                  <a:lnTo>
                    <a:pt x="826" y="270"/>
                  </a:lnTo>
                  <a:lnTo>
                    <a:pt x="826" y="255"/>
                  </a:lnTo>
                  <a:lnTo>
                    <a:pt x="796" y="255"/>
                  </a:lnTo>
                  <a:lnTo>
                    <a:pt x="766" y="315"/>
                  </a:lnTo>
                  <a:lnTo>
                    <a:pt x="736" y="330"/>
                  </a:lnTo>
                  <a:lnTo>
                    <a:pt x="676" y="375"/>
                  </a:lnTo>
                  <a:lnTo>
                    <a:pt x="616" y="420"/>
                  </a:lnTo>
                  <a:lnTo>
                    <a:pt x="556" y="420"/>
                  </a:lnTo>
                  <a:lnTo>
                    <a:pt x="541" y="420"/>
                  </a:lnTo>
                  <a:lnTo>
                    <a:pt x="556" y="390"/>
                  </a:lnTo>
                  <a:lnTo>
                    <a:pt x="496" y="375"/>
                  </a:lnTo>
                  <a:lnTo>
                    <a:pt x="466" y="360"/>
                  </a:lnTo>
                  <a:lnTo>
                    <a:pt x="481" y="315"/>
                  </a:lnTo>
                  <a:lnTo>
                    <a:pt x="466" y="315"/>
                  </a:lnTo>
                  <a:lnTo>
                    <a:pt x="481" y="270"/>
                  </a:lnTo>
                  <a:lnTo>
                    <a:pt x="496" y="270"/>
                  </a:lnTo>
                  <a:lnTo>
                    <a:pt x="541" y="270"/>
                  </a:lnTo>
                  <a:lnTo>
                    <a:pt x="556" y="255"/>
                  </a:lnTo>
                  <a:lnTo>
                    <a:pt x="541" y="240"/>
                  </a:lnTo>
                  <a:lnTo>
                    <a:pt x="541" y="195"/>
                  </a:lnTo>
                  <a:lnTo>
                    <a:pt x="556" y="195"/>
                  </a:lnTo>
                  <a:lnTo>
                    <a:pt x="556" y="180"/>
                  </a:lnTo>
                  <a:lnTo>
                    <a:pt x="541" y="150"/>
                  </a:lnTo>
                  <a:lnTo>
                    <a:pt x="526" y="120"/>
                  </a:lnTo>
                  <a:lnTo>
                    <a:pt x="526" y="90"/>
                  </a:lnTo>
                  <a:lnTo>
                    <a:pt x="496" y="90"/>
                  </a:lnTo>
                  <a:lnTo>
                    <a:pt x="556" y="60"/>
                  </a:lnTo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</p:grpSp>
      <p:grpSp>
        <p:nvGrpSpPr>
          <p:cNvPr id="6" name="Group 42"/>
          <p:cNvGrpSpPr>
            <a:grpSpLocks noChangeAspect="1"/>
          </p:cNvGrpSpPr>
          <p:nvPr/>
        </p:nvGrpSpPr>
        <p:grpSpPr bwMode="auto">
          <a:xfrm>
            <a:off x="3770360" y="4446711"/>
            <a:ext cx="973139" cy="1257300"/>
            <a:chOff x="4577" y="6375"/>
            <a:chExt cx="826" cy="1200"/>
          </a:xfrm>
        </p:grpSpPr>
        <p:sp>
          <p:nvSpPr>
            <p:cNvPr id="1055787" name="Freeform 43"/>
            <p:cNvSpPr>
              <a:spLocks noChangeAspect="1"/>
            </p:cNvSpPr>
            <p:nvPr/>
          </p:nvSpPr>
          <p:spPr bwMode="auto">
            <a:xfrm>
              <a:off x="4577" y="6375"/>
              <a:ext cx="826" cy="1200"/>
            </a:xfrm>
            <a:custGeom>
              <a:avLst/>
              <a:gdLst/>
              <a:ahLst/>
              <a:cxnLst>
                <a:cxn ang="0">
                  <a:pos x="496" y="0"/>
                </a:cxn>
                <a:cxn ang="0">
                  <a:pos x="420" y="0"/>
                </a:cxn>
                <a:cxn ang="0">
                  <a:pos x="345" y="15"/>
                </a:cxn>
                <a:cxn ang="0">
                  <a:pos x="285" y="60"/>
                </a:cxn>
                <a:cxn ang="0">
                  <a:pos x="240" y="150"/>
                </a:cxn>
                <a:cxn ang="0">
                  <a:pos x="225" y="240"/>
                </a:cxn>
                <a:cxn ang="0">
                  <a:pos x="300" y="210"/>
                </a:cxn>
                <a:cxn ang="0">
                  <a:pos x="315" y="255"/>
                </a:cxn>
                <a:cxn ang="0">
                  <a:pos x="285" y="270"/>
                </a:cxn>
                <a:cxn ang="0">
                  <a:pos x="240" y="315"/>
                </a:cxn>
                <a:cxn ang="0">
                  <a:pos x="195" y="435"/>
                </a:cxn>
                <a:cxn ang="0">
                  <a:pos x="195" y="600"/>
                </a:cxn>
                <a:cxn ang="0">
                  <a:pos x="165" y="840"/>
                </a:cxn>
                <a:cxn ang="0">
                  <a:pos x="180" y="900"/>
                </a:cxn>
                <a:cxn ang="0">
                  <a:pos x="30" y="1050"/>
                </a:cxn>
                <a:cxn ang="0">
                  <a:pos x="0" y="1140"/>
                </a:cxn>
                <a:cxn ang="0">
                  <a:pos x="45" y="1125"/>
                </a:cxn>
                <a:cxn ang="0">
                  <a:pos x="135" y="1200"/>
                </a:cxn>
                <a:cxn ang="0">
                  <a:pos x="225" y="1170"/>
                </a:cxn>
                <a:cxn ang="0">
                  <a:pos x="195" y="1155"/>
                </a:cxn>
                <a:cxn ang="0">
                  <a:pos x="120" y="1110"/>
                </a:cxn>
                <a:cxn ang="0">
                  <a:pos x="255" y="960"/>
                </a:cxn>
                <a:cxn ang="0">
                  <a:pos x="375" y="810"/>
                </a:cxn>
                <a:cxn ang="0">
                  <a:pos x="420" y="855"/>
                </a:cxn>
                <a:cxn ang="0">
                  <a:pos x="405" y="1050"/>
                </a:cxn>
                <a:cxn ang="0">
                  <a:pos x="420" y="1095"/>
                </a:cxn>
                <a:cxn ang="0">
                  <a:pos x="435" y="1140"/>
                </a:cxn>
                <a:cxn ang="0">
                  <a:pos x="541" y="1110"/>
                </a:cxn>
                <a:cxn ang="0">
                  <a:pos x="616" y="1080"/>
                </a:cxn>
                <a:cxn ang="0">
                  <a:pos x="526" y="1050"/>
                </a:cxn>
                <a:cxn ang="0">
                  <a:pos x="526" y="810"/>
                </a:cxn>
                <a:cxn ang="0">
                  <a:pos x="526" y="750"/>
                </a:cxn>
                <a:cxn ang="0">
                  <a:pos x="435" y="615"/>
                </a:cxn>
                <a:cxn ang="0">
                  <a:pos x="420" y="495"/>
                </a:cxn>
                <a:cxn ang="0">
                  <a:pos x="496" y="510"/>
                </a:cxn>
                <a:cxn ang="0">
                  <a:pos x="601" y="510"/>
                </a:cxn>
                <a:cxn ang="0">
                  <a:pos x="736" y="390"/>
                </a:cxn>
                <a:cxn ang="0">
                  <a:pos x="781" y="360"/>
                </a:cxn>
                <a:cxn ang="0">
                  <a:pos x="796" y="300"/>
                </a:cxn>
                <a:cxn ang="0">
                  <a:pos x="781" y="270"/>
                </a:cxn>
                <a:cxn ang="0">
                  <a:pos x="721" y="330"/>
                </a:cxn>
                <a:cxn ang="0">
                  <a:pos x="586" y="435"/>
                </a:cxn>
                <a:cxn ang="0">
                  <a:pos x="526" y="390"/>
                </a:cxn>
                <a:cxn ang="0">
                  <a:pos x="435" y="330"/>
                </a:cxn>
                <a:cxn ang="0">
                  <a:pos x="435" y="300"/>
                </a:cxn>
                <a:cxn ang="0">
                  <a:pos x="481" y="270"/>
                </a:cxn>
                <a:cxn ang="0">
                  <a:pos x="526" y="240"/>
                </a:cxn>
                <a:cxn ang="0">
                  <a:pos x="541" y="195"/>
                </a:cxn>
                <a:cxn ang="0">
                  <a:pos x="526" y="150"/>
                </a:cxn>
                <a:cxn ang="0">
                  <a:pos x="526" y="90"/>
                </a:cxn>
                <a:cxn ang="0">
                  <a:pos x="556" y="75"/>
                </a:cxn>
                <a:cxn ang="0">
                  <a:pos x="541" y="30"/>
                </a:cxn>
              </a:cxnLst>
              <a:rect l="0" t="0" r="r" b="b"/>
              <a:pathLst>
                <a:path w="826" h="1200">
                  <a:moveTo>
                    <a:pt x="526" y="15"/>
                  </a:moveTo>
                  <a:lnTo>
                    <a:pt x="496" y="0"/>
                  </a:lnTo>
                  <a:lnTo>
                    <a:pt x="466" y="0"/>
                  </a:lnTo>
                  <a:lnTo>
                    <a:pt x="420" y="0"/>
                  </a:lnTo>
                  <a:lnTo>
                    <a:pt x="375" y="0"/>
                  </a:lnTo>
                  <a:lnTo>
                    <a:pt x="345" y="15"/>
                  </a:lnTo>
                  <a:lnTo>
                    <a:pt x="300" y="30"/>
                  </a:lnTo>
                  <a:lnTo>
                    <a:pt x="285" y="60"/>
                  </a:lnTo>
                  <a:lnTo>
                    <a:pt x="255" y="75"/>
                  </a:lnTo>
                  <a:lnTo>
                    <a:pt x="240" y="150"/>
                  </a:lnTo>
                  <a:lnTo>
                    <a:pt x="240" y="195"/>
                  </a:lnTo>
                  <a:lnTo>
                    <a:pt x="225" y="240"/>
                  </a:lnTo>
                  <a:lnTo>
                    <a:pt x="285" y="210"/>
                  </a:lnTo>
                  <a:lnTo>
                    <a:pt x="300" y="210"/>
                  </a:lnTo>
                  <a:lnTo>
                    <a:pt x="315" y="240"/>
                  </a:lnTo>
                  <a:lnTo>
                    <a:pt x="315" y="255"/>
                  </a:lnTo>
                  <a:lnTo>
                    <a:pt x="285" y="255"/>
                  </a:lnTo>
                  <a:lnTo>
                    <a:pt x="285" y="270"/>
                  </a:lnTo>
                  <a:lnTo>
                    <a:pt x="255" y="300"/>
                  </a:lnTo>
                  <a:lnTo>
                    <a:pt x="240" y="315"/>
                  </a:lnTo>
                  <a:lnTo>
                    <a:pt x="225" y="375"/>
                  </a:lnTo>
                  <a:lnTo>
                    <a:pt x="195" y="435"/>
                  </a:lnTo>
                  <a:lnTo>
                    <a:pt x="195" y="510"/>
                  </a:lnTo>
                  <a:lnTo>
                    <a:pt x="195" y="600"/>
                  </a:lnTo>
                  <a:lnTo>
                    <a:pt x="180" y="720"/>
                  </a:lnTo>
                  <a:lnTo>
                    <a:pt x="165" y="840"/>
                  </a:lnTo>
                  <a:lnTo>
                    <a:pt x="180" y="840"/>
                  </a:lnTo>
                  <a:lnTo>
                    <a:pt x="180" y="900"/>
                  </a:lnTo>
                  <a:lnTo>
                    <a:pt x="60" y="1050"/>
                  </a:lnTo>
                  <a:lnTo>
                    <a:pt x="30" y="1050"/>
                  </a:lnTo>
                  <a:lnTo>
                    <a:pt x="15" y="1080"/>
                  </a:lnTo>
                  <a:lnTo>
                    <a:pt x="0" y="1140"/>
                  </a:lnTo>
                  <a:lnTo>
                    <a:pt x="30" y="1125"/>
                  </a:lnTo>
                  <a:lnTo>
                    <a:pt x="45" y="1125"/>
                  </a:lnTo>
                  <a:lnTo>
                    <a:pt x="105" y="1170"/>
                  </a:lnTo>
                  <a:lnTo>
                    <a:pt x="135" y="1200"/>
                  </a:lnTo>
                  <a:lnTo>
                    <a:pt x="165" y="1200"/>
                  </a:lnTo>
                  <a:lnTo>
                    <a:pt x="225" y="1170"/>
                  </a:lnTo>
                  <a:lnTo>
                    <a:pt x="195" y="1170"/>
                  </a:lnTo>
                  <a:lnTo>
                    <a:pt x="195" y="1155"/>
                  </a:lnTo>
                  <a:lnTo>
                    <a:pt x="165" y="1140"/>
                  </a:lnTo>
                  <a:lnTo>
                    <a:pt x="120" y="1110"/>
                  </a:lnTo>
                  <a:lnTo>
                    <a:pt x="135" y="1095"/>
                  </a:lnTo>
                  <a:lnTo>
                    <a:pt x="255" y="960"/>
                  </a:lnTo>
                  <a:lnTo>
                    <a:pt x="315" y="840"/>
                  </a:lnTo>
                  <a:lnTo>
                    <a:pt x="375" y="810"/>
                  </a:lnTo>
                  <a:lnTo>
                    <a:pt x="420" y="810"/>
                  </a:lnTo>
                  <a:lnTo>
                    <a:pt x="420" y="855"/>
                  </a:lnTo>
                  <a:lnTo>
                    <a:pt x="420" y="1035"/>
                  </a:lnTo>
                  <a:lnTo>
                    <a:pt x="405" y="1050"/>
                  </a:lnTo>
                  <a:lnTo>
                    <a:pt x="420" y="1080"/>
                  </a:lnTo>
                  <a:lnTo>
                    <a:pt x="420" y="1095"/>
                  </a:lnTo>
                  <a:lnTo>
                    <a:pt x="420" y="1140"/>
                  </a:lnTo>
                  <a:lnTo>
                    <a:pt x="435" y="1140"/>
                  </a:lnTo>
                  <a:lnTo>
                    <a:pt x="435" y="1095"/>
                  </a:lnTo>
                  <a:lnTo>
                    <a:pt x="541" y="1110"/>
                  </a:lnTo>
                  <a:lnTo>
                    <a:pt x="616" y="1110"/>
                  </a:lnTo>
                  <a:lnTo>
                    <a:pt x="616" y="1080"/>
                  </a:lnTo>
                  <a:lnTo>
                    <a:pt x="556" y="1080"/>
                  </a:lnTo>
                  <a:lnTo>
                    <a:pt x="526" y="1050"/>
                  </a:lnTo>
                  <a:lnTo>
                    <a:pt x="526" y="1035"/>
                  </a:lnTo>
                  <a:lnTo>
                    <a:pt x="526" y="810"/>
                  </a:lnTo>
                  <a:lnTo>
                    <a:pt x="541" y="810"/>
                  </a:lnTo>
                  <a:lnTo>
                    <a:pt x="526" y="750"/>
                  </a:lnTo>
                  <a:lnTo>
                    <a:pt x="481" y="690"/>
                  </a:lnTo>
                  <a:lnTo>
                    <a:pt x="435" y="615"/>
                  </a:lnTo>
                  <a:lnTo>
                    <a:pt x="435" y="570"/>
                  </a:lnTo>
                  <a:lnTo>
                    <a:pt x="420" y="495"/>
                  </a:lnTo>
                  <a:lnTo>
                    <a:pt x="481" y="540"/>
                  </a:lnTo>
                  <a:lnTo>
                    <a:pt x="496" y="510"/>
                  </a:lnTo>
                  <a:lnTo>
                    <a:pt x="556" y="510"/>
                  </a:lnTo>
                  <a:lnTo>
                    <a:pt x="601" y="510"/>
                  </a:lnTo>
                  <a:lnTo>
                    <a:pt x="676" y="450"/>
                  </a:lnTo>
                  <a:lnTo>
                    <a:pt x="736" y="390"/>
                  </a:lnTo>
                  <a:lnTo>
                    <a:pt x="781" y="375"/>
                  </a:lnTo>
                  <a:lnTo>
                    <a:pt x="781" y="360"/>
                  </a:lnTo>
                  <a:lnTo>
                    <a:pt x="796" y="330"/>
                  </a:lnTo>
                  <a:lnTo>
                    <a:pt x="796" y="300"/>
                  </a:lnTo>
                  <a:lnTo>
                    <a:pt x="826" y="270"/>
                  </a:lnTo>
                  <a:lnTo>
                    <a:pt x="781" y="270"/>
                  </a:lnTo>
                  <a:lnTo>
                    <a:pt x="766" y="315"/>
                  </a:lnTo>
                  <a:lnTo>
                    <a:pt x="721" y="330"/>
                  </a:lnTo>
                  <a:lnTo>
                    <a:pt x="661" y="375"/>
                  </a:lnTo>
                  <a:lnTo>
                    <a:pt x="586" y="435"/>
                  </a:lnTo>
                  <a:lnTo>
                    <a:pt x="526" y="420"/>
                  </a:lnTo>
                  <a:lnTo>
                    <a:pt x="526" y="390"/>
                  </a:lnTo>
                  <a:lnTo>
                    <a:pt x="481" y="375"/>
                  </a:lnTo>
                  <a:lnTo>
                    <a:pt x="435" y="330"/>
                  </a:lnTo>
                  <a:lnTo>
                    <a:pt x="466" y="315"/>
                  </a:lnTo>
                  <a:lnTo>
                    <a:pt x="435" y="300"/>
                  </a:lnTo>
                  <a:lnTo>
                    <a:pt x="466" y="270"/>
                  </a:lnTo>
                  <a:lnTo>
                    <a:pt x="481" y="270"/>
                  </a:lnTo>
                  <a:lnTo>
                    <a:pt x="496" y="270"/>
                  </a:lnTo>
                  <a:lnTo>
                    <a:pt x="526" y="240"/>
                  </a:lnTo>
                  <a:lnTo>
                    <a:pt x="526" y="195"/>
                  </a:lnTo>
                  <a:lnTo>
                    <a:pt x="541" y="195"/>
                  </a:lnTo>
                  <a:lnTo>
                    <a:pt x="526" y="180"/>
                  </a:lnTo>
                  <a:lnTo>
                    <a:pt x="526" y="150"/>
                  </a:lnTo>
                  <a:lnTo>
                    <a:pt x="526" y="120"/>
                  </a:lnTo>
                  <a:lnTo>
                    <a:pt x="526" y="90"/>
                  </a:lnTo>
                  <a:lnTo>
                    <a:pt x="541" y="90"/>
                  </a:lnTo>
                  <a:lnTo>
                    <a:pt x="556" y="75"/>
                  </a:lnTo>
                  <a:lnTo>
                    <a:pt x="541" y="60"/>
                  </a:lnTo>
                  <a:lnTo>
                    <a:pt x="541" y="30"/>
                  </a:lnTo>
                  <a:lnTo>
                    <a:pt x="526" y="15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89999"/>
                  </a:srgbClr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055788" name="Freeform 44"/>
            <p:cNvSpPr>
              <a:spLocks noChangeAspect="1"/>
            </p:cNvSpPr>
            <p:nvPr/>
          </p:nvSpPr>
          <p:spPr bwMode="auto">
            <a:xfrm>
              <a:off x="4577" y="6375"/>
              <a:ext cx="826" cy="1200"/>
            </a:xfrm>
            <a:custGeom>
              <a:avLst/>
              <a:gdLst/>
              <a:ahLst/>
              <a:cxnLst>
                <a:cxn ang="0">
                  <a:pos x="496" y="0"/>
                </a:cxn>
                <a:cxn ang="0">
                  <a:pos x="420" y="0"/>
                </a:cxn>
                <a:cxn ang="0">
                  <a:pos x="345" y="15"/>
                </a:cxn>
                <a:cxn ang="0">
                  <a:pos x="285" y="60"/>
                </a:cxn>
                <a:cxn ang="0">
                  <a:pos x="240" y="150"/>
                </a:cxn>
                <a:cxn ang="0">
                  <a:pos x="225" y="240"/>
                </a:cxn>
                <a:cxn ang="0">
                  <a:pos x="300" y="210"/>
                </a:cxn>
                <a:cxn ang="0">
                  <a:pos x="315" y="255"/>
                </a:cxn>
                <a:cxn ang="0">
                  <a:pos x="285" y="270"/>
                </a:cxn>
                <a:cxn ang="0">
                  <a:pos x="240" y="315"/>
                </a:cxn>
                <a:cxn ang="0">
                  <a:pos x="195" y="435"/>
                </a:cxn>
                <a:cxn ang="0">
                  <a:pos x="195" y="600"/>
                </a:cxn>
                <a:cxn ang="0">
                  <a:pos x="165" y="840"/>
                </a:cxn>
                <a:cxn ang="0">
                  <a:pos x="180" y="900"/>
                </a:cxn>
                <a:cxn ang="0">
                  <a:pos x="30" y="1050"/>
                </a:cxn>
                <a:cxn ang="0">
                  <a:pos x="0" y="1140"/>
                </a:cxn>
                <a:cxn ang="0">
                  <a:pos x="45" y="1125"/>
                </a:cxn>
                <a:cxn ang="0">
                  <a:pos x="135" y="1200"/>
                </a:cxn>
                <a:cxn ang="0">
                  <a:pos x="225" y="1170"/>
                </a:cxn>
                <a:cxn ang="0">
                  <a:pos x="195" y="1155"/>
                </a:cxn>
                <a:cxn ang="0">
                  <a:pos x="120" y="1110"/>
                </a:cxn>
                <a:cxn ang="0">
                  <a:pos x="255" y="960"/>
                </a:cxn>
                <a:cxn ang="0">
                  <a:pos x="375" y="810"/>
                </a:cxn>
                <a:cxn ang="0">
                  <a:pos x="420" y="855"/>
                </a:cxn>
                <a:cxn ang="0">
                  <a:pos x="405" y="1050"/>
                </a:cxn>
                <a:cxn ang="0">
                  <a:pos x="420" y="1095"/>
                </a:cxn>
                <a:cxn ang="0">
                  <a:pos x="435" y="1140"/>
                </a:cxn>
                <a:cxn ang="0">
                  <a:pos x="541" y="1110"/>
                </a:cxn>
                <a:cxn ang="0">
                  <a:pos x="616" y="1080"/>
                </a:cxn>
                <a:cxn ang="0">
                  <a:pos x="526" y="1050"/>
                </a:cxn>
                <a:cxn ang="0">
                  <a:pos x="526" y="810"/>
                </a:cxn>
                <a:cxn ang="0">
                  <a:pos x="526" y="750"/>
                </a:cxn>
                <a:cxn ang="0">
                  <a:pos x="435" y="615"/>
                </a:cxn>
                <a:cxn ang="0">
                  <a:pos x="420" y="495"/>
                </a:cxn>
                <a:cxn ang="0">
                  <a:pos x="496" y="510"/>
                </a:cxn>
                <a:cxn ang="0">
                  <a:pos x="601" y="510"/>
                </a:cxn>
                <a:cxn ang="0">
                  <a:pos x="736" y="390"/>
                </a:cxn>
                <a:cxn ang="0">
                  <a:pos x="781" y="360"/>
                </a:cxn>
                <a:cxn ang="0">
                  <a:pos x="796" y="300"/>
                </a:cxn>
                <a:cxn ang="0">
                  <a:pos x="781" y="270"/>
                </a:cxn>
                <a:cxn ang="0">
                  <a:pos x="721" y="330"/>
                </a:cxn>
                <a:cxn ang="0">
                  <a:pos x="586" y="435"/>
                </a:cxn>
                <a:cxn ang="0">
                  <a:pos x="526" y="390"/>
                </a:cxn>
                <a:cxn ang="0">
                  <a:pos x="435" y="330"/>
                </a:cxn>
                <a:cxn ang="0">
                  <a:pos x="435" y="300"/>
                </a:cxn>
                <a:cxn ang="0">
                  <a:pos x="481" y="270"/>
                </a:cxn>
                <a:cxn ang="0">
                  <a:pos x="526" y="240"/>
                </a:cxn>
                <a:cxn ang="0">
                  <a:pos x="541" y="195"/>
                </a:cxn>
                <a:cxn ang="0">
                  <a:pos x="526" y="150"/>
                </a:cxn>
                <a:cxn ang="0">
                  <a:pos x="526" y="90"/>
                </a:cxn>
                <a:cxn ang="0">
                  <a:pos x="556" y="75"/>
                </a:cxn>
                <a:cxn ang="0">
                  <a:pos x="541" y="30"/>
                </a:cxn>
              </a:cxnLst>
              <a:rect l="0" t="0" r="r" b="b"/>
              <a:pathLst>
                <a:path w="826" h="1200">
                  <a:moveTo>
                    <a:pt x="526" y="15"/>
                  </a:moveTo>
                  <a:lnTo>
                    <a:pt x="496" y="0"/>
                  </a:lnTo>
                  <a:lnTo>
                    <a:pt x="466" y="0"/>
                  </a:lnTo>
                  <a:lnTo>
                    <a:pt x="420" y="0"/>
                  </a:lnTo>
                  <a:lnTo>
                    <a:pt x="375" y="0"/>
                  </a:lnTo>
                  <a:lnTo>
                    <a:pt x="345" y="15"/>
                  </a:lnTo>
                  <a:lnTo>
                    <a:pt x="300" y="30"/>
                  </a:lnTo>
                  <a:lnTo>
                    <a:pt x="285" y="60"/>
                  </a:lnTo>
                  <a:lnTo>
                    <a:pt x="255" y="75"/>
                  </a:lnTo>
                  <a:lnTo>
                    <a:pt x="240" y="150"/>
                  </a:lnTo>
                  <a:lnTo>
                    <a:pt x="240" y="195"/>
                  </a:lnTo>
                  <a:lnTo>
                    <a:pt x="225" y="240"/>
                  </a:lnTo>
                  <a:lnTo>
                    <a:pt x="285" y="210"/>
                  </a:lnTo>
                  <a:lnTo>
                    <a:pt x="300" y="210"/>
                  </a:lnTo>
                  <a:lnTo>
                    <a:pt x="315" y="240"/>
                  </a:lnTo>
                  <a:lnTo>
                    <a:pt x="315" y="255"/>
                  </a:lnTo>
                  <a:lnTo>
                    <a:pt x="285" y="255"/>
                  </a:lnTo>
                  <a:lnTo>
                    <a:pt x="285" y="270"/>
                  </a:lnTo>
                  <a:lnTo>
                    <a:pt x="255" y="300"/>
                  </a:lnTo>
                  <a:lnTo>
                    <a:pt x="240" y="315"/>
                  </a:lnTo>
                  <a:lnTo>
                    <a:pt x="225" y="375"/>
                  </a:lnTo>
                  <a:lnTo>
                    <a:pt x="195" y="435"/>
                  </a:lnTo>
                  <a:lnTo>
                    <a:pt x="195" y="510"/>
                  </a:lnTo>
                  <a:lnTo>
                    <a:pt x="195" y="600"/>
                  </a:lnTo>
                  <a:lnTo>
                    <a:pt x="180" y="720"/>
                  </a:lnTo>
                  <a:lnTo>
                    <a:pt x="165" y="840"/>
                  </a:lnTo>
                  <a:lnTo>
                    <a:pt x="180" y="840"/>
                  </a:lnTo>
                  <a:lnTo>
                    <a:pt x="180" y="900"/>
                  </a:lnTo>
                  <a:lnTo>
                    <a:pt x="60" y="1050"/>
                  </a:lnTo>
                  <a:lnTo>
                    <a:pt x="30" y="1050"/>
                  </a:lnTo>
                  <a:lnTo>
                    <a:pt x="15" y="1080"/>
                  </a:lnTo>
                  <a:lnTo>
                    <a:pt x="0" y="1140"/>
                  </a:lnTo>
                  <a:lnTo>
                    <a:pt x="30" y="1125"/>
                  </a:lnTo>
                  <a:lnTo>
                    <a:pt x="45" y="1125"/>
                  </a:lnTo>
                  <a:lnTo>
                    <a:pt x="105" y="1170"/>
                  </a:lnTo>
                  <a:lnTo>
                    <a:pt x="135" y="1200"/>
                  </a:lnTo>
                  <a:lnTo>
                    <a:pt x="165" y="1200"/>
                  </a:lnTo>
                  <a:lnTo>
                    <a:pt x="225" y="1170"/>
                  </a:lnTo>
                  <a:lnTo>
                    <a:pt x="195" y="1170"/>
                  </a:lnTo>
                  <a:lnTo>
                    <a:pt x="195" y="1155"/>
                  </a:lnTo>
                  <a:lnTo>
                    <a:pt x="165" y="1140"/>
                  </a:lnTo>
                  <a:lnTo>
                    <a:pt x="120" y="1110"/>
                  </a:lnTo>
                  <a:lnTo>
                    <a:pt x="135" y="1095"/>
                  </a:lnTo>
                  <a:lnTo>
                    <a:pt x="255" y="960"/>
                  </a:lnTo>
                  <a:lnTo>
                    <a:pt x="315" y="840"/>
                  </a:lnTo>
                  <a:lnTo>
                    <a:pt x="375" y="810"/>
                  </a:lnTo>
                  <a:lnTo>
                    <a:pt x="420" y="810"/>
                  </a:lnTo>
                  <a:lnTo>
                    <a:pt x="420" y="855"/>
                  </a:lnTo>
                  <a:lnTo>
                    <a:pt x="420" y="1035"/>
                  </a:lnTo>
                  <a:lnTo>
                    <a:pt x="405" y="1050"/>
                  </a:lnTo>
                  <a:lnTo>
                    <a:pt x="420" y="1080"/>
                  </a:lnTo>
                  <a:lnTo>
                    <a:pt x="420" y="1095"/>
                  </a:lnTo>
                  <a:lnTo>
                    <a:pt x="420" y="1140"/>
                  </a:lnTo>
                  <a:lnTo>
                    <a:pt x="435" y="1140"/>
                  </a:lnTo>
                  <a:lnTo>
                    <a:pt x="435" y="1095"/>
                  </a:lnTo>
                  <a:lnTo>
                    <a:pt x="541" y="1110"/>
                  </a:lnTo>
                  <a:lnTo>
                    <a:pt x="616" y="1110"/>
                  </a:lnTo>
                  <a:lnTo>
                    <a:pt x="616" y="1080"/>
                  </a:lnTo>
                  <a:lnTo>
                    <a:pt x="556" y="1080"/>
                  </a:lnTo>
                  <a:lnTo>
                    <a:pt x="526" y="1050"/>
                  </a:lnTo>
                  <a:lnTo>
                    <a:pt x="526" y="1035"/>
                  </a:lnTo>
                  <a:lnTo>
                    <a:pt x="526" y="810"/>
                  </a:lnTo>
                  <a:lnTo>
                    <a:pt x="541" y="810"/>
                  </a:lnTo>
                  <a:lnTo>
                    <a:pt x="526" y="750"/>
                  </a:lnTo>
                  <a:lnTo>
                    <a:pt x="481" y="690"/>
                  </a:lnTo>
                  <a:lnTo>
                    <a:pt x="435" y="615"/>
                  </a:lnTo>
                  <a:lnTo>
                    <a:pt x="435" y="570"/>
                  </a:lnTo>
                  <a:lnTo>
                    <a:pt x="420" y="495"/>
                  </a:lnTo>
                  <a:lnTo>
                    <a:pt x="481" y="540"/>
                  </a:lnTo>
                  <a:lnTo>
                    <a:pt x="496" y="510"/>
                  </a:lnTo>
                  <a:lnTo>
                    <a:pt x="556" y="510"/>
                  </a:lnTo>
                  <a:lnTo>
                    <a:pt x="601" y="510"/>
                  </a:lnTo>
                  <a:lnTo>
                    <a:pt x="676" y="450"/>
                  </a:lnTo>
                  <a:lnTo>
                    <a:pt x="736" y="390"/>
                  </a:lnTo>
                  <a:lnTo>
                    <a:pt x="781" y="375"/>
                  </a:lnTo>
                  <a:lnTo>
                    <a:pt x="781" y="360"/>
                  </a:lnTo>
                  <a:lnTo>
                    <a:pt x="796" y="330"/>
                  </a:lnTo>
                  <a:lnTo>
                    <a:pt x="796" y="300"/>
                  </a:lnTo>
                  <a:lnTo>
                    <a:pt x="826" y="270"/>
                  </a:lnTo>
                  <a:lnTo>
                    <a:pt x="781" y="270"/>
                  </a:lnTo>
                  <a:lnTo>
                    <a:pt x="766" y="315"/>
                  </a:lnTo>
                  <a:lnTo>
                    <a:pt x="721" y="330"/>
                  </a:lnTo>
                  <a:lnTo>
                    <a:pt x="661" y="375"/>
                  </a:lnTo>
                  <a:lnTo>
                    <a:pt x="586" y="435"/>
                  </a:lnTo>
                  <a:lnTo>
                    <a:pt x="526" y="420"/>
                  </a:lnTo>
                  <a:lnTo>
                    <a:pt x="526" y="390"/>
                  </a:lnTo>
                  <a:lnTo>
                    <a:pt x="481" y="375"/>
                  </a:lnTo>
                  <a:lnTo>
                    <a:pt x="435" y="330"/>
                  </a:lnTo>
                  <a:lnTo>
                    <a:pt x="466" y="315"/>
                  </a:lnTo>
                  <a:lnTo>
                    <a:pt x="435" y="300"/>
                  </a:lnTo>
                  <a:lnTo>
                    <a:pt x="466" y="270"/>
                  </a:lnTo>
                  <a:lnTo>
                    <a:pt x="481" y="270"/>
                  </a:lnTo>
                  <a:lnTo>
                    <a:pt x="496" y="270"/>
                  </a:lnTo>
                  <a:lnTo>
                    <a:pt x="526" y="240"/>
                  </a:lnTo>
                  <a:lnTo>
                    <a:pt x="526" y="195"/>
                  </a:lnTo>
                  <a:lnTo>
                    <a:pt x="541" y="195"/>
                  </a:lnTo>
                  <a:lnTo>
                    <a:pt x="526" y="180"/>
                  </a:lnTo>
                  <a:lnTo>
                    <a:pt x="526" y="150"/>
                  </a:lnTo>
                  <a:lnTo>
                    <a:pt x="526" y="120"/>
                  </a:lnTo>
                  <a:lnTo>
                    <a:pt x="526" y="90"/>
                  </a:lnTo>
                  <a:lnTo>
                    <a:pt x="541" y="90"/>
                  </a:lnTo>
                  <a:lnTo>
                    <a:pt x="556" y="75"/>
                  </a:lnTo>
                  <a:lnTo>
                    <a:pt x="541" y="60"/>
                  </a:lnTo>
                  <a:lnTo>
                    <a:pt x="541" y="30"/>
                  </a:lnTo>
                  <a:lnTo>
                    <a:pt x="526" y="15"/>
                  </a:lnTo>
                </a:path>
              </a:pathLst>
            </a:custGeom>
            <a:solidFill>
              <a:srgbClr val="FFFF00">
                <a:alpha val="89999"/>
              </a:srgbClr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</p:grpSp>
      <p:grpSp>
        <p:nvGrpSpPr>
          <p:cNvPr id="7" name="Group 45"/>
          <p:cNvGrpSpPr>
            <a:grpSpLocks noChangeAspect="1"/>
          </p:cNvGrpSpPr>
          <p:nvPr/>
        </p:nvGrpSpPr>
        <p:grpSpPr bwMode="auto">
          <a:xfrm>
            <a:off x="2402399" y="4613392"/>
            <a:ext cx="973139" cy="1271588"/>
            <a:chOff x="3991" y="6435"/>
            <a:chExt cx="826" cy="1215"/>
          </a:xfrm>
        </p:grpSpPr>
        <p:sp>
          <p:nvSpPr>
            <p:cNvPr id="1055790" name="Freeform 46"/>
            <p:cNvSpPr>
              <a:spLocks noChangeAspect="1"/>
            </p:cNvSpPr>
            <p:nvPr/>
          </p:nvSpPr>
          <p:spPr bwMode="auto">
            <a:xfrm>
              <a:off x="3991" y="6435"/>
              <a:ext cx="826" cy="1215"/>
            </a:xfrm>
            <a:custGeom>
              <a:avLst/>
              <a:gdLst/>
              <a:ahLst/>
              <a:cxnLst>
                <a:cxn ang="0">
                  <a:pos x="480" y="30"/>
                </a:cxn>
                <a:cxn ang="0">
                  <a:pos x="420" y="0"/>
                </a:cxn>
                <a:cxn ang="0">
                  <a:pos x="360" y="0"/>
                </a:cxn>
                <a:cxn ang="0">
                  <a:pos x="285" y="15"/>
                </a:cxn>
                <a:cxn ang="0">
                  <a:pos x="270" y="120"/>
                </a:cxn>
                <a:cxn ang="0">
                  <a:pos x="285" y="180"/>
                </a:cxn>
                <a:cxn ang="0">
                  <a:pos x="300" y="180"/>
                </a:cxn>
                <a:cxn ang="0">
                  <a:pos x="345" y="240"/>
                </a:cxn>
                <a:cxn ang="0">
                  <a:pos x="300" y="255"/>
                </a:cxn>
                <a:cxn ang="0">
                  <a:pos x="285" y="300"/>
                </a:cxn>
                <a:cxn ang="0">
                  <a:pos x="210" y="435"/>
                </a:cxn>
                <a:cxn ang="0">
                  <a:pos x="165" y="630"/>
                </a:cxn>
                <a:cxn ang="0">
                  <a:pos x="165" y="675"/>
                </a:cxn>
                <a:cxn ang="0">
                  <a:pos x="165" y="780"/>
                </a:cxn>
                <a:cxn ang="0">
                  <a:pos x="30" y="1050"/>
                </a:cxn>
                <a:cxn ang="0">
                  <a:pos x="45" y="1095"/>
                </a:cxn>
                <a:cxn ang="0">
                  <a:pos x="0" y="1140"/>
                </a:cxn>
                <a:cxn ang="0">
                  <a:pos x="60" y="1155"/>
                </a:cxn>
                <a:cxn ang="0">
                  <a:pos x="180" y="1215"/>
                </a:cxn>
                <a:cxn ang="0">
                  <a:pos x="225" y="1170"/>
                </a:cxn>
                <a:cxn ang="0">
                  <a:pos x="150" y="1140"/>
                </a:cxn>
                <a:cxn ang="0">
                  <a:pos x="180" y="1140"/>
                </a:cxn>
                <a:cxn ang="0">
                  <a:pos x="345" y="795"/>
                </a:cxn>
                <a:cxn ang="0">
                  <a:pos x="405" y="795"/>
                </a:cxn>
                <a:cxn ang="0">
                  <a:pos x="390" y="1050"/>
                </a:cxn>
                <a:cxn ang="0">
                  <a:pos x="405" y="1080"/>
                </a:cxn>
                <a:cxn ang="0">
                  <a:pos x="390" y="1140"/>
                </a:cxn>
                <a:cxn ang="0">
                  <a:pos x="465" y="1140"/>
                </a:cxn>
                <a:cxn ang="0">
                  <a:pos x="631" y="1140"/>
                </a:cxn>
                <a:cxn ang="0">
                  <a:pos x="571" y="1095"/>
                </a:cxn>
                <a:cxn ang="0">
                  <a:pos x="526" y="1050"/>
                </a:cxn>
                <a:cxn ang="0">
                  <a:pos x="601" y="780"/>
                </a:cxn>
                <a:cxn ang="0">
                  <a:pos x="405" y="600"/>
                </a:cxn>
                <a:cxn ang="0">
                  <a:pos x="420" y="510"/>
                </a:cxn>
                <a:cxn ang="0">
                  <a:pos x="510" y="540"/>
                </a:cxn>
                <a:cxn ang="0">
                  <a:pos x="631" y="495"/>
                </a:cxn>
                <a:cxn ang="0">
                  <a:pos x="721" y="390"/>
                </a:cxn>
                <a:cxn ang="0">
                  <a:pos x="766" y="375"/>
                </a:cxn>
                <a:cxn ang="0">
                  <a:pos x="796" y="330"/>
                </a:cxn>
                <a:cxn ang="0">
                  <a:pos x="811" y="270"/>
                </a:cxn>
                <a:cxn ang="0">
                  <a:pos x="811" y="255"/>
                </a:cxn>
                <a:cxn ang="0">
                  <a:pos x="751" y="315"/>
                </a:cxn>
                <a:cxn ang="0">
                  <a:pos x="661" y="360"/>
                </a:cxn>
                <a:cxn ang="0">
                  <a:pos x="571" y="390"/>
                </a:cxn>
                <a:cxn ang="0">
                  <a:pos x="541" y="375"/>
                </a:cxn>
                <a:cxn ang="0">
                  <a:pos x="450" y="330"/>
                </a:cxn>
                <a:cxn ang="0">
                  <a:pos x="450" y="300"/>
                </a:cxn>
                <a:cxn ang="0">
                  <a:pos x="480" y="270"/>
                </a:cxn>
                <a:cxn ang="0">
                  <a:pos x="541" y="255"/>
                </a:cxn>
                <a:cxn ang="0">
                  <a:pos x="526" y="195"/>
                </a:cxn>
                <a:cxn ang="0">
                  <a:pos x="526" y="135"/>
                </a:cxn>
                <a:cxn ang="0">
                  <a:pos x="510" y="90"/>
                </a:cxn>
                <a:cxn ang="0">
                  <a:pos x="541" y="30"/>
                </a:cxn>
              </a:cxnLst>
              <a:rect l="0" t="0" r="r" b="b"/>
              <a:pathLst>
                <a:path w="826" h="1215">
                  <a:moveTo>
                    <a:pt x="541" y="30"/>
                  </a:moveTo>
                  <a:lnTo>
                    <a:pt x="480" y="30"/>
                  </a:lnTo>
                  <a:lnTo>
                    <a:pt x="450" y="15"/>
                  </a:lnTo>
                  <a:lnTo>
                    <a:pt x="420" y="0"/>
                  </a:lnTo>
                  <a:lnTo>
                    <a:pt x="390" y="0"/>
                  </a:lnTo>
                  <a:lnTo>
                    <a:pt x="360" y="0"/>
                  </a:lnTo>
                  <a:lnTo>
                    <a:pt x="330" y="0"/>
                  </a:lnTo>
                  <a:lnTo>
                    <a:pt x="285" y="15"/>
                  </a:lnTo>
                  <a:lnTo>
                    <a:pt x="270" y="75"/>
                  </a:lnTo>
                  <a:lnTo>
                    <a:pt x="270" y="120"/>
                  </a:lnTo>
                  <a:lnTo>
                    <a:pt x="270" y="135"/>
                  </a:lnTo>
                  <a:lnTo>
                    <a:pt x="285" y="180"/>
                  </a:lnTo>
                  <a:lnTo>
                    <a:pt x="285" y="150"/>
                  </a:lnTo>
                  <a:lnTo>
                    <a:pt x="300" y="180"/>
                  </a:lnTo>
                  <a:lnTo>
                    <a:pt x="330" y="195"/>
                  </a:lnTo>
                  <a:lnTo>
                    <a:pt x="345" y="240"/>
                  </a:lnTo>
                  <a:lnTo>
                    <a:pt x="330" y="240"/>
                  </a:lnTo>
                  <a:lnTo>
                    <a:pt x="300" y="255"/>
                  </a:lnTo>
                  <a:lnTo>
                    <a:pt x="285" y="270"/>
                  </a:lnTo>
                  <a:lnTo>
                    <a:pt x="285" y="300"/>
                  </a:lnTo>
                  <a:lnTo>
                    <a:pt x="225" y="360"/>
                  </a:lnTo>
                  <a:lnTo>
                    <a:pt x="210" y="435"/>
                  </a:lnTo>
                  <a:lnTo>
                    <a:pt x="180" y="540"/>
                  </a:lnTo>
                  <a:lnTo>
                    <a:pt x="165" y="630"/>
                  </a:lnTo>
                  <a:lnTo>
                    <a:pt x="150" y="675"/>
                  </a:lnTo>
                  <a:lnTo>
                    <a:pt x="165" y="675"/>
                  </a:lnTo>
                  <a:lnTo>
                    <a:pt x="180" y="675"/>
                  </a:lnTo>
                  <a:lnTo>
                    <a:pt x="165" y="780"/>
                  </a:lnTo>
                  <a:lnTo>
                    <a:pt x="165" y="870"/>
                  </a:lnTo>
                  <a:lnTo>
                    <a:pt x="30" y="1050"/>
                  </a:lnTo>
                  <a:lnTo>
                    <a:pt x="45" y="1080"/>
                  </a:lnTo>
                  <a:lnTo>
                    <a:pt x="45" y="1095"/>
                  </a:lnTo>
                  <a:lnTo>
                    <a:pt x="30" y="1095"/>
                  </a:lnTo>
                  <a:lnTo>
                    <a:pt x="0" y="1140"/>
                  </a:lnTo>
                  <a:lnTo>
                    <a:pt x="45" y="1170"/>
                  </a:lnTo>
                  <a:lnTo>
                    <a:pt x="60" y="1155"/>
                  </a:lnTo>
                  <a:lnTo>
                    <a:pt x="120" y="1215"/>
                  </a:lnTo>
                  <a:lnTo>
                    <a:pt x="180" y="1215"/>
                  </a:lnTo>
                  <a:lnTo>
                    <a:pt x="225" y="1215"/>
                  </a:lnTo>
                  <a:lnTo>
                    <a:pt x="225" y="1170"/>
                  </a:lnTo>
                  <a:lnTo>
                    <a:pt x="180" y="1155"/>
                  </a:lnTo>
                  <a:lnTo>
                    <a:pt x="150" y="1140"/>
                  </a:lnTo>
                  <a:lnTo>
                    <a:pt x="165" y="1110"/>
                  </a:lnTo>
                  <a:lnTo>
                    <a:pt x="180" y="1140"/>
                  </a:lnTo>
                  <a:lnTo>
                    <a:pt x="285" y="990"/>
                  </a:lnTo>
                  <a:lnTo>
                    <a:pt x="345" y="795"/>
                  </a:lnTo>
                  <a:lnTo>
                    <a:pt x="360" y="780"/>
                  </a:lnTo>
                  <a:lnTo>
                    <a:pt x="405" y="795"/>
                  </a:lnTo>
                  <a:lnTo>
                    <a:pt x="450" y="840"/>
                  </a:lnTo>
                  <a:lnTo>
                    <a:pt x="390" y="1050"/>
                  </a:lnTo>
                  <a:lnTo>
                    <a:pt x="405" y="1050"/>
                  </a:lnTo>
                  <a:lnTo>
                    <a:pt x="405" y="1080"/>
                  </a:lnTo>
                  <a:lnTo>
                    <a:pt x="405" y="1095"/>
                  </a:lnTo>
                  <a:lnTo>
                    <a:pt x="390" y="1140"/>
                  </a:lnTo>
                  <a:lnTo>
                    <a:pt x="450" y="1155"/>
                  </a:lnTo>
                  <a:lnTo>
                    <a:pt x="465" y="1140"/>
                  </a:lnTo>
                  <a:lnTo>
                    <a:pt x="541" y="1155"/>
                  </a:lnTo>
                  <a:lnTo>
                    <a:pt x="631" y="1140"/>
                  </a:lnTo>
                  <a:lnTo>
                    <a:pt x="631" y="1110"/>
                  </a:lnTo>
                  <a:lnTo>
                    <a:pt x="571" y="1095"/>
                  </a:lnTo>
                  <a:lnTo>
                    <a:pt x="526" y="1080"/>
                  </a:lnTo>
                  <a:lnTo>
                    <a:pt x="526" y="1050"/>
                  </a:lnTo>
                  <a:lnTo>
                    <a:pt x="571" y="1080"/>
                  </a:lnTo>
                  <a:lnTo>
                    <a:pt x="601" y="780"/>
                  </a:lnTo>
                  <a:lnTo>
                    <a:pt x="601" y="750"/>
                  </a:lnTo>
                  <a:lnTo>
                    <a:pt x="405" y="600"/>
                  </a:lnTo>
                  <a:lnTo>
                    <a:pt x="405" y="555"/>
                  </a:lnTo>
                  <a:lnTo>
                    <a:pt x="420" y="510"/>
                  </a:lnTo>
                  <a:lnTo>
                    <a:pt x="480" y="540"/>
                  </a:lnTo>
                  <a:lnTo>
                    <a:pt x="510" y="540"/>
                  </a:lnTo>
                  <a:lnTo>
                    <a:pt x="571" y="510"/>
                  </a:lnTo>
                  <a:lnTo>
                    <a:pt x="631" y="495"/>
                  </a:lnTo>
                  <a:lnTo>
                    <a:pt x="691" y="450"/>
                  </a:lnTo>
                  <a:lnTo>
                    <a:pt x="721" y="390"/>
                  </a:lnTo>
                  <a:lnTo>
                    <a:pt x="751" y="375"/>
                  </a:lnTo>
                  <a:lnTo>
                    <a:pt x="766" y="375"/>
                  </a:lnTo>
                  <a:lnTo>
                    <a:pt x="781" y="375"/>
                  </a:lnTo>
                  <a:lnTo>
                    <a:pt x="796" y="330"/>
                  </a:lnTo>
                  <a:lnTo>
                    <a:pt x="811" y="300"/>
                  </a:lnTo>
                  <a:lnTo>
                    <a:pt x="811" y="270"/>
                  </a:lnTo>
                  <a:lnTo>
                    <a:pt x="826" y="255"/>
                  </a:lnTo>
                  <a:lnTo>
                    <a:pt x="811" y="255"/>
                  </a:lnTo>
                  <a:lnTo>
                    <a:pt x="766" y="300"/>
                  </a:lnTo>
                  <a:lnTo>
                    <a:pt x="751" y="315"/>
                  </a:lnTo>
                  <a:lnTo>
                    <a:pt x="721" y="315"/>
                  </a:lnTo>
                  <a:lnTo>
                    <a:pt x="661" y="360"/>
                  </a:lnTo>
                  <a:lnTo>
                    <a:pt x="601" y="390"/>
                  </a:lnTo>
                  <a:lnTo>
                    <a:pt x="571" y="390"/>
                  </a:lnTo>
                  <a:lnTo>
                    <a:pt x="526" y="390"/>
                  </a:lnTo>
                  <a:lnTo>
                    <a:pt x="541" y="375"/>
                  </a:lnTo>
                  <a:lnTo>
                    <a:pt x="480" y="375"/>
                  </a:lnTo>
                  <a:lnTo>
                    <a:pt x="450" y="330"/>
                  </a:lnTo>
                  <a:lnTo>
                    <a:pt x="465" y="315"/>
                  </a:lnTo>
                  <a:lnTo>
                    <a:pt x="450" y="300"/>
                  </a:lnTo>
                  <a:lnTo>
                    <a:pt x="465" y="270"/>
                  </a:lnTo>
                  <a:lnTo>
                    <a:pt x="480" y="270"/>
                  </a:lnTo>
                  <a:lnTo>
                    <a:pt x="526" y="270"/>
                  </a:lnTo>
                  <a:lnTo>
                    <a:pt x="541" y="255"/>
                  </a:lnTo>
                  <a:lnTo>
                    <a:pt x="526" y="210"/>
                  </a:lnTo>
                  <a:lnTo>
                    <a:pt x="526" y="195"/>
                  </a:lnTo>
                  <a:lnTo>
                    <a:pt x="541" y="180"/>
                  </a:lnTo>
                  <a:lnTo>
                    <a:pt x="526" y="135"/>
                  </a:lnTo>
                  <a:lnTo>
                    <a:pt x="510" y="120"/>
                  </a:lnTo>
                  <a:lnTo>
                    <a:pt x="510" y="90"/>
                  </a:lnTo>
                  <a:lnTo>
                    <a:pt x="480" y="75"/>
                  </a:lnTo>
                  <a:lnTo>
                    <a:pt x="541" y="30"/>
                  </a:ln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055791" name="Freeform 47"/>
            <p:cNvSpPr>
              <a:spLocks noChangeAspect="1"/>
            </p:cNvSpPr>
            <p:nvPr/>
          </p:nvSpPr>
          <p:spPr bwMode="auto">
            <a:xfrm>
              <a:off x="3991" y="6435"/>
              <a:ext cx="826" cy="1215"/>
            </a:xfrm>
            <a:custGeom>
              <a:avLst/>
              <a:gdLst/>
              <a:ahLst/>
              <a:cxnLst>
                <a:cxn ang="0">
                  <a:pos x="480" y="30"/>
                </a:cxn>
                <a:cxn ang="0">
                  <a:pos x="420" y="0"/>
                </a:cxn>
                <a:cxn ang="0">
                  <a:pos x="360" y="0"/>
                </a:cxn>
                <a:cxn ang="0">
                  <a:pos x="285" y="15"/>
                </a:cxn>
                <a:cxn ang="0">
                  <a:pos x="270" y="120"/>
                </a:cxn>
                <a:cxn ang="0">
                  <a:pos x="285" y="180"/>
                </a:cxn>
                <a:cxn ang="0">
                  <a:pos x="300" y="180"/>
                </a:cxn>
                <a:cxn ang="0">
                  <a:pos x="345" y="240"/>
                </a:cxn>
                <a:cxn ang="0">
                  <a:pos x="300" y="255"/>
                </a:cxn>
                <a:cxn ang="0">
                  <a:pos x="285" y="300"/>
                </a:cxn>
                <a:cxn ang="0">
                  <a:pos x="210" y="435"/>
                </a:cxn>
                <a:cxn ang="0">
                  <a:pos x="165" y="630"/>
                </a:cxn>
                <a:cxn ang="0">
                  <a:pos x="165" y="675"/>
                </a:cxn>
                <a:cxn ang="0">
                  <a:pos x="165" y="780"/>
                </a:cxn>
                <a:cxn ang="0">
                  <a:pos x="30" y="1050"/>
                </a:cxn>
                <a:cxn ang="0">
                  <a:pos x="45" y="1095"/>
                </a:cxn>
                <a:cxn ang="0">
                  <a:pos x="0" y="1140"/>
                </a:cxn>
                <a:cxn ang="0">
                  <a:pos x="60" y="1155"/>
                </a:cxn>
                <a:cxn ang="0">
                  <a:pos x="180" y="1215"/>
                </a:cxn>
                <a:cxn ang="0">
                  <a:pos x="225" y="1170"/>
                </a:cxn>
                <a:cxn ang="0">
                  <a:pos x="150" y="1140"/>
                </a:cxn>
                <a:cxn ang="0">
                  <a:pos x="180" y="1140"/>
                </a:cxn>
                <a:cxn ang="0">
                  <a:pos x="345" y="795"/>
                </a:cxn>
                <a:cxn ang="0">
                  <a:pos x="405" y="795"/>
                </a:cxn>
                <a:cxn ang="0">
                  <a:pos x="390" y="1050"/>
                </a:cxn>
                <a:cxn ang="0">
                  <a:pos x="405" y="1080"/>
                </a:cxn>
                <a:cxn ang="0">
                  <a:pos x="390" y="1140"/>
                </a:cxn>
                <a:cxn ang="0">
                  <a:pos x="465" y="1140"/>
                </a:cxn>
                <a:cxn ang="0">
                  <a:pos x="631" y="1140"/>
                </a:cxn>
                <a:cxn ang="0">
                  <a:pos x="571" y="1095"/>
                </a:cxn>
                <a:cxn ang="0">
                  <a:pos x="526" y="1050"/>
                </a:cxn>
                <a:cxn ang="0">
                  <a:pos x="601" y="780"/>
                </a:cxn>
                <a:cxn ang="0">
                  <a:pos x="405" y="600"/>
                </a:cxn>
                <a:cxn ang="0">
                  <a:pos x="420" y="510"/>
                </a:cxn>
                <a:cxn ang="0">
                  <a:pos x="510" y="540"/>
                </a:cxn>
                <a:cxn ang="0">
                  <a:pos x="631" y="495"/>
                </a:cxn>
                <a:cxn ang="0">
                  <a:pos x="721" y="390"/>
                </a:cxn>
                <a:cxn ang="0">
                  <a:pos x="766" y="375"/>
                </a:cxn>
                <a:cxn ang="0">
                  <a:pos x="796" y="330"/>
                </a:cxn>
                <a:cxn ang="0">
                  <a:pos x="811" y="270"/>
                </a:cxn>
                <a:cxn ang="0">
                  <a:pos x="811" y="255"/>
                </a:cxn>
                <a:cxn ang="0">
                  <a:pos x="751" y="315"/>
                </a:cxn>
                <a:cxn ang="0">
                  <a:pos x="661" y="360"/>
                </a:cxn>
                <a:cxn ang="0">
                  <a:pos x="571" y="390"/>
                </a:cxn>
                <a:cxn ang="0">
                  <a:pos x="541" y="375"/>
                </a:cxn>
                <a:cxn ang="0">
                  <a:pos x="450" y="330"/>
                </a:cxn>
                <a:cxn ang="0">
                  <a:pos x="450" y="300"/>
                </a:cxn>
                <a:cxn ang="0">
                  <a:pos x="480" y="270"/>
                </a:cxn>
                <a:cxn ang="0">
                  <a:pos x="541" y="255"/>
                </a:cxn>
                <a:cxn ang="0">
                  <a:pos x="526" y="195"/>
                </a:cxn>
                <a:cxn ang="0">
                  <a:pos x="526" y="135"/>
                </a:cxn>
                <a:cxn ang="0">
                  <a:pos x="510" y="90"/>
                </a:cxn>
                <a:cxn ang="0">
                  <a:pos x="541" y="30"/>
                </a:cxn>
              </a:cxnLst>
              <a:rect l="0" t="0" r="r" b="b"/>
              <a:pathLst>
                <a:path w="826" h="1215">
                  <a:moveTo>
                    <a:pt x="541" y="30"/>
                  </a:moveTo>
                  <a:lnTo>
                    <a:pt x="480" y="30"/>
                  </a:lnTo>
                  <a:lnTo>
                    <a:pt x="450" y="15"/>
                  </a:lnTo>
                  <a:lnTo>
                    <a:pt x="420" y="0"/>
                  </a:lnTo>
                  <a:lnTo>
                    <a:pt x="390" y="0"/>
                  </a:lnTo>
                  <a:lnTo>
                    <a:pt x="360" y="0"/>
                  </a:lnTo>
                  <a:lnTo>
                    <a:pt x="330" y="0"/>
                  </a:lnTo>
                  <a:lnTo>
                    <a:pt x="285" y="15"/>
                  </a:lnTo>
                  <a:lnTo>
                    <a:pt x="270" y="75"/>
                  </a:lnTo>
                  <a:lnTo>
                    <a:pt x="270" y="120"/>
                  </a:lnTo>
                  <a:lnTo>
                    <a:pt x="270" y="135"/>
                  </a:lnTo>
                  <a:lnTo>
                    <a:pt x="285" y="180"/>
                  </a:lnTo>
                  <a:lnTo>
                    <a:pt x="285" y="150"/>
                  </a:lnTo>
                  <a:lnTo>
                    <a:pt x="300" y="180"/>
                  </a:lnTo>
                  <a:lnTo>
                    <a:pt x="330" y="195"/>
                  </a:lnTo>
                  <a:lnTo>
                    <a:pt x="345" y="240"/>
                  </a:lnTo>
                  <a:lnTo>
                    <a:pt x="330" y="240"/>
                  </a:lnTo>
                  <a:lnTo>
                    <a:pt x="300" y="255"/>
                  </a:lnTo>
                  <a:lnTo>
                    <a:pt x="285" y="270"/>
                  </a:lnTo>
                  <a:lnTo>
                    <a:pt x="285" y="300"/>
                  </a:lnTo>
                  <a:lnTo>
                    <a:pt x="225" y="360"/>
                  </a:lnTo>
                  <a:lnTo>
                    <a:pt x="210" y="435"/>
                  </a:lnTo>
                  <a:lnTo>
                    <a:pt x="180" y="540"/>
                  </a:lnTo>
                  <a:lnTo>
                    <a:pt x="165" y="630"/>
                  </a:lnTo>
                  <a:lnTo>
                    <a:pt x="150" y="675"/>
                  </a:lnTo>
                  <a:lnTo>
                    <a:pt x="165" y="675"/>
                  </a:lnTo>
                  <a:lnTo>
                    <a:pt x="180" y="675"/>
                  </a:lnTo>
                  <a:lnTo>
                    <a:pt x="165" y="780"/>
                  </a:lnTo>
                  <a:lnTo>
                    <a:pt x="165" y="870"/>
                  </a:lnTo>
                  <a:lnTo>
                    <a:pt x="30" y="1050"/>
                  </a:lnTo>
                  <a:lnTo>
                    <a:pt x="45" y="1080"/>
                  </a:lnTo>
                  <a:lnTo>
                    <a:pt x="45" y="1095"/>
                  </a:lnTo>
                  <a:lnTo>
                    <a:pt x="30" y="1095"/>
                  </a:lnTo>
                  <a:lnTo>
                    <a:pt x="0" y="1140"/>
                  </a:lnTo>
                  <a:lnTo>
                    <a:pt x="45" y="1170"/>
                  </a:lnTo>
                  <a:lnTo>
                    <a:pt x="60" y="1155"/>
                  </a:lnTo>
                  <a:lnTo>
                    <a:pt x="120" y="1215"/>
                  </a:lnTo>
                  <a:lnTo>
                    <a:pt x="180" y="1215"/>
                  </a:lnTo>
                  <a:lnTo>
                    <a:pt x="225" y="1215"/>
                  </a:lnTo>
                  <a:lnTo>
                    <a:pt x="225" y="1170"/>
                  </a:lnTo>
                  <a:lnTo>
                    <a:pt x="180" y="1155"/>
                  </a:lnTo>
                  <a:lnTo>
                    <a:pt x="150" y="1140"/>
                  </a:lnTo>
                  <a:lnTo>
                    <a:pt x="165" y="1110"/>
                  </a:lnTo>
                  <a:lnTo>
                    <a:pt x="180" y="1140"/>
                  </a:lnTo>
                  <a:lnTo>
                    <a:pt x="285" y="990"/>
                  </a:lnTo>
                  <a:lnTo>
                    <a:pt x="345" y="795"/>
                  </a:lnTo>
                  <a:lnTo>
                    <a:pt x="360" y="780"/>
                  </a:lnTo>
                  <a:lnTo>
                    <a:pt x="405" y="795"/>
                  </a:lnTo>
                  <a:lnTo>
                    <a:pt x="450" y="840"/>
                  </a:lnTo>
                  <a:lnTo>
                    <a:pt x="390" y="1050"/>
                  </a:lnTo>
                  <a:lnTo>
                    <a:pt x="405" y="1050"/>
                  </a:lnTo>
                  <a:lnTo>
                    <a:pt x="405" y="1080"/>
                  </a:lnTo>
                  <a:lnTo>
                    <a:pt x="405" y="1095"/>
                  </a:lnTo>
                  <a:lnTo>
                    <a:pt x="390" y="1140"/>
                  </a:lnTo>
                  <a:lnTo>
                    <a:pt x="450" y="1155"/>
                  </a:lnTo>
                  <a:lnTo>
                    <a:pt x="465" y="1140"/>
                  </a:lnTo>
                  <a:lnTo>
                    <a:pt x="541" y="1155"/>
                  </a:lnTo>
                  <a:lnTo>
                    <a:pt x="631" y="1140"/>
                  </a:lnTo>
                  <a:lnTo>
                    <a:pt x="631" y="1110"/>
                  </a:lnTo>
                  <a:lnTo>
                    <a:pt x="571" y="1095"/>
                  </a:lnTo>
                  <a:lnTo>
                    <a:pt x="526" y="1080"/>
                  </a:lnTo>
                  <a:lnTo>
                    <a:pt x="526" y="1050"/>
                  </a:lnTo>
                  <a:lnTo>
                    <a:pt x="571" y="1080"/>
                  </a:lnTo>
                  <a:lnTo>
                    <a:pt x="601" y="780"/>
                  </a:lnTo>
                  <a:lnTo>
                    <a:pt x="601" y="750"/>
                  </a:lnTo>
                  <a:lnTo>
                    <a:pt x="405" y="600"/>
                  </a:lnTo>
                  <a:lnTo>
                    <a:pt x="405" y="555"/>
                  </a:lnTo>
                  <a:lnTo>
                    <a:pt x="420" y="510"/>
                  </a:lnTo>
                  <a:lnTo>
                    <a:pt x="480" y="540"/>
                  </a:lnTo>
                  <a:lnTo>
                    <a:pt x="510" y="540"/>
                  </a:lnTo>
                  <a:lnTo>
                    <a:pt x="571" y="510"/>
                  </a:lnTo>
                  <a:lnTo>
                    <a:pt x="631" y="495"/>
                  </a:lnTo>
                  <a:lnTo>
                    <a:pt x="691" y="450"/>
                  </a:lnTo>
                  <a:lnTo>
                    <a:pt x="721" y="390"/>
                  </a:lnTo>
                  <a:lnTo>
                    <a:pt x="751" y="375"/>
                  </a:lnTo>
                  <a:lnTo>
                    <a:pt x="766" y="375"/>
                  </a:lnTo>
                  <a:lnTo>
                    <a:pt x="781" y="375"/>
                  </a:lnTo>
                  <a:lnTo>
                    <a:pt x="796" y="330"/>
                  </a:lnTo>
                  <a:lnTo>
                    <a:pt x="811" y="300"/>
                  </a:lnTo>
                  <a:lnTo>
                    <a:pt x="811" y="270"/>
                  </a:lnTo>
                  <a:lnTo>
                    <a:pt x="826" y="255"/>
                  </a:lnTo>
                  <a:lnTo>
                    <a:pt x="811" y="255"/>
                  </a:lnTo>
                  <a:lnTo>
                    <a:pt x="766" y="300"/>
                  </a:lnTo>
                  <a:lnTo>
                    <a:pt x="751" y="315"/>
                  </a:lnTo>
                  <a:lnTo>
                    <a:pt x="721" y="315"/>
                  </a:lnTo>
                  <a:lnTo>
                    <a:pt x="661" y="360"/>
                  </a:lnTo>
                  <a:lnTo>
                    <a:pt x="601" y="390"/>
                  </a:lnTo>
                  <a:lnTo>
                    <a:pt x="571" y="390"/>
                  </a:lnTo>
                  <a:lnTo>
                    <a:pt x="526" y="390"/>
                  </a:lnTo>
                  <a:lnTo>
                    <a:pt x="541" y="375"/>
                  </a:lnTo>
                  <a:lnTo>
                    <a:pt x="480" y="375"/>
                  </a:lnTo>
                  <a:lnTo>
                    <a:pt x="450" y="330"/>
                  </a:lnTo>
                  <a:lnTo>
                    <a:pt x="465" y="315"/>
                  </a:lnTo>
                  <a:lnTo>
                    <a:pt x="450" y="300"/>
                  </a:lnTo>
                  <a:lnTo>
                    <a:pt x="465" y="270"/>
                  </a:lnTo>
                  <a:lnTo>
                    <a:pt x="480" y="270"/>
                  </a:lnTo>
                  <a:lnTo>
                    <a:pt x="526" y="270"/>
                  </a:lnTo>
                  <a:lnTo>
                    <a:pt x="541" y="255"/>
                  </a:lnTo>
                  <a:lnTo>
                    <a:pt x="526" y="210"/>
                  </a:lnTo>
                  <a:lnTo>
                    <a:pt x="526" y="195"/>
                  </a:lnTo>
                  <a:lnTo>
                    <a:pt x="541" y="180"/>
                  </a:lnTo>
                  <a:lnTo>
                    <a:pt x="526" y="135"/>
                  </a:lnTo>
                  <a:lnTo>
                    <a:pt x="510" y="120"/>
                  </a:lnTo>
                  <a:lnTo>
                    <a:pt x="510" y="90"/>
                  </a:lnTo>
                  <a:lnTo>
                    <a:pt x="480" y="75"/>
                  </a:lnTo>
                  <a:lnTo>
                    <a:pt x="541" y="30"/>
                  </a:lnTo>
                </a:path>
              </a:pathLst>
            </a:custGeom>
            <a:solidFill>
              <a:srgbClr val="00CC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</p:grpSp>
      <p:sp>
        <p:nvSpPr>
          <p:cNvPr id="1055792" name="Rectangle 48"/>
          <p:cNvSpPr>
            <a:spLocks noChangeAspect="1" noChangeArrowheads="1"/>
          </p:cNvSpPr>
          <p:nvPr/>
        </p:nvSpPr>
        <p:spPr bwMode="auto">
          <a:xfrm>
            <a:off x="3132852" y="3106856"/>
            <a:ext cx="6155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" pitchFamily="18" charset="0"/>
                <a:ea typeface="ＭＳ Ｐゴシック" pitchFamily="50" charset="-128"/>
                <a:cs typeface="+mn-cs"/>
              </a:rPr>
              <a:t>家族</a:t>
            </a:r>
          </a:p>
        </p:txBody>
      </p:sp>
      <p:sp>
        <p:nvSpPr>
          <p:cNvPr id="1055794" name="Line 50"/>
          <p:cNvSpPr>
            <a:spLocks noChangeShapeType="1"/>
          </p:cNvSpPr>
          <p:nvPr/>
        </p:nvSpPr>
        <p:spPr bwMode="auto">
          <a:xfrm flipV="1">
            <a:off x="7014501" y="4367330"/>
            <a:ext cx="390525" cy="68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795" name="Rectangle 51"/>
          <p:cNvSpPr>
            <a:spLocks noChangeAspect="1" noChangeArrowheads="1"/>
          </p:cNvSpPr>
          <p:nvPr/>
        </p:nvSpPr>
        <p:spPr bwMode="auto">
          <a:xfrm>
            <a:off x="1701549" y="3109209"/>
            <a:ext cx="12311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地域住民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itchFamily="18" charset="0"/>
              <a:ea typeface="ＭＳ 明朝" pitchFamily="17" charset="-128"/>
              <a:cs typeface="+mn-cs"/>
            </a:endParaRPr>
          </a:p>
        </p:txBody>
      </p:sp>
      <p:sp>
        <p:nvSpPr>
          <p:cNvPr id="1055796" name="Rectangle 52"/>
          <p:cNvSpPr>
            <a:spLocks noChangeAspect="1" noChangeArrowheads="1"/>
          </p:cNvSpPr>
          <p:nvPr/>
        </p:nvSpPr>
        <p:spPr bwMode="auto">
          <a:xfrm>
            <a:off x="375752" y="4695942"/>
            <a:ext cx="18466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保健福祉等の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行政関係者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itchFamily="18" charset="0"/>
              <a:ea typeface="ＭＳ 明朝" pitchFamily="17" charset="-128"/>
              <a:cs typeface="+mn-cs"/>
            </a:endParaRPr>
          </a:p>
        </p:txBody>
      </p:sp>
      <p:sp>
        <p:nvSpPr>
          <p:cNvPr id="1055797" name="Line 53"/>
          <p:cNvSpPr>
            <a:spLocks noChangeShapeType="1"/>
          </p:cNvSpPr>
          <p:nvPr/>
        </p:nvSpPr>
        <p:spPr bwMode="auto">
          <a:xfrm flipV="1">
            <a:off x="2088074" y="5054727"/>
            <a:ext cx="492125" cy="68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798" name="Line 54"/>
          <p:cNvSpPr>
            <a:spLocks noChangeShapeType="1"/>
          </p:cNvSpPr>
          <p:nvPr/>
        </p:nvSpPr>
        <p:spPr bwMode="auto">
          <a:xfrm>
            <a:off x="4523298" y="3700580"/>
            <a:ext cx="211138" cy="500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799" name="Line 55"/>
          <p:cNvSpPr>
            <a:spLocks noChangeShapeType="1"/>
          </p:cNvSpPr>
          <p:nvPr/>
        </p:nvSpPr>
        <p:spPr bwMode="auto">
          <a:xfrm>
            <a:off x="3116776" y="4053015"/>
            <a:ext cx="388938" cy="4841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800" name="Line 56"/>
          <p:cNvSpPr>
            <a:spLocks noChangeShapeType="1"/>
          </p:cNvSpPr>
          <p:nvPr/>
        </p:nvSpPr>
        <p:spPr bwMode="auto">
          <a:xfrm>
            <a:off x="3686686" y="3616448"/>
            <a:ext cx="520700" cy="830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801" name="Rectangle 57"/>
          <p:cNvSpPr>
            <a:spLocks noChangeAspect="1" noChangeArrowheads="1"/>
          </p:cNvSpPr>
          <p:nvPr/>
        </p:nvSpPr>
        <p:spPr bwMode="auto">
          <a:xfrm>
            <a:off x="7428427" y="5032493"/>
            <a:ext cx="2962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環境づくり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Century" pitchFamily="18" charset="0"/>
              <a:ea typeface="ＭＳ 明朝" pitchFamily="17" charset="-128"/>
              <a:cs typeface="+mn-cs"/>
            </a:endParaRPr>
          </a:p>
        </p:txBody>
      </p:sp>
      <p:sp>
        <p:nvSpPr>
          <p:cNvPr id="1055802" name="Line 58"/>
          <p:cNvSpPr>
            <a:spLocks noChangeShapeType="1"/>
          </p:cNvSpPr>
          <p:nvPr/>
        </p:nvSpPr>
        <p:spPr bwMode="auto">
          <a:xfrm flipV="1">
            <a:off x="1121285" y="5211890"/>
            <a:ext cx="6167437" cy="904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803" name="Line 59"/>
          <p:cNvSpPr>
            <a:spLocks noChangeShapeType="1"/>
          </p:cNvSpPr>
          <p:nvPr/>
        </p:nvSpPr>
        <p:spPr bwMode="auto">
          <a:xfrm>
            <a:off x="1105409" y="6116755"/>
            <a:ext cx="619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804" name="Line 60"/>
          <p:cNvSpPr>
            <a:spLocks noChangeShapeType="1"/>
          </p:cNvSpPr>
          <p:nvPr/>
        </p:nvSpPr>
        <p:spPr bwMode="auto">
          <a:xfrm>
            <a:off x="7107747" y="5415080"/>
            <a:ext cx="0" cy="615950"/>
          </a:xfrm>
          <a:prstGeom prst="line">
            <a:avLst/>
          </a:prstGeom>
          <a:noFill/>
          <a:ln w="38100">
            <a:solidFill>
              <a:srgbClr val="FF99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805" name="Freeform 61"/>
          <p:cNvSpPr>
            <a:spLocks/>
          </p:cNvSpPr>
          <p:nvPr/>
        </p:nvSpPr>
        <p:spPr bwMode="auto">
          <a:xfrm>
            <a:off x="5840922" y="5403977"/>
            <a:ext cx="725488" cy="708025"/>
          </a:xfrm>
          <a:custGeom>
            <a:avLst/>
            <a:gdLst/>
            <a:ahLst/>
            <a:cxnLst>
              <a:cxn ang="0">
                <a:pos x="1707" y="3007"/>
              </a:cxn>
              <a:cxn ang="0">
                <a:pos x="1634" y="2623"/>
              </a:cxn>
              <a:cxn ang="0">
                <a:pos x="235" y="2650"/>
              </a:cxn>
              <a:cxn ang="0">
                <a:pos x="235" y="3061"/>
              </a:cxn>
              <a:cxn ang="0">
                <a:pos x="1643" y="3034"/>
              </a:cxn>
              <a:cxn ang="0">
                <a:pos x="1643" y="2138"/>
              </a:cxn>
              <a:cxn ang="0">
                <a:pos x="235" y="2074"/>
              </a:cxn>
              <a:cxn ang="0">
                <a:pos x="235" y="2495"/>
              </a:cxn>
              <a:cxn ang="0">
                <a:pos x="1643" y="2431"/>
              </a:cxn>
              <a:cxn ang="0">
                <a:pos x="1643" y="1498"/>
              </a:cxn>
              <a:cxn ang="0">
                <a:pos x="235" y="1461"/>
              </a:cxn>
              <a:cxn ang="0">
                <a:pos x="235" y="1909"/>
              </a:cxn>
              <a:cxn ang="0">
                <a:pos x="1643" y="1882"/>
              </a:cxn>
              <a:cxn ang="0">
                <a:pos x="1606" y="831"/>
              </a:cxn>
              <a:cxn ang="0">
                <a:pos x="262" y="794"/>
              </a:cxn>
              <a:cxn ang="0">
                <a:pos x="235" y="1306"/>
              </a:cxn>
              <a:cxn ang="0">
                <a:pos x="1606" y="1242"/>
              </a:cxn>
              <a:cxn ang="0">
                <a:pos x="1606" y="181"/>
              </a:cxn>
              <a:cxn ang="0">
                <a:pos x="262" y="154"/>
              </a:cxn>
              <a:cxn ang="0">
                <a:pos x="262" y="639"/>
              </a:cxn>
              <a:cxn ang="0">
                <a:pos x="1606" y="602"/>
              </a:cxn>
              <a:cxn ang="0">
                <a:pos x="1678" y="246"/>
              </a:cxn>
            </a:cxnLst>
            <a:rect l="0" t="0" r="r" b="b"/>
            <a:pathLst>
              <a:path w="1879" h="3188">
                <a:moveTo>
                  <a:pt x="1707" y="3007"/>
                </a:moveTo>
                <a:cubicBezTo>
                  <a:pt x="1695" y="2943"/>
                  <a:pt x="1879" y="2682"/>
                  <a:pt x="1634" y="2623"/>
                </a:cubicBezTo>
                <a:cubicBezTo>
                  <a:pt x="1389" y="2564"/>
                  <a:pt x="468" y="2577"/>
                  <a:pt x="235" y="2650"/>
                </a:cubicBezTo>
                <a:cubicBezTo>
                  <a:pt x="2" y="2723"/>
                  <a:pt x="0" y="2997"/>
                  <a:pt x="235" y="3061"/>
                </a:cubicBezTo>
                <a:cubicBezTo>
                  <a:pt x="470" y="3125"/>
                  <a:pt x="1408" y="3188"/>
                  <a:pt x="1643" y="3034"/>
                </a:cubicBezTo>
                <a:cubicBezTo>
                  <a:pt x="1878" y="2880"/>
                  <a:pt x="1878" y="2298"/>
                  <a:pt x="1643" y="2138"/>
                </a:cubicBezTo>
                <a:cubicBezTo>
                  <a:pt x="1408" y="1978"/>
                  <a:pt x="470" y="2014"/>
                  <a:pt x="235" y="2074"/>
                </a:cubicBezTo>
                <a:cubicBezTo>
                  <a:pt x="0" y="2134"/>
                  <a:pt x="0" y="2436"/>
                  <a:pt x="235" y="2495"/>
                </a:cubicBezTo>
                <a:cubicBezTo>
                  <a:pt x="470" y="2554"/>
                  <a:pt x="1408" y="2597"/>
                  <a:pt x="1643" y="2431"/>
                </a:cubicBezTo>
                <a:cubicBezTo>
                  <a:pt x="1878" y="2265"/>
                  <a:pt x="1878" y="1660"/>
                  <a:pt x="1643" y="1498"/>
                </a:cubicBezTo>
                <a:cubicBezTo>
                  <a:pt x="1408" y="1336"/>
                  <a:pt x="470" y="1393"/>
                  <a:pt x="235" y="1461"/>
                </a:cubicBezTo>
                <a:cubicBezTo>
                  <a:pt x="0" y="1529"/>
                  <a:pt x="0" y="1839"/>
                  <a:pt x="235" y="1909"/>
                </a:cubicBezTo>
                <a:cubicBezTo>
                  <a:pt x="470" y="1979"/>
                  <a:pt x="1414" y="2062"/>
                  <a:pt x="1643" y="1882"/>
                </a:cubicBezTo>
                <a:cubicBezTo>
                  <a:pt x="1872" y="1702"/>
                  <a:pt x="1836" y="1012"/>
                  <a:pt x="1606" y="831"/>
                </a:cubicBezTo>
                <a:cubicBezTo>
                  <a:pt x="1376" y="650"/>
                  <a:pt x="490" y="715"/>
                  <a:pt x="262" y="794"/>
                </a:cubicBezTo>
                <a:cubicBezTo>
                  <a:pt x="34" y="873"/>
                  <a:pt x="11" y="1231"/>
                  <a:pt x="235" y="1306"/>
                </a:cubicBezTo>
                <a:cubicBezTo>
                  <a:pt x="459" y="1381"/>
                  <a:pt x="1378" y="1429"/>
                  <a:pt x="1606" y="1242"/>
                </a:cubicBezTo>
                <a:cubicBezTo>
                  <a:pt x="1834" y="1055"/>
                  <a:pt x="1830" y="362"/>
                  <a:pt x="1606" y="181"/>
                </a:cubicBezTo>
                <a:cubicBezTo>
                  <a:pt x="1382" y="0"/>
                  <a:pt x="486" y="78"/>
                  <a:pt x="262" y="154"/>
                </a:cubicBezTo>
                <a:cubicBezTo>
                  <a:pt x="38" y="230"/>
                  <a:pt x="38" y="564"/>
                  <a:pt x="262" y="639"/>
                </a:cubicBezTo>
                <a:cubicBezTo>
                  <a:pt x="486" y="714"/>
                  <a:pt x="1370" y="668"/>
                  <a:pt x="1606" y="602"/>
                </a:cubicBezTo>
                <a:cubicBezTo>
                  <a:pt x="1842" y="536"/>
                  <a:pt x="1663" y="320"/>
                  <a:pt x="1678" y="246"/>
                </a:cubicBezTo>
              </a:path>
            </a:pathLst>
          </a:custGeom>
          <a:noFill/>
          <a:ln w="22225" cap="flat" cmpd="sng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55807" name="Text Box 63"/>
          <p:cNvSpPr txBox="1">
            <a:spLocks noChangeArrowheads="1"/>
          </p:cNvSpPr>
          <p:nvPr/>
        </p:nvSpPr>
        <p:spPr bwMode="auto">
          <a:xfrm>
            <a:off x="3992283" y="2524243"/>
            <a:ext cx="902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自助</a:t>
            </a:r>
          </a:p>
        </p:txBody>
      </p:sp>
      <p:sp>
        <p:nvSpPr>
          <p:cNvPr id="1055808" name="Text Box 64"/>
          <p:cNvSpPr txBox="1">
            <a:spLocks noChangeArrowheads="1"/>
          </p:cNvSpPr>
          <p:nvPr/>
        </p:nvSpPr>
        <p:spPr bwMode="auto">
          <a:xfrm>
            <a:off x="1886464" y="2524243"/>
            <a:ext cx="902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共助</a:t>
            </a:r>
          </a:p>
        </p:txBody>
      </p:sp>
      <p:sp>
        <p:nvSpPr>
          <p:cNvPr id="1055809" name="Text Box 65"/>
          <p:cNvSpPr txBox="1">
            <a:spLocks noChangeArrowheads="1"/>
          </p:cNvSpPr>
          <p:nvPr/>
        </p:nvSpPr>
        <p:spPr bwMode="auto">
          <a:xfrm>
            <a:off x="89996" y="3910139"/>
            <a:ext cx="29658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（ネットワーク化に向けた）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公助</a:t>
            </a:r>
          </a:p>
        </p:txBody>
      </p:sp>
      <p:sp>
        <p:nvSpPr>
          <p:cNvPr id="1055810" name="Text Box 66"/>
          <p:cNvSpPr txBox="1">
            <a:spLocks noChangeArrowheads="1"/>
          </p:cNvSpPr>
          <p:nvPr/>
        </p:nvSpPr>
        <p:spPr bwMode="auto">
          <a:xfrm>
            <a:off x="7526294" y="5511918"/>
            <a:ext cx="902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公助</a:t>
            </a:r>
          </a:p>
        </p:txBody>
      </p:sp>
      <p:sp>
        <p:nvSpPr>
          <p:cNvPr id="1055811" name="Text Box 67"/>
          <p:cNvSpPr txBox="1">
            <a:spLocks noChangeArrowheads="1"/>
          </p:cNvSpPr>
          <p:nvPr/>
        </p:nvSpPr>
        <p:spPr bwMode="auto">
          <a:xfrm>
            <a:off x="8412119" y="5513505"/>
            <a:ext cx="902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共助</a:t>
            </a:r>
          </a:p>
        </p:txBody>
      </p:sp>
      <p:sp>
        <p:nvSpPr>
          <p:cNvPr id="1055812" name="Text Box 68"/>
          <p:cNvSpPr txBox="1">
            <a:spLocks noChangeArrowheads="1"/>
          </p:cNvSpPr>
          <p:nvPr/>
        </p:nvSpPr>
        <p:spPr bwMode="auto">
          <a:xfrm>
            <a:off x="9296359" y="5515093"/>
            <a:ext cx="902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自助</a:t>
            </a:r>
          </a:p>
        </p:txBody>
      </p:sp>
      <p:sp>
        <p:nvSpPr>
          <p:cNvPr id="1055813" name="Rectangle 69"/>
          <p:cNvSpPr>
            <a:spLocks noChangeAspect="1" noChangeArrowheads="1"/>
          </p:cNvSpPr>
          <p:nvPr/>
        </p:nvSpPr>
        <p:spPr bwMode="auto">
          <a:xfrm>
            <a:off x="290518" y="1258646"/>
            <a:ext cx="25558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関係性の再構築で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居場所づくり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9" name="Rectangle 5"/>
          <p:cNvSpPr>
            <a:spLocks noChangeAspect="1" noChangeArrowheads="1"/>
          </p:cNvSpPr>
          <p:nvPr/>
        </p:nvSpPr>
        <p:spPr bwMode="auto">
          <a:xfrm>
            <a:off x="2913076" y="6273319"/>
            <a:ext cx="36083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（島内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1987</a:t>
            </a:r>
            <a:r>
              <a:rPr kumimoji="1" lang="ja-JP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、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吉田・藤内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1995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ＭＳ Ｐ明朝" pitchFamily="18" charset="-128"/>
                <a:ea typeface="ＭＳ Ｐ明朝" pitchFamily="18" charset="-128"/>
                <a:cs typeface="+mn-cs"/>
              </a:rPr>
              <a:t>を改変）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itchFamily="18" charset="0"/>
              <a:ea typeface="ＭＳ 明朝" charset="-128"/>
              <a:cs typeface="+mn-cs"/>
            </a:endParaRPr>
          </a:p>
        </p:txBody>
      </p:sp>
      <p:sp>
        <p:nvSpPr>
          <p:cNvPr id="71" name="Rectangle 81"/>
          <p:cNvSpPr>
            <a:spLocks noChangeAspect="1" noChangeArrowheads="1"/>
          </p:cNvSpPr>
          <p:nvPr/>
        </p:nvSpPr>
        <p:spPr bwMode="auto">
          <a:xfrm rot="21018161">
            <a:off x="5514801" y="4150934"/>
            <a:ext cx="129041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itchFamily="18" charset="0"/>
                <a:ea typeface="ＭＳ 明朝" charset="-128"/>
                <a:cs typeface="+mn-cs"/>
              </a:rPr>
              <a:t>誰もが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itchFamily="18" charset="0"/>
              <a:ea typeface="ＭＳ 明朝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itchFamily="18" charset="0"/>
                <a:ea typeface="ＭＳ 明朝" charset="-128"/>
                <a:cs typeface="+mn-cs"/>
              </a:rPr>
              <a:t>かかえる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 pitchFamily="18" charset="0"/>
              <a:ea typeface="ＭＳ 明朝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 pitchFamily="18" charset="0"/>
                <a:ea typeface="ＭＳ 明朝" charset="-128"/>
                <a:cs typeface="+mn-cs"/>
              </a:rPr>
              <a:t>生きづらさ</a:t>
            </a:r>
          </a:p>
        </p:txBody>
      </p:sp>
      <p:sp>
        <p:nvSpPr>
          <p:cNvPr id="44" name="Rectangle 51"/>
          <p:cNvSpPr>
            <a:spLocks noChangeAspect="1" noChangeArrowheads="1"/>
          </p:cNvSpPr>
          <p:nvPr/>
        </p:nvSpPr>
        <p:spPr bwMode="auto">
          <a:xfrm>
            <a:off x="1964646" y="3484345"/>
            <a:ext cx="12311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関係機関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" pitchFamily="18" charset="0"/>
              <a:ea typeface="ＭＳ 明朝" pitchFamily="1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41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5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55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5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5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5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5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5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5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5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055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1055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1055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5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05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05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05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8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748" grpId="0"/>
      <p:bldP spid="2" grpId="0" animBg="1"/>
      <p:bldP spid="1055792" grpId="0"/>
      <p:bldP spid="1055795" grpId="0"/>
      <p:bldP spid="1055796" grpId="0"/>
      <p:bldP spid="1055797" grpId="0" animBg="1"/>
      <p:bldP spid="1055799" grpId="0" animBg="1"/>
      <p:bldP spid="1055800" grpId="0" animBg="1"/>
      <p:bldP spid="1055801" grpId="0"/>
      <p:bldP spid="1055804" grpId="0" animBg="1"/>
      <p:bldP spid="1055807" grpId="0"/>
      <p:bldP spid="1055808" grpId="0"/>
      <p:bldP spid="1055809" grpId="0"/>
      <p:bldP spid="1055810" grpId="0"/>
      <p:bldP spid="1055811" grpId="0"/>
      <p:bldP spid="1055812" grpId="0"/>
      <p:bldP spid="1055813" grpId="0"/>
      <p:bldP spid="4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lumOff val="9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1B5DB85-92EE-6AA8-D7B4-8237984F1C9B}"/>
              </a:ext>
            </a:extLst>
          </p:cNvPr>
          <p:cNvSpPr txBox="1"/>
          <p:nvPr/>
        </p:nvSpPr>
        <p:spPr>
          <a:xfrm>
            <a:off x="1819511" y="1720840"/>
            <a:ext cx="664797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D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コロナ禍が</a:t>
            </a: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D0E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200" b="0" i="0" u="none" strike="noStrike" kern="100" cap="none" spc="0" normalizeH="0" baseline="0" noProof="0" dirty="0">
              <a:ln>
                <a:noFill/>
              </a:ln>
              <a:solidFill>
                <a:srgbClr val="FD0E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00" cap="none" spc="0" normalizeH="0" baseline="0" noProof="0" dirty="0">
                <a:ln>
                  <a:noFill/>
                </a:ln>
                <a:solidFill>
                  <a:srgbClr val="FD0E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"/>
                <a:ea typeface="HG創英角ﾎﾟｯﾌﾟ体"/>
                <a:cs typeface="Times New Roman"/>
              </a:rPr>
              <a:t>もたらしたこと</a:t>
            </a:r>
            <a:endParaRPr kumimoji="1" lang="en-US" altLang="ja-JP" sz="6000" b="0" i="0" u="none" strike="noStrike" kern="100" cap="none" spc="0" normalizeH="0" baseline="0" noProof="0" dirty="0">
              <a:ln>
                <a:noFill/>
              </a:ln>
              <a:solidFill>
                <a:srgbClr val="01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"/>
              <a:ea typeface="HG創英角ﾎﾟｯﾌﾟ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02239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FE8BF973-5CD1-3A8F-A247-887B45A79C6A}"/>
              </a:ext>
            </a:extLst>
          </p:cNvPr>
          <p:cNvCxnSpPr>
            <a:cxnSpLocks/>
          </p:cNvCxnSpPr>
          <p:nvPr/>
        </p:nvCxnSpPr>
        <p:spPr bwMode="auto">
          <a:xfrm flipV="1">
            <a:off x="4306075" y="1684176"/>
            <a:ext cx="5794311" cy="4991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ysDot"/>
            <a:round/>
            <a:headEnd type="none" w="lg" len="lg"/>
            <a:tailEnd type="stealth" w="lg" len="lg"/>
          </a:ln>
          <a:effectLst/>
        </p:spPr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AA0A122-9195-E878-1708-9A05E9EA4D64}"/>
              </a:ext>
            </a:extLst>
          </p:cNvPr>
          <p:cNvCxnSpPr>
            <a:cxnSpLocks/>
          </p:cNvCxnSpPr>
          <p:nvPr/>
        </p:nvCxnSpPr>
        <p:spPr bwMode="auto">
          <a:xfrm flipV="1">
            <a:off x="4306074" y="3209731"/>
            <a:ext cx="5738330" cy="6578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4F81BD"/>
            </a:solidFill>
            <a:prstDash val="sysDot"/>
            <a:round/>
            <a:headEnd type="none" w="lg" len="lg"/>
            <a:tailEnd type="stealth" w="lg" len="lg"/>
          </a:ln>
          <a:effectLst/>
        </p:spPr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01EC1149-B9F4-1929-59E2-AC0946C5EF8C}"/>
              </a:ext>
            </a:extLst>
          </p:cNvPr>
          <p:cNvCxnSpPr>
            <a:cxnSpLocks/>
          </p:cNvCxnSpPr>
          <p:nvPr/>
        </p:nvCxnSpPr>
        <p:spPr bwMode="auto">
          <a:xfrm>
            <a:off x="9100454" y="1772816"/>
            <a:ext cx="0" cy="216000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E665F5FA-F117-3B47-B6F1-DA782DFE542E}"/>
              </a:ext>
            </a:extLst>
          </p:cNvPr>
          <p:cNvCxnSpPr>
            <a:cxnSpLocks/>
          </p:cNvCxnSpPr>
          <p:nvPr/>
        </p:nvCxnSpPr>
        <p:spPr bwMode="auto">
          <a:xfrm>
            <a:off x="9088010" y="3320999"/>
            <a:ext cx="0" cy="216000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A64B7F2C-9496-BBF6-2B64-F8213B28142E}"/>
              </a:ext>
            </a:extLst>
          </p:cNvPr>
          <p:cNvCxnSpPr>
            <a:cxnSpLocks/>
          </p:cNvCxnSpPr>
          <p:nvPr/>
        </p:nvCxnSpPr>
        <p:spPr bwMode="auto">
          <a:xfrm>
            <a:off x="8316683" y="4771750"/>
            <a:ext cx="817986" cy="0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60FE7570-94BC-3F12-10DD-4A649A09CED5}"/>
              </a:ext>
            </a:extLst>
          </p:cNvPr>
          <p:cNvCxnSpPr>
            <a:cxnSpLocks/>
          </p:cNvCxnSpPr>
          <p:nvPr/>
        </p:nvCxnSpPr>
        <p:spPr bwMode="auto">
          <a:xfrm>
            <a:off x="8270024" y="5567962"/>
            <a:ext cx="817986" cy="0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845E946-4500-0619-37AF-64D6BF4207C9}"/>
              </a:ext>
            </a:extLst>
          </p:cNvPr>
          <p:cNvSpPr txBox="1"/>
          <p:nvPr/>
        </p:nvSpPr>
        <p:spPr>
          <a:xfrm>
            <a:off x="7689001" y="212531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平均寿命は低下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1C837B0-33BD-E618-61B1-2B7EDC63FCD8}"/>
              </a:ext>
            </a:extLst>
          </p:cNvPr>
          <p:cNvSpPr txBox="1"/>
          <p:nvPr/>
        </p:nvSpPr>
        <p:spPr>
          <a:xfrm>
            <a:off x="7614635" y="4007776"/>
            <a:ext cx="2222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健康寿命は横ばい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A878E8-9660-2BAB-EE0D-90582096CD78}"/>
              </a:ext>
            </a:extLst>
          </p:cNvPr>
          <p:cNvSpPr txBox="1"/>
          <p:nvPr/>
        </p:nvSpPr>
        <p:spPr>
          <a:xfrm>
            <a:off x="4700214" y="2681768"/>
            <a:ext cx="5586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ワクチン接種にも関わらず要介護者の寿命は短縮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B9A6B4-E989-3BCD-B04D-4AF30AA92B3F}"/>
              </a:ext>
            </a:extLst>
          </p:cNvPr>
          <p:cNvSpPr txBox="1"/>
          <p:nvPr/>
        </p:nvSpPr>
        <p:spPr>
          <a:xfrm>
            <a:off x="7472595" y="5891499"/>
            <a:ext cx="2412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健康な人は変わらず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E5889D-BD63-5517-DEDF-3300BFCEAFAB}"/>
              </a:ext>
            </a:extLst>
          </p:cNvPr>
          <p:cNvSpPr txBox="1"/>
          <p:nvPr/>
        </p:nvSpPr>
        <p:spPr>
          <a:xfrm>
            <a:off x="7556930" y="1228285"/>
            <a:ext cx="2095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コロナがなければ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65EAE84-2F7C-5B26-3ECF-6E9F50BD4FA8}"/>
              </a:ext>
            </a:extLst>
          </p:cNvPr>
          <p:cNvSpPr txBox="1"/>
          <p:nvPr/>
        </p:nvSpPr>
        <p:spPr>
          <a:xfrm>
            <a:off x="6633263" y="2363291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コロナで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605F60-CAA5-D3BC-5362-FFE3DEA577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0283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1154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6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BC0627B-6620-1049-EC5F-198C5E0A7C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0283952" cy="6858000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FE8BF973-5CD1-3A8F-A247-887B45A79C6A}"/>
              </a:ext>
            </a:extLst>
          </p:cNvPr>
          <p:cNvCxnSpPr>
            <a:cxnSpLocks/>
          </p:cNvCxnSpPr>
          <p:nvPr/>
        </p:nvCxnSpPr>
        <p:spPr bwMode="auto">
          <a:xfrm flipV="1">
            <a:off x="4306075" y="1684176"/>
            <a:ext cx="5794311" cy="4991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ysDot"/>
            <a:round/>
            <a:headEnd type="none" w="lg" len="lg"/>
            <a:tailEnd type="stealth" w="lg" len="lg"/>
          </a:ln>
          <a:effectLst/>
        </p:spPr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AA0A122-9195-E878-1708-9A05E9EA4D64}"/>
              </a:ext>
            </a:extLst>
          </p:cNvPr>
          <p:cNvCxnSpPr>
            <a:cxnSpLocks/>
          </p:cNvCxnSpPr>
          <p:nvPr/>
        </p:nvCxnSpPr>
        <p:spPr bwMode="auto">
          <a:xfrm flipV="1">
            <a:off x="4306074" y="3209731"/>
            <a:ext cx="5738330" cy="6578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4F81BD"/>
            </a:solidFill>
            <a:prstDash val="sysDot"/>
            <a:round/>
            <a:headEnd type="none" w="lg" len="lg"/>
            <a:tailEnd type="stealth" w="lg" len="lg"/>
          </a:ln>
          <a:effectLst/>
        </p:spPr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A64B7F2C-9496-BBF6-2B64-F8213B28142E}"/>
              </a:ext>
            </a:extLst>
          </p:cNvPr>
          <p:cNvCxnSpPr>
            <a:cxnSpLocks/>
          </p:cNvCxnSpPr>
          <p:nvPr/>
        </p:nvCxnSpPr>
        <p:spPr bwMode="auto">
          <a:xfrm>
            <a:off x="8316683" y="4771750"/>
            <a:ext cx="817986" cy="0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60FE7570-94BC-3F12-10DD-4A649A09CED5}"/>
              </a:ext>
            </a:extLst>
          </p:cNvPr>
          <p:cNvCxnSpPr>
            <a:cxnSpLocks/>
          </p:cNvCxnSpPr>
          <p:nvPr/>
        </p:nvCxnSpPr>
        <p:spPr bwMode="auto">
          <a:xfrm>
            <a:off x="8270024" y="5567962"/>
            <a:ext cx="817986" cy="0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845E946-4500-0619-37AF-64D6BF4207C9}"/>
              </a:ext>
            </a:extLst>
          </p:cNvPr>
          <p:cNvSpPr txBox="1"/>
          <p:nvPr/>
        </p:nvSpPr>
        <p:spPr>
          <a:xfrm>
            <a:off x="7689001" y="212531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平均寿命は低下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1C837B0-33BD-E618-61B1-2B7EDC63FCD8}"/>
              </a:ext>
            </a:extLst>
          </p:cNvPr>
          <p:cNvSpPr txBox="1"/>
          <p:nvPr/>
        </p:nvSpPr>
        <p:spPr>
          <a:xfrm>
            <a:off x="7614635" y="4007776"/>
            <a:ext cx="2222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健康寿命は横ばい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A878E8-9660-2BAB-EE0D-90582096CD78}"/>
              </a:ext>
            </a:extLst>
          </p:cNvPr>
          <p:cNvSpPr txBox="1"/>
          <p:nvPr/>
        </p:nvSpPr>
        <p:spPr>
          <a:xfrm>
            <a:off x="5469655" y="2681768"/>
            <a:ext cx="48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ワクチン接種にも関わらず要介護者は早世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B9A6B4-E989-3BCD-B04D-4AF30AA92B3F}"/>
              </a:ext>
            </a:extLst>
          </p:cNvPr>
          <p:cNvSpPr txBox="1"/>
          <p:nvPr/>
        </p:nvSpPr>
        <p:spPr>
          <a:xfrm>
            <a:off x="7472595" y="5891499"/>
            <a:ext cx="2412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健康な人は変わらず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E5889D-BD63-5517-DEDF-3300BFCEAFAB}"/>
              </a:ext>
            </a:extLst>
          </p:cNvPr>
          <p:cNvSpPr txBox="1"/>
          <p:nvPr/>
        </p:nvSpPr>
        <p:spPr>
          <a:xfrm>
            <a:off x="7556930" y="1228285"/>
            <a:ext cx="2095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コロナがなければ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65EAE84-2F7C-5B26-3ECF-6E9F50BD4FA8}"/>
              </a:ext>
            </a:extLst>
          </p:cNvPr>
          <p:cNvSpPr txBox="1"/>
          <p:nvPr/>
        </p:nvSpPr>
        <p:spPr>
          <a:xfrm>
            <a:off x="6633263" y="2363291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コロナで</a:t>
            </a: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3333AFB9-91DE-48FF-067B-2DB32808DB21}"/>
              </a:ext>
            </a:extLst>
          </p:cNvPr>
          <p:cNvCxnSpPr>
            <a:cxnSpLocks/>
          </p:cNvCxnSpPr>
          <p:nvPr/>
        </p:nvCxnSpPr>
        <p:spPr bwMode="auto">
          <a:xfrm>
            <a:off x="8115345" y="1816587"/>
            <a:ext cx="978612" cy="160016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7B5173BC-9393-2C60-32F9-ECA2F0138FA3}"/>
              </a:ext>
            </a:extLst>
          </p:cNvPr>
          <p:cNvCxnSpPr>
            <a:cxnSpLocks/>
          </p:cNvCxnSpPr>
          <p:nvPr/>
        </p:nvCxnSpPr>
        <p:spPr bwMode="auto">
          <a:xfrm>
            <a:off x="8143119" y="3422763"/>
            <a:ext cx="923065" cy="107999"/>
          </a:xfrm>
          <a:prstGeom prst="straightConnector1">
            <a:avLst/>
          </a:prstGeom>
          <a:ln w="38100">
            <a:headEnd type="none" w="sm" len="sm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85856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ーブ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9EF34F6-8D44-27C4-8E1E-602321DDB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8" y="0"/>
            <a:ext cx="10166684" cy="6858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B76C88-B9B0-D9A7-778E-627133DDDC07}"/>
              </a:ext>
            </a:extLst>
          </p:cNvPr>
          <p:cNvSpPr txBox="1"/>
          <p:nvPr/>
        </p:nvSpPr>
        <p:spPr>
          <a:xfrm>
            <a:off x="4749132" y="1592414"/>
            <a:ext cx="1968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運動習慣なし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他の活動あり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25F7B4D-CC9C-5AAE-F32F-DAB34A9E06B3}"/>
              </a:ext>
            </a:extLst>
          </p:cNvPr>
          <p:cNvSpPr txBox="1"/>
          <p:nvPr/>
        </p:nvSpPr>
        <p:spPr>
          <a:xfrm>
            <a:off x="7589519" y="1145178"/>
            <a:ext cx="1968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運動習慣あり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他の活動なし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E16A88C-3F63-145B-EF9A-3AAA457D47CA}"/>
              </a:ext>
            </a:extLst>
          </p:cNvPr>
          <p:cNvSpPr/>
          <p:nvPr/>
        </p:nvSpPr>
        <p:spPr>
          <a:xfrm>
            <a:off x="5238201" y="2778034"/>
            <a:ext cx="990000" cy="3937739"/>
          </a:xfrm>
          <a:prstGeom prst="roundRect">
            <a:avLst/>
          </a:prstGeom>
          <a:noFill/>
          <a:ln w="539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033832D-0DA1-85CC-CBE6-4BB9A6886BA3}"/>
              </a:ext>
            </a:extLst>
          </p:cNvPr>
          <p:cNvSpPr/>
          <p:nvPr/>
        </p:nvSpPr>
        <p:spPr>
          <a:xfrm>
            <a:off x="8207827" y="1946357"/>
            <a:ext cx="900000" cy="4752000"/>
          </a:xfrm>
          <a:prstGeom prst="roundRect">
            <a:avLst/>
          </a:prstGeom>
          <a:noFill/>
          <a:ln w="539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D5E2B6-352B-58F3-7453-ADCE4A667E36}"/>
              </a:ext>
            </a:extLst>
          </p:cNvPr>
          <p:cNvSpPr txBox="1"/>
          <p:nvPr/>
        </p:nvSpPr>
        <p:spPr>
          <a:xfrm>
            <a:off x="5142272" y="6634869"/>
            <a:ext cx="51447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3"/>
              </a:rPr>
              <a:t>https://www.tyojyu.or.jp/kankoubutsu/gyoseki/pdf/R2_frailty_gyosekishu.pdf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54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</a:schemeClr>
            </a:gs>
            <a:gs pos="50000">
              <a:schemeClr val="tx1">
                <a:lumMod val="75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963612"/>
            <a:ext cx="8775700" cy="4930775"/>
          </a:xfrm>
        </p:spPr>
        <p:txBody>
          <a:bodyPr/>
          <a:lstStyle/>
          <a:p>
            <a:r>
              <a:rPr lang="ja-JP" altLang="en-US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健康についての</a:t>
            </a:r>
            <a:br>
              <a:rPr lang="en-US" altLang="ja-JP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ja-JP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世界の意識も</a:t>
            </a:r>
            <a:br>
              <a:rPr lang="ja-JP" altLang="en-US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ja-JP" altLang="en-US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 sz="96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変わっていた！</a:t>
            </a:r>
          </a:p>
        </p:txBody>
      </p:sp>
    </p:spTree>
    <p:extLst>
      <p:ext uri="{BB962C8B-B14F-4D97-AF65-F5344CB8AC3E}">
        <p14:creationId xmlns:p14="http://schemas.microsoft.com/office/powerpoint/2010/main" val="139178363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C3BB3-515A-DA9C-C5AB-E49A9CB9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F98A7764-68F5-50ED-07DA-CF21535193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現代社会の課題</a:t>
            </a:r>
          </a:p>
        </p:txBody>
      </p:sp>
      <p:sp>
        <p:nvSpPr>
          <p:cNvPr id="915459" name="Rectangle 3">
            <a:extLst>
              <a:ext uri="{FF2B5EF4-FFF2-40B4-BE49-F238E27FC236}">
                <a16:creationId xmlns:a16="http://schemas.microsoft.com/office/drawing/2014/main" id="{B92AEEB9-4D1A-BDEA-7B2F-990954ACDD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11325" y="2252663"/>
            <a:ext cx="6807200" cy="4054475"/>
          </a:xfrm>
        </p:spPr>
        <p:txBody>
          <a:bodyPr/>
          <a:lstStyle/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dirty="0"/>
              <a:t>一番の課題は</a:t>
            </a:r>
            <a:r>
              <a:rPr lang="ja-JP" altLang="en-US" dirty="0">
                <a:solidFill>
                  <a:srgbClr val="FF99FF"/>
                </a:solidFill>
              </a:rPr>
              <a:t>「関係性の喪失」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dirty="0"/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dirty="0"/>
              <a:t>最優先の目標は</a:t>
            </a:r>
            <a:r>
              <a:rPr lang="ja-JP" altLang="en-US" dirty="0">
                <a:solidFill>
                  <a:srgbClr val="FF99FF"/>
                </a:solidFill>
              </a:rPr>
              <a:t>「関係性の再構築」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dirty="0"/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dirty="0"/>
              <a:t>そのために急がれるのは</a:t>
            </a:r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dirty="0"/>
              <a:t>　　</a:t>
            </a:r>
            <a:r>
              <a:rPr lang="ja-JP" altLang="en-US" dirty="0">
                <a:solidFill>
                  <a:srgbClr val="FF99FF"/>
                </a:solidFill>
              </a:rPr>
              <a:t>「コミュニケーション能力の再開発」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dirty="0">
              <a:solidFill>
                <a:srgbClr val="FF99FF"/>
              </a:solidFill>
            </a:endParaRP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dirty="0"/>
          </a:p>
        </p:txBody>
      </p:sp>
      <p:sp>
        <p:nvSpPr>
          <p:cNvPr id="915460" name="Text Box 4">
            <a:extLst>
              <a:ext uri="{FF2B5EF4-FFF2-40B4-BE49-F238E27FC236}">
                <a16:creationId xmlns:a16="http://schemas.microsoft.com/office/drawing/2014/main" id="{59E0DDCA-F8D6-6ACB-976F-2BF832B00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75" y="1430338"/>
            <a:ext cx="459613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（前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WHO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西太平洋地域事務局長　尾身茂氏）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2003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年　日本公衆衛生学会（京都）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A8CDE0-FBB1-4681-207C-9A8F0C6D174D}"/>
              </a:ext>
            </a:extLst>
          </p:cNvPr>
          <p:cNvSpPr/>
          <p:nvPr/>
        </p:nvSpPr>
        <p:spPr>
          <a:xfrm>
            <a:off x="5629012" y="6596390"/>
            <a:ext cx="465798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明朝" panose="02020400000000000000" pitchFamily="18" charset="-128"/>
                <a:ea typeface="ＭＳ Ｐゴシック" pitchFamily="50" charset="-128"/>
                <a:cs typeface="Times New Roman" panose="02020603050405020304" pitchFamily="18" charset="0"/>
                <a:hlinkClick r:id="rId2"/>
              </a:rPr>
              <a:t>http://www.igaku-shoin.co.jp/nwsppr/n2004dir/n2572dir/n2572_01.htm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3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91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6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91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94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91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49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91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5459" grpId="0" build="p"/>
      <p:bldP spid="91546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今時の若者のコミュニケーション？</a:t>
            </a:r>
          </a:p>
        </p:txBody>
      </p:sp>
      <p:sp>
        <p:nvSpPr>
          <p:cNvPr id="1336323" name="Rectangle 3"/>
          <p:cNvSpPr>
            <a:spLocks noGrp="1" noChangeArrowheads="1"/>
          </p:cNvSpPr>
          <p:nvPr>
            <p:ph idx="1"/>
          </p:nvPr>
        </p:nvSpPr>
        <p:spPr>
          <a:xfrm>
            <a:off x="14288" y="1371600"/>
            <a:ext cx="10287000" cy="5180013"/>
          </a:xfrm>
        </p:spPr>
        <p:txBody>
          <a:bodyPr/>
          <a:lstStyle/>
          <a:p>
            <a:pPr algn="ctr">
              <a:lnSpc>
                <a:spcPct val="170000"/>
              </a:lnSpc>
            </a:pPr>
            <a:r>
              <a:rPr lang="ja-JP" altLang="en-US" sz="2800" dirty="0"/>
              <a:t>おはよう、こんにちは、ただいまの挨拶ができない</a:t>
            </a:r>
          </a:p>
          <a:p>
            <a:pPr algn="ctr">
              <a:lnSpc>
                <a:spcPct val="170000"/>
              </a:lnSpc>
            </a:pPr>
            <a:r>
              <a:rPr lang="ja-JP" altLang="en-US" sz="2800" dirty="0"/>
              <a:t>そもそも言いたいことがない　</a:t>
            </a:r>
            <a:r>
              <a:rPr lang="ja-JP" altLang="en-US" sz="2800" dirty="0">
                <a:solidFill>
                  <a:srgbClr val="FF99FF"/>
                </a:solidFill>
              </a:rPr>
              <a:t>「別に・・・・・・・」</a:t>
            </a:r>
          </a:p>
          <a:p>
            <a:pPr algn="ctr">
              <a:lnSpc>
                <a:spcPct val="170000"/>
              </a:lnSpc>
            </a:pPr>
            <a:r>
              <a:rPr lang="ja-JP" altLang="en-US" sz="2800" dirty="0"/>
              <a:t>言いたいことがまとまらない</a:t>
            </a:r>
            <a:r>
              <a:rPr lang="ja-JP" altLang="en-US" sz="2800" dirty="0">
                <a:solidFill>
                  <a:srgbClr val="FF99FF"/>
                </a:solidFill>
              </a:rPr>
              <a:t>　「ビミョー」</a:t>
            </a:r>
          </a:p>
          <a:p>
            <a:pPr algn="ctr">
              <a:lnSpc>
                <a:spcPct val="170000"/>
              </a:lnSpc>
            </a:pPr>
            <a:r>
              <a:rPr lang="ja-JP" altLang="en-US" sz="2800" dirty="0"/>
              <a:t>相手が言っていることが理解できない　</a:t>
            </a:r>
            <a:r>
              <a:rPr lang="ja-JP" altLang="en-US" sz="2800" dirty="0">
                <a:solidFill>
                  <a:srgbClr val="FF99FF"/>
                </a:solidFill>
              </a:rPr>
              <a:t>「うるせえ」「わかんな～</a:t>
            </a:r>
            <a:r>
              <a:rPr lang="ja-JP" altLang="en-US" sz="2800" dirty="0" err="1">
                <a:solidFill>
                  <a:srgbClr val="FF99FF"/>
                </a:solidFill>
              </a:rPr>
              <a:t>い</a:t>
            </a:r>
            <a:r>
              <a:rPr lang="ja-JP" altLang="en-US" sz="2800" dirty="0">
                <a:solidFill>
                  <a:srgbClr val="FF99FF"/>
                </a:solidFill>
              </a:rPr>
              <a:t>」</a:t>
            </a:r>
          </a:p>
          <a:p>
            <a:pPr algn="ctr">
              <a:lnSpc>
                <a:spcPct val="170000"/>
              </a:lnSpc>
            </a:pPr>
            <a:r>
              <a:rPr lang="ja-JP" altLang="en-US" sz="2800" dirty="0"/>
              <a:t>自分と相手との距離のとり方がわからない　</a:t>
            </a:r>
            <a:r>
              <a:rPr lang="ja-JP" altLang="en-US" sz="2800" dirty="0">
                <a:solidFill>
                  <a:srgbClr val="FF99FF"/>
                </a:solidFill>
              </a:rPr>
              <a:t>「ウザイ」「きもい」</a:t>
            </a:r>
          </a:p>
          <a:p>
            <a:pPr algn="ctr">
              <a:lnSpc>
                <a:spcPct val="170000"/>
              </a:lnSpc>
            </a:pPr>
            <a:r>
              <a:rPr lang="ja-JP" altLang="en-US" sz="2800" dirty="0">
                <a:solidFill>
                  <a:srgbClr val="FF99FF"/>
                </a:solidFill>
              </a:rPr>
              <a:t>どうしてそうなったの？？？？？</a:t>
            </a:r>
          </a:p>
        </p:txBody>
      </p:sp>
    </p:spTree>
    <p:extLst>
      <p:ext uri="{BB962C8B-B14F-4D97-AF65-F5344CB8AC3E}">
        <p14:creationId xmlns:p14="http://schemas.microsoft.com/office/powerpoint/2010/main" val="8871919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3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3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632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-17463"/>
            <a:ext cx="9801225" cy="1143001"/>
          </a:xfrm>
        </p:spPr>
        <p:txBody>
          <a:bodyPr/>
          <a:lstStyle/>
          <a:p>
            <a:r>
              <a:rPr lang="ja-JP" altLang="en-US"/>
              <a:t>「暴走族」、はやらない？</a:t>
            </a:r>
          </a:p>
        </p:txBody>
      </p:sp>
      <p:sp>
        <p:nvSpPr>
          <p:cNvPr id="1387523" name="Rectangle 3"/>
          <p:cNvSpPr>
            <a:spLocks noGrp="1" noChangeArrowheads="1"/>
          </p:cNvSpPr>
          <p:nvPr>
            <p:ph idx="1"/>
          </p:nvPr>
        </p:nvSpPr>
        <p:spPr>
          <a:xfrm>
            <a:off x="1" y="1106488"/>
            <a:ext cx="10287000" cy="5745162"/>
          </a:xfrm>
        </p:spPr>
        <p:txBody>
          <a:bodyPr/>
          <a:lstStyle/>
          <a:p>
            <a:pPr marL="0" indent="0"/>
            <a:r>
              <a:rPr lang="ja-JP" altLang="en-US" dirty="0"/>
              <a:t>　昨年１年間に全国の警察が確認した暴走行為の参加人員は延べ９万３４３８人で、一昨年より３１％（４万２７１７人）も減少したことが、警察庁のまとめで分かった。</a:t>
            </a:r>
          </a:p>
          <a:p>
            <a:pPr marL="0" indent="0"/>
            <a:r>
              <a:rPr lang="ja-JP" altLang="en-US" dirty="0"/>
              <a:t>　警察庁は、「暴力団の予備軍と化している暴走族が、今の若者気質に合わないのではないか。</a:t>
            </a:r>
            <a:r>
              <a:rPr lang="ja-JP" altLang="en-US" dirty="0">
                <a:solidFill>
                  <a:srgbClr val="FF99FF"/>
                </a:solidFill>
              </a:rPr>
              <a:t>上下関係の厳しい組織に嫌気を感じ離脱する者も多い</a:t>
            </a:r>
            <a:r>
              <a:rPr lang="ja-JP" altLang="en-US" dirty="0"/>
              <a:t>」と指摘している。</a:t>
            </a:r>
          </a:p>
          <a:p>
            <a:pPr marL="0" indent="0"/>
            <a:r>
              <a:rPr lang="ja-JP" altLang="en-US" dirty="0"/>
              <a:t>　１００台以上で暴走する大規模なグループはほとんどなく、１グループ当たりの平均構成員数も、９５年の３２人から、昨年は１８人に落ち込んだ。</a:t>
            </a:r>
          </a:p>
          <a:p>
            <a:pPr marL="0" indent="0" algn="r"/>
            <a:r>
              <a:rPr lang="ja-JP" altLang="en-US" dirty="0"/>
              <a:t>読売新聞（</a:t>
            </a:r>
            <a:r>
              <a:rPr lang="en-US" altLang="ja-JP" dirty="0"/>
              <a:t>2005</a:t>
            </a:r>
            <a:r>
              <a:rPr lang="ja-JP" altLang="en-US" dirty="0"/>
              <a:t>年</a:t>
            </a:r>
            <a:r>
              <a:rPr lang="en-US" altLang="ja-JP" dirty="0"/>
              <a:t>1</a:t>
            </a:r>
            <a:r>
              <a:rPr lang="ja-JP" altLang="en-US" dirty="0"/>
              <a:t>月</a:t>
            </a:r>
            <a:r>
              <a:rPr lang="en-US" altLang="ja-JP" dirty="0"/>
              <a:t>27</a:t>
            </a:r>
            <a:r>
              <a:rPr lang="ja-JP" altLang="en-US" dirty="0"/>
              <a:t>日）</a:t>
            </a:r>
          </a:p>
        </p:txBody>
      </p:sp>
      <p:sp>
        <p:nvSpPr>
          <p:cNvPr id="1387524" name="Rectangle 4"/>
          <p:cNvSpPr>
            <a:spLocks noChangeArrowheads="1"/>
          </p:cNvSpPr>
          <p:nvPr/>
        </p:nvSpPr>
        <p:spPr bwMode="auto">
          <a:xfrm>
            <a:off x="6263640" y="3246119"/>
            <a:ext cx="3648710" cy="446723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87525" name="Rectangle 5"/>
          <p:cNvSpPr>
            <a:spLocks noChangeArrowheads="1"/>
          </p:cNvSpPr>
          <p:nvPr/>
        </p:nvSpPr>
        <p:spPr bwMode="auto">
          <a:xfrm>
            <a:off x="68581" y="3705543"/>
            <a:ext cx="5783579" cy="432117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5147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87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2000"/>
                                        <p:tgtEl>
                                          <p:spTgt spid="1387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7524" grpId="0" animBg="1"/>
      <p:bldP spid="138752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96850"/>
            <a:ext cx="9815512" cy="968375"/>
          </a:xfrm>
        </p:spPr>
        <p:txBody>
          <a:bodyPr/>
          <a:lstStyle/>
          <a:p>
            <a:pPr eaLnBrk="1" hangingPunct="1"/>
            <a:r>
              <a:rPr lang="ja-JP" altLang="en-US" dirty="0"/>
              <a:t>現代人のコミュニケーション</a:t>
            </a:r>
          </a:p>
        </p:txBody>
      </p:sp>
      <p:sp>
        <p:nvSpPr>
          <p:cNvPr id="1255427" name="Rectangle 3"/>
          <p:cNvSpPr>
            <a:spLocks noGrp="1" noChangeArrowheads="1"/>
          </p:cNvSpPr>
          <p:nvPr>
            <p:ph idx="1"/>
          </p:nvPr>
        </p:nvSpPr>
        <p:spPr>
          <a:xfrm>
            <a:off x="679450" y="819150"/>
            <a:ext cx="9167813" cy="5021263"/>
          </a:xfrm>
        </p:spPr>
        <p:txBody>
          <a:bodyPr/>
          <a:lstStyle/>
          <a:p>
            <a:pPr marL="0" indent="0" eaLnBrk="1" hangingPunct="1">
              <a:lnSpc>
                <a:spcPct val="230000"/>
              </a:lnSpc>
              <a:buFont typeface="Monotype Sorts" pitchFamily="2" charset="2"/>
              <a:buNone/>
              <a:defRPr/>
            </a:pPr>
            <a:r>
              <a:rPr lang="ja-JP" altLang="en-US" dirty="0"/>
              <a:t>表情を見ないまま</a:t>
            </a:r>
            <a:r>
              <a:rPr lang="ja-JP" altLang="en-US" dirty="0">
                <a:solidFill>
                  <a:srgbClr val="00CC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ｺﾐｭﾆｹｰｼｮﾝ</a:t>
            </a:r>
            <a:r>
              <a:rPr lang="ja-JP" altLang="en-US" dirty="0"/>
              <a:t>　　　 　</a:t>
            </a:r>
            <a:r>
              <a:rPr lang="ja-JP" altLang="en-US" dirty="0">
                <a:solidFill>
                  <a:srgbClr val="FF99FF"/>
                </a:solidFill>
              </a:rPr>
              <a:t>メール・</a:t>
            </a:r>
            <a:r>
              <a:rPr lang="en-US" altLang="ja-JP" dirty="0">
                <a:solidFill>
                  <a:srgbClr val="FF99FF"/>
                </a:solidFill>
              </a:rPr>
              <a:t>LINE</a:t>
            </a:r>
          </a:p>
          <a:p>
            <a:pPr marL="0" indent="0" eaLnBrk="1" hangingPunct="1">
              <a:lnSpc>
                <a:spcPct val="230000"/>
              </a:lnSpc>
              <a:buFont typeface="Monotype Sorts" pitchFamily="2" charset="2"/>
              <a:buNone/>
              <a:defRPr/>
            </a:pPr>
            <a:r>
              <a:rPr lang="ja-JP" altLang="en-US" dirty="0"/>
              <a:t> 会話をしなくても</a:t>
            </a:r>
            <a:r>
              <a:rPr lang="ja-JP" altLang="en-US" dirty="0">
                <a:solidFill>
                  <a:srgbClr val="00CC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ｺﾐｭﾆｹｰｼｮﾝ</a:t>
            </a:r>
            <a:r>
              <a:rPr lang="ja-JP" altLang="en-US" dirty="0"/>
              <a:t>　　　　</a:t>
            </a:r>
            <a:r>
              <a:rPr lang="ja-JP" altLang="en-US" dirty="0">
                <a:solidFill>
                  <a:srgbClr val="FF99FF"/>
                </a:solidFill>
              </a:rPr>
              <a:t>カラオケ・ゲーム</a:t>
            </a:r>
          </a:p>
          <a:p>
            <a:pPr marL="0" indent="0" eaLnBrk="1" hangingPunct="1">
              <a:lnSpc>
                <a:spcPct val="230000"/>
              </a:lnSpc>
              <a:buFont typeface="Monotype Sorts" pitchFamily="2" charset="2"/>
              <a:buNone/>
              <a:defRPr/>
            </a:pPr>
            <a:r>
              <a:rPr lang="ja-JP" altLang="en-US" dirty="0"/>
              <a:t>　 自分の都合で</a:t>
            </a:r>
            <a:r>
              <a:rPr lang="ja-JP" altLang="en-US" dirty="0">
                <a:solidFill>
                  <a:srgbClr val="00CC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ｺﾐｭﾆｹｰｼｮﾝ</a:t>
            </a:r>
            <a:r>
              <a:rPr lang="ja-JP" altLang="en-US" dirty="0"/>
              <a:t>　　　　 　</a:t>
            </a:r>
            <a:r>
              <a:rPr lang="ja-JP" altLang="en-US" dirty="0">
                <a:solidFill>
                  <a:srgbClr val="FF99FF"/>
                </a:solidFill>
              </a:rPr>
              <a:t>スマホ・携帯</a:t>
            </a:r>
          </a:p>
          <a:p>
            <a:pPr marL="0" indent="0" eaLnBrk="1" hangingPunct="1">
              <a:lnSpc>
                <a:spcPct val="230000"/>
              </a:lnSpc>
              <a:buFont typeface="Monotype Sorts" pitchFamily="2" charset="2"/>
              <a:buNone/>
              <a:defRPr/>
            </a:pPr>
            <a:r>
              <a:rPr lang="ja-JP" altLang="en-US" dirty="0"/>
              <a:t>　　本能だけで</a:t>
            </a:r>
            <a:r>
              <a:rPr lang="ja-JP" altLang="en-US" dirty="0">
                <a:solidFill>
                  <a:srgbClr val="00CC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ｺﾐｭﾆｹｰｼｮﾝ</a:t>
            </a:r>
            <a:r>
              <a:rPr lang="ja-JP" altLang="en-US" dirty="0"/>
              <a:t>　　　　　　　　</a:t>
            </a:r>
            <a:r>
              <a:rPr lang="ja-JP" altLang="en-US" dirty="0">
                <a:solidFill>
                  <a:srgbClr val="FF99FF"/>
                </a:solidFill>
              </a:rPr>
              <a:t>セックス</a:t>
            </a:r>
          </a:p>
          <a:p>
            <a:pPr marL="0" indent="0" eaLnBrk="1" hangingPunct="1">
              <a:lnSpc>
                <a:spcPct val="230000"/>
              </a:lnSpc>
              <a:buFont typeface="Monotype Sorts" pitchFamily="2" charset="2"/>
              <a:buNone/>
              <a:defRPr/>
            </a:pPr>
            <a:r>
              <a:rPr lang="ja-JP" altLang="en-US" dirty="0"/>
              <a:t>　   苦労を伴う</a:t>
            </a:r>
            <a:r>
              <a:rPr lang="ja-JP" altLang="en-US" dirty="0">
                <a:solidFill>
                  <a:srgbClr val="00CC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ｺﾐｭﾆｹｰｼｮﾝ</a:t>
            </a:r>
            <a:r>
              <a:rPr lang="ja-JP" altLang="en-US" dirty="0">
                <a:solidFill>
                  <a:srgbClr val="FF99FF"/>
                </a:solidFill>
              </a:rPr>
              <a:t>　　　　　　　　　会話</a:t>
            </a:r>
          </a:p>
        </p:txBody>
      </p:sp>
    </p:spTree>
    <p:extLst>
      <p:ext uri="{BB962C8B-B14F-4D97-AF65-F5344CB8AC3E}">
        <p14:creationId xmlns:p14="http://schemas.microsoft.com/office/powerpoint/2010/main" val="309928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5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5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5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5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542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0033" y="0"/>
            <a:ext cx="9815512" cy="1143000"/>
          </a:xfrm>
        </p:spPr>
        <p:txBody>
          <a:bodyPr/>
          <a:lstStyle/>
          <a:p>
            <a:pPr eaLnBrk="1" hangingPunct="1"/>
            <a:r>
              <a:rPr lang="ja-JP" altLang="en-US" dirty="0"/>
              <a:t>スマホ・携帯が奪う「生きる力」？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957263" y="899161"/>
            <a:ext cx="8766175" cy="5452428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ja-JP" altLang="en-US" dirty="0">
                <a:solidFill>
                  <a:srgbClr val="FF99FF"/>
                </a:solidFill>
              </a:rPr>
              <a:t>スマホ・携帯は自分中心のコミュニケーション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/>
              <a:t>	</a:t>
            </a:r>
            <a:r>
              <a:rPr lang="ja-JP" altLang="en-US" dirty="0">
                <a:solidFill>
                  <a:srgbClr val="99CC00"/>
                </a:solidFill>
              </a:rPr>
              <a:t>目の前の人を無視</a:t>
            </a:r>
            <a:r>
              <a:rPr lang="ja-JP" altLang="en-US" dirty="0"/>
              <a:t>して</a:t>
            </a:r>
            <a:r>
              <a:rPr lang="en-US" altLang="ja-JP" dirty="0"/>
              <a:t>LINE</a:t>
            </a:r>
            <a:r>
              <a:rPr lang="ja-JP" altLang="en-US" dirty="0"/>
              <a:t>に返信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/>
              <a:t>	相手のメールを</a:t>
            </a:r>
            <a:r>
              <a:rPr lang="ja-JP" altLang="en-US" dirty="0">
                <a:solidFill>
                  <a:srgbClr val="99CC00"/>
                </a:solidFill>
              </a:rPr>
              <a:t>自分勝手に解釈</a:t>
            </a:r>
            <a:endParaRPr lang="ja-JP" altLang="en-US" dirty="0"/>
          </a:p>
          <a:p>
            <a:pPr eaLnBrk="1" hangingPunct="1">
              <a:buFont typeface="Monotype Sorts" pitchFamily="2" charset="2"/>
              <a:buNone/>
            </a:pPr>
            <a:r>
              <a:rPr lang="en-US" altLang="ja-JP" dirty="0"/>
              <a:t>	</a:t>
            </a:r>
            <a:r>
              <a:rPr lang="ja-JP" altLang="en-US" dirty="0"/>
              <a:t>リアルに</a:t>
            </a:r>
            <a:r>
              <a:rPr lang="ja-JP" altLang="en-US" dirty="0">
                <a:solidFill>
                  <a:srgbClr val="99CC00"/>
                </a:solidFill>
              </a:rPr>
              <a:t>話すのが怖い</a:t>
            </a:r>
            <a:r>
              <a:rPr lang="ja-JP" altLang="en-US" dirty="0"/>
              <a:t>から</a:t>
            </a:r>
            <a:r>
              <a:rPr lang="en-US" altLang="ja-JP" dirty="0"/>
              <a:t>LINE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ja-JP" dirty="0"/>
              <a:t>	</a:t>
            </a:r>
            <a:r>
              <a:rPr lang="ja-JP" altLang="en-US" dirty="0"/>
              <a:t>お互いの感情が</a:t>
            </a:r>
            <a:r>
              <a:rPr lang="ja-JP" altLang="en-US" dirty="0">
                <a:solidFill>
                  <a:srgbClr val="99CC00"/>
                </a:solidFill>
              </a:rPr>
              <a:t>正しく伝わらない、伝えられない</a:t>
            </a:r>
            <a:endParaRPr lang="ja-JP" altLang="en-US" dirty="0"/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/>
              <a:t>	</a:t>
            </a:r>
            <a:endParaRPr lang="ja-JP" altLang="en-US" sz="1000" dirty="0"/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>
                <a:solidFill>
                  <a:srgbClr val="FF99FF"/>
                </a:solidFill>
              </a:rPr>
              <a:t>スマホ・メールが壊す人間関係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>
                <a:solidFill>
                  <a:srgbClr val="99CC00"/>
                </a:solidFill>
              </a:rPr>
              <a:t>	</a:t>
            </a:r>
            <a:r>
              <a:rPr lang="en-US" altLang="ja-JP" dirty="0">
                <a:solidFill>
                  <a:srgbClr val="99CC00"/>
                </a:solidFill>
              </a:rPr>
              <a:t>LINE</a:t>
            </a:r>
            <a:r>
              <a:rPr lang="ja-JP" altLang="en-US" dirty="0">
                <a:solidFill>
                  <a:srgbClr val="99CC00"/>
                </a:solidFill>
              </a:rPr>
              <a:t>の着信が気になり電源を切れない</a:t>
            </a:r>
            <a:r>
              <a:rPr lang="ja-JP" altLang="en-US" dirty="0"/>
              <a:t>あなた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/>
              <a:t>	返事が来るのを、既読になるのを</a:t>
            </a:r>
            <a:r>
              <a:rPr lang="en-US" altLang="ja-JP" dirty="0">
                <a:solidFill>
                  <a:srgbClr val="99CC00"/>
                </a:solidFill>
              </a:rPr>
              <a:t>5</a:t>
            </a:r>
            <a:r>
              <a:rPr lang="ja-JP" altLang="en-US" dirty="0">
                <a:solidFill>
                  <a:srgbClr val="99CC00"/>
                </a:solidFill>
              </a:rPr>
              <a:t>分と待てない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ja-JP" altLang="en-US" dirty="0"/>
              <a:t>	返事が遅れると</a:t>
            </a:r>
            <a:r>
              <a:rPr lang="ja-JP" altLang="en-US" dirty="0">
                <a:solidFill>
                  <a:srgbClr val="99CC00"/>
                </a:solidFill>
              </a:rPr>
              <a:t>友情も壊れる</a:t>
            </a:r>
          </a:p>
          <a:p>
            <a:pPr eaLnBrk="1" hangingPunct="1">
              <a:buFont typeface="Monotype Sorts" pitchFamily="2" charset="2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526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28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2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2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28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28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8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28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28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28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8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28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8515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39688"/>
            <a:ext cx="9801225" cy="1143000"/>
          </a:xfrm>
        </p:spPr>
        <p:txBody>
          <a:bodyPr/>
          <a:lstStyle/>
          <a:p>
            <a:r>
              <a:rPr lang="ja-JP" altLang="en-US" dirty="0"/>
              <a:t>地域の中のコミュニケーションは？</a:t>
            </a:r>
          </a:p>
        </p:txBody>
      </p:sp>
      <p:sp>
        <p:nvSpPr>
          <p:cNvPr id="1357827" name="Rectangle 3"/>
          <p:cNvSpPr>
            <a:spLocks noGrp="1" noChangeArrowheads="1"/>
          </p:cNvSpPr>
          <p:nvPr>
            <p:ph idx="1"/>
          </p:nvPr>
        </p:nvSpPr>
        <p:spPr>
          <a:xfrm>
            <a:off x="823913" y="1143000"/>
            <a:ext cx="9101137" cy="4997450"/>
          </a:xfrm>
        </p:spPr>
        <p:txBody>
          <a:bodyPr/>
          <a:lstStyle/>
          <a:p>
            <a:pPr marL="0" indent="0">
              <a:lnSpc>
                <a:spcPct val="180000"/>
              </a:lnSpc>
            </a:pPr>
            <a:r>
              <a:rPr lang="ja-JP" altLang="en-US">
                <a:solidFill>
                  <a:srgbClr val="FF99CC"/>
                </a:solidFill>
              </a:rPr>
              <a:t>近所の人とつながっていますか？</a:t>
            </a:r>
          </a:p>
          <a:p>
            <a:pPr marL="0" indent="0">
              <a:lnSpc>
                <a:spcPct val="180000"/>
              </a:lnSpc>
            </a:pPr>
            <a:r>
              <a:rPr lang="ja-JP" altLang="en-US"/>
              <a:t>	近所の方の名前を何軒知っていますか？</a:t>
            </a:r>
          </a:p>
          <a:p>
            <a:pPr marL="0" indent="0">
              <a:lnSpc>
                <a:spcPct val="180000"/>
              </a:lnSpc>
            </a:pPr>
            <a:r>
              <a:rPr lang="ja-JP" altLang="en-US"/>
              <a:t>	あいさつだけでもしていますか？</a:t>
            </a:r>
          </a:p>
          <a:p>
            <a:pPr marL="0" indent="0">
              <a:lnSpc>
                <a:spcPct val="180000"/>
              </a:lnSpc>
            </a:pPr>
            <a:r>
              <a:rPr lang="ja-JP" altLang="en-US"/>
              <a:t>	近所づきあいが面倒だからマンション住まい</a:t>
            </a:r>
          </a:p>
          <a:p>
            <a:pPr marL="0" indent="0">
              <a:lnSpc>
                <a:spcPct val="180000"/>
              </a:lnSpc>
            </a:pPr>
            <a:r>
              <a:rPr lang="ja-JP" altLang="en-US"/>
              <a:t>	子どもが危なくなってから急にパトロール？</a:t>
            </a:r>
          </a:p>
        </p:txBody>
      </p:sp>
    </p:spTree>
    <p:extLst>
      <p:ext uri="{BB962C8B-B14F-4D97-AF65-F5344CB8AC3E}">
        <p14:creationId xmlns:p14="http://schemas.microsoft.com/office/powerpoint/2010/main" val="61210960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135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3000"/>
                                        <p:tgtEl>
                                          <p:spTgt spid="135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3000"/>
                                        <p:tgtEl>
                                          <p:spTgt spid="135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3000"/>
                                        <p:tgtEl>
                                          <p:spTgt spid="135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3000"/>
                                        <p:tgtEl>
                                          <p:spTgt spid="135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782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39688"/>
            <a:ext cx="9801225" cy="1143000"/>
          </a:xfrm>
        </p:spPr>
        <p:txBody>
          <a:bodyPr/>
          <a:lstStyle/>
          <a:p>
            <a:r>
              <a:rPr lang="ja-JP" altLang="en-US"/>
              <a:t>食育というけど？</a:t>
            </a:r>
          </a:p>
        </p:txBody>
      </p:sp>
      <p:sp>
        <p:nvSpPr>
          <p:cNvPr id="1401859" name="Rectangle 3"/>
          <p:cNvSpPr>
            <a:spLocks noGrp="1" noChangeArrowheads="1"/>
          </p:cNvSpPr>
          <p:nvPr>
            <p:ph idx="1"/>
          </p:nvPr>
        </p:nvSpPr>
        <p:spPr>
          <a:xfrm>
            <a:off x="412750" y="1314450"/>
            <a:ext cx="9591675" cy="4997450"/>
          </a:xfrm>
        </p:spPr>
        <p:txBody>
          <a:bodyPr/>
          <a:lstStyle/>
          <a:p>
            <a:pPr marL="0" indent="0">
              <a:lnSpc>
                <a:spcPct val="170000"/>
              </a:lnSpc>
            </a:pPr>
            <a:r>
              <a:rPr lang="ja-JP" altLang="en-US" dirty="0">
                <a:solidFill>
                  <a:srgbClr val="FF99CC"/>
                </a:solidFill>
              </a:rPr>
              <a:t>食卓でのコミュニケーションは？</a:t>
            </a:r>
          </a:p>
          <a:p>
            <a:pPr marL="0" indent="0">
              <a:lnSpc>
                <a:spcPct val="170000"/>
              </a:lnSpc>
            </a:pPr>
            <a:r>
              <a:rPr lang="ja-JP" altLang="en-US" dirty="0"/>
              <a:t>	食事は全て</a:t>
            </a:r>
            <a:r>
              <a:rPr lang="ja-JP" altLang="en-US" dirty="0">
                <a:solidFill>
                  <a:srgbClr val="99CC00"/>
                </a:solidFill>
              </a:rPr>
              <a:t>孤食</a:t>
            </a:r>
            <a:endParaRPr lang="ja-JP" altLang="en-US" dirty="0"/>
          </a:p>
          <a:p>
            <a:pPr marL="0" indent="0">
              <a:lnSpc>
                <a:spcPct val="170000"/>
              </a:lnSpc>
            </a:pPr>
            <a:r>
              <a:rPr lang="ja-JP" altLang="en-US" dirty="0"/>
              <a:t>	夕食は</a:t>
            </a:r>
            <a:r>
              <a:rPr lang="ja-JP" altLang="en-US" dirty="0">
                <a:solidFill>
                  <a:srgbClr val="99CC00"/>
                </a:solidFill>
              </a:rPr>
              <a:t>「友食」</a:t>
            </a:r>
            <a:r>
              <a:rPr lang="ja-JP" altLang="en-US" dirty="0"/>
              <a:t>に変わった</a:t>
            </a:r>
          </a:p>
          <a:p>
            <a:pPr marL="0" indent="0">
              <a:lnSpc>
                <a:spcPct val="170000"/>
              </a:lnSpc>
            </a:pPr>
            <a:r>
              <a:rPr lang="ja-JP" altLang="en-US" dirty="0"/>
              <a:t>	みんなの集合を</a:t>
            </a:r>
            <a:r>
              <a:rPr lang="ja-JP" altLang="en-US" dirty="0">
                <a:solidFill>
                  <a:srgbClr val="99CC00"/>
                </a:solidFill>
              </a:rPr>
              <a:t>待たずに始まる食餌（えさ）</a:t>
            </a:r>
          </a:p>
          <a:p>
            <a:pPr marL="0" indent="0">
              <a:lnSpc>
                <a:spcPct val="170000"/>
              </a:lnSpc>
            </a:pPr>
            <a:r>
              <a:rPr lang="ja-JP" altLang="en-US" dirty="0"/>
              <a:t>	「いただきます」、「ごちそうさま」の</a:t>
            </a:r>
            <a:r>
              <a:rPr lang="ja-JP" altLang="en-US" dirty="0">
                <a:solidFill>
                  <a:srgbClr val="99CC00"/>
                </a:solidFill>
              </a:rPr>
              <a:t>感謝もない食餌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296968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40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40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40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3000"/>
                                        <p:tgtEl>
                                          <p:spTgt spid="140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0"/>
                                        <p:tgtEl>
                                          <p:spTgt spid="140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1859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39688"/>
            <a:ext cx="9801225" cy="1143000"/>
          </a:xfrm>
        </p:spPr>
        <p:txBody>
          <a:bodyPr/>
          <a:lstStyle/>
          <a:p>
            <a:r>
              <a:rPr lang="ja-JP" altLang="en-US" dirty="0"/>
              <a:t>家の中のコミュニケーションは？</a:t>
            </a:r>
          </a:p>
        </p:txBody>
      </p:sp>
      <p:sp>
        <p:nvSpPr>
          <p:cNvPr id="13608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50298"/>
            <a:ext cx="8416925" cy="4997450"/>
          </a:xfrm>
        </p:spPr>
        <p:txBody>
          <a:bodyPr/>
          <a:lstStyle/>
          <a:p>
            <a:pPr marL="0" indent="0">
              <a:lnSpc>
                <a:spcPct val="160000"/>
              </a:lnSpc>
            </a:pPr>
            <a:r>
              <a:rPr lang="ja-JP" altLang="en-US" dirty="0">
                <a:solidFill>
                  <a:srgbClr val="FF99CC"/>
                </a:solidFill>
              </a:rPr>
              <a:t>そもそも家族の会話は？</a:t>
            </a:r>
          </a:p>
          <a:p>
            <a:pPr marL="0" indent="0">
              <a:lnSpc>
                <a:spcPct val="160000"/>
              </a:lnSpc>
            </a:pPr>
            <a:r>
              <a:rPr lang="ja-JP" altLang="en-US" dirty="0"/>
              <a:t>	夫婦の会話もない？</a:t>
            </a:r>
          </a:p>
          <a:p>
            <a:pPr marL="0" indent="0">
              <a:lnSpc>
                <a:spcPct val="160000"/>
              </a:lnSpc>
            </a:pPr>
            <a:r>
              <a:rPr lang="ja-JP" altLang="en-US" dirty="0"/>
              <a:t>	家族間の会話もない</a:t>
            </a:r>
          </a:p>
          <a:p>
            <a:pPr marL="0" indent="0">
              <a:lnSpc>
                <a:spcPct val="160000"/>
              </a:lnSpc>
            </a:pPr>
            <a:r>
              <a:rPr lang="ja-JP" altLang="en-US" dirty="0"/>
              <a:t>	家族の会話より、</a:t>
            </a:r>
            <a:r>
              <a:rPr lang="en-US" altLang="ja-JP" dirty="0"/>
              <a:t>LINE</a:t>
            </a:r>
            <a:r>
              <a:rPr lang="ja-JP" altLang="en-US" dirty="0"/>
              <a:t>が大事な若者たち</a:t>
            </a:r>
          </a:p>
          <a:p>
            <a:pPr marL="0" indent="0">
              <a:lnSpc>
                <a:spcPct val="160000"/>
              </a:lnSpc>
            </a:pPr>
            <a:r>
              <a:rPr lang="ja-JP" altLang="en-US" dirty="0"/>
              <a:t>	</a:t>
            </a:r>
            <a:r>
              <a:rPr lang="ja-JP" altLang="en-US" dirty="0">
                <a:solidFill>
                  <a:srgbClr val="FF9900"/>
                </a:solidFill>
              </a:rPr>
              <a:t>一人一台のテレビ環境</a:t>
            </a:r>
          </a:p>
        </p:txBody>
      </p:sp>
    </p:spTree>
    <p:extLst>
      <p:ext uri="{BB962C8B-B14F-4D97-AF65-F5344CB8AC3E}">
        <p14:creationId xmlns:p14="http://schemas.microsoft.com/office/powerpoint/2010/main" val="29092067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36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36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36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136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000"/>
                                        <p:tgtEl>
                                          <p:spTgt spid="136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0899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7250" name="Picture 2" descr="松健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46150" y="1974850"/>
            <a:ext cx="1858963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4850" y="1403350"/>
            <a:ext cx="9124950" cy="4578350"/>
          </a:xfrm>
        </p:spPr>
        <p:txBody>
          <a:bodyPr/>
          <a:lstStyle/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sz="2800">
                <a:solidFill>
                  <a:srgbClr val="FFCCFF"/>
                </a:solidFill>
              </a:rPr>
              <a:t>エッチシーン</a:t>
            </a:r>
            <a:r>
              <a:rPr lang="ja-JP" altLang="en-US" sz="2800"/>
              <a:t>で思わずチャンネルを変える　</a:t>
            </a:r>
            <a:r>
              <a:rPr lang="ja-JP" altLang="en-US" sz="2800">
                <a:solidFill>
                  <a:srgbClr val="9999FF"/>
                </a:solidFill>
                <a:ea typeface="HG創英角ﾎﾟｯﾌﾟ体" pitchFamily="49" charset="-128"/>
              </a:rPr>
              <a:t>祖父</a:t>
            </a:r>
            <a:r>
              <a:rPr lang="ja-JP" altLang="en-US" sz="2800">
                <a:solidFill>
                  <a:srgbClr val="9999FF"/>
                </a:solidFill>
              </a:rPr>
              <a:t>　</a:t>
            </a:r>
            <a:r>
              <a:rPr lang="ja-JP" altLang="en-US" sz="1200">
                <a:solidFill>
                  <a:srgbClr val="66FFFF"/>
                </a:solidFill>
              </a:rPr>
              <a:t>僕もしたいな・・・・・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2800"/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1000"/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sz="2800"/>
              <a:t>　　　　　　　　　　を見て踊りだす　</a:t>
            </a:r>
            <a:r>
              <a:rPr lang="ja-JP" altLang="en-US" sz="2800">
                <a:solidFill>
                  <a:schemeClr val="hlink"/>
                </a:solidFill>
                <a:ea typeface="HG創英角ﾎﾟｯﾌﾟ体" pitchFamily="49" charset="-128"/>
              </a:rPr>
              <a:t>祖母</a:t>
            </a:r>
            <a:r>
              <a:rPr lang="ja-JP" altLang="en-US" sz="2800">
                <a:solidFill>
                  <a:schemeClr val="hlink"/>
                </a:solidFill>
              </a:rPr>
              <a:t>　</a:t>
            </a:r>
            <a:r>
              <a:rPr lang="ja-JP" altLang="en-US" sz="1200">
                <a:solidFill>
                  <a:srgbClr val="FF99FF"/>
                </a:solidFill>
              </a:rPr>
              <a:t>松健のどこがいいの・・・・・・・・・・・・・・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1600">
              <a:solidFill>
                <a:srgbClr val="FF99FF"/>
              </a:solidFill>
            </a:endParaRP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1800"/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1800"/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sz="1200">
                <a:solidFill>
                  <a:srgbClr val="FFFF99"/>
                </a:solidFill>
              </a:rPr>
              <a:t>それよりもっと子どもが　　？？？？？　　なのが</a:t>
            </a:r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sz="2800"/>
              <a:t>ヨン様に入れ込んで、韓国まで飛んで行く　</a:t>
            </a:r>
            <a:r>
              <a:rPr lang="ja-JP" altLang="en-US" sz="1200">
                <a:solidFill>
                  <a:srgbClr val="FFCCFF"/>
                </a:solidFill>
              </a:rPr>
              <a:t>幸せな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2800"/>
          </a:p>
          <a:p>
            <a:pPr marL="0" indent="0" eaLnBrk="1" hangingPunct="1">
              <a:buFont typeface="Monotype Sorts" pitchFamily="2" charset="2"/>
              <a:buNone/>
            </a:pPr>
            <a:r>
              <a:rPr lang="ja-JP" altLang="en-US" sz="2800"/>
              <a:t>空港で見送る　　　　　　　　　</a:t>
            </a:r>
            <a:r>
              <a:rPr lang="ja-JP" altLang="en-US" sz="2800">
                <a:solidFill>
                  <a:srgbClr val="33CC33"/>
                </a:solidFill>
                <a:ea typeface="HG創英角ﾎﾟｯﾌﾟ体" pitchFamily="49" charset="-128"/>
              </a:rPr>
              <a:t>父</a:t>
            </a:r>
            <a:r>
              <a:rPr lang="ja-JP" altLang="en-US" sz="2800">
                <a:solidFill>
                  <a:srgbClr val="33CC33"/>
                </a:solidFill>
              </a:rPr>
              <a:t>・・・・・・・・・・・・・・・・・・</a:t>
            </a:r>
          </a:p>
          <a:p>
            <a:pPr marL="0" indent="0" eaLnBrk="1" hangingPunct="1">
              <a:buFont typeface="Monotype Sorts" pitchFamily="2" charset="2"/>
              <a:buNone/>
            </a:pPr>
            <a:endParaRPr lang="ja-JP" altLang="en-US" sz="2800">
              <a:solidFill>
                <a:srgbClr val="CCFF33"/>
              </a:solidFill>
            </a:endParaRPr>
          </a:p>
          <a:p>
            <a:pPr marL="0" indent="0" algn="r" eaLnBrk="1" hangingPunct="1">
              <a:buFont typeface="Monotype Sorts" pitchFamily="2" charset="2"/>
              <a:buNone/>
            </a:pPr>
            <a:endParaRPr lang="ja-JP" altLang="en-US" sz="2800">
              <a:solidFill>
                <a:srgbClr val="FF99FF"/>
              </a:solidFill>
            </a:endParaRPr>
          </a:p>
        </p:txBody>
      </p:sp>
      <p:sp>
        <p:nvSpPr>
          <p:cNvPr id="1717252" name="Rectangle 4"/>
          <p:cNvSpPr>
            <a:spLocks noChangeArrowheads="1"/>
          </p:cNvSpPr>
          <p:nvPr/>
        </p:nvSpPr>
        <p:spPr bwMode="auto">
          <a:xfrm>
            <a:off x="228600" y="171450"/>
            <a:ext cx="98012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ＭＳ Ｐゴシック" pitchFamily="50" charset="-128"/>
                <a:cs typeface="+mn-cs"/>
              </a:rPr>
              <a:t>もっと家族一緒にテレビを見よう</a:t>
            </a: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ＭＳ Ｐゴシック" pitchFamily="50" charset="-128"/>
                <a:cs typeface="+mn-cs"/>
              </a:rPr>
            </a:b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ＭＳ Ｐゴシック" pitchFamily="50" charset="-128"/>
                <a:cs typeface="+mn-cs"/>
              </a:rPr>
              <a:t>（そこにこそ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HG創英角ﾎﾟｯﾌﾟ体" pitchFamily="49" charset="-128"/>
                <a:cs typeface="+mn-cs"/>
              </a:rPr>
              <a:t>コミュニケーション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ＭＳ Ｐゴシック" pitchFamily="50" charset="-128"/>
                <a:cs typeface="+mn-cs"/>
              </a:rPr>
              <a:t>が生まれる）</a:t>
            </a:r>
          </a:p>
        </p:txBody>
      </p:sp>
      <p:sp>
        <p:nvSpPr>
          <p:cNvPr id="1717254" name="Text Box 6"/>
          <p:cNvSpPr txBox="1">
            <a:spLocks noChangeArrowheads="1"/>
          </p:cNvSpPr>
          <p:nvPr/>
        </p:nvSpPr>
        <p:spPr bwMode="auto">
          <a:xfrm>
            <a:off x="7699375" y="4330700"/>
            <a:ext cx="539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母</a:t>
            </a:r>
          </a:p>
        </p:txBody>
      </p:sp>
      <p:pic>
        <p:nvPicPr>
          <p:cNvPr id="1717255" name="Picture 7" descr="冬ソナ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5488" y="1114425"/>
            <a:ext cx="8629650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7256" name="Text Box 8"/>
          <p:cNvSpPr txBox="1">
            <a:spLocks noChangeArrowheads="1"/>
          </p:cNvSpPr>
          <p:nvPr/>
        </p:nvSpPr>
        <p:spPr bwMode="auto">
          <a:xfrm>
            <a:off x="701675" y="4233863"/>
            <a:ext cx="42243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P創英角ﾎﾟｯﾌﾟ体" pitchFamily="50" charset="-128"/>
                <a:cs typeface="+mn-cs"/>
              </a:rPr>
              <a:t>人の後姿を見て</a:t>
            </a:r>
          </a:p>
        </p:txBody>
      </p:sp>
      <p:sp>
        <p:nvSpPr>
          <p:cNvPr id="1717257" name="Text Box 9"/>
          <p:cNvSpPr txBox="1">
            <a:spLocks noChangeArrowheads="1"/>
          </p:cNvSpPr>
          <p:nvPr/>
        </p:nvSpPr>
        <p:spPr bwMode="auto">
          <a:xfrm>
            <a:off x="1583775" y="4949825"/>
            <a:ext cx="4302183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P創英角ﾎﾟｯﾌﾟ体" pitchFamily="50" charset="-128"/>
                <a:cs typeface="+mn-cs"/>
              </a:rPr>
              <a:t>子どもは育つ</a:t>
            </a:r>
          </a:p>
        </p:txBody>
      </p:sp>
      <p:sp>
        <p:nvSpPr>
          <p:cNvPr id="1717258" name="Text Box 10"/>
          <p:cNvSpPr txBox="1">
            <a:spLocks noChangeArrowheads="1"/>
          </p:cNvSpPr>
          <p:nvPr/>
        </p:nvSpPr>
        <p:spPr bwMode="auto">
          <a:xfrm>
            <a:off x="3679825" y="5665788"/>
            <a:ext cx="5864225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P創英角ﾎﾟｯﾌﾟ体" pitchFamily="50" charset="-128"/>
                <a:cs typeface="+mn-cs"/>
              </a:rPr>
              <a:t>もっと見せたい大人の背中</a:t>
            </a:r>
          </a:p>
        </p:txBody>
      </p:sp>
      <p:pic>
        <p:nvPicPr>
          <p:cNvPr id="1717260" name="Picture 12" descr="韓国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251950" y="-14288"/>
            <a:ext cx="1060450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6082880"/>
      </p:ext>
    </p:extLst>
  </p:cSld>
  <p:clrMapOvr>
    <a:masterClrMapping/>
  </p:clrMapOvr>
  <p:transition spd="slow" advClick="0" advTm="6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7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71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717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71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717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717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1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2953E-6 -0.00069 C 0.01774 -0.01849 0.07806 -0.06751 0.10676 -0.10774 C 0.13545 -0.14751 0.1586 -0.18844 0.17202 -0.24162 C 0.18544 -0.29526 0.18667 -0.36832 0.18744 -0.42566 C 0.18822 -0.48254 0.18528 -0.53202 0.17618 -0.58404 C 0.16708 -0.6356 0.14163 -0.70427 0.13252 -0.73595 " pathEditMode="relative" rAng="0" ptsTypes="aaaaaa">
                                      <p:cBhvr>
                                        <p:cTn id="30" dur="3000" fill="hold"/>
                                        <p:tgtEl>
                                          <p:spTgt spid="1717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-368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71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0"/>
                                        <p:tgtEl>
                                          <p:spTgt spid="1717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1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1717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171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171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5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0"/>
                                        <p:tgtEl>
                                          <p:spTgt spid="171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171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7251" grpId="0" uiExpand="1" build="p"/>
      <p:bldP spid="1717252" grpId="0" build="p"/>
      <p:bldP spid="1717254" grpId="0" uiExpand="1"/>
      <p:bldP spid="1717254" grpId="1" uiExpan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274" name="Rectangle 2"/>
          <p:cNvSpPr>
            <a:spLocks noGrp="1" noChangeArrowheads="1"/>
          </p:cNvSpPr>
          <p:nvPr>
            <p:ph type="title"/>
          </p:nvPr>
        </p:nvSpPr>
        <p:spPr>
          <a:xfrm>
            <a:off x="-192504" y="196850"/>
            <a:ext cx="8660598" cy="1143000"/>
          </a:xfrm>
        </p:spPr>
        <p:txBody>
          <a:bodyPr/>
          <a:lstStyle/>
          <a:p>
            <a:pPr eaLnBrk="1" hangingPunct="1"/>
            <a:r>
              <a:rPr lang="ja-JP" altLang="en-US" sz="3600" dirty="0"/>
              <a:t>これからの健康づくり、人づくりの考え方 </a:t>
            </a:r>
          </a:p>
        </p:txBody>
      </p:sp>
      <p:sp>
        <p:nvSpPr>
          <p:cNvPr id="1718275" name="Rectangle 3"/>
          <p:cNvSpPr>
            <a:spLocks noGrp="1" noChangeArrowheads="1"/>
          </p:cNvSpPr>
          <p:nvPr>
            <p:ph idx="1"/>
          </p:nvPr>
        </p:nvSpPr>
        <p:spPr>
          <a:xfrm>
            <a:off x="9524" y="1654175"/>
            <a:ext cx="8067675" cy="4675188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dirty="0">
                <a:solidFill>
                  <a:srgbClr val="FF99FF"/>
                </a:solidFill>
              </a:rPr>
              <a:t>　　　　　</a:t>
            </a:r>
            <a:r>
              <a:rPr lang="en-US" altLang="ja-JP" dirty="0">
                <a:solidFill>
                  <a:srgbClr val="FF99FF"/>
                </a:solidFill>
              </a:rPr>
              <a:t>Information</a:t>
            </a:r>
            <a:r>
              <a:rPr lang="ja-JP" altLang="en-US" dirty="0">
                <a:solidFill>
                  <a:srgbClr val="FF99FF"/>
                </a:solidFill>
              </a:rPr>
              <a:t>　情報</a:t>
            </a:r>
          </a:p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　　　　　　　　　がどんなに正確でも</a:t>
            </a:r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endParaRPr lang="ja-JP" altLang="en-US" dirty="0"/>
          </a:p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dirty="0">
                <a:solidFill>
                  <a:srgbClr val="FF99FF"/>
                </a:solidFill>
              </a:rPr>
              <a:t>　　　　　</a:t>
            </a:r>
            <a:r>
              <a:rPr lang="en-US" altLang="ja-JP" dirty="0">
                <a:solidFill>
                  <a:srgbClr val="FF99FF"/>
                </a:solidFill>
              </a:rPr>
              <a:t>Education</a:t>
            </a:r>
            <a:r>
              <a:rPr lang="ja-JP" altLang="en-US" dirty="0">
                <a:solidFill>
                  <a:srgbClr val="FF99FF"/>
                </a:solidFill>
              </a:rPr>
              <a:t>　教育</a:t>
            </a:r>
          </a:p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　　　　　　　　　をどんなに充実させても</a:t>
            </a:r>
            <a:endParaRPr lang="ja-JP" altLang="en-US" dirty="0">
              <a:solidFill>
                <a:srgbClr val="FF99FF"/>
              </a:solidFill>
            </a:endParaRPr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endParaRPr lang="ja-JP" altLang="en-US" dirty="0"/>
          </a:p>
          <a:p>
            <a:pPr marL="0" indent="0" algn="ctr">
              <a:lnSpc>
                <a:spcPct val="110000"/>
              </a:lnSpc>
            </a:pPr>
            <a:r>
              <a:rPr lang="en-US" altLang="ja-JP" dirty="0">
                <a:solidFill>
                  <a:srgbClr val="FF99FF"/>
                </a:solidFill>
              </a:rPr>
              <a:t>Communication</a:t>
            </a:r>
            <a:r>
              <a:rPr lang="ja-JP" altLang="en-US" dirty="0">
                <a:solidFill>
                  <a:srgbClr val="FF99FF"/>
                </a:solidFill>
              </a:rPr>
              <a:t>　対話・関係性・絆</a:t>
            </a:r>
            <a:r>
              <a:rPr lang="ja-JP" altLang="en-US" sz="1800" dirty="0"/>
              <a:t>（きずな＋ほだし）</a:t>
            </a:r>
            <a:endParaRPr lang="ja-JP" altLang="en-US" dirty="0"/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を通した課題の実感、感動や経験の共有、</a:t>
            </a:r>
            <a:endParaRPr lang="en-US" altLang="ja-JP" sz="2400" dirty="0"/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ピア（居場所の仲間からの）プレッシャーがなければ</a:t>
            </a:r>
          </a:p>
        </p:txBody>
      </p:sp>
      <p:sp>
        <p:nvSpPr>
          <p:cNvPr id="1718276" name="AutoShape 4"/>
          <p:cNvSpPr>
            <a:spLocks/>
          </p:cNvSpPr>
          <p:nvPr/>
        </p:nvSpPr>
        <p:spPr bwMode="auto">
          <a:xfrm>
            <a:off x="5300663" y="1916113"/>
            <a:ext cx="304800" cy="2206625"/>
          </a:xfrm>
          <a:prstGeom prst="rightBrace">
            <a:avLst>
              <a:gd name="adj1" fmla="val 6033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77" name="Text Box 5"/>
          <p:cNvSpPr txBox="1">
            <a:spLocks noChangeArrowheads="1"/>
          </p:cNvSpPr>
          <p:nvPr/>
        </p:nvSpPr>
        <p:spPr bwMode="auto">
          <a:xfrm>
            <a:off x="5667375" y="2476500"/>
            <a:ext cx="2192338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Arial Unicode MS" pitchFamily="50" charset="-128"/>
                <a:cs typeface="Arial Unicode MS" pitchFamily="50" charset="-128"/>
              </a:rPr>
              <a:t>Knowledge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知識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が増えるだけ</a:t>
            </a:r>
          </a:p>
        </p:txBody>
      </p:sp>
      <p:sp>
        <p:nvSpPr>
          <p:cNvPr id="1718278" name="AutoShape 6"/>
          <p:cNvSpPr>
            <a:spLocks/>
          </p:cNvSpPr>
          <p:nvPr/>
        </p:nvSpPr>
        <p:spPr bwMode="auto">
          <a:xfrm>
            <a:off x="7837572" y="2801938"/>
            <a:ext cx="444500" cy="3222625"/>
          </a:xfrm>
          <a:prstGeom prst="rightBrace">
            <a:avLst>
              <a:gd name="adj1" fmla="val 6041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79" name="Text Box 7"/>
          <p:cNvSpPr txBox="1">
            <a:spLocks noChangeArrowheads="1"/>
          </p:cNvSpPr>
          <p:nvPr/>
        </p:nvSpPr>
        <p:spPr bwMode="auto">
          <a:xfrm>
            <a:off x="7999870" y="3879850"/>
            <a:ext cx="2286203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Arial Unicode MS" pitchFamily="50" charset="-128"/>
                <a:cs typeface="Arial Unicode MS" pitchFamily="50" charset="-128"/>
              </a:rPr>
              <a:t>Life Skill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生きる力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健康は育めない</a:t>
            </a:r>
          </a:p>
        </p:txBody>
      </p:sp>
      <p:sp>
        <p:nvSpPr>
          <p:cNvPr id="1718280" name="Rectangle 8"/>
          <p:cNvSpPr>
            <a:spLocks noChangeArrowheads="1"/>
          </p:cNvSpPr>
          <p:nvPr/>
        </p:nvSpPr>
        <p:spPr bwMode="auto">
          <a:xfrm>
            <a:off x="1308249" y="1660529"/>
            <a:ext cx="39846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I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81" name="Rectangle 9"/>
          <p:cNvSpPr>
            <a:spLocks noChangeArrowheads="1"/>
          </p:cNvSpPr>
          <p:nvPr/>
        </p:nvSpPr>
        <p:spPr bwMode="auto">
          <a:xfrm>
            <a:off x="1381739" y="3404397"/>
            <a:ext cx="40640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E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82" name="Rectangle 10"/>
          <p:cNvSpPr>
            <a:spLocks noChangeArrowheads="1"/>
          </p:cNvSpPr>
          <p:nvPr/>
        </p:nvSpPr>
        <p:spPr bwMode="auto">
          <a:xfrm>
            <a:off x="171387" y="5146031"/>
            <a:ext cx="4064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C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33587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0236" y="1"/>
            <a:ext cx="2076763" cy="293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8810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8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18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18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18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718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718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2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718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718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2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1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7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18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18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18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7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718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718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74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718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1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1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6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718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718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718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98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335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335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0"/>
                                        <p:tgtEl>
                                          <p:spTgt spid="3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8274" grpId="0"/>
      <p:bldP spid="1718276" grpId="0" animBg="1"/>
      <p:bldP spid="1718277" grpId="0" build="p"/>
      <p:bldP spid="1718278" grpId="0" animBg="1"/>
      <p:bldP spid="1718279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275" name="Rectangle 3"/>
          <p:cNvSpPr>
            <a:spLocks noGrp="1" noChangeArrowheads="1"/>
          </p:cNvSpPr>
          <p:nvPr>
            <p:ph idx="1"/>
          </p:nvPr>
        </p:nvSpPr>
        <p:spPr>
          <a:xfrm>
            <a:off x="9524" y="1654175"/>
            <a:ext cx="8067675" cy="4675188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dirty="0">
                <a:solidFill>
                  <a:srgbClr val="FF99FF"/>
                </a:solidFill>
              </a:rPr>
              <a:t>　　　　　</a:t>
            </a:r>
            <a:r>
              <a:rPr lang="en-US" altLang="ja-JP" dirty="0">
                <a:solidFill>
                  <a:srgbClr val="FF99FF"/>
                </a:solidFill>
              </a:rPr>
              <a:t>Information</a:t>
            </a:r>
            <a:r>
              <a:rPr lang="ja-JP" altLang="en-US" dirty="0">
                <a:solidFill>
                  <a:srgbClr val="FF99FF"/>
                </a:solidFill>
              </a:rPr>
              <a:t>　情報</a:t>
            </a:r>
          </a:p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　　　　　　　　　がどんなに正確でも</a:t>
            </a:r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endParaRPr lang="ja-JP" altLang="en-US" dirty="0"/>
          </a:p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dirty="0">
                <a:solidFill>
                  <a:srgbClr val="FF99FF"/>
                </a:solidFill>
              </a:rPr>
              <a:t>　　　　　</a:t>
            </a:r>
            <a:r>
              <a:rPr lang="en-US" altLang="ja-JP" dirty="0">
                <a:solidFill>
                  <a:srgbClr val="FF99FF"/>
                </a:solidFill>
              </a:rPr>
              <a:t>Education</a:t>
            </a:r>
            <a:r>
              <a:rPr lang="ja-JP" altLang="en-US" dirty="0">
                <a:solidFill>
                  <a:srgbClr val="FF99FF"/>
                </a:solidFill>
              </a:rPr>
              <a:t>　教育</a:t>
            </a:r>
          </a:p>
          <a:p>
            <a:pPr marL="0" indent="0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　　　　　　　　　をどんなに充実させても</a:t>
            </a:r>
            <a:endParaRPr lang="ja-JP" altLang="en-US" dirty="0">
              <a:solidFill>
                <a:srgbClr val="FF99FF"/>
              </a:solidFill>
            </a:endParaRPr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endParaRPr lang="ja-JP" altLang="en-US" dirty="0"/>
          </a:p>
          <a:p>
            <a:pPr marL="0" indent="0" algn="ctr">
              <a:lnSpc>
                <a:spcPct val="110000"/>
              </a:lnSpc>
            </a:pPr>
            <a:r>
              <a:rPr lang="en-US" altLang="ja-JP" dirty="0">
                <a:solidFill>
                  <a:srgbClr val="FF99FF"/>
                </a:solidFill>
              </a:rPr>
              <a:t>Communication</a:t>
            </a:r>
            <a:r>
              <a:rPr lang="ja-JP" altLang="en-US" dirty="0">
                <a:solidFill>
                  <a:srgbClr val="FF99FF"/>
                </a:solidFill>
              </a:rPr>
              <a:t>　対話・</a:t>
            </a:r>
            <a:r>
              <a:rPr lang="ja-JP" altLang="en-US" dirty="0">
                <a:solidFill>
                  <a:srgbClr val="CCFF33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関係性</a:t>
            </a:r>
            <a:r>
              <a:rPr lang="ja-JP" altLang="en-US" dirty="0">
                <a:solidFill>
                  <a:srgbClr val="FF99FF"/>
                </a:solidFill>
              </a:rPr>
              <a:t>・</a:t>
            </a:r>
            <a:r>
              <a:rPr lang="ja-JP" altLang="en-US" dirty="0">
                <a:solidFill>
                  <a:srgbClr val="FFCCFF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絆</a:t>
            </a:r>
            <a:r>
              <a:rPr lang="ja-JP" altLang="en-US" sz="1800" dirty="0">
                <a:solidFill>
                  <a:srgbClr val="FFCCFF"/>
                </a:solidFill>
                <a:latin typeface="+mn-ea"/>
              </a:rPr>
              <a:t>（きずな＋ほだし）</a:t>
            </a:r>
            <a:endParaRPr lang="ja-JP" altLang="en-US" dirty="0">
              <a:solidFill>
                <a:srgbClr val="FFCCFF"/>
              </a:solidFill>
              <a:latin typeface="+mn-ea"/>
            </a:endParaRPr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を通した課題の実感、感動や経験の共有、</a:t>
            </a:r>
            <a:endParaRPr lang="en-US" altLang="ja-JP" sz="2400" dirty="0"/>
          </a:p>
          <a:p>
            <a:pPr marL="0" indent="0" algn="ctr" eaLnBrk="1" hangingPunct="1">
              <a:lnSpc>
                <a:spcPct val="110000"/>
              </a:lnSpc>
              <a:buFont typeface="Monotype Sorts" pitchFamily="2" charset="2"/>
              <a:buNone/>
            </a:pPr>
            <a:r>
              <a:rPr lang="ja-JP" altLang="en-US" sz="2400" dirty="0"/>
              <a:t>ピア（</a:t>
            </a:r>
            <a:r>
              <a:rPr lang="ja-JP" altLang="en-US" sz="2400" dirty="0">
                <a:solidFill>
                  <a:srgbClr val="CCFF33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居場所</a:t>
            </a:r>
            <a:r>
              <a:rPr lang="ja-JP" altLang="en-US" sz="2400" dirty="0"/>
              <a:t>の仲間からの）プレッシャーがなければ</a:t>
            </a:r>
          </a:p>
        </p:txBody>
      </p:sp>
      <p:sp>
        <p:nvSpPr>
          <p:cNvPr id="1718276" name="AutoShape 4"/>
          <p:cNvSpPr>
            <a:spLocks/>
          </p:cNvSpPr>
          <p:nvPr/>
        </p:nvSpPr>
        <p:spPr bwMode="auto">
          <a:xfrm>
            <a:off x="5300663" y="1916113"/>
            <a:ext cx="304800" cy="2206625"/>
          </a:xfrm>
          <a:prstGeom prst="rightBrace">
            <a:avLst>
              <a:gd name="adj1" fmla="val 6033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77" name="Text Box 5"/>
          <p:cNvSpPr txBox="1">
            <a:spLocks noChangeArrowheads="1"/>
          </p:cNvSpPr>
          <p:nvPr/>
        </p:nvSpPr>
        <p:spPr bwMode="auto">
          <a:xfrm>
            <a:off x="5667375" y="2476500"/>
            <a:ext cx="2192338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Arial Unicode MS" pitchFamily="50" charset="-128"/>
                <a:cs typeface="Arial Unicode MS" pitchFamily="50" charset="-128"/>
              </a:rPr>
              <a:t>Knowledge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知識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が増えるだけ</a:t>
            </a:r>
          </a:p>
        </p:txBody>
      </p:sp>
      <p:sp>
        <p:nvSpPr>
          <p:cNvPr id="1718278" name="AutoShape 6"/>
          <p:cNvSpPr>
            <a:spLocks/>
          </p:cNvSpPr>
          <p:nvPr/>
        </p:nvSpPr>
        <p:spPr bwMode="auto">
          <a:xfrm>
            <a:off x="7837572" y="2801938"/>
            <a:ext cx="444500" cy="3222625"/>
          </a:xfrm>
          <a:prstGeom prst="rightBrace">
            <a:avLst>
              <a:gd name="adj1" fmla="val 6041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79" name="Text Box 7"/>
          <p:cNvSpPr txBox="1">
            <a:spLocks noChangeArrowheads="1"/>
          </p:cNvSpPr>
          <p:nvPr/>
        </p:nvSpPr>
        <p:spPr bwMode="auto">
          <a:xfrm>
            <a:off x="7999870" y="3879850"/>
            <a:ext cx="2286203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Arial Unicode MS" pitchFamily="50" charset="-128"/>
                <a:cs typeface="Arial Unicode MS" pitchFamily="50" charset="-128"/>
              </a:rPr>
              <a:t>Life Skill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生きる力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99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健康は育めない</a:t>
            </a:r>
          </a:p>
        </p:txBody>
      </p:sp>
      <p:sp>
        <p:nvSpPr>
          <p:cNvPr id="1718280" name="Rectangle 8"/>
          <p:cNvSpPr>
            <a:spLocks noChangeArrowheads="1"/>
          </p:cNvSpPr>
          <p:nvPr/>
        </p:nvSpPr>
        <p:spPr bwMode="auto">
          <a:xfrm>
            <a:off x="1308249" y="1660529"/>
            <a:ext cx="39846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I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81" name="Rectangle 9"/>
          <p:cNvSpPr>
            <a:spLocks noChangeArrowheads="1"/>
          </p:cNvSpPr>
          <p:nvPr/>
        </p:nvSpPr>
        <p:spPr bwMode="auto">
          <a:xfrm>
            <a:off x="1381739" y="3404397"/>
            <a:ext cx="40640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E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18282" name="Rectangle 10"/>
          <p:cNvSpPr>
            <a:spLocks noChangeArrowheads="1"/>
          </p:cNvSpPr>
          <p:nvPr/>
        </p:nvSpPr>
        <p:spPr bwMode="auto">
          <a:xfrm>
            <a:off x="171387" y="5146031"/>
            <a:ext cx="4064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C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33587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0236" y="1"/>
            <a:ext cx="2076763" cy="293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-192504" y="196850"/>
            <a:ext cx="8660598" cy="1143000"/>
          </a:xfrm>
        </p:spPr>
        <p:txBody>
          <a:bodyPr/>
          <a:lstStyle/>
          <a:p>
            <a:pPr eaLnBrk="1" hangingPunct="1"/>
            <a:r>
              <a:rPr lang="ja-JP" altLang="en-US" sz="3600" dirty="0"/>
              <a:t>これからの健康づくり、人づくりの考え方 </a:t>
            </a:r>
          </a:p>
        </p:txBody>
      </p:sp>
    </p:spTree>
    <p:extLst>
      <p:ext uri="{BB962C8B-B14F-4D97-AF65-F5344CB8AC3E}">
        <p14:creationId xmlns:p14="http://schemas.microsoft.com/office/powerpoint/2010/main" val="3884165160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A573A0-1881-4B2E-B905-7A6AC757D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44" y="424319"/>
            <a:ext cx="9815512" cy="889000"/>
          </a:xfrm>
        </p:spPr>
        <p:txBody>
          <a:bodyPr/>
          <a:lstStyle/>
          <a:p>
            <a:r>
              <a:rPr lang="ja-JP" altLang="en-US" dirty="0"/>
              <a:t>「コミュニケーション</a:t>
            </a:r>
            <a:r>
              <a:rPr kumimoji="1" lang="ja-JP" altLang="en-US" dirty="0"/>
              <a:t>」とは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00561D-05CF-4902-A7F1-915D7B8FA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55" y="2188375"/>
            <a:ext cx="10188146" cy="2956119"/>
          </a:xfrm>
        </p:spPr>
        <p:txBody>
          <a:bodyPr/>
          <a:lstStyle/>
          <a:p>
            <a:pPr marL="0" indent="0">
              <a:tabLst>
                <a:tab pos="0" algn="l"/>
              </a:tabLst>
            </a:pPr>
            <a:r>
              <a:rPr lang="ja-JP" altLang="en-US" sz="4000" dirty="0"/>
              <a:t>コミュニケーション </a:t>
            </a:r>
            <a:r>
              <a:rPr lang="en-US" altLang="ja-JP" sz="4000" dirty="0"/>
              <a:t>(communication) </a:t>
            </a:r>
            <a:r>
              <a:rPr lang="ja-JP" altLang="en-US" sz="4000" dirty="0"/>
              <a:t>の語源はラテン語のコムニカチオ </a:t>
            </a:r>
            <a:r>
              <a:rPr lang="en-US" altLang="ja-JP" sz="4000" dirty="0"/>
              <a:t>(</a:t>
            </a:r>
            <a:r>
              <a:rPr lang="en-US" altLang="ja-JP" sz="4000" dirty="0" err="1"/>
              <a:t>communicatio</a:t>
            </a:r>
            <a:r>
              <a:rPr lang="en-US" altLang="ja-JP" sz="4000" dirty="0"/>
              <a:t>) </a:t>
            </a:r>
            <a:endParaRPr lang="ja-JP" altLang="en-US" sz="4000" dirty="0"/>
          </a:p>
          <a:p>
            <a:pPr marL="0" indent="0">
              <a:tabLst>
                <a:tab pos="0" algn="l"/>
              </a:tabLst>
            </a:pPr>
            <a:endParaRPr lang="ja-JP" altLang="en-US" sz="4000" dirty="0"/>
          </a:p>
          <a:p>
            <a:pPr marL="0" indent="0">
              <a:tabLst>
                <a:tab pos="0" algn="l"/>
              </a:tabLst>
            </a:pPr>
            <a:r>
              <a:rPr lang="ja-JP" altLang="en-US" sz="4000" dirty="0"/>
              <a:t>コムニカチオの意味は</a:t>
            </a:r>
            <a:endParaRPr lang="en-US" altLang="ja-JP" sz="4000" dirty="0"/>
          </a:p>
          <a:p>
            <a:pPr marL="0" indent="0">
              <a:tabLst>
                <a:tab pos="0" algn="l"/>
              </a:tabLst>
            </a:pPr>
            <a:r>
              <a:rPr lang="ja-JP" altLang="en-US" sz="4000" dirty="0"/>
              <a:t>　　　　</a:t>
            </a:r>
            <a:r>
              <a:rPr lang="ja-JP" altLang="en-US" sz="4000" dirty="0">
                <a:solidFill>
                  <a:srgbClr val="FFC2FF"/>
                </a:solidFill>
              </a:rPr>
              <a:t>「分かちあうこと、共有すること」</a:t>
            </a:r>
          </a:p>
        </p:txBody>
      </p:sp>
    </p:spTree>
    <p:extLst>
      <p:ext uri="{BB962C8B-B14F-4D97-AF65-F5344CB8AC3E}">
        <p14:creationId xmlns:p14="http://schemas.microsoft.com/office/powerpoint/2010/main" val="361900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BE8B6-AC6E-7657-A18E-0C3D5907A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D91CB4-29DA-4947-7253-DBA28C6B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39160"/>
            <a:ext cx="10287000" cy="367340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ja-JP" altLang="en-US" sz="6600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/>
                <a:ea typeface="HG創英角ﾎﾟｯﾌﾟ体"/>
                <a:cs typeface="Times New Roman"/>
              </a:rPr>
              <a:t>「会話」と「対話」の違い</a:t>
            </a:r>
            <a:endParaRPr lang="ja-JP" altLang="ja-JP" sz="48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666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76D042-8DF7-4516-8203-E8C5867A4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2" y="22192"/>
            <a:ext cx="10464551" cy="675986"/>
          </a:xfrm>
        </p:spPr>
        <p:txBody>
          <a:bodyPr/>
          <a:lstStyle/>
          <a:p>
            <a:r>
              <a:rPr lang="ja-JP" altLang="en-US" dirty="0"/>
              <a:t>ひきこもりと「対話」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5C8816-39C8-4B15-B4CC-C9E440768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06" y="698178"/>
            <a:ext cx="9726594" cy="5691477"/>
          </a:xfrm>
        </p:spPr>
        <p:txBody>
          <a:bodyPr/>
          <a:lstStyle/>
          <a:p>
            <a:r>
              <a:rPr kumimoji="1" lang="ja-JP" altLang="en-US" sz="2400" dirty="0"/>
              <a:t>●対話（</a:t>
            </a:r>
            <a:r>
              <a:rPr lang="en-US" altLang="ja-JP" sz="2400" dirty="0">
                <a:solidFill>
                  <a:srgbClr val="FFCCFF"/>
                </a:solidFill>
              </a:rPr>
              <a:t>dialogue</a:t>
            </a:r>
            <a:r>
              <a:rPr lang="ja-JP" altLang="en-US" sz="2400" dirty="0"/>
              <a:t>）</a:t>
            </a:r>
            <a:r>
              <a:rPr kumimoji="1" lang="ja-JP" altLang="en-US" sz="2400" dirty="0"/>
              <a:t>とは、面と向かって、声を出して、言葉を交わすこと。</a:t>
            </a:r>
            <a:endParaRPr kumimoji="1" lang="en-US" altLang="ja-JP" sz="2400" dirty="0"/>
          </a:p>
          <a:p>
            <a:endParaRPr lang="en-US" altLang="ja-JP" sz="1200" dirty="0"/>
          </a:p>
          <a:p>
            <a:r>
              <a:rPr kumimoji="1" lang="ja-JP" altLang="en-US" sz="2400" dirty="0"/>
              <a:t>●思春期問題の多くは「対話」の不足や欠如からこじれていく。</a:t>
            </a:r>
            <a:endParaRPr kumimoji="1" lang="en-US" altLang="ja-JP" sz="2400" dirty="0"/>
          </a:p>
          <a:p>
            <a:endParaRPr lang="en-US" altLang="ja-JP" sz="1200" dirty="0"/>
          </a:p>
          <a:p>
            <a:r>
              <a:rPr kumimoji="1" lang="ja-JP" altLang="en-US" sz="2400" dirty="0"/>
              <a:t>●議論、説得、正論、叱咤激励は「対話」ではなく「独り言」である。</a:t>
            </a:r>
            <a:endParaRPr kumimoji="1" lang="en-US" altLang="ja-JP" sz="2400" dirty="0"/>
          </a:p>
          <a:p>
            <a:r>
              <a:rPr lang="ja-JP" altLang="en-US" sz="2400" dirty="0"/>
              <a:t>　　独り言（</a:t>
            </a:r>
            <a:r>
              <a:rPr lang="en-US" altLang="ja-JP" sz="2400" dirty="0">
                <a:solidFill>
                  <a:srgbClr val="FFCCFF"/>
                </a:solidFill>
              </a:rPr>
              <a:t>monologue</a:t>
            </a:r>
            <a:r>
              <a:rPr lang="ja-JP" altLang="en-US" sz="2400" dirty="0"/>
              <a:t>）の積み重ねが、しばしば事態をこじらせる。</a:t>
            </a:r>
            <a:endParaRPr lang="en-US" altLang="ja-JP" sz="2400" dirty="0"/>
          </a:p>
          <a:p>
            <a:endParaRPr lang="en-US" altLang="ja-JP" sz="1200" dirty="0"/>
          </a:p>
          <a:p>
            <a:r>
              <a:rPr lang="ja-JP" altLang="en-US" sz="2400" dirty="0"/>
              <a:t>●外出させたい、仕事に就かせたい、といった「下心」は脇において、</a:t>
            </a:r>
            <a:endParaRPr lang="en-US" altLang="ja-JP" sz="2400" dirty="0"/>
          </a:p>
          <a:p>
            <a:r>
              <a:rPr kumimoji="1" lang="ja-JP" altLang="en-US" sz="2400" dirty="0"/>
              <a:t>　　本人の言葉に耳を傾ける。</a:t>
            </a:r>
            <a:endParaRPr kumimoji="1" lang="en-US" altLang="ja-JP" sz="2400" dirty="0"/>
          </a:p>
          <a:p>
            <a:endParaRPr lang="en-US" altLang="ja-JP" sz="1200" dirty="0"/>
          </a:p>
          <a:p>
            <a:r>
              <a:rPr kumimoji="1" lang="ja-JP" altLang="en-US" sz="2400" dirty="0"/>
              <a:t>●基本姿勢は相手に対する肯定的な態度。</a:t>
            </a:r>
            <a:endParaRPr kumimoji="1" lang="en-US" altLang="ja-JP" sz="2400" dirty="0"/>
          </a:p>
          <a:p>
            <a:r>
              <a:rPr kumimoji="1" lang="ja-JP" altLang="en-US" sz="2400" dirty="0"/>
              <a:t>　　肯定とは「そのままでいい」よりも、「あなたのことをもっと知りたい」</a:t>
            </a:r>
            <a:endParaRPr kumimoji="1" lang="en-US" altLang="ja-JP" sz="2400" dirty="0"/>
          </a:p>
          <a:p>
            <a:endParaRPr lang="en-US" altLang="ja-JP" sz="1200" dirty="0"/>
          </a:p>
          <a:p>
            <a:r>
              <a:rPr lang="ja-JP" altLang="en-US" sz="2400" dirty="0"/>
              <a:t>●対話の目的は「対話を続けること」。</a:t>
            </a:r>
            <a:endParaRPr lang="en-US" altLang="ja-JP" sz="2400" dirty="0"/>
          </a:p>
          <a:p>
            <a:r>
              <a:rPr kumimoji="1" lang="ja-JP" altLang="en-US" sz="2400" dirty="0"/>
              <a:t>　　相手を変えること、何かを決めること、結論を出すことではない。</a:t>
            </a:r>
            <a:endParaRPr kumimoji="1" lang="en-US" altLang="ja-JP" sz="2400" dirty="0"/>
          </a:p>
          <a:p>
            <a:endParaRPr kumimoji="1" lang="en-US" altLang="ja-JP" sz="700" dirty="0"/>
          </a:p>
          <a:p>
            <a:pPr algn="r"/>
            <a:r>
              <a:rPr lang="ja-JP" altLang="en-US" sz="1800" dirty="0"/>
              <a:t>斎藤環「オープンダイアローグとは何か」（医学書院）</a:t>
            </a:r>
            <a:endParaRPr kumimoji="1" lang="ja-JP" altLang="en-US" sz="18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414156A-BC1D-4057-9952-886141458A4B}"/>
              </a:ext>
            </a:extLst>
          </p:cNvPr>
          <p:cNvSpPr/>
          <p:nvPr/>
        </p:nvSpPr>
        <p:spPr>
          <a:xfrm>
            <a:off x="5887092" y="6570771"/>
            <a:ext cx="32665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2"/>
              </a:rPr>
              <a:t>https://www.amazon.co.jp/dp/4260024035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44783D-2E46-A19E-642E-CCC91324C12E}"/>
              </a:ext>
            </a:extLst>
          </p:cNvPr>
          <p:cNvSpPr txBox="1"/>
          <p:nvPr/>
        </p:nvSpPr>
        <p:spPr>
          <a:xfrm>
            <a:off x="2076856" y="6632327"/>
            <a:ext cx="29523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3"/>
              </a:rPr>
              <a:t>https://www.youtube.com/watch?v=92uMsr2hWiU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91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15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985838"/>
            <a:ext cx="10007600" cy="5872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091587" name="Rectangle 3"/>
          <p:cNvSpPr>
            <a:spLocks noGrp="1" noChangeArrowheads="1"/>
          </p:cNvSpPr>
          <p:nvPr>
            <p:ph type="title"/>
          </p:nvPr>
        </p:nvSpPr>
        <p:spPr>
          <a:xfrm>
            <a:off x="214313" y="196850"/>
            <a:ext cx="9815512" cy="1403350"/>
          </a:xfrm>
        </p:spPr>
        <p:txBody>
          <a:bodyPr/>
          <a:lstStyle/>
          <a:p>
            <a:r>
              <a:rPr lang="ja-JP" altLang="en-US"/>
              <a:t>主観的健康状態を左右するものは？</a:t>
            </a:r>
            <a:br>
              <a:rPr lang="ja-JP" altLang="en-US"/>
            </a:br>
            <a:r>
              <a:rPr lang="ja-JP" altLang="en-US" sz="2800"/>
              <a:t>（親との会話：高校生）</a:t>
            </a:r>
            <a:br>
              <a:rPr lang="ja-JP" altLang="en-US" sz="2800"/>
            </a:br>
            <a:r>
              <a:rPr lang="ja-JP" altLang="en-US" sz="2800"/>
              <a:t>（平成１５年船橋市市民健康意識調査）</a:t>
            </a:r>
            <a:endParaRPr lang="en-US" altLang="ja-JP" sz="2800"/>
          </a:p>
        </p:txBody>
      </p:sp>
    </p:spTree>
    <p:extLst>
      <p:ext uri="{BB962C8B-B14F-4D97-AF65-F5344CB8AC3E}">
        <p14:creationId xmlns:p14="http://schemas.microsoft.com/office/powerpoint/2010/main" val="280944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36736C9-52D4-D4F5-D760-CEFB921BED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091282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3DFE197-6F81-FB13-00FF-7A1EB158E7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909" y="5175597"/>
            <a:ext cx="5195718" cy="1478712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070653-C43A-CBAD-609F-223E635C9727}"/>
              </a:ext>
            </a:extLst>
          </p:cNvPr>
          <p:cNvSpPr txBox="1"/>
          <p:nvPr/>
        </p:nvSpPr>
        <p:spPr>
          <a:xfrm>
            <a:off x="5142970" y="6611779"/>
            <a:ext cx="51440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https://www3.nhk.or.jp/news/html/20241128/k10014652151000.html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6" name="図 15" descr="テキスト, 手紙&#10;&#10;自動的に生成された説明">
            <a:extLst>
              <a:ext uri="{FF2B5EF4-FFF2-40B4-BE49-F238E27FC236}">
                <a16:creationId xmlns:a16="http://schemas.microsoft.com/office/drawing/2014/main" id="{0CDDC40D-8CE6-1129-A382-969A0136EB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116" y="105286"/>
            <a:ext cx="3796113" cy="489574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7C8E1F2-A341-61B1-623A-733B2ABC3579}"/>
              </a:ext>
            </a:extLst>
          </p:cNvPr>
          <p:cNvSpPr txBox="1"/>
          <p:nvPr/>
        </p:nvSpPr>
        <p:spPr>
          <a:xfrm>
            <a:off x="5082689" y="4548355"/>
            <a:ext cx="51461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6"/>
              </a:rPr>
              <a:t>https://jisin.jp/domestic/2402584/2/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C94AD97-3F8D-D650-DAC9-288CB080EF4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3070" y="105286"/>
            <a:ext cx="1072947" cy="38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1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36736C9-52D4-D4F5-D760-CEFB921BED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091282" cy="6858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3DFE197-6F81-FB13-00FF-7A1EB158E7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909" y="5175597"/>
            <a:ext cx="5195718" cy="1478712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070653-C43A-CBAD-609F-223E635C9727}"/>
              </a:ext>
            </a:extLst>
          </p:cNvPr>
          <p:cNvSpPr txBox="1"/>
          <p:nvPr/>
        </p:nvSpPr>
        <p:spPr>
          <a:xfrm>
            <a:off x="5142970" y="6611779"/>
            <a:ext cx="51440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https://www3.nhk.or.jp/news/html/20241128/k10014652151000.html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6" name="図 15" descr="テキスト, 手紙&#10;&#10;自動的に生成された説明">
            <a:extLst>
              <a:ext uri="{FF2B5EF4-FFF2-40B4-BE49-F238E27FC236}">
                <a16:creationId xmlns:a16="http://schemas.microsoft.com/office/drawing/2014/main" id="{0CDDC40D-8CE6-1129-A382-969A0136EB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116" y="105286"/>
            <a:ext cx="3796113" cy="489574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7C8E1F2-A341-61B1-623A-733B2ABC3579}"/>
              </a:ext>
            </a:extLst>
          </p:cNvPr>
          <p:cNvSpPr txBox="1"/>
          <p:nvPr/>
        </p:nvSpPr>
        <p:spPr>
          <a:xfrm>
            <a:off x="5082689" y="4548355"/>
            <a:ext cx="51461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6"/>
              </a:rPr>
              <a:t>https://jisin.jp/domestic/2402584/2/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C94AD97-3F8D-D650-DAC9-288CB080EF4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3070" y="105286"/>
            <a:ext cx="1072947" cy="380285"/>
          </a:xfrm>
          <a:prstGeom prst="rect">
            <a:avLst/>
          </a:prstGeom>
        </p:spPr>
      </p:pic>
      <p:pic>
        <p:nvPicPr>
          <p:cNvPr id="2" name="図 1" descr="テキスト, 手紙&#10;&#10;自動的に生成された説明">
            <a:extLst>
              <a:ext uri="{FF2B5EF4-FFF2-40B4-BE49-F238E27FC236}">
                <a16:creationId xmlns:a16="http://schemas.microsoft.com/office/drawing/2014/main" id="{A73497A9-D4BF-C937-BAC9-E1626344BF9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98" y="-8022"/>
            <a:ext cx="5317629" cy="68579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7C7F658-7292-EF8B-B514-2429C0740F3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98" y="3908269"/>
            <a:ext cx="10336215" cy="294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3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018 -0.23333 L 3.95062E-6 -2.25514E-1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94" y="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839 0.04838 L 4.98733E-18 -2.22222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97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D7FC96E-8CAF-B982-3A32-768A2AA1C4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647" y="0"/>
            <a:ext cx="5549705" cy="6858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BCE388-9A89-0693-ECBA-83FF77203001}"/>
              </a:ext>
            </a:extLst>
          </p:cNvPr>
          <p:cNvSpPr txBox="1"/>
          <p:nvPr/>
        </p:nvSpPr>
        <p:spPr>
          <a:xfrm>
            <a:off x="5143500" y="6611779"/>
            <a:ext cx="51435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3"/>
              </a:rPr>
              <a:t>https://www.yomiuri.co.jp/world/20241128-OYT1T50155/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346778C-2D8C-5055-D010-9E8723986E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4" y="4634753"/>
            <a:ext cx="4820408" cy="59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挿絵, 抽象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B3916C8-4835-C65A-9FDE-976E0A4EC5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41894" cy="422152"/>
          </a:xfrm>
          <a:prstGeom prst="rect">
            <a:avLst/>
          </a:prstGeom>
        </p:spPr>
      </p:pic>
      <p:pic>
        <p:nvPicPr>
          <p:cNvPr id="6" name="図 5" descr="携帯電話の画面&#10;&#10;AI 生成コンテンツは誤りを含む可能性があります。">
            <a:extLst>
              <a:ext uri="{FF2B5EF4-FFF2-40B4-BE49-F238E27FC236}">
                <a16:creationId xmlns:a16="http://schemas.microsoft.com/office/drawing/2014/main" id="{E07AE09C-C855-58CD-562E-035C56ED2F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9148" y="769825"/>
            <a:ext cx="5710029" cy="5318349"/>
          </a:xfrm>
          <a:prstGeom prst="rect">
            <a:avLst/>
          </a:prstGeom>
        </p:spPr>
      </p:pic>
      <p:pic>
        <p:nvPicPr>
          <p:cNvPr id="10" name="図 9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97D49DDA-4CE6-DD3D-2B32-07A9A6CF37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465" y="1996924"/>
            <a:ext cx="4974535" cy="330272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D823BC2-438A-A442-50F1-925737CB9B22}"/>
              </a:ext>
            </a:extLst>
          </p:cNvPr>
          <p:cNvSpPr txBox="1"/>
          <p:nvPr/>
        </p:nvSpPr>
        <p:spPr>
          <a:xfrm>
            <a:off x="5073926" y="6611779"/>
            <a:ext cx="52130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000" dirty="0">
                <a:hlinkClick r:id="rId5"/>
              </a:rPr>
              <a:t>https://www.bbc.com/japanese/articles/cdrnz08y4k6o</a:t>
            </a:r>
            <a:endParaRPr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2374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</a:schemeClr>
            </a:gs>
            <a:gs pos="50000">
              <a:schemeClr val="tx1">
                <a:lumMod val="75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5744" y="2857500"/>
            <a:ext cx="9815512" cy="1143000"/>
          </a:xfrm>
        </p:spPr>
        <p:txBody>
          <a:bodyPr/>
          <a:lstStyle/>
          <a:p>
            <a:r>
              <a:rPr kumimoji="1" lang="ja-JP" altLang="en-US" sz="6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コミュニケーション能力を</a:t>
            </a:r>
            <a:br>
              <a:rPr kumimoji="1" lang="en-US" altLang="ja-JP" sz="6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ja-JP" sz="6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ja-JP" altLang="en-US" sz="60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高めるには？</a:t>
            </a:r>
          </a:p>
        </p:txBody>
      </p:sp>
    </p:spTree>
    <p:extLst>
      <p:ext uri="{BB962C8B-B14F-4D97-AF65-F5344CB8AC3E}">
        <p14:creationId xmlns:p14="http://schemas.microsoft.com/office/powerpoint/2010/main" val="187516527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 thruBlk="1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18554" y="1101922"/>
            <a:ext cx="2238542" cy="4375332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6077236" y="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会話・ラジオ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読み聞かせ・講演</a:t>
            </a: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1938727"/>
            <a:ext cx="4784103" cy="3189402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574428" y="553460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眼から入る情報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（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等）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は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わかったような気になる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138194" y="5523532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耳から入る情報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（会話、等）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は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想像力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を育み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記憶に残る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445232" y="124230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印象に残ったことは？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2" name="正方形/長方形 1"/>
          <p:cNvSpPr/>
          <p:nvPr/>
        </p:nvSpPr>
        <p:spPr bwMode="auto">
          <a:xfrm>
            <a:off x="141399" y="1872738"/>
            <a:ext cx="4896000" cy="3312000"/>
          </a:xfrm>
          <a:prstGeom prst="rect">
            <a:avLst/>
          </a:prstGeom>
          <a:noFill/>
          <a:ln w="666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5548" y="1815473"/>
            <a:ext cx="2695903" cy="3416539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-74039" y="6222370"/>
            <a:ext cx="10546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  <a:r>
              <a:rPr kumimoji="1" lang="ja-JP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での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授業は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成績が悪い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が、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板書した授業は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成績がいい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-40012" y="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スマホ・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SNS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テレビ・ゲーム・ネット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29882" y="2705725"/>
            <a:ext cx="58272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何が違う？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6653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8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5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85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9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20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2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4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6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8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7" grpId="0"/>
      <p:bldP spid="38" grpId="0"/>
      <p:bldP spid="15" grpId="0"/>
      <p:bldP spid="2" grpId="0" animBg="1"/>
      <p:bldP spid="19" grpId="0"/>
      <p:bldP spid="5" grpId="0"/>
      <p:bldP spid="22" grpId="0"/>
      <p:bldP spid="22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658" y="3353134"/>
            <a:ext cx="1119271" cy="2187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3430970"/>
            <a:ext cx="2276375" cy="1359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635" y="1480339"/>
            <a:ext cx="2667000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073" y="3675008"/>
            <a:ext cx="2055116" cy="2055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859" y="1792036"/>
            <a:ext cx="1931861" cy="156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テキスト ボックス 10"/>
          <p:cNvSpPr txBox="1"/>
          <p:nvPr/>
        </p:nvSpPr>
        <p:spPr>
          <a:xfrm>
            <a:off x="-40012" y="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スマホ・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SNS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テレビ・ゲーム・ネット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077236" y="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会話・ラジオ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読み聞かせ・講演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160" y="3784312"/>
            <a:ext cx="2295073" cy="153004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1322010"/>
            <a:ext cx="1700715" cy="2108960"/>
          </a:xfrm>
          <a:prstGeom prst="rect">
            <a:avLst/>
          </a:prstGeom>
        </p:spPr>
      </p:pic>
      <p:pic>
        <p:nvPicPr>
          <p:cNvPr id="15" name="図 14" descr="6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49631" y="1525051"/>
            <a:ext cx="1284228" cy="1619516"/>
          </a:xfrm>
          <a:prstGeom prst="rect">
            <a:avLst/>
          </a:prstGeom>
        </p:spPr>
      </p:pic>
      <p:pic>
        <p:nvPicPr>
          <p:cNvPr id="16" name="図 15" descr="6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"/>
          <a:stretch>
            <a:fillRect/>
          </a:stretch>
        </p:blipFill>
        <p:spPr>
          <a:xfrm>
            <a:off x="6223965" y="1517100"/>
            <a:ext cx="863965" cy="1619516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4398056" y="1844211"/>
            <a:ext cx="2031325" cy="2600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想像力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＜</a:t>
            </a:r>
            <a:endParaRPr kumimoji="1" lang="ja-JP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692511" y="5842336"/>
            <a:ext cx="464742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耳から入る情報（リアル）が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コミュニケーション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の基本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66485" y="5842337"/>
            <a:ext cx="492955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目から入る情報（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2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次元・バーチャル）は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10000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コミュニケーション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ではない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E5F78A5-0B65-46C2-8592-02EAB51227E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919" y="1760456"/>
            <a:ext cx="1984892" cy="111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6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8" grpId="0"/>
      <p:bldP spid="2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658" y="3353134"/>
            <a:ext cx="1119271" cy="2187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テキスト ボックス 18"/>
          <p:cNvSpPr txBox="1"/>
          <p:nvPr/>
        </p:nvSpPr>
        <p:spPr>
          <a:xfrm>
            <a:off x="5692508" y="5842336"/>
            <a:ext cx="46474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耳から入る情報（リアル）が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問い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(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疑問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)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の共有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の手段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7296" y="5844542"/>
            <a:ext cx="51090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目から入る情報（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2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次元・バーチャル）は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10000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答え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(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正解？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)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の確認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に有効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10000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3430970"/>
            <a:ext cx="2276375" cy="1359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635" y="1480339"/>
            <a:ext cx="2667000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073" y="3675008"/>
            <a:ext cx="2055116" cy="2055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859" y="1792036"/>
            <a:ext cx="1931861" cy="156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6077236" y="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会話・ラジオ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読み聞かせ・講演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160" y="3784312"/>
            <a:ext cx="2295073" cy="153004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1322010"/>
            <a:ext cx="1700715" cy="2108960"/>
          </a:xfrm>
          <a:prstGeom prst="rect">
            <a:avLst/>
          </a:prstGeom>
        </p:spPr>
      </p:pic>
      <p:pic>
        <p:nvPicPr>
          <p:cNvPr id="15" name="図 14" descr="6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49631" y="1525051"/>
            <a:ext cx="1284228" cy="1619516"/>
          </a:xfrm>
          <a:prstGeom prst="rect">
            <a:avLst/>
          </a:prstGeom>
        </p:spPr>
      </p:pic>
      <p:pic>
        <p:nvPicPr>
          <p:cNvPr id="16" name="図 15" descr="6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"/>
          <a:stretch>
            <a:fillRect/>
          </a:stretch>
        </p:blipFill>
        <p:spPr>
          <a:xfrm>
            <a:off x="6223965" y="1517100"/>
            <a:ext cx="863965" cy="1619516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-40012" y="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スマホ・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SNS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テレビ・ゲーム・ネット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98056" y="1844211"/>
            <a:ext cx="2031325" cy="2600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想像力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＜</a:t>
            </a:r>
            <a:endParaRPr kumimoji="1" lang="ja-JP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25C0D6C-5881-439B-B076-2FFF74025C2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919" y="1760456"/>
            <a:ext cx="1984892" cy="111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5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658" y="3353134"/>
            <a:ext cx="1119271" cy="2187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3430970"/>
            <a:ext cx="2276375" cy="1359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635" y="1480339"/>
            <a:ext cx="2667000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073" y="3675008"/>
            <a:ext cx="2055116" cy="2055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859" y="1792036"/>
            <a:ext cx="1931861" cy="156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6077236" y="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会話・ラジオ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読み聞かせ・講演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160" y="3784312"/>
            <a:ext cx="2295073" cy="153004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1322010"/>
            <a:ext cx="1700715" cy="2108960"/>
          </a:xfrm>
          <a:prstGeom prst="rect">
            <a:avLst/>
          </a:prstGeom>
        </p:spPr>
      </p:pic>
      <p:pic>
        <p:nvPicPr>
          <p:cNvPr id="15" name="図 14" descr="6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49631" y="1525051"/>
            <a:ext cx="1284228" cy="1619516"/>
          </a:xfrm>
          <a:prstGeom prst="rect">
            <a:avLst/>
          </a:prstGeom>
        </p:spPr>
      </p:pic>
      <p:pic>
        <p:nvPicPr>
          <p:cNvPr id="16" name="図 15" descr="6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"/>
          <a:stretch>
            <a:fillRect/>
          </a:stretch>
        </p:blipFill>
        <p:spPr>
          <a:xfrm>
            <a:off x="6223965" y="1517100"/>
            <a:ext cx="863965" cy="1619516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-40012" y="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スマホ・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SNS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テレビ・ゲーム・ネット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98056" y="1844211"/>
            <a:ext cx="2031325" cy="2600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想像力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＜</a:t>
            </a:r>
            <a:endParaRPr kumimoji="1" lang="ja-JP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128533" y="5842336"/>
            <a:ext cx="37753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耳から入る情報（リアル）が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いじめ予防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につながる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61740" y="5842337"/>
            <a:ext cx="56989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目から入る情報（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2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次元・バーチャル）だけだと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10000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いじめは助長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される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7EB085B-5611-42A6-9B55-08393C4D740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919" y="1760456"/>
            <a:ext cx="1984892" cy="111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22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658" y="3353134"/>
            <a:ext cx="1119271" cy="2187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テキスト ボックス 18"/>
          <p:cNvSpPr txBox="1"/>
          <p:nvPr/>
        </p:nvSpPr>
        <p:spPr>
          <a:xfrm>
            <a:off x="6128530" y="5842336"/>
            <a:ext cx="37753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耳から入る情報（リアル）が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行動変容力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を育てる！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63346" y="5844542"/>
            <a:ext cx="56989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目から入る情報（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2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次元・バーチャル）だけだと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10000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行動変容力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は育たない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3430970"/>
            <a:ext cx="2276375" cy="1359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635" y="1480339"/>
            <a:ext cx="2667000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073" y="3675008"/>
            <a:ext cx="2055116" cy="2055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859" y="1792036"/>
            <a:ext cx="1931861" cy="156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6077236" y="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会話・ラジオ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読み聞かせ・講演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160" y="3784312"/>
            <a:ext cx="2295073" cy="153004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1322010"/>
            <a:ext cx="1700715" cy="2108960"/>
          </a:xfrm>
          <a:prstGeom prst="rect">
            <a:avLst/>
          </a:prstGeom>
        </p:spPr>
      </p:pic>
      <p:pic>
        <p:nvPicPr>
          <p:cNvPr id="15" name="図 14" descr="6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49631" y="1525051"/>
            <a:ext cx="1284228" cy="1619516"/>
          </a:xfrm>
          <a:prstGeom prst="rect">
            <a:avLst/>
          </a:prstGeom>
        </p:spPr>
      </p:pic>
      <p:pic>
        <p:nvPicPr>
          <p:cNvPr id="16" name="図 15" descr="6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"/>
          <a:stretch>
            <a:fillRect/>
          </a:stretch>
        </p:blipFill>
        <p:spPr>
          <a:xfrm>
            <a:off x="6223965" y="1517100"/>
            <a:ext cx="863965" cy="1619516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-40012" y="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スマホ・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SNS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テレビ・ゲーム・ネット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98056" y="1844211"/>
            <a:ext cx="2031325" cy="2600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想像力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＜</a:t>
            </a:r>
            <a:endParaRPr kumimoji="1" lang="ja-JP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25C0D6C-5881-439B-B076-2FFF74025C2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919" y="1760456"/>
            <a:ext cx="1984892" cy="111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 descr="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658" y="3353134"/>
            <a:ext cx="1119271" cy="2187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テキスト ボックス 18"/>
          <p:cNvSpPr txBox="1"/>
          <p:nvPr/>
        </p:nvSpPr>
        <p:spPr>
          <a:xfrm>
            <a:off x="6256770" y="5842336"/>
            <a:ext cx="35189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耳から入る情報（リアル）が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生きる力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を育てる！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61879" y="5842337"/>
            <a:ext cx="56989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目から入る情報（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2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次元・バーチャル）だけだと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10000">
                  <a:lumMod val="25000"/>
                  <a:lumOff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生きる力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lumMod val="25000"/>
                    <a:lumOff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は育たない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3430970"/>
            <a:ext cx="2276375" cy="1359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635" y="1480339"/>
            <a:ext cx="2667000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073" y="3675008"/>
            <a:ext cx="2055116" cy="2055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3859" y="1792036"/>
            <a:ext cx="1931861" cy="156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テキスト ボックス 11"/>
          <p:cNvSpPr txBox="1"/>
          <p:nvPr/>
        </p:nvSpPr>
        <p:spPr>
          <a:xfrm>
            <a:off x="6077236" y="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会話・ラジオ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itchFamily="49" charset="-128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読み聞かせ・講演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160" y="3784312"/>
            <a:ext cx="2295073" cy="153004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" y="1322010"/>
            <a:ext cx="1700715" cy="2108960"/>
          </a:xfrm>
          <a:prstGeom prst="rect">
            <a:avLst/>
          </a:prstGeom>
        </p:spPr>
      </p:pic>
      <p:pic>
        <p:nvPicPr>
          <p:cNvPr id="15" name="図 14" descr="6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49631" y="1525051"/>
            <a:ext cx="1284228" cy="1619516"/>
          </a:xfrm>
          <a:prstGeom prst="rect">
            <a:avLst/>
          </a:prstGeom>
        </p:spPr>
      </p:pic>
      <p:pic>
        <p:nvPicPr>
          <p:cNvPr id="16" name="図 15" descr="6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"/>
          <a:stretch>
            <a:fillRect/>
          </a:stretch>
        </p:blipFill>
        <p:spPr>
          <a:xfrm>
            <a:off x="6223965" y="1517100"/>
            <a:ext cx="863965" cy="1619516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-40012" y="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スマホ・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SNS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・</a:t>
            </a: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PowerPoint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itchFamily="49" charset="-128"/>
                <a:ea typeface="HG創英角ﾎﾟｯﾌﾟ体" pitchFamily="49" charset="-128"/>
                <a:cs typeface="+mn-cs"/>
              </a:rPr>
              <a:t>テレビ・ゲーム・ネット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98056" y="1844211"/>
            <a:ext cx="2031325" cy="2600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想像力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＜</a:t>
            </a:r>
            <a:endParaRPr kumimoji="1" lang="ja-JP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13A5DD36-601E-4BF4-827B-2B53057C834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919" y="1760456"/>
            <a:ext cx="1984892" cy="111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</a:schemeClr>
            </a:gs>
            <a:gs pos="50000">
              <a:schemeClr val="tx1">
                <a:lumMod val="75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 rot="10800000" flipV="1">
            <a:off x="-123986" y="1512321"/>
            <a:ext cx="10515601" cy="383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急がば回れ！</a:t>
            </a:r>
            <a:endParaRPr kumimoji="1" lang="en-US" altLang="ja-JP" sz="72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メタボ対策も、コロナ対策も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自殺対策も、つながりづくりから</a:t>
            </a:r>
          </a:p>
        </p:txBody>
      </p:sp>
    </p:spTree>
    <p:extLst>
      <p:ext uri="{BB962C8B-B14F-4D97-AF65-F5344CB8AC3E}">
        <p14:creationId xmlns:p14="http://schemas.microsoft.com/office/powerpoint/2010/main" val="129862963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879" y="679021"/>
            <a:ext cx="9055243" cy="617897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27575"/>
            <a:ext cx="9815512" cy="551446"/>
          </a:xfrm>
        </p:spPr>
        <p:txBody>
          <a:bodyPr/>
          <a:lstStyle/>
          <a:p>
            <a:r>
              <a:rPr kumimoji="1" lang="ja-JP" altLang="en-US" dirty="0"/>
              <a:t>健康日本</a:t>
            </a:r>
            <a:r>
              <a:rPr kumimoji="1" lang="en-US" altLang="ja-JP" dirty="0"/>
              <a:t>21</a:t>
            </a:r>
            <a:r>
              <a:rPr kumimoji="1" lang="ja-JP" altLang="en-US" dirty="0"/>
              <a:t>（第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次）概念図</a:t>
            </a:r>
          </a:p>
        </p:txBody>
      </p:sp>
      <p:sp>
        <p:nvSpPr>
          <p:cNvPr id="5" name="角丸四角形 4"/>
          <p:cNvSpPr/>
          <p:nvPr/>
        </p:nvSpPr>
        <p:spPr bwMode="auto">
          <a:xfrm>
            <a:off x="0" y="2454199"/>
            <a:ext cx="10287000" cy="1188000"/>
          </a:xfrm>
          <a:prstGeom prst="roundRect">
            <a:avLst/>
          </a:prstGeom>
          <a:gradFill>
            <a:gsLst>
              <a:gs pos="83000">
                <a:srgbClr val="CCFF33"/>
              </a:gs>
              <a:gs pos="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 w="2222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①地域のつながりの強化</a:t>
            </a:r>
          </a:p>
        </p:txBody>
      </p:sp>
      <p:sp>
        <p:nvSpPr>
          <p:cNvPr id="6" name="角丸四角形 5"/>
          <p:cNvSpPr/>
          <p:nvPr/>
        </p:nvSpPr>
        <p:spPr bwMode="auto">
          <a:xfrm>
            <a:off x="0" y="1270023"/>
            <a:ext cx="10287000" cy="1188000"/>
          </a:xfrm>
          <a:prstGeom prst="roundRect">
            <a:avLst/>
          </a:prstGeom>
          <a:gradFill>
            <a:gsLst>
              <a:gs pos="83000">
                <a:srgbClr val="CCFF33"/>
              </a:gs>
              <a:gs pos="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 w="22225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ソーシャルキャピタルの向上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07E07A-6C52-C248-BBEA-EF479A215EC7}"/>
              </a:ext>
            </a:extLst>
          </p:cNvPr>
          <p:cNvSpPr txBox="1"/>
          <p:nvPr/>
        </p:nvSpPr>
        <p:spPr>
          <a:xfrm>
            <a:off x="6322556" y="6611779"/>
            <a:ext cx="39644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https://www.mhlw.go.jp/bunya/kenkou/dl/kenkounippon21_sura.pptx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474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79 0.26852 L 0 7.40741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5" y="-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99 0.15255 L 0 -4.44444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9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4313" y="127575"/>
            <a:ext cx="9815512" cy="551446"/>
          </a:xfrm>
        </p:spPr>
        <p:txBody>
          <a:bodyPr/>
          <a:lstStyle/>
          <a:p>
            <a:r>
              <a:rPr kumimoji="1" lang="ja-JP" altLang="en-US" dirty="0"/>
              <a:t>健康日本</a:t>
            </a:r>
            <a:r>
              <a:rPr kumimoji="1" lang="en-US" altLang="ja-JP" dirty="0"/>
              <a:t>21</a:t>
            </a:r>
            <a:r>
              <a:rPr kumimoji="1" lang="ja-JP" altLang="en-US" dirty="0"/>
              <a:t>（第</a:t>
            </a:r>
            <a:r>
              <a:rPr lang="en-US" altLang="ja-JP" dirty="0"/>
              <a:t>3</a:t>
            </a:r>
            <a:r>
              <a:rPr kumimoji="1" lang="ja-JP" altLang="en-US" dirty="0"/>
              <a:t>次）概念図（</a:t>
            </a:r>
            <a:r>
              <a:rPr kumimoji="1" lang="en-US" altLang="ja-JP" dirty="0"/>
              <a:t>2024</a:t>
            </a:r>
            <a:r>
              <a:rPr kumimoji="1" lang="ja-JP" altLang="en-US" dirty="0"/>
              <a:t>年度～）</a:t>
            </a:r>
          </a:p>
        </p:txBody>
      </p:sp>
      <p:pic>
        <p:nvPicPr>
          <p:cNvPr id="10" name="図 9" descr="テキスト&#10;&#10;自動的に生成された説明">
            <a:extLst>
              <a:ext uri="{FF2B5EF4-FFF2-40B4-BE49-F238E27FC236}">
                <a16:creationId xmlns:a16="http://schemas.microsoft.com/office/drawing/2014/main" id="{0909042E-292F-F6C6-E20D-768A7496A9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01" y="667554"/>
            <a:ext cx="10115998" cy="6190445"/>
          </a:xfrm>
          <a:prstGeom prst="rect">
            <a:avLst/>
          </a:prstGeom>
        </p:spPr>
      </p:pic>
      <p:pic>
        <p:nvPicPr>
          <p:cNvPr id="12" name="図 11" descr="テキスト&#10;&#10;自動的に生成された説明">
            <a:extLst>
              <a:ext uri="{FF2B5EF4-FFF2-40B4-BE49-F238E27FC236}">
                <a16:creationId xmlns:a16="http://schemas.microsoft.com/office/drawing/2014/main" id="{E9BC70BB-6449-0BF1-62C6-B76A220B0D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5435" y="556818"/>
            <a:ext cx="5556130" cy="407912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C4906A-DF74-5B8D-F446-5806A3E44811}"/>
              </a:ext>
            </a:extLst>
          </p:cNvPr>
          <p:cNvSpPr txBox="1"/>
          <p:nvPr/>
        </p:nvSpPr>
        <p:spPr>
          <a:xfrm>
            <a:off x="7341042" y="6611779"/>
            <a:ext cx="29459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6"/>
              </a:rPr>
              <a:t>https://www.mhlw.go.jp/stf/newpage_33414.html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D2B0269-9CDC-F2D9-9428-41FCF6026C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947" y="5737139"/>
            <a:ext cx="9815512" cy="109270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E6484B8-4DA8-02B4-08D9-07D9BB1E24F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546" y="4590733"/>
            <a:ext cx="4292697" cy="6536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334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006 0.46945 L 0 1.48148E-6 " pathEditMode="relative" rAng="0" ptsTypes="AA">
                                      <p:cBhvr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3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2 -0.16157 L 2.96296E-6 -3.7037E-6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8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</a:schemeClr>
            </a:gs>
            <a:gs pos="50000">
              <a:schemeClr val="tx1">
                <a:lumMod val="75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 rot="10800000" flipV="1">
            <a:off x="0" y="1314576"/>
            <a:ext cx="10287000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「つながり」</a:t>
            </a:r>
            <a:endParaRPr kumimoji="1" lang="en-US" altLang="ja-JP" sz="72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と言えば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HG創英角ﾎﾟｯﾌﾟ体" pitchFamily="49" charset="-128"/>
                <a:cs typeface="+mn-cs"/>
              </a:rPr>
              <a:t>「絆」？</a:t>
            </a:r>
            <a:endParaRPr kumimoji="1" lang="ja-JP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CC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HG創英角ﾎﾟｯﾌﾟ体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16106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角丸四角形 7"/>
          <p:cNvSpPr/>
          <p:nvPr/>
        </p:nvSpPr>
        <p:spPr bwMode="auto">
          <a:xfrm>
            <a:off x="6242857" y="4646813"/>
            <a:ext cx="2959332" cy="1371600"/>
          </a:xfrm>
          <a:prstGeom prst="roundRect">
            <a:avLst/>
          </a:prstGeom>
          <a:solidFill>
            <a:srgbClr val="FF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絆（ほだし）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" name="角丸四角形 8"/>
          <p:cNvSpPr/>
          <p:nvPr/>
        </p:nvSpPr>
        <p:spPr bwMode="auto">
          <a:xfrm>
            <a:off x="1095329" y="4656743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絆（きずな）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6508865" y="1753985"/>
            <a:ext cx="3708561" cy="490451"/>
          </a:xfrm>
          <a:prstGeom prst="rect">
            <a:avLst/>
          </a:prstGeom>
        </p:spPr>
        <p:txBody>
          <a:bodyPr/>
          <a:lstStyle>
            <a:lvl1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2pPr>
            <a:lvl3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3pPr>
            <a:lvl4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4pPr>
            <a:lvl5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5pPr>
            <a:lvl6pPr marL="4572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6pPr>
            <a:lvl7pPr marL="9144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7pPr>
            <a:lvl8pPr marL="13716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8pPr>
            <a:lvl9pPr marL="18288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/>
                <a:cs typeface="+mj-cs"/>
              </a:rPr>
              <a:t>はどう</a:t>
            </a:r>
            <a:r>
              <a:rPr kumimoji="1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ＭＳ Ｐゴシック"/>
                <a:cs typeface="+mj-cs"/>
              </a:rPr>
              <a:t>読みますか</a:t>
            </a:r>
          </a:p>
        </p:txBody>
      </p:sp>
      <p:sp>
        <p:nvSpPr>
          <p:cNvPr id="4" name="角丸四角形 3"/>
          <p:cNvSpPr/>
          <p:nvPr/>
        </p:nvSpPr>
        <p:spPr bwMode="auto">
          <a:xfrm>
            <a:off x="3846022" y="980901"/>
            <a:ext cx="2610197" cy="1371600"/>
          </a:xfrm>
          <a:prstGeom prst="roundRect">
            <a:avLst/>
          </a:prstGeom>
          <a:solidFill>
            <a:srgbClr val="FF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</a:t>
            </a:r>
          </a:p>
        </p:txBody>
      </p:sp>
      <p:sp>
        <p:nvSpPr>
          <p:cNvPr id="10" name="左矢印 9"/>
          <p:cNvSpPr/>
          <p:nvPr/>
        </p:nvSpPr>
        <p:spPr bwMode="auto">
          <a:xfrm rot="18208739">
            <a:off x="2942705" y="3208711"/>
            <a:ext cx="1961803" cy="556953"/>
          </a:xfrm>
          <a:prstGeom prst="lef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1" name="左矢印 10"/>
          <p:cNvSpPr/>
          <p:nvPr/>
        </p:nvSpPr>
        <p:spPr bwMode="auto">
          <a:xfrm rot="3391261" flipH="1">
            <a:off x="5397732" y="3208711"/>
            <a:ext cx="1961803" cy="556953"/>
          </a:xfrm>
          <a:prstGeom prst="lef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311475" y="5491992"/>
            <a:ext cx="2882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（手かせ 足かせ 束縛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迷惑）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343574" y="5510546"/>
            <a:ext cx="248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（つながり　むすびつき）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35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7" grpId="0"/>
      <p:bldP spid="4" grpId="0" animBg="1"/>
      <p:bldP spid="10" grpId="0" animBg="1"/>
      <p:bldP spid="11" grpId="0" animBg="1"/>
      <p:bldP spid="18" grpId="0"/>
      <p:bldP spid="1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絆（ほだし）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9" name="角丸四角形 8"/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絆（きずな）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11475" y="5491992"/>
            <a:ext cx="2882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（手かせ 足かせ 束縛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迷惑）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343574" y="5510546"/>
            <a:ext cx="2483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（つながり　むすびつき）</a:t>
            </a:r>
          </a:p>
        </p:txBody>
      </p:sp>
      <p:sp>
        <p:nvSpPr>
          <p:cNvPr id="23" name="矢印: 左右 22"/>
          <p:cNvSpPr/>
          <p:nvPr/>
        </p:nvSpPr>
        <p:spPr>
          <a:xfrm rot="10799990">
            <a:off x="4236219" y="5005898"/>
            <a:ext cx="1800000" cy="648000"/>
          </a:xfrm>
          <a:prstGeom prst="leftRightArrow">
            <a:avLst>
              <a:gd name="adj1" fmla="val 60000"/>
              <a:gd name="adj2" fmla="val 50000"/>
            </a:avLst>
          </a:prstGeom>
          <a:solidFill>
            <a:srgbClr val="FFFF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010000">
                  <a:hueOff val="0"/>
                  <a:satOff val="0"/>
                  <a:lumOff val="0"/>
                  <a:alphaOff val="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27" name="角丸四角形 3"/>
          <p:cNvSpPr/>
          <p:nvPr/>
        </p:nvSpPr>
        <p:spPr bwMode="auto">
          <a:xfrm>
            <a:off x="3846022" y="980901"/>
            <a:ext cx="2610197" cy="1371600"/>
          </a:xfrm>
          <a:prstGeom prst="roundRect">
            <a:avLst/>
          </a:prstGeom>
          <a:solidFill>
            <a:srgbClr val="CC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信頼</a:t>
            </a:r>
          </a:p>
        </p:txBody>
      </p:sp>
      <p:grpSp>
        <p:nvGrpSpPr>
          <p:cNvPr id="18" name="グループ化 17"/>
          <p:cNvGrpSpPr/>
          <p:nvPr/>
        </p:nvGrpSpPr>
        <p:grpSpPr>
          <a:xfrm>
            <a:off x="5834546" y="2657674"/>
            <a:ext cx="648000" cy="1800000"/>
            <a:chOff x="5586187" y="1351293"/>
            <a:chExt cx="697252" cy="2284658"/>
          </a:xfrm>
        </p:grpSpPr>
        <p:sp>
          <p:nvSpPr>
            <p:cNvPr id="25" name="矢印: 左右 24"/>
            <p:cNvSpPr/>
            <p:nvPr/>
          </p:nvSpPr>
          <p:spPr>
            <a:xfrm rot="3368485">
              <a:off x="4792484" y="2144996"/>
              <a:ext cx="2284658" cy="697252"/>
            </a:xfrm>
            <a:prstGeom prst="leftRightArrow">
              <a:avLst>
                <a:gd name="adj1" fmla="val 60000"/>
                <a:gd name="adj2" fmla="val 50000"/>
              </a:avLst>
            </a:prstGeom>
            <a:solidFill>
              <a:srgbClr val="FFFF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6" name="矢印: 左右 4"/>
            <p:cNvSpPr txBox="1"/>
            <p:nvPr/>
          </p:nvSpPr>
          <p:spPr>
            <a:xfrm rot="3368485">
              <a:off x="5001660" y="2284446"/>
              <a:ext cx="1866306" cy="4183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37795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3789893" y="2662913"/>
            <a:ext cx="648000" cy="1800000"/>
            <a:chOff x="3137704" y="1340213"/>
            <a:chExt cx="730806" cy="2306832"/>
          </a:xfrm>
        </p:grpSpPr>
        <p:sp>
          <p:nvSpPr>
            <p:cNvPr id="21" name="矢印: 左右 20"/>
            <p:cNvSpPr/>
            <p:nvPr/>
          </p:nvSpPr>
          <p:spPr>
            <a:xfrm rot="18171671">
              <a:off x="2349691" y="2128226"/>
              <a:ext cx="2306832" cy="730806"/>
            </a:xfrm>
            <a:prstGeom prst="leftRightArrow">
              <a:avLst>
                <a:gd name="adj1" fmla="val 60000"/>
                <a:gd name="adj2" fmla="val 50000"/>
              </a:avLst>
            </a:prstGeom>
            <a:solidFill>
              <a:srgbClr val="FFFF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2" name="矢印: 左右 8"/>
            <p:cNvSpPr txBox="1"/>
            <p:nvPr/>
          </p:nvSpPr>
          <p:spPr>
            <a:xfrm rot="18171671">
              <a:off x="2568933" y="2274387"/>
              <a:ext cx="1868348" cy="4384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37795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sp>
        <p:nvSpPr>
          <p:cNvPr id="17" name="テキスト ボックス 16"/>
          <p:cNvSpPr txBox="1"/>
          <p:nvPr/>
        </p:nvSpPr>
        <p:spPr>
          <a:xfrm>
            <a:off x="1" y="-75545"/>
            <a:ext cx="1028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n-cs"/>
              </a:rPr>
              <a:t>ソーシャル・キャピタル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（絆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（きずな＋ほだし）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がある居場所）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n-cs"/>
              </a:rPr>
              <a:t>の三要素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  <a:ea typeface="ＭＳ Ｐゴシック"/>
              <a:cs typeface="+mn-cs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272012" y="1001406"/>
            <a:ext cx="21804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お互い様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の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Calibri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だから生まれる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599185" y="6126380"/>
            <a:ext cx="4331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絆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（ほだし：手かせ、足かせ、束縛、迷惑）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92225" y="6126380"/>
            <a:ext cx="3639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絆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（きずな：つながり、むすびつき）</a:t>
            </a:r>
          </a:p>
        </p:txBody>
      </p:sp>
      <p:sp>
        <p:nvSpPr>
          <p:cNvPr id="30" name="角丸四角形 8"/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4" name="角丸四角形 7"/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6800" rIns="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規範（互酬性）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152433" y="5756903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つながっているから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Calibri"/>
              <a:ea typeface="ＭＳ Ｐゴシック" pitchFamily="50" charset="-128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775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75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7" grpId="0"/>
      <p:bldP spid="33" grpId="0"/>
      <p:bldP spid="35" grpId="0"/>
      <p:bldP spid="36" grpId="0"/>
      <p:bldP spid="30" grpId="0" animBg="1"/>
      <p:bldP spid="14" grpId="0" animBg="1"/>
      <p:bldP spid="24" grpId="0"/>
      <p:bldP spid="24" grpId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BA9448B1-2E5D-BCC7-18A1-94F4E24D0724}"/>
              </a:ext>
            </a:extLst>
          </p:cNvPr>
          <p:cNvSpPr txBox="1">
            <a:spLocks/>
          </p:cNvSpPr>
          <p:nvPr/>
        </p:nvSpPr>
        <p:spPr>
          <a:xfrm>
            <a:off x="1228464" y="5361"/>
            <a:ext cx="7830073" cy="626980"/>
          </a:xfrm>
          <a:prstGeom prst="rect">
            <a:avLst/>
          </a:prstGeom>
        </p:spPr>
        <p:txBody>
          <a:bodyPr/>
          <a:lstStyle>
            <a:lvl1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2pPr>
            <a:lvl3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3pPr>
            <a:lvl4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4pPr>
            <a:lvl5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5pPr>
            <a:lvl6pPr marL="4572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6pPr>
            <a:lvl7pPr marL="9144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7pPr>
            <a:lvl8pPr marL="13716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8pPr>
            <a:lvl9pPr marL="18288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ＭＳ Ｐゴシック"/>
                <a:cs typeface="+mj-cs"/>
              </a:rPr>
              <a:t>つながるための基本となる手段は</a:t>
            </a:r>
          </a:p>
        </p:txBody>
      </p:sp>
      <p:sp>
        <p:nvSpPr>
          <p:cNvPr id="9" name="角丸四角形 8"/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絆（きずな）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0" name="角丸四角形 8"/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" name="角丸四角形 7"/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絆（ほだし）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7" name="角丸四角形 3"/>
          <p:cNvSpPr/>
          <p:nvPr/>
        </p:nvSpPr>
        <p:spPr bwMode="auto">
          <a:xfrm>
            <a:off x="3846022" y="980901"/>
            <a:ext cx="2610197" cy="1371600"/>
          </a:xfrm>
          <a:prstGeom prst="roundRect">
            <a:avLst/>
          </a:prstGeom>
          <a:solidFill>
            <a:srgbClr val="CC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信頼</a:t>
            </a:r>
          </a:p>
        </p:txBody>
      </p:sp>
      <p:sp>
        <p:nvSpPr>
          <p:cNvPr id="14" name="角丸四角形 7"/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6800" rIns="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規範（互酬性）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789893" y="2657674"/>
            <a:ext cx="2692653" cy="2996224"/>
            <a:chOff x="3789893" y="2657674"/>
            <a:chExt cx="2692653" cy="2996224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4236219" y="5005898"/>
              <a:ext cx="1800000" cy="648000"/>
              <a:chOff x="3837310" y="4008495"/>
              <a:chExt cx="1807839" cy="663360"/>
            </a:xfrm>
          </p:grpSpPr>
          <p:sp>
            <p:nvSpPr>
              <p:cNvPr id="23" name="矢印: 左右 22"/>
              <p:cNvSpPr/>
              <p:nvPr/>
            </p:nvSpPr>
            <p:spPr>
              <a:xfrm rot="10799990">
                <a:off x="3837310" y="4008495"/>
                <a:ext cx="1807839" cy="663360"/>
              </a:xfrm>
              <a:prstGeom prst="leftRightArrow">
                <a:avLst>
                  <a:gd name="adj1" fmla="val 60000"/>
                  <a:gd name="adj2" fmla="val 50000"/>
                </a:avLst>
              </a:prstGeom>
              <a:solidFill>
                <a:srgbClr val="FFFF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dk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  <p:sp>
            <p:nvSpPr>
              <p:cNvPr id="24" name="矢印: 左右 6"/>
              <p:cNvSpPr txBox="1"/>
              <p:nvPr/>
            </p:nvSpPr>
            <p:spPr>
              <a:xfrm rot="21599990">
                <a:off x="4036318" y="4141167"/>
                <a:ext cx="1409823" cy="39801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335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</p:grpSp>
        <p:grpSp>
          <p:nvGrpSpPr>
            <p:cNvPr id="18" name="グループ化 17"/>
            <p:cNvGrpSpPr/>
            <p:nvPr/>
          </p:nvGrpSpPr>
          <p:grpSpPr>
            <a:xfrm>
              <a:off x="5834546" y="2657674"/>
              <a:ext cx="648000" cy="1800000"/>
              <a:chOff x="5586187" y="1351293"/>
              <a:chExt cx="697252" cy="2284658"/>
            </a:xfrm>
          </p:grpSpPr>
          <p:sp>
            <p:nvSpPr>
              <p:cNvPr id="25" name="矢印: 左右 24"/>
              <p:cNvSpPr/>
              <p:nvPr/>
            </p:nvSpPr>
            <p:spPr>
              <a:xfrm rot="3368485">
                <a:off x="4792484" y="2144996"/>
                <a:ext cx="2284658" cy="697252"/>
              </a:xfrm>
              <a:prstGeom prst="leftRightArrow">
                <a:avLst>
                  <a:gd name="adj1" fmla="val 60000"/>
                  <a:gd name="adj2" fmla="val 50000"/>
                </a:avLst>
              </a:prstGeom>
              <a:solidFill>
                <a:srgbClr val="FFFF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dk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  <p:sp>
            <p:nvSpPr>
              <p:cNvPr id="26" name="矢印: 左右 4"/>
              <p:cNvSpPr txBox="1"/>
              <p:nvPr/>
            </p:nvSpPr>
            <p:spPr>
              <a:xfrm rot="3368485">
                <a:off x="5001660" y="2284446"/>
                <a:ext cx="1866306" cy="41835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7795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1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</p:grpSp>
        <p:grpSp>
          <p:nvGrpSpPr>
            <p:cNvPr id="20" name="グループ化 19"/>
            <p:cNvGrpSpPr/>
            <p:nvPr/>
          </p:nvGrpSpPr>
          <p:grpSpPr>
            <a:xfrm>
              <a:off x="3789893" y="2662913"/>
              <a:ext cx="648000" cy="1800000"/>
              <a:chOff x="3137704" y="1340213"/>
              <a:chExt cx="730806" cy="2306832"/>
            </a:xfrm>
          </p:grpSpPr>
          <p:sp>
            <p:nvSpPr>
              <p:cNvPr id="21" name="矢印: 左右 20"/>
              <p:cNvSpPr/>
              <p:nvPr/>
            </p:nvSpPr>
            <p:spPr>
              <a:xfrm rot="18171671">
                <a:off x="2349691" y="2128226"/>
                <a:ext cx="2306832" cy="730806"/>
              </a:xfrm>
              <a:prstGeom prst="leftRightArrow">
                <a:avLst>
                  <a:gd name="adj1" fmla="val 60000"/>
                  <a:gd name="adj2" fmla="val 50000"/>
                </a:avLst>
              </a:prstGeom>
              <a:solidFill>
                <a:srgbClr val="FFFF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dk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  <p:sp>
            <p:nvSpPr>
              <p:cNvPr id="22" name="矢印: 左右 8"/>
              <p:cNvSpPr txBox="1"/>
              <p:nvPr/>
            </p:nvSpPr>
            <p:spPr>
              <a:xfrm rot="18171671">
                <a:off x="2568933" y="2274387"/>
                <a:ext cx="1868348" cy="43848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7795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1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</p:grpSp>
      </p:grpSp>
      <p:sp>
        <p:nvSpPr>
          <p:cNvPr id="35" name="テキスト ボックス 34"/>
          <p:cNvSpPr txBox="1"/>
          <p:nvPr/>
        </p:nvSpPr>
        <p:spPr>
          <a:xfrm>
            <a:off x="5599185" y="6126380"/>
            <a:ext cx="4331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絆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（ほだし：手かせ、足かせ、束縛、迷惑）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92225" y="6126380"/>
            <a:ext cx="3639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絆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（きずな：つながり、むすびつき）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94697" y="2119931"/>
            <a:ext cx="3294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３つは相互に関連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" y="-75545"/>
            <a:ext cx="1028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n-cs"/>
              </a:rPr>
              <a:t>ソーシャル・キャピタル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（絆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（きずな＋ほだし）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がある居場所）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n-cs"/>
              </a:rPr>
              <a:t>の三要素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  <a:ea typeface="ＭＳ Ｐゴシック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883AAE-9182-8757-1295-11B81CB26244}"/>
              </a:ext>
            </a:extLst>
          </p:cNvPr>
          <p:cNvSpPr txBox="1"/>
          <p:nvPr/>
        </p:nvSpPr>
        <p:spPr>
          <a:xfrm>
            <a:off x="3923519" y="2812406"/>
            <a:ext cx="23006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対 話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+mn-cs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63A15B38-2F0F-A25A-F2E9-B5756B8C47B3}"/>
              </a:ext>
            </a:extLst>
          </p:cNvPr>
          <p:cNvSpPr txBox="1">
            <a:spLocks/>
          </p:cNvSpPr>
          <p:nvPr/>
        </p:nvSpPr>
        <p:spPr>
          <a:xfrm>
            <a:off x="1228463" y="0"/>
            <a:ext cx="7830073" cy="626980"/>
          </a:xfrm>
          <a:prstGeom prst="rect">
            <a:avLst/>
          </a:prstGeom>
        </p:spPr>
        <p:txBody>
          <a:bodyPr/>
          <a:lstStyle>
            <a:lvl1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2pPr>
            <a:lvl3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3pPr>
            <a:lvl4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4pPr>
            <a:lvl5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5pPr>
            <a:lvl6pPr marL="4572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6pPr>
            <a:lvl7pPr marL="9144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7pPr>
            <a:lvl8pPr marL="13716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8pPr>
            <a:lvl9pPr marL="18288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ＭＳ Ｐゴシック"/>
                <a:cs typeface="+mj-cs"/>
              </a:rPr>
              <a:t>対話ができない、つながれないと</a:t>
            </a:r>
          </a:p>
        </p:txBody>
      </p:sp>
    </p:spTree>
    <p:extLst>
      <p:ext uri="{BB962C8B-B14F-4D97-AF65-F5344CB8AC3E}">
        <p14:creationId xmlns:p14="http://schemas.microsoft.com/office/powerpoint/2010/main" val="220326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0494E-6 1.48148E-6 L 0.00077 -0.09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47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1" grpId="0"/>
      <p:bldP spid="32" grpId="0"/>
      <p:bldP spid="3" grpId="0"/>
      <p:bldP spid="3" grpId="1"/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BA9448B1-2E5D-BCC7-18A1-94F4E24D0724}"/>
              </a:ext>
            </a:extLst>
          </p:cNvPr>
          <p:cNvSpPr txBox="1">
            <a:spLocks/>
          </p:cNvSpPr>
          <p:nvPr/>
        </p:nvSpPr>
        <p:spPr>
          <a:xfrm>
            <a:off x="1228463" y="0"/>
            <a:ext cx="7830073" cy="626980"/>
          </a:xfrm>
          <a:prstGeom prst="rect">
            <a:avLst/>
          </a:prstGeom>
        </p:spPr>
        <p:txBody>
          <a:bodyPr/>
          <a:lstStyle>
            <a:lvl1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2pPr>
            <a:lvl3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3pPr>
            <a:lvl4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4pPr>
            <a:lvl5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5pPr>
            <a:lvl6pPr marL="4572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6pPr>
            <a:lvl7pPr marL="9144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7pPr>
            <a:lvl8pPr marL="13716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8pPr>
            <a:lvl9pPr marL="18288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Narrow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/>
                <a:ea typeface="ＭＳ Ｐゴシック"/>
                <a:cs typeface="+mj-cs"/>
              </a:rPr>
              <a:t>対話ができない、つながれないと</a:t>
            </a:r>
          </a:p>
        </p:txBody>
      </p:sp>
      <p:sp>
        <p:nvSpPr>
          <p:cNvPr id="9" name="角丸四角形 8"/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絆（きずな）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CFF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srgbClr val="FFCCFF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0" name="角丸四角形 8"/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つながり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" name="角丸四角形 7"/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99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絆（ほだし）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7" name="角丸四角形 3"/>
          <p:cNvSpPr/>
          <p:nvPr/>
        </p:nvSpPr>
        <p:spPr bwMode="auto">
          <a:xfrm>
            <a:off x="3846022" y="980901"/>
            <a:ext cx="2610197" cy="1371600"/>
          </a:xfrm>
          <a:prstGeom prst="roundRect">
            <a:avLst/>
          </a:prstGeom>
          <a:solidFill>
            <a:srgbClr val="CC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信頼</a:t>
            </a:r>
          </a:p>
        </p:txBody>
      </p:sp>
      <p:sp>
        <p:nvSpPr>
          <p:cNvPr id="14" name="角丸四角形 7"/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6800" rIns="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規範（互酬性）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お互い様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599185" y="6126380"/>
            <a:ext cx="4331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絆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（ほだし：手かせ、足かせ、束縛、迷惑）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92225" y="6126380"/>
            <a:ext cx="3639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絆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（きずな：つながり、むすびつき）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3806372" y="2176591"/>
            <a:ext cx="2692653" cy="2996224"/>
            <a:chOff x="3789893" y="2657674"/>
            <a:chExt cx="2692653" cy="2996224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4236219" y="5005898"/>
              <a:ext cx="1800000" cy="648000"/>
              <a:chOff x="3837310" y="4008495"/>
              <a:chExt cx="1807839" cy="663360"/>
            </a:xfrm>
          </p:grpSpPr>
          <p:sp>
            <p:nvSpPr>
              <p:cNvPr id="23" name="矢印: 左右 22"/>
              <p:cNvSpPr/>
              <p:nvPr/>
            </p:nvSpPr>
            <p:spPr>
              <a:xfrm rot="10799990">
                <a:off x="3837310" y="4008495"/>
                <a:ext cx="1807839" cy="663360"/>
              </a:xfrm>
              <a:prstGeom prst="leftRightArrow">
                <a:avLst>
                  <a:gd name="adj1" fmla="val 60000"/>
                  <a:gd name="adj2" fmla="val 50000"/>
                </a:avLst>
              </a:prstGeom>
              <a:solidFill>
                <a:srgbClr val="FFFF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dk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  <p:sp>
            <p:nvSpPr>
              <p:cNvPr id="24" name="矢印: 左右 6"/>
              <p:cNvSpPr txBox="1"/>
              <p:nvPr/>
            </p:nvSpPr>
            <p:spPr>
              <a:xfrm rot="21599990">
                <a:off x="4036318" y="4141167"/>
                <a:ext cx="1409823" cy="39801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335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</p:grpSp>
        <p:grpSp>
          <p:nvGrpSpPr>
            <p:cNvPr id="18" name="グループ化 17"/>
            <p:cNvGrpSpPr/>
            <p:nvPr/>
          </p:nvGrpSpPr>
          <p:grpSpPr>
            <a:xfrm>
              <a:off x="5834546" y="2657674"/>
              <a:ext cx="648000" cy="1800000"/>
              <a:chOff x="5586187" y="1351293"/>
              <a:chExt cx="697252" cy="2284658"/>
            </a:xfrm>
          </p:grpSpPr>
          <p:sp>
            <p:nvSpPr>
              <p:cNvPr id="25" name="矢印: 左右 24"/>
              <p:cNvSpPr/>
              <p:nvPr/>
            </p:nvSpPr>
            <p:spPr>
              <a:xfrm rot="3368485">
                <a:off x="4792484" y="2144996"/>
                <a:ext cx="2284658" cy="697252"/>
              </a:xfrm>
              <a:prstGeom prst="leftRightArrow">
                <a:avLst>
                  <a:gd name="adj1" fmla="val 60000"/>
                  <a:gd name="adj2" fmla="val 50000"/>
                </a:avLst>
              </a:prstGeom>
              <a:solidFill>
                <a:srgbClr val="FFFF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dk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  <p:sp>
            <p:nvSpPr>
              <p:cNvPr id="26" name="矢印: 左右 4"/>
              <p:cNvSpPr txBox="1"/>
              <p:nvPr/>
            </p:nvSpPr>
            <p:spPr>
              <a:xfrm rot="3368485">
                <a:off x="5001660" y="2284446"/>
                <a:ext cx="1866306" cy="41835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7795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1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</p:grpSp>
        <p:grpSp>
          <p:nvGrpSpPr>
            <p:cNvPr id="20" name="グループ化 19"/>
            <p:cNvGrpSpPr/>
            <p:nvPr/>
          </p:nvGrpSpPr>
          <p:grpSpPr>
            <a:xfrm>
              <a:off x="3789893" y="2662913"/>
              <a:ext cx="648000" cy="1800000"/>
              <a:chOff x="3137704" y="1340213"/>
              <a:chExt cx="730806" cy="2306832"/>
            </a:xfrm>
          </p:grpSpPr>
          <p:sp>
            <p:nvSpPr>
              <p:cNvPr id="21" name="矢印: 左右 20"/>
              <p:cNvSpPr/>
              <p:nvPr/>
            </p:nvSpPr>
            <p:spPr>
              <a:xfrm rot="18171671">
                <a:off x="2349691" y="2128226"/>
                <a:ext cx="2306832" cy="730806"/>
              </a:xfrm>
              <a:prstGeom prst="leftRightArrow">
                <a:avLst>
                  <a:gd name="adj1" fmla="val 60000"/>
                  <a:gd name="adj2" fmla="val 50000"/>
                </a:avLst>
              </a:prstGeom>
              <a:solidFill>
                <a:srgbClr val="FFFF00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hemeClr val="dk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  <p:sp>
            <p:nvSpPr>
              <p:cNvPr id="22" name="矢印: 左右 8"/>
              <p:cNvSpPr txBox="1"/>
              <p:nvPr/>
            </p:nvSpPr>
            <p:spPr>
              <a:xfrm rot="18171671">
                <a:off x="2568933" y="2274387"/>
                <a:ext cx="1868348" cy="43848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7795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3100" b="0" i="0" u="none" strike="noStrike" kern="1200" cap="none" spc="0" normalizeH="0" baseline="0" noProof="0" dirty="0">
                  <a:ln>
                    <a:noFill/>
                  </a:ln>
                  <a:solidFill>
                    <a:srgbClr val="010000">
                      <a:hueOff val="0"/>
                      <a:satOff val="0"/>
                      <a:lumOff val="0"/>
                      <a:alphaOff val="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endParaRPr>
              </a:p>
            </p:txBody>
          </p:sp>
        </p:grp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5A538E-25EE-6967-16DF-3170B08C037A}"/>
              </a:ext>
            </a:extLst>
          </p:cNvPr>
          <p:cNvSpPr txBox="1"/>
          <p:nvPr/>
        </p:nvSpPr>
        <p:spPr>
          <a:xfrm>
            <a:off x="2522445" y="2137421"/>
            <a:ext cx="5262979" cy="2739211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全否定</a:t>
            </a:r>
            <a:endParaRPr kumimoji="1" lang="en-US" altLang="ja-JP" sz="6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ハラスメント</a:t>
            </a:r>
            <a:endParaRPr kumimoji="1" lang="en-US" altLang="ja-JP" sz="6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と受け取る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+mn-cs"/>
            </a:endParaRPr>
          </a:p>
        </p:txBody>
      </p:sp>
      <p:sp>
        <p:nvSpPr>
          <p:cNvPr id="4" name="角丸四角形 8">
            <a:extLst>
              <a:ext uri="{FF2B5EF4-FFF2-40B4-BE49-F238E27FC236}">
                <a16:creationId xmlns:a16="http://schemas.microsoft.com/office/drawing/2014/main" id="{329AC518-5355-057B-7A50-25CD5F28F7FF}"/>
              </a:ext>
            </a:extLst>
          </p:cNvPr>
          <p:cNvSpPr/>
          <p:nvPr/>
        </p:nvSpPr>
        <p:spPr bwMode="auto">
          <a:xfrm>
            <a:off x="1095329" y="4651778"/>
            <a:ext cx="2959332" cy="1371600"/>
          </a:xfrm>
          <a:prstGeom prst="round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孤立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角丸四角形 3">
            <a:extLst>
              <a:ext uri="{FF2B5EF4-FFF2-40B4-BE49-F238E27FC236}">
                <a16:creationId xmlns:a16="http://schemas.microsoft.com/office/drawing/2014/main" id="{B40F3451-F648-4967-EB5B-2B4E32087CF8}"/>
              </a:ext>
            </a:extLst>
          </p:cNvPr>
          <p:cNvSpPr/>
          <p:nvPr/>
        </p:nvSpPr>
        <p:spPr bwMode="auto">
          <a:xfrm>
            <a:off x="3846022" y="980901"/>
            <a:ext cx="2610197" cy="1371600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不信感</a:t>
            </a:r>
          </a:p>
        </p:txBody>
      </p:sp>
      <p:sp>
        <p:nvSpPr>
          <p:cNvPr id="10" name="角丸四角形 7">
            <a:extLst>
              <a:ext uri="{FF2B5EF4-FFF2-40B4-BE49-F238E27FC236}">
                <a16:creationId xmlns:a16="http://schemas.microsoft.com/office/drawing/2014/main" id="{963D634A-602A-8EAC-D45D-E59AAB4C6748}"/>
              </a:ext>
            </a:extLst>
          </p:cNvPr>
          <p:cNvSpPr/>
          <p:nvPr/>
        </p:nvSpPr>
        <p:spPr bwMode="auto">
          <a:xfrm>
            <a:off x="6242857" y="4651778"/>
            <a:ext cx="2959332" cy="1371600"/>
          </a:xfrm>
          <a:prstGeom prst="roundRect">
            <a:avLst/>
          </a:prstGeom>
          <a:solidFill>
            <a:srgbClr val="FF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6800" rIns="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拒否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62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7" grpId="0" animBg="1"/>
      <p:bldP spid="4" grpId="0" animBg="1"/>
      <p:bldP spid="6" grpId="0" animBg="1"/>
      <p:bldP spid="1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テキスト ボックス 61"/>
          <p:cNvSpPr txBox="1"/>
          <p:nvPr/>
        </p:nvSpPr>
        <p:spPr>
          <a:xfrm>
            <a:off x="-56642" y="-75545"/>
            <a:ext cx="9896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n-cs"/>
              </a:rPr>
              <a:t>ソーシャル・キャピタル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（絆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（きずな＋ほだし）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rPr>
              <a:t>がある居場所）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/>
                <a:ea typeface="ＭＳ Ｐゴシック"/>
                <a:cs typeface="+mn-cs"/>
              </a:rPr>
              <a:t>の効用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/>
              <a:ea typeface="ＭＳ Ｐゴシック"/>
              <a:cs typeface="+mn-cs"/>
            </a:endParaRPr>
          </a:p>
        </p:txBody>
      </p:sp>
      <p:sp>
        <p:nvSpPr>
          <p:cNvPr id="3" name="右矢印 2"/>
          <p:cNvSpPr/>
          <p:nvPr/>
        </p:nvSpPr>
        <p:spPr>
          <a:xfrm rot="16200000">
            <a:off x="1194414" y="1418328"/>
            <a:ext cx="4091023" cy="4464496"/>
          </a:xfrm>
          <a:prstGeom prst="rightArrow">
            <a:avLst/>
          </a:prstGeom>
          <a:solidFill>
            <a:srgbClr val="FFB3E9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010000">
                  <a:hueOff val="0"/>
                  <a:satOff val="0"/>
                  <a:lumOff val="0"/>
                  <a:alphaOff val="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1978948" y="3993253"/>
            <a:ext cx="2521955" cy="1409225"/>
          </a:xfrm>
          <a:prstGeom prst="roundRect">
            <a:avLst/>
          </a:prstGeom>
          <a:ln w="9525"/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>
              <a:ln>
                <a:noFill/>
              </a:ln>
              <a:solidFill>
                <a:srgbClr val="010000">
                  <a:hueOff val="0"/>
                  <a:satOff val="0"/>
                  <a:lumOff val="0"/>
                  <a:alphaOff val="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grpSp>
        <p:nvGrpSpPr>
          <p:cNvPr id="56" name="グループ化 55"/>
          <p:cNvGrpSpPr/>
          <p:nvPr/>
        </p:nvGrpSpPr>
        <p:grpSpPr>
          <a:xfrm>
            <a:off x="1650804" y="3139078"/>
            <a:ext cx="3178243" cy="466874"/>
            <a:chOff x="1754178" y="3139078"/>
            <a:chExt cx="3178243" cy="466874"/>
          </a:xfrm>
        </p:grpSpPr>
        <p:sp>
          <p:nvSpPr>
            <p:cNvPr id="8" name="角丸四角形 7"/>
            <p:cNvSpPr/>
            <p:nvPr/>
          </p:nvSpPr>
          <p:spPr>
            <a:xfrm>
              <a:off x="1754178" y="3139078"/>
              <a:ext cx="3178243" cy="466874"/>
            </a:xfrm>
            <a:prstGeom prst="roundRect">
              <a:avLst/>
            </a:prstGeom>
            <a:ln w="9525"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9" name="角丸四角形 7"/>
            <p:cNvSpPr/>
            <p:nvPr/>
          </p:nvSpPr>
          <p:spPr>
            <a:xfrm>
              <a:off x="2623299" y="3210515"/>
              <a:ext cx="1440000" cy="324000"/>
            </a:xfrm>
            <a:prstGeom prst="rect">
              <a:avLst/>
            </a:prstGeom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自覚的健康度</a:t>
              </a:r>
            </a:p>
          </p:txBody>
        </p:sp>
      </p:grpSp>
      <p:grpSp>
        <p:nvGrpSpPr>
          <p:cNvPr id="57" name="グループ化 56"/>
          <p:cNvGrpSpPr/>
          <p:nvPr/>
        </p:nvGrpSpPr>
        <p:grpSpPr>
          <a:xfrm>
            <a:off x="2292178" y="2284902"/>
            <a:ext cx="1895495" cy="466875"/>
            <a:chOff x="2395552" y="2284902"/>
            <a:chExt cx="1895495" cy="466875"/>
          </a:xfrm>
        </p:grpSpPr>
        <p:sp>
          <p:nvSpPr>
            <p:cNvPr id="11" name="角丸四角形 10"/>
            <p:cNvSpPr/>
            <p:nvPr/>
          </p:nvSpPr>
          <p:spPr>
            <a:xfrm>
              <a:off x="2395552" y="2284902"/>
              <a:ext cx="1895495" cy="466875"/>
            </a:xfrm>
            <a:prstGeom prst="roundRect">
              <a:avLst/>
            </a:prstGeom>
            <a:ln w="9525"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2" name="角丸四角形 9"/>
            <p:cNvSpPr/>
            <p:nvPr/>
          </p:nvSpPr>
          <p:spPr>
            <a:xfrm>
              <a:off x="2623299" y="2356339"/>
              <a:ext cx="1440000" cy="324000"/>
            </a:xfrm>
            <a:prstGeom prst="rect">
              <a:avLst/>
            </a:prstGeom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自殺率</a:t>
              </a:r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960854" y="5732317"/>
            <a:ext cx="8368193" cy="466874"/>
            <a:chOff x="953311" y="5732317"/>
            <a:chExt cx="8368193" cy="466874"/>
          </a:xfrm>
        </p:grpSpPr>
        <p:sp>
          <p:nvSpPr>
            <p:cNvPr id="17" name="角丸四角形 16"/>
            <p:cNvSpPr/>
            <p:nvPr/>
          </p:nvSpPr>
          <p:spPr>
            <a:xfrm>
              <a:off x="953311" y="5732317"/>
              <a:ext cx="8368193" cy="466874"/>
            </a:xfrm>
            <a:prstGeom prst="roundRect">
              <a:avLst/>
            </a:prstGeom>
            <a:solidFill>
              <a:schemeClr val="accent1"/>
            </a:solidFill>
            <a:ln w="9525"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18" name="角丸四角形 7"/>
            <p:cNvSpPr/>
            <p:nvPr/>
          </p:nvSpPr>
          <p:spPr>
            <a:xfrm>
              <a:off x="2096658" y="5775099"/>
              <a:ext cx="6081498" cy="381311"/>
            </a:xfrm>
            <a:prstGeom prst="rect">
              <a:avLst/>
            </a:prstGeom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ソーシャル・キャピタル（絆</a:t>
              </a: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〔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きずな＋</a:t>
              </a:r>
              <a:r>
                <a:rPr kumimoji="1" lang="ja-JP" alt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ほだ</a:t>
              </a: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し</a:t>
              </a:r>
              <a:r>
                <a: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〕</a:t>
              </a:r>
              <a:r>
                <a:rPr kumimoji="1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がある居場所）</a:t>
              </a:r>
            </a:p>
          </p:txBody>
        </p:sp>
      </p:grpSp>
      <p:sp>
        <p:nvSpPr>
          <p:cNvPr id="48" name="テキスト ボックス 47"/>
          <p:cNvSpPr txBox="1"/>
          <p:nvPr/>
        </p:nvSpPr>
        <p:spPr>
          <a:xfrm>
            <a:off x="1916486" y="7995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itchFamily="50" charset="-128"/>
                <a:cs typeface="+mn-cs"/>
              </a:rPr>
              <a:t>健康面の効用</a:t>
            </a:r>
          </a:p>
        </p:txBody>
      </p:sp>
      <p:grpSp>
        <p:nvGrpSpPr>
          <p:cNvPr id="53" name="グループ化 52"/>
          <p:cNvGrpSpPr/>
          <p:nvPr/>
        </p:nvGrpSpPr>
        <p:grpSpPr>
          <a:xfrm>
            <a:off x="5984719" y="1420321"/>
            <a:ext cx="2633472" cy="4275766"/>
            <a:chOff x="6155005" y="1420321"/>
            <a:chExt cx="2633472" cy="4275766"/>
          </a:xfrm>
        </p:grpSpPr>
        <p:sp>
          <p:nvSpPr>
            <p:cNvPr id="19" name="角丸四角形 18"/>
            <p:cNvSpPr/>
            <p:nvPr/>
          </p:nvSpPr>
          <p:spPr>
            <a:xfrm>
              <a:off x="6155005" y="1420321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0" name="角丸四角形 4"/>
            <p:cNvSpPr/>
            <p:nvPr/>
          </p:nvSpPr>
          <p:spPr>
            <a:xfrm>
              <a:off x="7124297" y="1474321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行政効率</a:t>
              </a:r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6155005" y="1900792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2" name="角丸四角形 6"/>
            <p:cNvSpPr/>
            <p:nvPr/>
          </p:nvSpPr>
          <p:spPr>
            <a:xfrm>
              <a:off x="7124297" y="1954792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まちおこし</a:t>
              </a:r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6155005" y="2381263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4" name="角丸四角形 8"/>
            <p:cNvSpPr/>
            <p:nvPr/>
          </p:nvSpPr>
          <p:spPr>
            <a:xfrm>
              <a:off x="7124297" y="2435263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防災対策</a:t>
              </a:r>
            </a:p>
          </p:txBody>
        </p:sp>
        <p:sp>
          <p:nvSpPr>
            <p:cNvPr id="25" name="角丸四角形 24"/>
            <p:cNvSpPr/>
            <p:nvPr/>
          </p:nvSpPr>
          <p:spPr>
            <a:xfrm>
              <a:off x="6155005" y="2861734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6" name="角丸四角形 10"/>
            <p:cNvSpPr/>
            <p:nvPr/>
          </p:nvSpPr>
          <p:spPr>
            <a:xfrm>
              <a:off x="7124297" y="2915734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治安・防犯</a:t>
              </a:r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6155005" y="3342205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8" name="角丸四角形 12"/>
            <p:cNvSpPr/>
            <p:nvPr/>
          </p:nvSpPr>
          <p:spPr>
            <a:xfrm>
              <a:off x="7124297" y="3396205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子育て</a:t>
              </a:r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6155005" y="3822676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0" name="角丸四角形 14"/>
            <p:cNvSpPr/>
            <p:nvPr/>
          </p:nvSpPr>
          <p:spPr>
            <a:xfrm>
              <a:off x="7124297" y="3876676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教　育</a:t>
              </a:r>
            </a:p>
          </p:txBody>
        </p:sp>
        <p:sp>
          <p:nvSpPr>
            <p:cNvPr id="31" name="角丸四角形 30"/>
            <p:cNvSpPr/>
            <p:nvPr/>
          </p:nvSpPr>
          <p:spPr>
            <a:xfrm>
              <a:off x="6155005" y="4303147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2" name="角丸四角形 16"/>
            <p:cNvSpPr/>
            <p:nvPr/>
          </p:nvSpPr>
          <p:spPr>
            <a:xfrm>
              <a:off x="7124297" y="4357147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就　労</a:t>
              </a:r>
            </a:p>
          </p:txBody>
        </p:sp>
        <p:sp>
          <p:nvSpPr>
            <p:cNvPr id="33" name="角丸四角形 32"/>
            <p:cNvSpPr/>
            <p:nvPr/>
          </p:nvSpPr>
          <p:spPr>
            <a:xfrm>
              <a:off x="6155005" y="4783618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4" name="角丸四角形 18"/>
            <p:cNvSpPr/>
            <p:nvPr/>
          </p:nvSpPr>
          <p:spPr>
            <a:xfrm>
              <a:off x="7124297" y="4837618"/>
              <a:ext cx="720000" cy="324000"/>
            </a:xfrm>
            <a:prstGeom prst="rect">
              <a:avLst/>
            </a:prstGeom>
            <a:noFill/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経済成長</a:t>
              </a:r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6155005" y="5264087"/>
              <a:ext cx="2633472" cy="432000"/>
            </a:xfrm>
            <a:prstGeom prst="roundRect">
              <a:avLst/>
            </a:prstGeom>
            <a:solidFill>
              <a:srgbClr val="FFFF99"/>
            </a:solidFill>
            <a:ln w="9525"/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vert="horz" wrap="non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7124297" y="5318087"/>
              <a:ext cx="720000" cy="32400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ＭＳ Ｐゴシック" pitchFamily="50" charset="-128"/>
                  <a:cs typeface="+mn-cs"/>
                </a:rPr>
                <a:t>技術革新</a:t>
              </a:r>
            </a:p>
          </p:txBody>
        </p:sp>
      </p:grpSp>
      <p:sp>
        <p:nvSpPr>
          <p:cNvPr id="49" name="テキスト ボックス 48"/>
          <p:cNvSpPr txBox="1"/>
          <p:nvPr/>
        </p:nvSpPr>
        <p:spPr>
          <a:xfrm>
            <a:off x="5725126" y="79953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itchFamily="50" charset="-128"/>
                <a:cs typeface="+mn-cs"/>
              </a:rPr>
              <a:t>健康以外の効用</a:t>
            </a:r>
          </a:p>
        </p:txBody>
      </p:sp>
      <p:sp>
        <p:nvSpPr>
          <p:cNvPr id="51" name="正方形/長方形 50"/>
          <p:cNvSpPr/>
          <p:nvPr/>
        </p:nvSpPr>
        <p:spPr>
          <a:xfrm>
            <a:off x="5653824" y="6284890"/>
            <a:ext cx="4633175" cy="575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平成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26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年度厚生労働科学研究（健康安全・危機管理対策総合研究事業）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　「地域保健対策におけるソーシャルキャピタルの活用のあり方に関する研究」 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　　　　　　　　　　　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4"/>
              </a:rPr>
              <a:t>http://www.jpha.or.jp/sub/menu04_10.html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58" name="グループ化 57"/>
          <p:cNvGrpSpPr/>
          <p:nvPr/>
        </p:nvGrpSpPr>
        <p:grpSpPr>
          <a:xfrm>
            <a:off x="1959488" y="1420321"/>
            <a:ext cx="2560875" cy="477280"/>
            <a:chOff x="2062862" y="1420321"/>
            <a:chExt cx="2560875" cy="477280"/>
          </a:xfrm>
        </p:grpSpPr>
        <p:sp>
          <p:nvSpPr>
            <p:cNvPr id="14" name="角丸四角形 13"/>
            <p:cNvSpPr/>
            <p:nvPr/>
          </p:nvSpPr>
          <p:spPr>
            <a:xfrm>
              <a:off x="2062862" y="1420321"/>
              <a:ext cx="2560875" cy="477280"/>
            </a:xfrm>
            <a:prstGeom prst="roundRect">
              <a:avLst/>
            </a:prstGeom>
            <a:ln w="9525"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10000">
                    <a:hueOff val="0"/>
                    <a:satOff val="0"/>
                    <a:lumOff val="0"/>
                    <a:alphaOff val="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54" name="角丸四角形 9"/>
            <p:cNvSpPr/>
            <p:nvPr/>
          </p:nvSpPr>
          <p:spPr>
            <a:xfrm>
              <a:off x="2623299" y="1496961"/>
              <a:ext cx="1440000" cy="324000"/>
            </a:xfrm>
            <a:prstGeom prst="rect">
              <a:avLst/>
            </a:prstGeom>
            <a:ln w="9525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総死亡率</a:t>
              </a:r>
            </a:p>
          </p:txBody>
        </p:sp>
      </p:grpSp>
      <p:sp>
        <p:nvSpPr>
          <p:cNvPr id="41" name="角丸四角形 5"/>
          <p:cNvSpPr/>
          <p:nvPr/>
        </p:nvSpPr>
        <p:spPr>
          <a:xfrm>
            <a:off x="2519925" y="4132909"/>
            <a:ext cx="1440000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健康行動</a:t>
            </a:r>
          </a:p>
        </p:txBody>
      </p:sp>
      <p:sp>
        <p:nvSpPr>
          <p:cNvPr id="42" name="角丸四角形 5"/>
          <p:cNvSpPr/>
          <p:nvPr/>
        </p:nvSpPr>
        <p:spPr>
          <a:xfrm>
            <a:off x="2519925" y="4552655"/>
            <a:ext cx="1440000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喫煙率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43" name="角丸四角形 5"/>
          <p:cNvSpPr/>
          <p:nvPr/>
        </p:nvSpPr>
        <p:spPr>
          <a:xfrm>
            <a:off x="2519925" y="4972401"/>
            <a:ext cx="1440000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運動習慣</a:t>
            </a:r>
          </a:p>
        </p:txBody>
      </p:sp>
      <p:sp>
        <p:nvSpPr>
          <p:cNvPr id="46" name="角丸四角形 5"/>
          <p:cNvSpPr/>
          <p:nvPr/>
        </p:nvSpPr>
        <p:spPr>
          <a:xfrm>
            <a:off x="4115629" y="3177078"/>
            <a:ext cx="432048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0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↑</a:t>
            </a:r>
          </a:p>
        </p:txBody>
      </p:sp>
      <p:sp>
        <p:nvSpPr>
          <p:cNvPr id="47" name="角丸四角形 5"/>
          <p:cNvSpPr/>
          <p:nvPr/>
        </p:nvSpPr>
        <p:spPr>
          <a:xfrm>
            <a:off x="3658543" y="2318316"/>
            <a:ext cx="432048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0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↓</a:t>
            </a:r>
          </a:p>
        </p:txBody>
      </p:sp>
      <p:sp>
        <p:nvSpPr>
          <p:cNvPr id="50" name="角丸四角形 5"/>
          <p:cNvSpPr/>
          <p:nvPr/>
        </p:nvSpPr>
        <p:spPr>
          <a:xfrm>
            <a:off x="3843310" y="1475053"/>
            <a:ext cx="432048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0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↓</a:t>
            </a:r>
          </a:p>
        </p:txBody>
      </p:sp>
      <p:sp>
        <p:nvSpPr>
          <p:cNvPr id="59" name="角丸四角形 5"/>
          <p:cNvSpPr/>
          <p:nvPr/>
        </p:nvSpPr>
        <p:spPr>
          <a:xfrm>
            <a:off x="3838293" y="4090949"/>
            <a:ext cx="432048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0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↑</a:t>
            </a:r>
          </a:p>
        </p:txBody>
      </p:sp>
      <p:sp>
        <p:nvSpPr>
          <p:cNvPr id="60" name="角丸四角形 5"/>
          <p:cNvSpPr/>
          <p:nvPr/>
        </p:nvSpPr>
        <p:spPr>
          <a:xfrm>
            <a:off x="3838293" y="4931997"/>
            <a:ext cx="432048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0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↑</a:t>
            </a:r>
          </a:p>
        </p:txBody>
      </p:sp>
      <p:sp>
        <p:nvSpPr>
          <p:cNvPr id="61" name="角丸四角形 5"/>
          <p:cNvSpPr/>
          <p:nvPr/>
        </p:nvSpPr>
        <p:spPr>
          <a:xfrm>
            <a:off x="3838293" y="4514227"/>
            <a:ext cx="432048" cy="324000"/>
          </a:xfrm>
          <a:prstGeom prst="rect">
            <a:avLst/>
          </a:prstGeom>
          <a:ln w="952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ctr" anchorCtr="0">
            <a:noAutofit/>
          </a:bodyPr>
          <a:lstStyle/>
          <a:p>
            <a:pPr marL="0" marR="0" lvl="0" indent="0" algn="ctr" defTabSz="1066800" rtl="0" eaLnBrk="0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rPr>
              <a:t>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059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6" grpId="0"/>
      <p:bldP spid="47" grpId="0"/>
      <p:bldP spid="50" grpId="0"/>
      <p:bldP spid="59" grpId="0"/>
      <p:bldP spid="60" grpId="0"/>
      <p:bldP spid="6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0475" y="1134651"/>
            <a:ext cx="9823450" cy="4978400"/>
          </a:xfrm>
        </p:spPr>
        <p:txBody>
          <a:bodyPr/>
          <a:lstStyle/>
          <a:p>
            <a:pPr algn="ctr"/>
            <a:r>
              <a:rPr lang="ja-JP" altLang="en-US" sz="4800" b="1" dirty="0"/>
              <a:t>自立は、依存先を増やすこと</a:t>
            </a:r>
            <a:endParaRPr lang="en-US" altLang="ja-JP" sz="4800" b="1" dirty="0"/>
          </a:p>
          <a:p>
            <a:pPr algn="ctr"/>
            <a:endParaRPr lang="en-US" altLang="ja-JP" sz="2400" b="1" dirty="0">
              <a:solidFill>
                <a:srgbClr val="CCFF33"/>
              </a:solidFill>
            </a:endParaRPr>
          </a:p>
          <a:p>
            <a:pPr algn="ctr"/>
            <a:endParaRPr lang="en-US" altLang="ja-JP" sz="2400" b="1" dirty="0">
              <a:solidFill>
                <a:schemeClr val="bg2"/>
              </a:solidFill>
            </a:endParaRPr>
          </a:p>
          <a:p>
            <a:pPr algn="ctr"/>
            <a:endParaRPr lang="en-US" altLang="ja-JP" sz="2400" b="1" dirty="0">
              <a:solidFill>
                <a:schemeClr val="bg2"/>
              </a:solidFill>
            </a:endParaRPr>
          </a:p>
          <a:p>
            <a:pPr algn="ctr"/>
            <a:r>
              <a:rPr lang="ja-JP" altLang="en-US" sz="4800" b="1" dirty="0"/>
              <a:t>希望は、絶望を分かち合うこと</a:t>
            </a:r>
            <a:endParaRPr lang="en-US" altLang="ja-JP" sz="4800" b="1" dirty="0"/>
          </a:p>
          <a:p>
            <a:endParaRPr kumimoji="1" lang="en-US" altLang="ja-JP" b="1" dirty="0"/>
          </a:p>
          <a:p>
            <a:endParaRPr lang="en-US" altLang="ja-JP" dirty="0"/>
          </a:p>
          <a:p>
            <a:r>
              <a:rPr lang="ja-JP" altLang="en-US" dirty="0"/>
              <a:t>　　　　　　　　　　　　　　　　　　熊谷晋一郎</a:t>
            </a:r>
            <a:endParaRPr lang="en-US" altLang="ja-JP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6358" y="4397502"/>
            <a:ext cx="2241884" cy="1995277"/>
          </a:xfrm>
          <a:prstGeom prst="rect">
            <a:avLst/>
          </a:prstGeom>
        </p:spPr>
      </p:pic>
      <p:sp>
        <p:nvSpPr>
          <p:cNvPr id="4" name="コンテンツ プレースホルダー 2"/>
          <p:cNvSpPr txBox="1">
            <a:spLocks/>
          </p:cNvSpPr>
          <p:nvPr/>
        </p:nvSpPr>
        <p:spPr bwMode="auto">
          <a:xfrm>
            <a:off x="240475" y="1137744"/>
            <a:ext cx="9823450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Monotype Sorts" pitchFamily="2" charset="2"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 kumimoji="1"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None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自立は、</a:t>
            </a:r>
            <a:r>
              <a:rPr kumimoji="1" lang="ja-JP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依存先</a:t>
            </a:r>
            <a:r>
              <a:rPr kumimoji="1" lang="ja-JP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を増やすこと</a:t>
            </a:r>
            <a:endParaRPr kumimoji="1" lang="en-US" altLang="ja-JP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>
              <a:ln>
                <a:noFill/>
              </a:ln>
              <a:solidFill>
                <a:srgbClr val="CCFF33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居場所、絆（きずな＋ほだし）、関係性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が不可欠</a:t>
            </a:r>
            <a:endParaRPr kumimoji="1" lang="en-US" altLang="ja-JP" sz="2400" b="1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endParaRPr kumimoji="1" lang="en-US" altLang="ja-JP" sz="2400" b="1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希望は、絶望を</a:t>
            </a:r>
            <a:r>
              <a:rPr kumimoji="1" lang="ja-JP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分かち合う</a:t>
            </a:r>
            <a:r>
              <a:rPr kumimoji="1" lang="ja-JP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こと</a:t>
            </a:r>
            <a:endParaRPr kumimoji="1" lang="en-US" altLang="ja-JP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endParaRPr kumimoji="1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r>
              <a:rPr kumimoji="1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　　　　　　　　　　　　　　　　　　　　　　　　　　　　　　　　　　　　　　　　　　　　　　　　　　　　　　　　　</a:t>
            </a:r>
            <a:r>
              <a:rPr kumimoji="1" lang="ja-JP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FF33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対話で</a:t>
            </a:r>
            <a:endParaRPr kumimoji="1" lang="en-US" altLang="ja-JP" sz="2400" b="1" i="0" u="none" strike="noStrike" kern="0" cap="none" spc="0" normalizeH="0" baseline="0" noProof="0" dirty="0">
              <a:ln>
                <a:noFill/>
              </a:ln>
              <a:solidFill>
                <a:srgbClr val="CCFF33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66"/>
              </a:buClr>
              <a:buSzPct val="50000"/>
              <a:buFont typeface="Monotype Sorts" pitchFamily="2" charset="2"/>
              <a:buNone/>
              <a:tabLst/>
              <a:defRPr/>
            </a:pPr>
            <a:endParaRPr kumimoji="1" lang="ja-JP" alt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A17015-EDC8-C41C-0AB0-9132D93353F6}"/>
              </a:ext>
            </a:extLst>
          </p:cNvPr>
          <p:cNvSpPr txBox="1"/>
          <p:nvPr/>
        </p:nvSpPr>
        <p:spPr>
          <a:xfrm>
            <a:off x="2411836" y="6131169"/>
            <a:ext cx="51424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hlinkClick r:id="rId3"/>
              </a:rPr>
              <a:t>https://www.tokyo-jinken.or.jp/site/tokyojinken/tj-56-interview.html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86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8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89904D26-5A8E-0EF4-12B5-8BF5B2E93C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5635" y="89346"/>
          <a:ext cx="10095729" cy="6679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323">
                  <a:extLst>
                    <a:ext uri="{9D8B030D-6E8A-4147-A177-3AD203B41FA5}">
                      <a16:colId xmlns:a16="http://schemas.microsoft.com/office/drawing/2014/main" val="1873249829"/>
                    </a:ext>
                  </a:extLst>
                </a:gridCol>
                <a:gridCol w="4946587">
                  <a:extLst>
                    <a:ext uri="{9D8B030D-6E8A-4147-A177-3AD203B41FA5}">
                      <a16:colId xmlns:a16="http://schemas.microsoft.com/office/drawing/2014/main" val="3002492941"/>
                    </a:ext>
                  </a:extLst>
                </a:gridCol>
                <a:gridCol w="4757819">
                  <a:extLst>
                    <a:ext uri="{9D8B030D-6E8A-4147-A177-3AD203B41FA5}">
                      <a16:colId xmlns:a16="http://schemas.microsoft.com/office/drawing/2014/main" val="1003353155"/>
                    </a:ext>
                  </a:extLst>
                </a:gridCol>
              </a:tblGrid>
              <a:tr h="7560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200" dirty="0">
                          <a:solidFill>
                            <a:schemeClr val="tx1"/>
                          </a:solidFill>
                        </a:rPr>
                        <a:t>会話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3200" dirty="0">
                          <a:solidFill>
                            <a:srgbClr val="FF99FF"/>
                          </a:solidFill>
                        </a:rPr>
                        <a:t>独り言（</a:t>
                      </a:r>
                      <a:r>
                        <a:rPr kumimoji="1" lang="en-US" altLang="ja-JP" sz="3200" dirty="0">
                          <a:solidFill>
                            <a:srgbClr val="FF99FF"/>
                          </a:solidFill>
                        </a:rPr>
                        <a:t>monologue</a:t>
                      </a:r>
                      <a:r>
                        <a:rPr kumimoji="1" lang="ja-JP" altLang="en-US" sz="3200" dirty="0">
                          <a:solidFill>
                            <a:srgbClr val="FF99FF"/>
                          </a:solidFill>
                        </a:rPr>
                        <a:t>）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3200" dirty="0">
                          <a:solidFill>
                            <a:srgbClr val="CCFF33"/>
                          </a:solidFill>
                        </a:rPr>
                        <a:t>対話（</a:t>
                      </a:r>
                      <a:r>
                        <a:rPr kumimoji="1" lang="en-US" altLang="ja-JP" sz="3200" dirty="0">
                          <a:solidFill>
                            <a:srgbClr val="CCFF33"/>
                          </a:solidFill>
                        </a:rPr>
                        <a:t>dialogue</a:t>
                      </a:r>
                      <a:r>
                        <a:rPr kumimoji="1" lang="ja-JP" altLang="en-US" sz="3200" dirty="0">
                          <a:solidFill>
                            <a:srgbClr val="CCFF33"/>
                          </a:solidFill>
                        </a:rPr>
                        <a:t>）</a:t>
                      </a:r>
                      <a:endParaRPr kumimoji="1" lang="ja-JP" altLang="en-US" sz="3200" dirty="0">
                        <a:solidFill>
                          <a:srgbClr val="FF99FF"/>
                        </a:solidFill>
                      </a:endParaRP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2539322392"/>
                  </a:ext>
                </a:extLst>
              </a:tr>
              <a:tr h="59232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200" dirty="0"/>
                        <a:t>姿勢</a:t>
                      </a:r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rgbClr val="FF99FF"/>
                          </a:solidFill>
                        </a:rPr>
                        <a:t>自分</a:t>
                      </a:r>
                      <a:r>
                        <a:rPr kumimoji="1" lang="ja-JP" altLang="en-US" sz="2400" dirty="0"/>
                        <a:t>の感情、感覚を大切、大事に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rgbClr val="CCFF33"/>
                          </a:solidFill>
                        </a:rPr>
                        <a:t>お互い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の感情</a:t>
                      </a:r>
                      <a:r>
                        <a:rPr kumimoji="1" lang="ja-JP" altLang="en-US" sz="2400" dirty="0">
                          <a:solidFill>
                            <a:schemeClr val="tx2"/>
                          </a:solidFill>
                        </a:rPr>
                        <a:t>、</a:t>
                      </a:r>
                      <a:r>
                        <a:rPr kumimoji="1" lang="ja-JP" altLang="en-US" sz="2400" dirty="0"/>
                        <a:t>感覚を大切、大事に</a:t>
                      </a: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1157780378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聞き流す・思考停止</a:t>
                      </a:r>
                      <a:endParaRPr kumimoji="1" lang="ja-JP" altLang="en-US" sz="2400" dirty="0"/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読み解く・学びと気づきの連続</a:t>
                      </a: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3843589996"/>
                  </a:ext>
                </a:extLst>
              </a:tr>
              <a:tr h="59232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200" dirty="0"/>
                        <a:t>行動</a:t>
                      </a:r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自分の話をする・相手を説得・一方的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聴く・傾聴・分ちあう</a:t>
                      </a: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745255250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批判・否定・監視・無関心・無視</a:t>
                      </a:r>
                      <a:endParaRPr kumimoji="1" lang="ja-JP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dirty="0"/>
                        <a:t>聴す・受容・共感・共有・承認・見守り</a:t>
                      </a:r>
                      <a:endParaRPr kumimoji="1" lang="ja-JP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4148194180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200" dirty="0"/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rgbClr val="FF99FF"/>
                          </a:solidFill>
                        </a:rPr>
                        <a:t>自分</a:t>
                      </a:r>
                      <a:r>
                        <a:rPr kumimoji="1" lang="ja-JP" altLang="en-US" sz="2400" dirty="0"/>
                        <a:t>の正解を押し付ける　〇か</a:t>
                      </a:r>
                      <a:r>
                        <a:rPr kumimoji="1" lang="en-US" altLang="ja-JP" sz="2400" dirty="0"/>
                        <a:t>×</a:t>
                      </a:r>
                      <a:r>
                        <a:rPr kumimoji="1" lang="ja-JP" altLang="en-US" sz="2400" dirty="0"/>
                        <a:t>か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正解を示さない</a:t>
                      </a: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3707272586"/>
                  </a:ext>
                </a:extLst>
              </a:tr>
              <a:tr h="592324">
                <a:tc rowSpan="5"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/>
                        <a:t>結果</a:t>
                      </a:r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対立・分断・孤立孤独</a:t>
                      </a:r>
                      <a:endParaRPr kumimoji="1" lang="ja-JP" altLang="en-US" sz="2400" dirty="0"/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/>
                        <a:t>信頼・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つながり・絆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（きずな＋ほだし）</a:t>
                      </a:r>
                      <a:endParaRPr kumimoji="1" lang="ja-JP" altLang="en-US" sz="2400" dirty="0"/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2224988662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無表情・怒り・拒否・論破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1" lang="ja-JP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笑い・余裕・お互い様・協働</a:t>
                      </a: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2676677679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後悔</a:t>
                      </a:r>
                    </a:p>
                  </a:txBody>
                  <a:tcPr marL="0" marR="0" marT="38576" marB="38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反省</a:t>
                      </a: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2355055221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コミュニケーションの壁（コミュ障）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を生む？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38576" marB="38576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>
                          <a:solidFill>
                            <a:srgbClr val="CCFF33"/>
                          </a:solidFill>
                        </a:rPr>
                        <a:t>コミュニケーション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が広がる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4198697205"/>
                  </a:ext>
                </a:extLst>
              </a:tr>
              <a:tr h="59232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ハラスメント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につながる？</a:t>
                      </a:r>
                    </a:p>
                  </a:txBody>
                  <a:tcPr marL="0" marR="0" marT="38576" marB="38576"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8576" marB="38576" anchor="ctr"/>
                </a:tc>
                <a:extLst>
                  <a:ext uri="{0D108BD9-81ED-4DB2-BD59-A6C34878D82A}">
                    <a16:rowId xmlns:a16="http://schemas.microsoft.com/office/drawing/2014/main" val="374745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3419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</a:schemeClr>
            </a:gs>
            <a:gs pos="50000">
              <a:schemeClr val="tx1">
                <a:lumMod val="75000"/>
              </a:schemeClr>
            </a:gs>
            <a:gs pos="100000">
              <a:schemeClr val="tx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5744" y="1476875"/>
            <a:ext cx="9815512" cy="4000500"/>
          </a:xfrm>
        </p:spPr>
        <p:txBody>
          <a:bodyPr/>
          <a:lstStyle/>
          <a:p>
            <a:r>
              <a:rPr kumimoji="1" lang="ja-JP" altLang="en-US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皆さんの</a:t>
            </a:r>
            <a:br>
              <a:rPr kumimoji="1" lang="en-US" altLang="ja-JP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kumimoji="1" lang="en-US" altLang="ja-JP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kumimoji="1" lang="en-US" altLang="ja-JP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kumimoji="1" lang="en-US" altLang="ja-JP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kumimoji="1" lang="en-US" altLang="ja-JP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kumimoji="1" lang="en-US" altLang="ja-JP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ja-JP" altLang="en-US" sz="72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を、源を教えてください</a:t>
            </a:r>
          </a:p>
        </p:txBody>
      </p:sp>
      <p:pic>
        <p:nvPicPr>
          <p:cNvPr id="4" name="図 3" descr="グラフィカル ユーザー インターフェイス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AE5EC6C-0093-CEA4-995E-21B21E7419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226" y="1349142"/>
            <a:ext cx="6343048" cy="42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2157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7.1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7.1|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7.1|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8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7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heme/theme1.xml><?xml version="1.0" encoding="utf-8"?>
<a:theme xmlns:a="http://schemas.openxmlformats.org/drawingml/2006/main" name="1_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charset="-128"/>
          </a:defRPr>
        </a:defPPr>
      </a:lstStyle>
    </a:lnDef>
  </a:objectDefaults>
  <a:extraClrSchemeLst>
    <a:extraClrScheme>
      <a:clrScheme name="1_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1_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1_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kumimoji="1" sz="1600" dirty="0" smtClean="0">
            <a:solidFill>
              <a:schemeClr val="bg2"/>
            </a:solidFill>
            <a:latin typeface="+mj-ea"/>
            <a:ea typeface="+mj-ea"/>
          </a:defRPr>
        </a:defPPr>
      </a:lstStyle>
    </a:txDef>
  </a:objectDefaults>
  <a:extraClrSchemeLst>
    <a:extraClrScheme>
      <a:clrScheme name="1_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標準デザイン">
  <a:themeElements>
    <a:clrScheme name="">
      <a:dk1>
        <a:srgbClr val="010000"/>
      </a:dk1>
      <a:lt1>
        <a:srgbClr val="FFFFFF"/>
      </a:lt1>
      <a:dk2>
        <a:srgbClr val="000000"/>
      </a:dk2>
      <a:lt2>
        <a:srgbClr val="FFFF00"/>
      </a:lt2>
      <a:accent1>
        <a:srgbClr val="CCECFF"/>
      </a:accent1>
      <a:accent2>
        <a:srgbClr val="FFFFCC"/>
      </a:accent2>
      <a:accent3>
        <a:srgbClr val="AAAAAA"/>
      </a:accent3>
      <a:accent4>
        <a:srgbClr val="DADADA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標準デザイン">
      <a:majorFont>
        <a:latin typeface="Arial Narrow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10000"/>
    </a:dk1>
    <a:lt1>
      <a:srgbClr val="FFFFFF"/>
    </a:lt1>
    <a:dk2>
      <a:srgbClr val="000000"/>
    </a:dk2>
    <a:lt2>
      <a:srgbClr val="FFFF00"/>
    </a:lt2>
    <a:accent1>
      <a:srgbClr val="CCECFF"/>
    </a:accent1>
    <a:accent2>
      <a:srgbClr val="FFFFCC"/>
    </a:accent2>
    <a:accent3>
      <a:srgbClr val="AAAAAA"/>
    </a:accent3>
    <a:accent4>
      <a:srgbClr val="DADADA"/>
    </a:accent4>
    <a:accent5>
      <a:srgbClr val="E2F4FF"/>
    </a:accent5>
    <a:accent6>
      <a:srgbClr val="E7E7B9"/>
    </a:accent6>
    <a:hlink>
      <a:srgbClr val="FF9966"/>
    </a:hlink>
    <a:folHlink>
      <a:srgbClr val="FFFF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4264</Words>
  <Application>Microsoft Office PowerPoint</Application>
  <PresentationFormat>35mm スライド</PresentationFormat>
  <Paragraphs>708</Paragraphs>
  <Slides>87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16</vt:i4>
      </vt:variant>
      <vt:variant>
        <vt:lpstr>テーマ</vt:lpstr>
      </vt:variant>
      <vt:variant>
        <vt:i4>7</vt:i4>
      </vt:variant>
      <vt:variant>
        <vt:lpstr>スライド タイトル</vt:lpstr>
      </vt:variant>
      <vt:variant>
        <vt:i4>87</vt:i4>
      </vt:variant>
    </vt:vector>
  </HeadingPairs>
  <TitlesOfParts>
    <vt:vector size="110" baseType="lpstr">
      <vt:lpstr>HGP創英角ﾎﾟｯﾌﾟ体</vt:lpstr>
      <vt:lpstr>HGSｺﾞｼｯｸM</vt:lpstr>
      <vt:lpstr>HGS創英角ﾎﾟｯﾌﾟ体</vt:lpstr>
      <vt:lpstr>HG創英角ﾎﾟｯﾌﾟ体</vt:lpstr>
      <vt:lpstr>Monotype Sorts</vt:lpstr>
      <vt:lpstr>ＭＳ Ｐゴシック</vt:lpstr>
      <vt:lpstr>ＭＳ Ｐ明朝</vt:lpstr>
      <vt:lpstr>ＭＳ ゴシック</vt:lpstr>
      <vt:lpstr>游ゴシック</vt:lpstr>
      <vt:lpstr>游明朝</vt:lpstr>
      <vt:lpstr>Arial</vt:lpstr>
      <vt:lpstr>Arial Narrow</vt:lpstr>
      <vt:lpstr>Calibri</vt:lpstr>
      <vt:lpstr>Century</vt:lpstr>
      <vt:lpstr>Source Sans Pro</vt:lpstr>
      <vt:lpstr>Times New Roman</vt:lpstr>
      <vt:lpstr>1_標準デザイン</vt:lpstr>
      <vt:lpstr>5_標準デザイン</vt:lpstr>
      <vt:lpstr>標準デザイン</vt:lpstr>
      <vt:lpstr>7_標準デザイン</vt:lpstr>
      <vt:lpstr>8_標準デザイン</vt:lpstr>
      <vt:lpstr>2_標準デザイン</vt:lpstr>
      <vt:lpstr>9_標準デザイン</vt:lpstr>
      <vt:lpstr>前々回、前回 の振り返り</vt:lpstr>
      <vt:lpstr>PowerPoint プレゼンテーション</vt:lpstr>
      <vt:lpstr>PowerPoint プレゼンテーション</vt:lpstr>
      <vt:lpstr>PowerPoint プレゼンテーション</vt:lpstr>
      <vt:lpstr>インフルエンザウイルスHI抗体保有状況（流行年度）</vt:lpstr>
      <vt:lpstr>インフルエンザウイルスHI抗体保有状況（経年変化）</vt:lpstr>
      <vt:lpstr>PowerPoint プレゼンテーション</vt:lpstr>
      <vt:lpstr>これまでのインフルエンザは</vt:lpstr>
      <vt:lpstr>週別インフルエンザウイルス分離・検出報告数</vt:lpstr>
      <vt:lpstr>インフルエンザウイルスHI抗体保有状況（経年変化）</vt:lpstr>
      <vt:lpstr>これまでのインフルエンザは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公衆衛生  ～健康づくり、元気づくりから地域づくりの基本となる考え方を整理します～    ⑥ そもそも「健康」とは？</vt:lpstr>
      <vt:lpstr>PowerPoint プレゼンテーション</vt:lpstr>
      <vt:lpstr>そもそも 　　　「健康」 　　　　　　って何？</vt:lpstr>
      <vt:lpstr>PowerPoint プレゼンテーション</vt:lpstr>
      <vt:lpstr>PowerPoint プレゼンテーション</vt:lpstr>
      <vt:lpstr>日本人が「健康」という言葉にこだわる理由 （Chat-GPT）</vt:lpstr>
      <vt:lpstr>PowerPoint プレゼンテーション</vt:lpstr>
      <vt:lpstr>そもそも「健康」って何？ WHOの健康の定義（１９４８年）</vt:lpstr>
      <vt:lpstr>PowerPoint プレゼンテーション</vt:lpstr>
      <vt:lpstr>「健康」の定義改正案 WHO（１９９９年）</vt:lpstr>
      <vt:lpstr>「健康」の定義改正案 WHO（１９９９年）</vt:lpstr>
      <vt:lpstr>「健康」の定義改正案 WHO（１９９９年）</vt:lpstr>
      <vt:lpstr>スピリチュアル　と　spiritual　の違い</vt:lpstr>
      <vt:lpstr>避けたいこと  目指したいこと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従来（指導型）の健康教育 （日本的健康づくり）</vt:lpstr>
      <vt:lpstr>ヘルスプロモーションの理念 （世界がめざす健康づくり）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健康についての  世界の意識も  変わっていた！</vt:lpstr>
      <vt:lpstr>現代社会の課題</vt:lpstr>
      <vt:lpstr>今時の若者のコミュニケーション？</vt:lpstr>
      <vt:lpstr>「暴走族」、はやらない？</vt:lpstr>
      <vt:lpstr>現代人のコミュニケーション</vt:lpstr>
      <vt:lpstr>スマホ・携帯が奪う「生きる力」？</vt:lpstr>
      <vt:lpstr>地域の中のコミュニケーションは？</vt:lpstr>
      <vt:lpstr>食育というけど？</vt:lpstr>
      <vt:lpstr>家の中のコミュニケーションは？</vt:lpstr>
      <vt:lpstr>PowerPoint プレゼンテーション</vt:lpstr>
      <vt:lpstr>これからの健康づくり、人づくりの考え方 </vt:lpstr>
      <vt:lpstr>これからの健康づくり、人づくりの考え方 </vt:lpstr>
      <vt:lpstr>「コミュニケーション」とは</vt:lpstr>
      <vt:lpstr>「会話」と「対話」の違い</vt:lpstr>
      <vt:lpstr>ひきこもりと「対話」</vt:lpstr>
      <vt:lpstr>主観的健康状態を左右するものは？ （親との会話：高校生） （平成１５年船橋市市民健康意識調査）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コミュニケーション能力を  高めるには？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健康日本21（第2次）概念図</vt:lpstr>
      <vt:lpstr>健康日本21（第3次）概念図（2024年度～）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皆さんの      を、源を教えてください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2025-12-24T06:17:12Z</dcterms:created>
  <dcterms:modified xsi:type="dcterms:W3CDTF">2025-12-24T06:18:37Z</dcterms:modified>
</cp:coreProperties>
</file>