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heme/themeOverride6.xml" ContentType="application/vnd.openxmlformats-officedocument.themeOverr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8.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19.xml" ContentType="application/vnd.openxmlformats-officedocument.presentationml.notesSl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0" r:id="rId1"/>
    <p:sldMasterId id="2147483853" r:id="rId2"/>
    <p:sldMasterId id="2147483871" r:id="rId3"/>
    <p:sldMasterId id="2147483887" r:id="rId4"/>
    <p:sldMasterId id="2147483899" r:id="rId5"/>
    <p:sldMasterId id="2147483916" r:id="rId6"/>
    <p:sldMasterId id="2147483932" r:id="rId7"/>
    <p:sldMasterId id="2147483957" r:id="rId8"/>
    <p:sldMasterId id="2147483973" r:id="rId9"/>
    <p:sldMasterId id="2147483990" r:id="rId10"/>
  </p:sldMasterIdLst>
  <p:notesMasterIdLst>
    <p:notesMasterId r:id="rId158"/>
  </p:notesMasterIdLst>
  <p:handoutMasterIdLst>
    <p:handoutMasterId r:id="rId159"/>
  </p:handoutMasterIdLst>
  <p:sldIdLst>
    <p:sldId id="12549" r:id="rId11"/>
    <p:sldId id="12922" r:id="rId12"/>
    <p:sldId id="12904" r:id="rId13"/>
    <p:sldId id="12572" r:id="rId14"/>
    <p:sldId id="12573" r:id="rId15"/>
    <p:sldId id="11001" r:id="rId16"/>
    <p:sldId id="11800" r:id="rId17"/>
    <p:sldId id="11801" r:id="rId18"/>
    <p:sldId id="11802" r:id="rId19"/>
    <p:sldId id="11478" r:id="rId20"/>
    <p:sldId id="11476" r:id="rId21"/>
    <p:sldId id="12923" r:id="rId22"/>
    <p:sldId id="10938" r:id="rId23"/>
    <p:sldId id="6030" r:id="rId24"/>
    <p:sldId id="5990" r:id="rId25"/>
    <p:sldId id="6029" r:id="rId26"/>
    <p:sldId id="5992" r:id="rId27"/>
    <p:sldId id="11896" r:id="rId28"/>
    <p:sldId id="11897" r:id="rId29"/>
    <p:sldId id="11898" r:id="rId30"/>
    <p:sldId id="11899" r:id="rId31"/>
    <p:sldId id="11900" r:id="rId32"/>
    <p:sldId id="11901" r:id="rId33"/>
    <p:sldId id="11902" r:id="rId34"/>
    <p:sldId id="11903" r:id="rId35"/>
    <p:sldId id="9023" r:id="rId36"/>
    <p:sldId id="11904" r:id="rId37"/>
    <p:sldId id="11905" r:id="rId38"/>
    <p:sldId id="12409" r:id="rId39"/>
    <p:sldId id="1669" r:id="rId40"/>
    <p:sldId id="12424" r:id="rId41"/>
    <p:sldId id="1671" r:id="rId42"/>
    <p:sldId id="1672" r:id="rId43"/>
    <p:sldId id="1673" r:id="rId44"/>
    <p:sldId id="1674" r:id="rId45"/>
    <p:sldId id="1675" r:id="rId46"/>
    <p:sldId id="11892" r:id="rId47"/>
    <p:sldId id="11893" r:id="rId48"/>
    <p:sldId id="11894" r:id="rId49"/>
    <p:sldId id="11895" r:id="rId50"/>
    <p:sldId id="11908" r:id="rId51"/>
    <p:sldId id="11909" r:id="rId52"/>
    <p:sldId id="11021" r:id="rId53"/>
    <p:sldId id="12906" r:id="rId54"/>
    <p:sldId id="12907" r:id="rId55"/>
    <p:sldId id="12908" r:id="rId56"/>
    <p:sldId id="12299" r:id="rId57"/>
    <p:sldId id="12317" r:id="rId58"/>
    <p:sldId id="12909" r:id="rId59"/>
    <p:sldId id="12875" r:id="rId60"/>
    <p:sldId id="11912" r:id="rId61"/>
    <p:sldId id="11913" r:id="rId62"/>
    <p:sldId id="11914" r:id="rId63"/>
    <p:sldId id="11915" r:id="rId64"/>
    <p:sldId id="12165" r:id="rId65"/>
    <p:sldId id="12166" r:id="rId66"/>
    <p:sldId id="12167" r:id="rId67"/>
    <p:sldId id="12168" r:id="rId68"/>
    <p:sldId id="12169" r:id="rId69"/>
    <p:sldId id="12170" r:id="rId70"/>
    <p:sldId id="12171" r:id="rId71"/>
    <p:sldId id="12172" r:id="rId72"/>
    <p:sldId id="12173" r:id="rId73"/>
    <p:sldId id="12174" r:id="rId74"/>
    <p:sldId id="12175" r:id="rId75"/>
    <p:sldId id="12176" r:id="rId76"/>
    <p:sldId id="12711" r:id="rId77"/>
    <p:sldId id="12712" r:id="rId78"/>
    <p:sldId id="1762" r:id="rId79"/>
    <p:sldId id="1763" r:id="rId80"/>
    <p:sldId id="1950" r:id="rId81"/>
    <p:sldId id="3644" r:id="rId82"/>
    <p:sldId id="12878" r:id="rId83"/>
    <p:sldId id="12879" r:id="rId84"/>
    <p:sldId id="12880" r:id="rId85"/>
    <p:sldId id="12881" r:id="rId86"/>
    <p:sldId id="12882" r:id="rId87"/>
    <p:sldId id="12883" r:id="rId88"/>
    <p:sldId id="12884" r:id="rId89"/>
    <p:sldId id="12885" r:id="rId90"/>
    <p:sldId id="12886" r:id="rId91"/>
    <p:sldId id="12887" r:id="rId92"/>
    <p:sldId id="12888" r:id="rId93"/>
    <p:sldId id="12889" r:id="rId94"/>
    <p:sldId id="12890" r:id="rId95"/>
    <p:sldId id="12891" r:id="rId96"/>
    <p:sldId id="12892" r:id="rId97"/>
    <p:sldId id="12893" r:id="rId98"/>
    <p:sldId id="12894" r:id="rId99"/>
    <p:sldId id="12895" r:id="rId100"/>
    <p:sldId id="12896" r:id="rId101"/>
    <p:sldId id="12897" r:id="rId102"/>
    <p:sldId id="12898" r:id="rId103"/>
    <p:sldId id="12899" r:id="rId104"/>
    <p:sldId id="12900" r:id="rId105"/>
    <p:sldId id="12901" r:id="rId106"/>
    <p:sldId id="12902" r:id="rId107"/>
    <p:sldId id="12903" r:id="rId108"/>
    <p:sldId id="11918" r:id="rId109"/>
    <p:sldId id="11919" r:id="rId110"/>
    <p:sldId id="5059" r:id="rId111"/>
    <p:sldId id="1974" r:id="rId112"/>
    <p:sldId id="1976" r:id="rId113"/>
    <p:sldId id="1977" r:id="rId114"/>
    <p:sldId id="1978" r:id="rId115"/>
    <p:sldId id="1979" r:id="rId116"/>
    <p:sldId id="1980" r:id="rId117"/>
    <p:sldId id="12151" r:id="rId118"/>
    <p:sldId id="12701" r:id="rId119"/>
    <p:sldId id="2473" r:id="rId120"/>
    <p:sldId id="6253" r:id="rId121"/>
    <p:sldId id="1981" r:id="rId122"/>
    <p:sldId id="8585" r:id="rId123"/>
    <p:sldId id="1988" r:id="rId124"/>
    <p:sldId id="1989" r:id="rId125"/>
    <p:sldId id="1990" r:id="rId126"/>
    <p:sldId id="1991" r:id="rId127"/>
    <p:sldId id="3078" r:id="rId128"/>
    <p:sldId id="5006" r:id="rId129"/>
    <p:sldId id="6159" r:id="rId130"/>
    <p:sldId id="2002" r:id="rId131"/>
    <p:sldId id="2003" r:id="rId132"/>
    <p:sldId id="2004" r:id="rId133"/>
    <p:sldId id="2005" r:id="rId134"/>
    <p:sldId id="5186" r:id="rId135"/>
    <p:sldId id="2490" r:id="rId136"/>
    <p:sldId id="2031" r:id="rId137"/>
    <p:sldId id="2032" r:id="rId138"/>
    <p:sldId id="3509" r:id="rId139"/>
    <p:sldId id="5204" r:id="rId140"/>
    <p:sldId id="5205" r:id="rId141"/>
    <p:sldId id="5206" r:id="rId142"/>
    <p:sldId id="5843" r:id="rId143"/>
    <p:sldId id="11920" r:id="rId144"/>
    <p:sldId id="2034" r:id="rId145"/>
    <p:sldId id="11601" r:id="rId146"/>
    <p:sldId id="11921" r:id="rId147"/>
    <p:sldId id="11922" r:id="rId148"/>
    <p:sldId id="11821" r:id="rId149"/>
    <p:sldId id="12318" r:id="rId150"/>
    <p:sldId id="12319" r:id="rId151"/>
    <p:sldId id="12320" r:id="rId152"/>
    <p:sldId id="12321" r:id="rId153"/>
    <p:sldId id="12322" r:id="rId154"/>
    <p:sldId id="12323" r:id="rId155"/>
    <p:sldId id="12324" r:id="rId156"/>
    <p:sldId id="11923" r:id="rId157"/>
  </p:sldIdLst>
  <p:sldSz cx="10287000" cy="6858000" type="35mm"/>
  <p:notesSz cx="6797675" cy="9926638"/>
  <p:defaultTextStyle>
    <a:defPPr>
      <a:defRPr lang="en-US"/>
    </a:defPPr>
    <a:lvl1pPr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1pPr>
    <a:lvl2pPr marL="457195"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2pPr>
    <a:lvl3pPr marL="914389"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3pPr>
    <a:lvl4pPr marL="1371584"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4pPr>
    <a:lvl5pPr marL="1828778"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5pPr>
    <a:lvl6pPr marL="2285973"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6pPr>
    <a:lvl7pPr marL="2743167"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7pPr>
    <a:lvl8pPr marL="3200362"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8pPr>
    <a:lvl9pPr marL="3657556"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2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4F81BD"/>
    <a:srgbClr val="FFF9F1"/>
    <a:srgbClr val="4472C4"/>
    <a:srgbClr val="FF00FF"/>
    <a:srgbClr val="36457C"/>
    <a:srgbClr val="414871"/>
    <a:srgbClr val="BABABA"/>
    <a:srgbClr val="CCFF33"/>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791FF7-4489-4EAE-AFD0-3B49B1AD5A7F}" v="16" dt="2026-01-21T00:56:02.02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467" autoAdjust="0"/>
    <p:restoredTop sz="94604" autoAdjust="0"/>
  </p:normalViewPr>
  <p:slideViewPr>
    <p:cSldViewPr snapToGrid="0">
      <p:cViewPr varScale="1">
        <p:scale>
          <a:sx n="117" d="100"/>
          <a:sy n="117" d="100"/>
        </p:scale>
        <p:origin x="1149" y="288"/>
      </p:cViewPr>
      <p:guideLst>
        <p:guide orient="horz" pos="2160"/>
        <p:guide pos="3240"/>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8578"/>
    </p:cViewPr>
  </p:sorterViewPr>
  <p:notesViewPr>
    <p:cSldViewPr snapToGrid="0">
      <p:cViewPr varScale="1">
        <p:scale>
          <a:sx n="50" d="100"/>
          <a:sy n="50" d="100"/>
        </p:scale>
        <p:origin x="-1932" y="-108"/>
      </p:cViewPr>
      <p:guideLst>
        <p:guide orient="horz" pos="3127"/>
        <p:guide pos="2142"/>
      </p:guideLst>
    </p:cSldViewPr>
  </p:notesViewPr>
  <p:gridSpacing cx="45005" cy="45005"/>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handoutMaster" Target="handoutMasters/handoutMaster1.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5.xml"/><Relationship Id="rId95" Type="http://schemas.openxmlformats.org/officeDocument/2006/relationships/slide" Target="slides/slide85.xml"/><Relationship Id="rId160" Type="http://schemas.openxmlformats.org/officeDocument/2006/relationships/presProps" Target="presProps.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124" Type="http://schemas.openxmlformats.org/officeDocument/2006/relationships/slide" Target="slides/slide114.xml"/><Relationship Id="rId129" Type="http://schemas.openxmlformats.org/officeDocument/2006/relationships/slide" Target="slides/slide119.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40" Type="http://schemas.openxmlformats.org/officeDocument/2006/relationships/slide" Target="slides/slide130.xml"/><Relationship Id="rId145" Type="http://schemas.openxmlformats.org/officeDocument/2006/relationships/slide" Target="slides/slide135.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slide" Target="slides/slide109.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130" Type="http://schemas.openxmlformats.org/officeDocument/2006/relationships/slide" Target="slides/slide120.xml"/><Relationship Id="rId135" Type="http://schemas.openxmlformats.org/officeDocument/2006/relationships/slide" Target="slides/slide125.xml"/><Relationship Id="rId151" Type="http://schemas.openxmlformats.org/officeDocument/2006/relationships/slide" Target="slides/slide141.xml"/><Relationship Id="rId156" Type="http://schemas.openxmlformats.org/officeDocument/2006/relationships/slide" Target="slides/slide14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r>
              <a:rPr lang="ja-JP" altLang="en-US"/>
              <a:t>岩室紳也</a:t>
            </a:r>
          </a:p>
        </p:txBody>
      </p:sp>
      <p:sp>
        <p:nvSpPr>
          <p:cNvPr id="14339" name="Rectangle 3"/>
          <p:cNvSpPr>
            <a:spLocks noGrp="1" noChangeArrowheads="1"/>
          </p:cNvSpPr>
          <p:nvPr>
            <p:ph type="dt" sz="quarter"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3FF0506C-5F80-4A78-AEFA-F1B1D47EB8D5}" type="datetime1">
              <a:rPr lang="ja-JP" altLang="en-US"/>
              <a:pPr/>
              <a:t>2026/1/21</a:t>
            </a:fld>
            <a:endParaRPr lang="en-US" altLang="ja-JP"/>
          </a:p>
        </p:txBody>
      </p:sp>
      <p:sp>
        <p:nvSpPr>
          <p:cNvPr id="14340" name="Rectangle 4"/>
          <p:cNvSpPr>
            <a:spLocks noGrp="1" noChangeArrowheads="1"/>
          </p:cNvSpPr>
          <p:nvPr>
            <p:ph type="ftr" sz="quarter" idx="2"/>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ja-JP" altLang="en-US"/>
          </a:p>
          <a:p>
            <a:endParaRPr lang="ja-JP" altLang="en-US"/>
          </a:p>
        </p:txBody>
      </p:sp>
      <p:sp>
        <p:nvSpPr>
          <p:cNvPr id="14341" name="Rectangle 5"/>
          <p:cNvSpPr>
            <a:spLocks noGrp="1" noChangeArrowheads="1"/>
          </p:cNvSpPr>
          <p:nvPr>
            <p:ph type="sldNum" sz="quarter" idx="3"/>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479EFEC8-4879-4DEA-8957-1D1803B41E90}" type="slidenum">
              <a:rPr lang="ja-JP" altLang="en-US"/>
              <a:pPr/>
              <a:t>‹#›</a:t>
            </a:fld>
            <a:endParaRPr lang="en-US" altLang="ja-JP"/>
          </a:p>
        </p:txBody>
      </p:sp>
    </p:spTree>
    <p:extLst>
      <p:ext uri="{BB962C8B-B14F-4D97-AF65-F5344CB8AC3E}">
        <p14:creationId xmlns:p14="http://schemas.microsoft.com/office/powerpoint/2010/main" val="53522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endParaRPr lang="en-US" altLang="ja-JP"/>
          </a:p>
        </p:txBody>
      </p:sp>
      <p:sp>
        <p:nvSpPr>
          <p:cNvPr id="2057" name="Rectangle 9"/>
          <p:cNvSpPr>
            <a:spLocks noGrp="1" noRot="1" noChangeAspect="1" noChangeArrowheads="1"/>
          </p:cNvSpPr>
          <p:nvPr>
            <p:ph type="sldImg" idx="2"/>
          </p:nvPr>
        </p:nvSpPr>
        <p:spPr bwMode="auto">
          <a:xfrm>
            <a:off x="604838" y="744538"/>
            <a:ext cx="5588000" cy="372427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06787" y="4714874"/>
            <a:ext cx="4984107" cy="4467227"/>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
        <p:nvSpPr>
          <p:cNvPr id="2059" name="Rectangle 11"/>
          <p:cNvSpPr>
            <a:spLocks noGrp="1" noChangeArrowheads="1"/>
          </p:cNvSpPr>
          <p:nvPr>
            <p:ph type="dt"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F99C5831-F1E8-45D6-9EDB-E50CF0D8982C}" type="datetime1">
              <a:rPr lang="ja-JP" altLang="en-US"/>
              <a:pPr/>
              <a:t>2026/1/21</a:t>
            </a:fld>
            <a:endParaRPr lang="en-US" altLang="ja-JP"/>
          </a:p>
        </p:txBody>
      </p:sp>
      <p:sp>
        <p:nvSpPr>
          <p:cNvPr id="2060" name="Rectangle 12"/>
          <p:cNvSpPr>
            <a:spLocks noGrp="1" noChangeArrowheads="1"/>
          </p:cNvSpPr>
          <p:nvPr>
            <p:ph type="ftr" sz="quarter" idx="4"/>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en-US" altLang="ja-JP"/>
          </a:p>
        </p:txBody>
      </p:sp>
      <p:sp>
        <p:nvSpPr>
          <p:cNvPr id="2061" name="Rectangle 13"/>
          <p:cNvSpPr>
            <a:spLocks noGrp="1" noChangeArrowheads="1"/>
          </p:cNvSpPr>
          <p:nvPr>
            <p:ph type="sldNum" sz="quarter" idx="5"/>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85F6F44D-461E-4EB7-AB70-220CF71F2965}" type="slidenum">
              <a:rPr lang="ja-JP" altLang="en-US"/>
              <a:pPr/>
              <a:t>‹#›</a:t>
            </a:fld>
            <a:endParaRPr lang="en-US" altLang="ja-JP"/>
          </a:p>
        </p:txBody>
      </p:sp>
    </p:spTree>
    <p:extLst>
      <p:ext uri="{BB962C8B-B14F-4D97-AF65-F5344CB8AC3E}">
        <p14:creationId xmlns:p14="http://schemas.microsoft.com/office/powerpoint/2010/main" val="1654758480"/>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195"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389"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584"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778"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5973" algn="l" defTabSz="914389" rtl="0" eaLnBrk="1" latinLnBrk="0" hangingPunct="1">
      <a:defRPr kumimoji="1" sz="1200" kern="1200">
        <a:solidFill>
          <a:schemeClr val="tx1"/>
        </a:solidFill>
        <a:latin typeface="+mn-lt"/>
        <a:ea typeface="+mn-ea"/>
        <a:cs typeface="+mn-cs"/>
      </a:defRPr>
    </a:lvl6pPr>
    <a:lvl7pPr marL="2743167" algn="l" defTabSz="914389" rtl="0" eaLnBrk="1" latinLnBrk="0" hangingPunct="1">
      <a:defRPr kumimoji="1" sz="1200" kern="1200">
        <a:solidFill>
          <a:schemeClr val="tx1"/>
        </a:solidFill>
        <a:latin typeface="+mn-lt"/>
        <a:ea typeface="+mn-ea"/>
        <a:cs typeface="+mn-cs"/>
      </a:defRPr>
    </a:lvl7pPr>
    <a:lvl8pPr marL="3200362" algn="l" defTabSz="914389" rtl="0" eaLnBrk="1" latinLnBrk="0" hangingPunct="1">
      <a:defRPr kumimoji="1" sz="1200" kern="1200">
        <a:solidFill>
          <a:schemeClr val="tx1"/>
        </a:solidFill>
        <a:latin typeface="+mn-lt"/>
        <a:ea typeface="+mn-ea"/>
        <a:cs typeface="+mn-cs"/>
      </a:defRPr>
    </a:lvl8pPr>
    <a:lvl9pPr marL="3657556" algn="l" defTabSz="914389"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5373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2978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45</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63442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46</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29685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47</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59985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48</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775311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49</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82996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57347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486309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913191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50144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58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15832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63</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22211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64</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009165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65</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07151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66</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733689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20362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706398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2026/1/21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126</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37007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transition spd="slow" advTm="102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799" y="4406902"/>
            <a:ext cx="8743950" cy="1362076"/>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799" y="2906715"/>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4"/>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7"/>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1" y="1535114"/>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1" y="2174877"/>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transition spd="slow" advTm="102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ransition spd="slow" advTm="102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2"/>
            <a:ext cx="3384549"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1"/>
            <a:ext cx="338454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6" y="4800600"/>
            <a:ext cx="6172200" cy="566737"/>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6"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6" y="5367337"/>
            <a:ext cx="6172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6" y="196851"/>
            <a:ext cx="2459036"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4" y="196851"/>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1"/>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128708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91087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58280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44092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84559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405584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3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178913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151100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5914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11030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3450" cy="4978400"/>
          </a:xfrm>
        </p:spPr>
        <p:txBody>
          <a:bodyPr/>
          <a:lstStyle/>
          <a:p>
            <a:pPr lvl="0"/>
            <a:endParaRPr lang="ja-JP" altLang="en-US" noProof="0"/>
          </a:p>
        </p:txBody>
      </p:sp>
    </p:spTree>
    <p:extLst>
      <p:ext uri="{BB962C8B-B14F-4D97-AF65-F5344CB8AC3E}">
        <p14:creationId xmlns:p14="http://schemas.microsoft.com/office/powerpoint/2010/main" val="1590242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クリップアート プレースホルダ 3"/>
          <p:cNvSpPr>
            <a:spLocks noGrp="1"/>
          </p:cNvSpPr>
          <p:nvPr>
            <p:ph type="clipArt"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9351963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31548224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6525"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6525"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57440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629192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916975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42271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844113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485877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81193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631498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4783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963101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579002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81744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78025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661726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916224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21828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12441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73A7FCBB-84B6-4016-955F-F403C80A6BA5}"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1BE4E4CA-F45F-460E-BBFB-D4B2300E93DD}" type="slidenum">
              <a:rPr lang="ja-JP" altLang="en-US"/>
              <a:pPr>
                <a:defRPr/>
              </a:pPr>
              <a:t>‹#›</a:t>
            </a:fld>
            <a:endParaRPr lang="en-US" altLang="ja-JP"/>
          </a:p>
        </p:txBody>
      </p:sp>
    </p:spTree>
    <p:extLst>
      <p:ext uri="{BB962C8B-B14F-4D97-AF65-F5344CB8AC3E}">
        <p14:creationId xmlns:p14="http://schemas.microsoft.com/office/powerpoint/2010/main" val="4220228184"/>
      </p:ext>
    </p:extLst>
  </p:cSld>
  <p:clrMapOvr>
    <a:masterClrMapping/>
  </p:clrMapOvr>
  <p:transition spd="med" advClick="0">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FA959651-8E7E-4E98-9835-E9A94D077602}"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B2B84746-CDB4-42D8-858B-EAA2751FF271}" type="slidenum">
              <a:rPr lang="ja-JP" altLang="en-US"/>
              <a:pPr>
                <a:defRPr/>
              </a:pPr>
              <a:t>‹#›</a:t>
            </a:fld>
            <a:endParaRPr lang="en-US" altLang="ja-JP"/>
          </a:p>
        </p:txBody>
      </p:sp>
    </p:spTree>
    <p:extLst>
      <p:ext uri="{BB962C8B-B14F-4D97-AF65-F5344CB8AC3E}">
        <p14:creationId xmlns:p14="http://schemas.microsoft.com/office/powerpoint/2010/main" val="288527391"/>
      </p:ext>
    </p:extLst>
  </p:cSld>
  <p:clrMapOvr>
    <a:masterClrMapping/>
  </p:clrMapOvr>
  <p:transition spd="med" advClick="0">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602" y="4406901"/>
            <a:ext cx="874395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13749BF8-96A8-4377-9B6C-B6AE6987AD12}"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F011C071-AE49-41E4-B402-93674B9494D7}" type="slidenum">
              <a:rPr lang="ja-JP" altLang="en-US"/>
              <a:pPr>
                <a:defRPr/>
              </a:pPr>
              <a:t>‹#›</a:t>
            </a:fld>
            <a:endParaRPr lang="en-US" altLang="ja-JP"/>
          </a:p>
        </p:txBody>
      </p:sp>
    </p:spTree>
    <p:extLst>
      <p:ext uri="{BB962C8B-B14F-4D97-AF65-F5344CB8AC3E}">
        <p14:creationId xmlns:p14="http://schemas.microsoft.com/office/powerpoint/2010/main" val="94116104"/>
      </p:ext>
    </p:extLst>
  </p:cSld>
  <p:clrMapOvr>
    <a:masterClrMapping/>
  </p:clrMapOvr>
  <p:transition spd="med" advClick="0">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514350"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229225"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8106E91F-668A-42BE-A633-C79C086DD3DC}"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7A4C4214-2BAE-47AE-B578-C6815F0A44D4}" type="slidenum">
              <a:rPr lang="ja-JP" altLang="en-US"/>
              <a:pPr>
                <a:defRPr/>
              </a:pPr>
              <a:t>‹#›</a:t>
            </a:fld>
            <a:endParaRPr lang="en-US" altLang="ja-JP"/>
          </a:p>
        </p:txBody>
      </p:sp>
    </p:spTree>
    <p:extLst>
      <p:ext uri="{BB962C8B-B14F-4D97-AF65-F5344CB8AC3E}">
        <p14:creationId xmlns:p14="http://schemas.microsoft.com/office/powerpoint/2010/main" val="1848133609"/>
      </p:ext>
    </p:extLst>
  </p:cSld>
  <p:clrMapOvr>
    <a:masterClrMapping/>
  </p:clrMapOvr>
  <p:transition spd="med" advClick="0">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5DE8E2E0-E480-4028-8BD6-A177C6E9ED16}"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9" name="スライド番号プレースホルダー 5"/>
          <p:cNvSpPr>
            <a:spLocks noGrp="1"/>
          </p:cNvSpPr>
          <p:nvPr>
            <p:ph type="sldNum" sz="quarter" idx="12"/>
          </p:nvPr>
        </p:nvSpPr>
        <p:spPr/>
        <p:txBody>
          <a:bodyPr/>
          <a:lstStyle>
            <a:lvl1pPr>
              <a:defRPr/>
            </a:lvl1pPr>
          </a:lstStyle>
          <a:p>
            <a:pPr>
              <a:defRPr/>
            </a:pPr>
            <a:fld id="{CE6D7AD4-5C53-40B3-B690-CE0D6BC58D55}" type="slidenum">
              <a:rPr lang="ja-JP" altLang="en-US"/>
              <a:pPr>
                <a:defRPr/>
              </a:pPr>
              <a:t>‹#›</a:t>
            </a:fld>
            <a:endParaRPr lang="en-US" altLang="ja-JP"/>
          </a:p>
        </p:txBody>
      </p:sp>
    </p:spTree>
    <p:extLst>
      <p:ext uri="{BB962C8B-B14F-4D97-AF65-F5344CB8AC3E}">
        <p14:creationId xmlns:p14="http://schemas.microsoft.com/office/powerpoint/2010/main" val="2496006564"/>
      </p:ext>
    </p:extLst>
  </p:cSld>
  <p:clrMapOvr>
    <a:masterClrMapping/>
  </p:clrMapOvr>
  <p:transition spd="med" advClick="0">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721F1101-04CD-4555-9571-3768CABB93ED}"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5" name="スライド番号プレースホルダー 5"/>
          <p:cNvSpPr>
            <a:spLocks noGrp="1"/>
          </p:cNvSpPr>
          <p:nvPr>
            <p:ph type="sldNum" sz="quarter" idx="12"/>
          </p:nvPr>
        </p:nvSpPr>
        <p:spPr/>
        <p:txBody>
          <a:bodyPr/>
          <a:lstStyle>
            <a:lvl1pPr>
              <a:defRPr/>
            </a:lvl1pPr>
          </a:lstStyle>
          <a:p>
            <a:pPr>
              <a:defRPr/>
            </a:pPr>
            <a:fld id="{035FFA10-A166-4A04-B87A-622D2EAA0360}" type="slidenum">
              <a:rPr lang="ja-JP" altLang="en-US"/>
              <a:pPr>
                <a:defRPr/>
              </a:pPr>
              <a:t>‹#›</a:t>
            </a:fld>
            <a:endParaRPr lang="en-US" altLang="ja-JP"/>
          </a:p>
        </p:txBody>
      </p:sp>
    </p:spTree>
    <p:extLst>
      <p:ext uri="{BB962C8B-B14F-4D97-AF65-F5344CB8AC3E}">
        <p14:creationId xmlns:p14="http://schemas.microsoft.com/office/powerpoint/2010/main" val="3932084758"/>
      </p:ext>
    </p:extLst>
  </p:cSld>
  <p:clrMapOvr>
    <a:masterClrMapping/>
  </p:clrMapOvr>
  <p:transition spd="med" advClick="0">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6D5720F0-4F89-4A98-86D0-B9E391F31AA3}"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4" name="スライド番号プレースホルダー 5"/>
          <p:cNvSpPr>
            <a:spLocks noGrp="1"/>
          </p:cNvSpPr>
          <p:nvPr>
            <p:ph type="sldNum" sz="quarter" idx="12"/>
          </p:nvPr>
        </p:nvSpPr>
        <p:spPr/>
        <p:txBody>
          <a:bodyPr/>
          <a:lstStyle>
            <a:lvl1pPr>
              <a:defRPr/>
            </a:lvl1pPr>
          </a:lstStyle>
          <a:p>
            <a:pPr>
              <a:defRPr/>
            </a:pPr>
            <a:fld id="{E71FC8FA-FF71-4CBC-A70F-C4B8A014DA25}" type="slidenum">
              <a:rPr lang="ja-JP" altLang="en-US"/>
              <a:pPr>
                <a:defRPr/>
              </a:pPr>
              <a:t>‹#›</a:t>
            </a:fld>
            <a:endParaRPr lang="en-US" altLang="ja-JP"/>
          </a:p>
        </p:txBody>
      </p:sp>
    </p:spTree>
    <p:extLst>
      <p:ext uri="{BB962C8B-B14F-4D97-AF65-F5344CB8AC3E}">
        <p14:creationId xmlns:p14="http://schemas.microsoft.com/office/powerpoint/2010/main" val="1788479373"/>
      </p:ext>
    </p:extLst>
  </p:cSld>
  <p:clrMapOvr>
    <a:masterClrMapping/>
  </p:clrMapOvr>
  <p:transition spd="med" advClick="0">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1" y="273050"/>
            <a:ext cx="3384352"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05F4A1E1-0F82-44EA-8B41-FC8E9453F484}"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3793CAAD-B3B3-4417-B317-1D108AA7EB40}" type="slidenum">
              <a:rPr lang="ja-JP" altLang="en-US"/>
              <a:pPr>
                <a:defRPr/>
              </a:pPr>
              <a:t>‹#›</a:t>
            </a:fld>
            <a:endParaRPr lang="en-US" altLang="ja-JP"/>
          </a:p>
        </p:txBody>
      </p:sp>
    </p:spTree>
    <p:extLst>
      <p:ext uri="{BB962C8B-B14F-4D97-AF65-F5344CB8AC3E}">
        <p14:creationId xmlns:p14="http://schemas.microsoft.com/office/powerpoint/2010/main" val="1760739049"/>
      </p:ext>
    </p:extLst>
  </p:cSld>
  <p:clrMapOvr>
    <a:masterClrMapping/>
  </p:clrMapOvr>
  <p:transition spd="med" advClick="0">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324" y="4800600"/>
            <a:ext cx="61722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BB254BE8-50F8-493E-A29F-22CD290DA7A8}"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1228FEB8-C159-4831-82E8-8F0894BFB208}" type="slidenum">
              <a:rPr lang="ja-JP" altLang="en-US"/>
              <a:pPr>
                <a:defRPr/>
              </a:pPr>
              <a:t>‹#›</a:t>
            </a:fld>
            <a:endParaRPr lang="en-US" altLang="ja-JP"/>
          </a:p>
        </p:txBody>
      </p:sp>
    </p:spTree>
    <p:extLst>
      <p:ext uri="{BB962C8B-B14F-4D97-AF65-F5344CB8AC3E}">
        <p14:creationId xmlns:p14="http://schemas.microsoft.com/office/powerpoint/2010/main" val="1453088746"/>
      </p:ext>
    </p:extLst>
  </p:cSld>
  <p:clrMapOvr>
    <a:masterClrMapping/>
  </p:clrMapOvr>
  <p:transition spd="med" advClick="0">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67BEF97C-7247-4EB7-921A-3DD7BF146C38}"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8D55C88E-BA6D-41F8-A9BA-EAD3D2217AE7}" type="slidenum">
              <a:rPr lang="ja-JP" altLang="en-US"/>
              <a:pPr>
                <a:defRPr/>
              </a:pPr>
              <a:t>‹#›</a:t>
            </a:fld>
            <a:endParaRPr lang="en-US" altLang="ja-JP"/>
          </a:p>
        </p:txBody>
      </p:sp>
    </p:spTree>
    <p:extLst>
      <p:ext uri="{BB962C8B-B14F-4D97-AF65-F5344CB8AC3E}">
        <p14:creationId xmlns:p14="http://schemas.microsoft.com/office/powerpoint/2010/main" val="1067624668"/>
      </p:ext>
    </p:extLst>
  </p:cSld>
  <p:clrMapOvr>
    <a:masterClrMapping/>
  </p:clrMapOvr>
  <p:transition spd="med" advClick="0">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58075" y="274639"/>
            <a:ext cx="2314575"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514350" y="274639"/>
            <a:ext cx="6772275"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71801290-1891-4C94-A4E3-E8299E687927}" type="datetimeFigureOut">
              <a:rPr lang="ja-JP" altLang="en-US">
                <a:solidFill>
                  <a:prstClr val="black">
                    <a:tint val="75000"/>
                  </a:prstClr>
                </a:solidFill>
              </a:rPr>
              <a:pPr>
                <a:defRPr/>
              </a:pPr>
              <a:t>2026/1/21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949CE117-AF9B-4359-8F47-FB16AF7373C4}" type="slidenum">
              <a:rPr lang="ja-JP" altLang="en-US"/>
              <a:pPr>
                <a:defRPr/>
              </a:pPr>
              <a:t>‹#›</a:t>
            </a:fld>
            <a:endParaRPr lang="en-US" altLang="ja-JP"/>
          </a:p>
        </p:txBody>
      </p:sp>
    </p:spTree>
    <p:extLst>
      <p:ext uri="{BB962C8B-B14F-4D97-AF65-F5344CB8AC3E}">
        <p14:creationId xmlns:p14="http://schemas.microsoft.com/office/powerpoint/2010/main" val="1303507885"/>
      </p:ext>
    </p:extLst>
  </p:cSld>
  <p:clrMapOvr>
    <a:masterClrMapping/>
  </p:clrMapOvr>
  <p:transition spd="med" advClick="0">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547569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232425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4219062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883626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367761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18128842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4980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089231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7484905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679369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8119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8527933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587682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6371186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137851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653732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7650099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998412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7226575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5175700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487843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8422059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6576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4309717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7137601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56877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922743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949698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637092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SmartArt プレースホルダ 2"/>
          <p:cNvSpPr>
            <a:spLocks noGrp="1"/>
          </p:cNvSpPr>
          <p:nvPr>
            <p:ph type="dgm"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20770933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950701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9513981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7604355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9408025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802504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0030355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40295020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1529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7506909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737316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090549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054820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70938705"/>
      </p:ext>
    </p:extLst>
  </p:cSld>
  <p:clrMapOvr>
    <a:masterClrMapping/>
  </p:clrMapOvr>
  <p:transition>
    <p:fade thruBlk="1"/>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9656036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748695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8321975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969635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27681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7356060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06409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4848902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9153284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325958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518104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4178976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78816652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387969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0550662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97098602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7592744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38553702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135349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1097465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9215746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515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0284086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2578718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065925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372523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3797868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596625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SmartArt プレースホルダ 2"/>
          <p:cNvSpPr>
            <a:spLocks noGrp="1"/>
          </p:cNvSpPr>
          <p:nvPr>
            <p:ph type="dgm"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22124258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987328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TwoObj">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516264310"/>
      </p:ext>
    </p:extLst>
  </p:cSld>
  <p:clrMapOvr>
    <a:masterClrMapping/>
  </p:clrMapOvr>
  <p:transition spd="med">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5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084315721"/>
      </p:ext>
    </p:extLst>
  </p:cSld>
  <p:clrMapOvr>
    <a:masterClrMapping/>
  </p:clrMapOvr>
  <p:transition>
    <p:fade thruBlk="1"/>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85176756"/>
      </p:ext>
    </p:extLst>
  </p:cSld>
  <p:clrMapOvr>
    <a:masterClrMapping/>
  </p:clrMapOvr>
  <p:transition>
    <p:fade thruBlk="1"/>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3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637115314"/>
      </p:ext>
    </p:extLst>
  </p:cSld>
  <p:clrMapOvr>
    <a:masterClrMapping/>
  </p:clrMapOvr>
  <p:transition>
    <p:fade thruBlk="1"/>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38112898"/>
      </p:ext>
    </p:extLst>
  </p:cSld>
  <p:clrMapOvr>
    <a:masterClrMapping/>
  </p:clrMapOvr>
  <p:transition>
    <p:fade thruBlk="1"/>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1410202"/>
      </p:ext>
    </p:extLst>
  </p:cSld>
  <p:clrMapOvr>
    <a:masterClrMapping/>
  </p:clrMapOvr>
  <p:transition>
    <p:fade thruBlk="1"/>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981329127"/>
      </p:ext>
    </p:extLst>
  </p:cSld>
  <p:clrMapOvr>
    <a:masterClrMapping/>
  </p:clrMapOvr>
  <p:transition>
    <p:fade thruBlk="1"/>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64879"/>
      </p:ext>
    </p:extLst>
  </p:cSld>
  <p:clrMapOvr>
    <a:masterClrMapping/>
  </p:clrMapOvr>
  <p:transition>
    <p:fade thruBlk="1"/>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5"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8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948828687"/>
      </p:ext>
    </p:extLst>
  </p:cSld>
  <p:clrMapOvr>
    <a:masterClrMapping/>
  </p:clrMapOvr>
  <p:transition>
    <p:fade thruBlk="1"/>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153438846"/>
      </p:ext>
    </p:extLst>
  </p:cSld>
  <p:clrMapOvr>
    <a:masterClrMapping/>
  </p:clrMapOvr>
  <p:transition>
    <p:fade thruBlk="1"/>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517981188"/>
      </p:ext>
    </p:extLst>
  </p:cSld>
  <p:clrMapOvr>
    <a:masterClrMapping/>
  </p:clrMapOvr>
  <p:transition>
    <p:fade thruBlk="1"/>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4" y="196880"/>
            <a:ext cx="2459039"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4" y="19688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68608382"/>
      </p:ext>
    </p:extLst>
  </p:cSld>
  <p:clrMapOvr>
    <a:masterClrMapping/>
  </p:clrMapOvr>
  <p:transition>
    <p:fade thruBlk="1"/>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123643335"/>
      </p:ext>
    </p:extLst>
  </p:cSld>
  <p:clrMapOvr>
    <a:masterClrMapping/>
  </p:clrMapOvr>
  <p:transition>
    <p:fade thruBlk="1"/>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00423711"/>
      </p:ext>
    </p:extLst>
  </p:cSld>
  <p:clrMapOvr>
    <a:masterClrMapping/>
  </p:clrMapOvr>
  <p:transition>
    <p:fade thruBlk="1"/>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16" y="1585913"/>
            <a:ext cx="9821863" cy="4978400"/>
          </a:xfrm>
        </p:spPr>
        <p:txBody>
          <a:bodyPr/>
          <a:lstStyle/>
          <a:p>
            <a:endParaRPr lang="ja-JP" altLang="en-US"/>
          </a:p>
        </p:txBody>
      </p:sp>
    </p:spTree>
    <p:extLst>
      <p:ext uri="{BB962C8B-B14F-4D97-AF65-F5344CB8AC3E}">
        <p14:creationId xmlns:p14="http://schemas.microsoft.com/office/powerpoint/2010/main" val="2668099287"/>
      </p:ext>
    </p:extLst>
  </p:cSld>
  <p:clrMapOvr>
    <a:masterClrMapping/>
  </p:clrMapOvr>
  <p:transition>
    <p:fade thruBlk="1"/>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81128049"/>
      </p:ext>
    </p:extLst>
  </p:cSld>
  <p:clrMapOvr>
    <a:masterClrMapping/>
  </p:clrMapOvr>
  <p:transition>
    <p:fade thruBlk="1"/>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2" y="196850"/>
            <a:ext cx="9815513"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42961617"/>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heme" Target="../theme/theme5.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6" Type="http://schemas.openxmlformats.org/officeDocument/2006/relationships/theme" Target="../theme/theme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theme" Target="../theme/theme7.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6" Type="http://schemas.openxmlformats.org/officeDocument/2006/relationships/theme" Target="../theme/theme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theme" Target="../theme/theme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theme" Target="../theme/theme10.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bwMode="auto">
          <a:xfrm>
            <a:off x="214312" y="196851"/>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701443" name="Rectangle 3"/>
          <p:cNvSpPr>
            <a:spLocks noGrp="1" noChangeArrowheads="1"/>
          </p:cNvSpPr>
          <p:nvPr>
            <p:ph type="body" idx="1"/>
          </p:nvPr>
        </p:nvSpPr>
        <p:spPr bwMode="auto">
          <a:xfrm>
            <a:off x="228600" y="1585914"/>
            <a:ext cx="9823451" cy="497840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cSld>
  <p:clrMap bg1="dk2" tx1="lt1" bg2="dk1"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slow" advTm="102000">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2051"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ja-JP" altLang="en-US" dirty="0"/>
              <a:t>マスター テキストの書式設定</a:t>
            </a:r>
          </a:p>
          <a:p>
            <a:pPr lvl="1"/>
            <a:r>
              <a:rPr lang="ja-JP" altLang="en-US" dirty="0"/>
              <a:t>第 2 レベル</a:t>
            </a:r>
          </a:p>
          <a:p>
            <a:pPr lvl="2"/>
            <a:r>
              <a:rPr lang="ja-JP" altLang="en-US" dirty="0"/>
              <a:t>第 3 レベル</a:t>
            </a:r>
          </a:p>
          <a:p>
            <a:pPr lvl="3"/>
            <a:r>
              <a:rPr lang="ja-JP" altLang="en-US" dirty="0"/>
              <a:t>第 4 レベル</a:t>
            </a:r>
          </a:p>
          <a:p>
            <a:pPr lvl="4"/>
            <a:r>
              <a:rPr lang="ja-JP" altLang="en-US" dirty="0"/>
              <a:t>第 5 レベル</a:t>
            </a:r>
          </a:p>
        </p:txBody>
      </p:sp>
    </p:spTree>
    <p:extLst>
      <p:ext uri="{BB962C8B-B14F-4D97-AF65-F5344CB8AC3E}">
        <p14:creationId xmlns:p14="http://schemas.microsoft.com/office/powerpoint/2010/main" val="1272568569"/>
      </p:ext>
    </p:extLst>
  </p:cSld>
  <p:clrMap bg1="dk2" tx1="lt1" bg2="dk1" tx2="lt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Lst>
  <p:txStyles>
    <p:title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958736669"/>
      </p:ext>
    </p:extLst>
  </p:cSld>
  <p:clrMap bg1="dk2" tx1="lt1" bg2="dk1" tx2="lt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 id="2147483885" r:id="rId14"/>
    <p:sldLayoutId id="2147483886"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514350" y="1600201"/>
            <a:ext cx="92583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514350" y="6356351"/>
            <a:ext cx="24003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5FE294D4-80B0-4FE6-AF71-90FC7E47CADE}" type="datetimeFigureOut">
              <a:rPr lang="ja-JP" altLang="en-US">
                <a:solidFill>
                  <a:prstClr val="black">
                    <a:tint val="75000"/>
                  </a:prstClr>
                </a:solidFill>
                <a:effectLst/>
              </a:rPr>
              <a:pPr>
                <a:defRPr/>
              </a:pPr>
              <a:t>2026/1/21</a:t>
            </a:fld>
            <a:endParaRPr lang="ja-JP" altLang="en-US">
              <a:solidFill>
                <a:prstClr val="black">
                  <a:tint val="75000"/>
                </a:prstClr>
              </a:solidFill>
              <a:effectLst/>
            </a:endParaRPr>
          </a:p>
        </p:txBody>
      </p:sp>
      <p:sp>
        <p:nvSpPr>
          <p:cNvPr id="5" name="フッター プレースホルダー 4"/>
          <p:cNvSpPr>
            <a:spLocks noGrp="1"/>
          </p:cNvSpPr>
          <p:nvPr>
            <p:ph type="ftr" sz="quarter" idx="3"/>
          </p:nvPr>
        </p:nvSpPr>
        <p:spPr>
          <a:xfrm>
            <a:off x="3514725" y="6356351"/>
            <a:ext cx="325755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solidFill>
                <a:prstClr val="black">
                  <a:tint val="75000"/>
                </a:prstClr>
              </a:solidFill>
              <a:effectLst/>
            </a:endParaRPr>
          </a:p>
        </p:txBody>
      </p:sp>
      <p:sp>
        <p:nvSpPr>
          <p:cNvPr id="6" name="スライド番号プレースホルダー 5"/>
          <p:cNvSpPr>
            <a:spLocks noGrp="1"/>
          </p:cNvSpPr>
          <p:nvPr>
            <p:ph type="sldNum" sz="quarter" idx="4"/>
          </p:nvPr>
        </p:nvSpPr>
        <p:spPr>
          <a:xfrm>
            <a:off x="7372350" y="6356351"/>
            <a:ext cx="24003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FCBDFDF4-931D-40E1-BE1D-4E0491CA3469}" type="slidenum">
              <a:rPr lang="ja-JP" altLang="en-US">
                <a:effectLst/>
                <a:latin typeface="Calibri" panose="020F0502020204030204" pitchFamily="34" charset="0"/>
              </a:rPr>
              <a:pPr>
                <a:defRPr/>
              </a:pPr>
              <a:t>‹#›</a:t>
            </a:fld>
            <a:endParaRPr lang="en-US" altLang="ja-JP">
              <a:effectLst/>
              <a:latin typeface="Calibri" panose="020F0502020204030204" pitchFamily="34" charset="0"/>
            </a:endParaRPr>
          </a:p>
        </p:txBody>
      </p:sp>
    </p:spTree>
    <p:extLst>
      <p:ext uri="{BB962C8B-B14F-4D97-AF65-F5344CB8AC3E}">
        <p14:creationId xmlns:p14="http://schemas.microsoft.com/office/powerpoint/2010/main" val="3604997584"/>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transition spd="med" advClick="0">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052140291"/>
      </p:ext>
    </p:extLst>
  </p:cSld>
  <p:clrMap bg1="dk2" tx1="lt1" bg2="dk1" tx2="lt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defRPr kumimoji="1" sz="2000">
          <a:solidFill>
            <a:schemeClr val="tx1"/>
          </a:solidFill>
          <a:latin typeface="+mn-lt"/>
          <a:ea typeface="+mn-ea"/>
        </a:defRPr>
      </a:lvl4pPr>
      <a:lvl5pPr marL="2057400" indent="-228600" algn="l" rtl="0" fontAlgn="base">
        <a:spcBef>
          <a:spcPct val="20000"/>
        </a:spcBef>
        <a:spcAft>
          <a:spcPct val="0"/>
        </a:spcAft>
        <a:buClr>
          <a:schemeClr val="hlink"/>
        </a:buClr>
        <a:defRPr kumimoji="1" sz="2000">
          <a:solidFill>
            <a:schemeClr val="tx1"/>
          </a:solidFill>
          <a:latin typeface="+mn-lt"/>
          <a:ea typeface="+mn-ea"/>
        </a:defRPr>
      </a:lvl5pPr>
      <a:lvl6pPr marL="2514600" indent="-228600" algn="l" rtl="0" fontAlgn="base">
        <a:spcBef>
          <a:spcPct val="20000"/>
        </a:spcBef>
        <a:spcAft>
          <a:spcPct val="0"/>
        </a:spcAft>
        <a:buClr>
          <a:schemeClr val="hlink"/>
        </a:buClr>
        <a:defRPr kumimoji="1" sz="2000">
          <a:solidFill>
            <a:schemeClr val="tx1"/>
          </a:solidFill>
          <a:latin typeface="+mn-lt"/>
          <a:ea typeface="+mn-ea"/>
        </a:defRPr>
      </a:lvl6pPr>
      <a:lvl7pPr marL="2971800" indent="-228600" algn="l" rtl="0" fontAlgn="base">
        <a:spcBef>
          <a:spcPct val="20000"/>
        </a:spcBef>
        <a:spcAft>
          <a:spcPct val="0"/>
        </a:spcAft>
        <a:buClr>
          <a:schemeClr val="hlink"/>
        </a:buClr>
        <a:defRPr kumimoji="1" sz="2000">
          <a:solidFill>
            <a:schemeClr val="tx1"/>
          </a:solidFill>
          <a:latin typeface="+mn-lt"/>
          <a:ea typeface="+mn-ea"/>
        </a:defRPr>
      </a:lvl7pPr>
      <a:lvl8pPr marL="3429000" indent="-228600" algn="l" rtl="0" fontAlgn="base">
        <a:spcBef>
          <a:spcPct val="20000"/>
        </a:spcBef>
        <a:spcAft>
          <a:spcPct val="0"/>
        </a:spcAft>
        <a:buClr>
          <a:schemeClr val="hlink"/>
        </a:buClr>
        <a:defRPr kumimoji="1" sz="2000">
          <a:solidFill>
            <a:schemeClr val="tx1"/>
          </a:solidFill>
          <a:latin typeface="+mn-lt"/>
          <a:ea typeface="+mn-ea"/>
        </a:defRPr>
      </a:lvl8pPr>
      <a:lvl9pPr marL="3886200" indent="-228600" algn="l" rtl="0" fontAlgn="base">
        <a:spcBef>
          <a:spcPct val="20000"/>
        </a:spcBef>
        <a:spcAft>
          <a:spcPct val="0"/>
        </a:spcAft>
        <a:buClr>
          <a:schemeClr val="hlink"/>
        </a:buCl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990235931"/>
      </p:ext>
    </p:extLst>
  </p:cSld>
  <p:clrMap bg1="dk1" tx1="lt1" bg2="dk2" tx2="lt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277955"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695490049"/>
      </p:ext>
    </p:extLst>
  </p:cSld>
  <p:clrMap bg1="dk2" tx1="lt1" bg2="dk1"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2981692592"/>
      </p:ext>
    </p:extLst>
  </p:cSld>
  <p:clrMap bg1="dk2" tx1="lt1" bg2="dk1"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4182263237"/>
      </p:ext>
    </p:extLst>
  </p:cSld>
  <p:clrMap bg1="dk2" tx1="lt1" bg2="dk1" tx2="lt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2" y="196850"/>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16"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364118418"/>
      </p:ext>
    </p:extLst>
  </p:cSld>
  <p:clrMap bg1="dk2" tx1="lt1" bg2="dk1"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Lst>
  <p:transition>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defRPr kumimoji="1" sz="2000">
          <a:solidFill>
            <a:schemeClr val="tx1"/>
          </a:solidFill>
          <a:latin typeface="+mn-lt"/>
          <a:ea typeface="+mn-ea"/>
        </a:defRPr>
      </a:lvl4pPr>
      <a:lvl5pPr marL="2057400" indent="-228600" algn="l" rtl="0" fontAlgn="base">
        <a:spcBef>
          <a:spcPct val="20000"/>
        </a:spcBef>
        <a:spcAft>
          <a:spcPct val="0"/>
        </a:spcAft>
        <a:buClr>
          <a:schemeClr val="hlink"/>
        </a:buClr>
        <a:defRPr kumimoji="1" sz="2000">
          <a:solidFill>
            <a:schemeClr val="tx1"/>
          </a:solidFill>
          <a:latin typeface="+mn-lt"/>
          <a:ea typeface="+mn-ea"/>
        </a:defRPr>
      </a:lvl5pPr>
      <a:lvl6pPr marL="2514600" indent="-228600" algn="l" rtl="0" fontAlgn="base">
        <a:spcBef>
          <a:spcPct val="20000"/>
        </a:spcBef>
        <a:spcAft>
          <a:spcPct val="0"/>
        </a:spcAft>
        <a:buClr>
          <a:schemeClr val="hlink"/>
        </a:buClr>
        <a:defRPr kumimoji="1" sz="2000">
          <a:solidFill>
            <a:schemeClr val="tx1"/>
          </a:solidFill>
          <a:latin typeface="+mn-lt"/>
          <a:ea typeface="+mn-ea"/>
        </a:defRPr>
      </a:lvl6pPr>
      <a:lvl7pPr marL="2971800" indent="-228600" algn="l" rtl="0" fontAlgn="base">
        <a:spcBef>
          <a:spcPct val="20000"/>
        </a:spcBef>
        <a:spcAft>
          <a:spcPct val="0"/>
        </a:spcAft>
        <a:buClr>
          <a:schemeClr val="hlink"/>
        </a:buClr>
        <a:defRPr kumimoji="1" sz="2000">
          <a:solidFill>
            <a:schemeClr val="tx1"/>
          </a:solidFill>
          <a:latin typeface="+mn-lt"/>
          <a:ea typeface="+mn-ea"/>
        </a:defRPr>
      </a:lvl7pPr>
      <a:lvl8pPr marL="3429000" indent="-228600" algn="l" rtl="0" fontAlgn="base">
        <a:spcBef>
          <a:spcPct val="20000"/>
        </a:spcBef>
        <a:spcAft>
          <a:spcPct val="0"/>
        </a:spcAft>
        <a:buClr>
          <a:schemeClr val="hlink"/>
        </a:buClr>
        <a:defRPr kumimoji="1" sz="2000">
          <a:solidFill>
            <a:schemeClr val="tx1"/>
          </a:solidFill>
          <a:latin typeface="+mn-lt"/>
          <a:ea typeface="+mn-ea"/>
        </a:defRPr>
      </a:lvl8pPr>
      <a:lvl9pPr marL="3886200" indent="-228600" algn="l" rtl="0" fontAlgn="base">
        <a:spcBef>
          <a:spcPct val="20000"/>
        </a:spcBef>
        <a:spcAft>
          <a:spcPct val="0"/>
        </a:spcAft>
        <a:buClr>
          <a:schemeClr val="hlink"/>
        </a:buCl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hyperlink" Target="https://www.npa.go.jp/publications/statistics/safetylife/jisatsu.html" TargetMode="External"/><Relationship Id="rId2" Type="http://schemas.openxmlformats.org/officeDocument/2006/relationships/image" Target="../media/image3.emf"/><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8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8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8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lifelink.or.jp/report/report2013" TargetMode="External"/><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www.lifelink.or.jp/hp/whitepaper.html"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hemeOverride" Target="../theme/themeOverride3.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56.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56.xml"/><Relationship Id="rId5" Type="http://schemas.openxmlformats.org/officeDocument/2006/relationships/image" Target="../media/image1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hlw.go.jp/stf/seisakunitsuite/bunya/hukushi_kaigo/seikatsuhogo/jisatsu/jisatsuhakusyo2025.html" TargetMode="External"/><Relationship Id="rId1" Type="http://schemas.openxmlformats.org/officeDocument/2006/relationships/slideLayout" Target="../slideLayouts/slideLayout3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2" Type="http://schemas.openxmlformats.org/officeDocument/2006/relationships/hyperlink" Target="https://resilient-medical.com/risk/communication-definition-example" TargetMode="External"/><Relationship Id="rId1" Type="http://schemas.openxmlformats.org/officeDocument/2006/relationships/slideLayout" Target="../slideLayouts/slideLayout8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5.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87.xml"/><Relationship Id="rId1" Type="http://schemas.openxmlformats.org/officeDocument/2006/relationships/tags" Target="../tags/tag1.xml"/><Relationship Id="rId4" Type="http://schemas.openxmlformats.org/officeDocument/2006/relationships/hyperlink" Target="https://www.mhlw.go.jp/bunya/kenkou/dl/kenkounippon21_sura.pptx"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9.png"/><Relationship Id="rId2" Type="http://schemas.openxmlformats.org/officeDocument/2006/relationships/slideLayout" Target="../slideLayouts/slideLayout87.xml"/><Relationship Id="rId1" Type="http://schemas.openxmlformats.org/officeDocument/2006/relationships/tags" Target="../tags/tag2.xml"/><Relationship Id="rId6" Type="http://schemas.openxmlformats.org/officeDocument/2006/relationships/hyperlink" Target="https://www.mhlw.go.jp/stf/newpage_33414.html"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6.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2.xml"/><Relationship Id="rId1" Type="http://schemas.openxmlformats.org/officeDocument/2006/relationships/tags" Target="../tags/tag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2.xml"/><Relationship Id="rId1" Type="http://schemas.openxmlformats.org/officeDocument/2006/relationships/tags" Target="../tags/tag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1.xml"/><Relationship Id="rId1" Type="http://schemas.openxmlformats.org/officeDocument/2006/relationships/tags" Target="../tags/tag5.xml"/><Relationship Id="rId4" Type="http://schemas.openxmlformats.org/officeDocument/2006/relationships/hyperlink" Target="http://www.jpha.or.jp/sub/menu04_10.html" TargetMode="Externa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hemeOverride" Target="../theme/themeOverride7.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7.xml"/><Relationship Id="rId4" Type="http://schemas.openxmlformats.org/officeDocument/2006/relationships/image" Target="../media/image22.jpeg"/></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7.xml"/><Relationship Id="rId5" Type="http://schemas.openxmlformats.org/officeDocument/2006/relationships/image" Target="../media/image23.jpeg"/><Relationship Id="rId4" Type="http://schemas.openxmlformats.org/officeDocument/2006/relationships/image" Target="../media/image22.jpeg"/></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7.xml"/><Relationship Id="rId5" Type="http://schemas.openxmlformats.org/officeDocument/2006/relationships/image" Target="../media/image24.jpeg"/><Relationship Id="rId4" Type="http://schemas.openxmlformats.org/officeDocument/2006/relationships/image" Target="../media/image22.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8.xml"/></Relationships>
</file>

<file path=ppt/slides/_rels/slide56.xml.rels><?xml version="1.0" encoding="UTF-8" standalone="yes"?>
<Relationships xmlns="http://schemas.openxmlformats.org/package/2006/relationships"><Relationship Id="rId3" Type="http://schemas.openxmlformats.org/officeDocument/2006/relationships/hyperlink" Target="https://www.amazon.co.jp/dp/4382049245/" TargetMode="External"/><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hyperlink" Target="https://www.amazon.com/dp/0060419873" TargetMode="External"/><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hyperlink" Target="https://www.amazon.com/dp/0060419873"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3" Type="http://schemas.openxmlformats.org/officeDocument/2006/relationships/hyperlink" Target="http://www.ritsumei.ac.jp/ss/sansharonshu/assets/file/2009/45-1_03-02.pdf" TargetMode="External"/><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3" Type="http://schemas.openxmlformats.org/officeDocument/2006/relationships/hyperlink" Target="http://www.ritsumei.ac.jp/ss/sansharonshu/assets/file/2009/45-1_03-02.pdf" TargetMode="External"/><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9.xml"/></Relationships>
</file>

<file path=ppt/slides/_rels/slide70.xml.rels><?xml version="1.0" encoding="UTF-8" standalone="yes"?>
<Relationships xmlns="http://schemas.openxmlformats.org/package/2006/relationships"><Relationship Id="rId2" Type="http://schemas.openxmlformats.org/officeDocument/2006/relationships/hyperlink" Target="http://www.igaku-shoin.co.jp/nwsppr/n2004dir/n2572dir/n2572_01.htm" TargetMode="Externa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4.xml"/></Relationships>
</file>

<file path=ppt/slides/_rels/slide7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hemeOverride" Target="../theme/themeOverride10.xml"/></Relationships>
</file>

<file path=ppt/slides/_rels/slide7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7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7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hemeOverride" Target="../theme/themeOverride11.xml"/></Relationships>
</file>

<file path=ppt/slides/_rels/slide7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6.xml"/></Relationships>
</file>

<file path=ppt/slides/_rels/slide8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7.xml"/></Relationships>
</file>

<file path=ppt/slides/_rels/slide8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8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8.xml"/></Relationships>
</file>

<file path=ppt/slides/_rels/slide8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9.xml"/></Relationships>
</file>

<file path=ppt/slides/_rels/slide9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0.xml"/></Relationships>
</file>

<file path=ppt/slides/_rels/slide9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1.xml"/></Relationships>
</file>

<file path=ppt/slides/_rels/slide9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9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2.xml"/></Relationships>
</file>

<file path=ppt/slides/_rels/slide9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5.xml"/></Relationships>
</file>

<file path=ppt/slides/_rels/slide9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3.xml"/></Relationships>
</file>

<file path=ppt/slides/_rels/slide9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4.xml"/></Relationships>
</file>

<file path=ppt/slides/_rels/slide9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5.xml"/></Relationships>
</file>

<file path=ppt/slides/_rels/slide9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6.xml"/></Relationships>
</file>

<file path=ppt/slides/_rels/slide9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5.xml"/><Relationship Id="rId1" Type="http://schemas.openxmlformats.org/officeDocument/2006/relationships/tags" Target="../tags/tag17.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18.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30.xml"/><Relationship Id="rId1" Type="http://schemas.openxmlformats.org/officeDocument/2006/relationships/themeOverride" Target="../theme/themeOverride12.xml"/></Relationships>
</file>

<file path=ppt/slides/_rels/slide102.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99.xml"/></Relationships>
</file>

<file path=ppt/slides/_rels/slide103.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99.xml"/></Relationships>
</file>

<file path=ppt/slides/_rels/slide104.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99.xml"/></Relationships>
</file>

<file path=ppt/slides/_rels/slide10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9.xml"/></Relationships>
</file>

<file path=ppt/slides/_rels/slide10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0.png"/><Relationship Id="rId1" Type="http://schemas.openxmlformats.org/officeDocument/2006/relationships/slideLayout" Target="../slideLayouts/slideLayout99.xml"/></Relationships>
</file>

<file path=ppt/slides/_rels/slide10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1.jpg"/><Relationship Id="rId1" Type="http://schemas.openxmlformats.org/officeDocument/2006/relationships/slideLayout" Target="../slideLayouts/slideLayout99.xml"/></Relationships>
</file>

<file path=ppt/slides/_rels/slide10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8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7.xml"/><Relationship Id="rId4" Type="http://schemas.openxmlformats.org/officeDocument/2006/relationships/image" Target="../media/image40.png"/></Relationships>
</file>

<file path=ppt/slides/_rels/slide1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99.xml"/><Relationship Id="rId4" Type="http://schemas.openxmlformats.org/officeDocument/2006/relationships/image" Target="../media/image43.png"/></Relationships>
</file>

<file path=ppt/slides/_rels/slide1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1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12.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99.xml"/></Relationships>
</file>

<file path=ppt/slides/_rels/slide1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6.xml"/><Relationship Id="rId6" Type="http://schemas.openxmlformats.org/officeDocument/2006/relationships/hyperlink" Target="https://www3.nhk.or.jp/news/html/20210122/k10012827321000.html"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114.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3.xml"/></Relationships>
</file>

<file path=ppt/slides/_rels/slide119.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29.jpeg"/><Relationship Id="rId1" Type="http://schemas.openxmlformats.org/officeDocument/2006/relationships/slideLayout" Target="../slideLayouts/slideLayout30.xml"/><Relationship Id="rId5" Type="http://schemas.openxmlformats.org/officeDocument/2006/relationships/image" Target="../media/image53.png"/><Relationship Id="rId4" Type="http://schemas.openxmlformats.org/officeDocument/2006/relationships/hyperlink" Target="http://www.secretariat.ne.jp/jsmd/0726.pdf" TargetMode="External"/></Relationships>
</file>

<file path=ppt/slides/_rels/slide1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9.xml"/></Relationships>
</file>

<file path=ppt/slides/_rels/slide1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4.xml"/><Relationship Id="rId1" Type="http://schemas.openxmlformats.org/officeDocument/2006/relationships/themeOverride" Target="../theme/themeOverride14.xml"/></Relationships>
</file>

<file path=ppt/slides/_rels/slide1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5.jpeg"/><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9.xml"/><Relationship Id="rId1" Type="http://schemas.openxmlformats.org/officeDocument/2006/relationships/themeOverride" Target="../theme/themeOverride1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hyperlink" Target="http://oofunato-hp.com/kanwacare.php" TargetMode="Externa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hemeOverride" Target="../theme/themeOverride16.xml"/></Relationships>
</file>

<file path=ppt/slides/_rels/slide1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2.xml"/></Relationships>
</file>

<file path=ppt/slides/_rels/slide1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2.xml"/></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7.xml"/></Relationships>
</file>

<file path=ppt/slides/_rels/slide131.xml.rels><?xml version="1.0" encoding="UTF-8" standalone="yes"?>
<Relationships xmlns="http://schemas.openxmlformats.org/package/2006/relationships"><Relationship Id="rId3" Type="http://schemas.openxmlformats.org/officeDocument/2006/relationships/hyperlink" Target="https://www.nier.go.jp/shido/centerhp/2806sien/" TargetMode="External"/><Relationship Id="rId2" Type="http://schemas.openxmlformats.org/officeDocument/2006/relationships/image" Target="../media/image62.jpeg"/><Relationship Id="rId1" Type="http://schemas.openxmlformats.org/officeDocument/2006/relationships/slideLayout" Target="../slideLayouts/slideLayout56.xml"/></Relationships>
</file>

<file path=ppt/slides/_rels/slide1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6.xml"/><Relationship Id="rId4" Type="http://schemas.openxmlformats.org/officeDocument/2006/relationships/image" Target="../media/image65.png"/></Relationships>
</file>

<file path=ppt/slides/_rels/slide1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56.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hemeOverride" Target="../theme/themeOverride18.xml"/></Relationships>
</file>

<file path=ppt/slides/_rels/slide1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2.xml"/><Relationship Id="rId4" Type="http://schemas.openxmlformats.org/officeDocument/2006/relationships/image" Target="../media/image69.png"/></Relationships>
</file>

<file path=ppt/slides/_rels/slide13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hyperlink" Target="https://www.fnn.jp/articles/gallery/752358" TargetMode="External"/><Relationship Id="rId1" Type="http://schemas.openxmlformats.org/officeDocument/2006/relationships/slideLayout" Target="../slideLayouts/slideLayout7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4.xml"/></Relationships>
</file>

<file path=ppt/slides/_rels/slide1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www3.nhk.or.jp/news/html/20250416/k10014780551000.html" TargetMode="External"/><Relationship Id="rId1" Type="http://schemas.openxmlformats.org/officeDocument/2006/relationships/slideLayout" Target="../slideLayouts/slideLayout56.xml"/><Relationship Id="rId4" Type="http://schemas.openxmlformats.org/officeDocument/2006/relationships/image" Target="../media/image78.png"/></Relationships>
</file>

<file path=ppt/slides/_rels/slide140.xml.rels><?xml version="1.0" encoding="UTF-8" standalone="yes"?>
<Relationships xmlns="http://schemas.openxmlformats.org/package/2006/relationships"><Relationship Id="rId3" Type="http://schemas.openxmlformats.org/officeDocument/2006/relationships/hyperlink" Target="https://www3.nhk.or.jp/news/html/20250416/k10014780551000.html" TargetMode="External"/><Relationship Id="rId2" Type="http://schemas.openxmlformats.org/officeDocument/2006/relationships/image" Target="../media/image79.png"/><Relationship Id="rId1" Type="http://schemas.openxmlformats.org/officeDocument/2006/relationships/slideLayout" Target="../slideLayouts/slideLayout14.xml"/></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1.png"/><Relationship Id="rId4" Type="http://schemas.openxmlformats.org/officeDocument/2006/relationships/image" Target="../media/image80.jpeg"/></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1.png"/><Relationship Id="rId4" Type="http://schemas.openxmlformats.org/officeDocument/2006/relationships/image" Target="../media/image82.jpeg"/></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1.png"/><Relationship Id="rId4" Type="http://schemas.openxmlformats.org/officeDocument/2006/relationships/image" Target="../media/image83.jpeg"/></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1.png"/><Relationship Id="rId4" Type="http://schemas.openxmlformats.org/officeDocument/2006/relationships/image" Target="../media/image84.jpe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1.png"/><Relationship Id="rId4" Type="http://schemas.openxmlformats.org/officeDocument/2006/relationships/image" Target="../media/image85.jpeg"/></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1.png"/><Relationship Id="rId4" Type="http://schemas.openxmlformats.org/officeDocument/2006/relationships/image" Target="../media/image86.jpeg"/></Relationships>
</file>

<file path=ppt/slides/_rels/slide14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344488" y="2070392"/>
            <a:ext cx="9598025" cy="2717217"/>
          </a:xfrm>
        </p:spPr>
        <p:txBody>
          <a:bodyPr/>
          <a:lstStyle/>
          <a:p>
            <a:pPr>
              <a:lnSpc>
                <a:spcPct val="150000"/>
              </a:lnSpc>
            </a:pPr>
            <a:r>
              <a:rPr lang="ja-JP" altLang="en-US" sz="8000" dirty="0">
                <a:solidFill>
                  <a:srgbClr val="CCFF33"/>
                </a:solidFill>
                <a:effectLst>
                  <a:outerShdw blurRad="38100" dist="38100" dir="2700000" algn="tl">
                    <a:srgbClr val="000000">
                      <a:alpha val="43137"/>
                    </a:srgbClr>
                  </a:outerShdw>
                </a:effectLst>
              </a:rPr>
              <a:t>前回の振り返り</a:t>
            </a:r>
          </a:p>
        </p:txBody>
      </p:sp>
    </p:spTree>
    <p:extLst>
      <p:ext uri="{BB962C8B-B14F-4D97-AF65-F5344CB8AC3E}">
        <p14:creationId xmlns:p14="http://schemas.microsoft.com/office/powerpoint/2010/main" val="619709761"/>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4EA8D76-7C9A-1B7D-916A-7EE7F174E52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40184" y="0"/>
            <a:ext cx="9206630" cy="6858000"/>
          </a:xfrm>
          <a:prstGeom prst="rect">
            <a:avLst/>
          </a:prstGeom>
        </p:spPr>
      </p:pic>
    </p:spTree>
    <p:extLst>
      <p:ext uri="{BB962C8B-B14F-4D97-AF65-F5344CB8AC3E}">
        <p14:creationId xmlns:p14="http://schemas.microsoft.com/office/powerpoint/2010/main" val="316735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descr="テキスト が含まれている画像&#10;&#10;AI 生成コンテンツは誤りを含む可能性があります。">
            <a:extLst>
              <a:ext uri="{FF2B5EF4-FFF2-40B4-BE49-F238E27FC236}">
                <a16:creationId xmlns:a16="http://schemas.microsoft.com/office/drawing/2014/main" id="{D4EA8D76-7C9A-1B7D-916A-7EE7F174E5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170" y="0"/>
            <a:ext cx="9904659" cy="6858000"/>
          </a:xfrm>
          <a:prstGeom prst="rect">
            <a:avLst/>
          </a:prstGeom>
        </p:spPr>
      </p:pic>
    </p:spTree>
    <p:extLst>
      <p:ext uri="{BB962C8B-B14F-4D97-AF65-F5344CB8AC3E}">
        <p14:creationId xmlns:p14="http://schemas.microsoft.com/office/powerpoint/2010/main" val="3606448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a:xfrm>
            <a:off x="1" y="273052"/>
            <a:ext cx="10287000" cy="3719037"/>
          </a:xfrm>
        </p:spPr>
        <p:txBody>
          <a:bodyPr/>
          <a:lstStyle/>
          <a:p>
            <a:r>
              <a:rPr lang="ja-JP" altLang="en-US" sz="8000" dirty="0">
                <a:solidFill>
                  <a:srgbClr val="FFFF00"/>
                </a:solidFill>
                <a:latin typeface="Arial Narrow"/>
                <a:ea typeface="ＭＳ Ｐゴシック"/>
              </a:rPr>
              <a:t>公衆衛生</a:t>
            </a:r>
            <a:br>
              <a:rPr lang="ja-JP" altLang="en-US" sz="2800" dirty="0"/>
            </a:br>
            <a:br>
              <a:rPr lang="ja-JP" altLang="en-US" sz="2800" dirty="0"/>
            </a:br>
            <a:r>
              <a:rPr lang="ja-JP" altLang="en-US" sz="2400" dirty="0"/>
              <a:t>～健康づくり、元気づくりから地域づくりの基本となる考え方を整理します～</a:t>
            </a:r>
            <a:br>
              <a:rPr lang="ja-JP" altLang="en-US" sz="2400" dirty="0"/>
            </a:br>
            <a:br>
              <a:rPr lang="en-US" altLang="ja-JP" sz="2400" dirty="0"/>
            </a:br>
            <a:br>
              <a:rPr lang="en-US" altLang="ja-JP" sz="2400" dirty="0"/>
            </a:br>
            <a:br>
              <a:rPr lang="ja-JP" altLang="en-US" sz="2400" dirty="0"/>
            </a:br>
            <a:r>
              <a:rPr lang="ja-JP" altLang="en-US" sz="2400" dirty="0"/>
              <a:t>⑧</a:t>
            </a:r>
            <a:br>
              <a:rPr lang="en-US" altLang="ja-JP" sz="2400" dirty="0"/>
            </a:br>
            <a:r>
              <a:rPr lang="ja-JP" altLang="en-US" sz="2400" dirty="0"/>
              <a:t>公衆衛生対策の基本となる考え方①</a:t>
            </a:r>
            <a:br>
              <a:rPr lang="en-US" altLang="ja-JP" sz="2400" dirty="0"/>
            </a:br>
            <a:br>
              <a:rPr lang="en-US" altLang="ja-JP" sz="2400" dirty="0"/>
            </a:br>
            <a:r>
              <a:rPr lang="ja-JP" altLang="en-US" sz="2400" dirty="0"/>
              <a:t>ハイリスクアプローチとポピュレーションアプローチ</a:t>
            </a:r>
            <a:endParaRPr lang="ja-JP" altLang="en-US" sz="2400" dirty="0">
              <a:solidFill>
                <a:schemeClr val="accent1"/>
              </a:solidFill>
              <a:latin typeface="ＭＳ ゴシック" pitchFamily="49" charset="-128"/>
              <a:ea typeface="ＭＳ ゴシック" pitchFamily="49" charset="-128"/>
            </a:endParaRPr>
          </a:p>
        </p:txBody>
      </p:sp>
      <p:sp>
        <p:nvSpPr>
          <p:cNvPr id="933891" name="Rectangle 3"/>
          <p:cNvSpPr>
            <a:spLocks noGrp="1" noChangeArrowheads="1"/>
          </p:cNvSpPr>
          <p:nvPr>
            <p:ph idx="1"/>
          </p:nvPr>
        </p:nvSpPr>
        <p:spPr>
          <a:xfrm>
            <a:off x="217488" y="4760393"/>
            <a:ext cx="9893300" cy="1824555"/>
          </a:xfrm>
        </p:spPr>
        <p:txBody>
          <a:bodyPr/>
          <a:lstStyle/>
          <a:p>
            <a:pPr algn="ctr"/>
            <a:r>
              <a:rPr lang="ja-JP" altLang="en-US" sz="2800" dirty="0"/>
              <a:t>ヘルスプロモーション推進センター</a:t>
            </a:r>
            <a:endParaRPr lang="en-US" altLang="ja-JP" sz="2800" dirty="0"/>
          </a:p>
          <a:p>
            <a:pPr algn="ctr"/>
            <a:r>
              <a:rPr lang="ja-JP" altLang="en-US" sz="2800" dirty="0"/>
              <a:t>（オフィスいわむろ）</a:t>
            </a:r>
          </a:p>
          <a:p>
            <a:pPr algn="ctr"/>
            <a:r>
              <a:rPr lang="ja-JP" altLang="en-US" sz="2800" dirty="0"/>
              <a:t>岩室紳也</a:t>
            </a:r>
            <a:endParaRPr lang="ja-JP" altLang="en-US" dirty="0"/>
          </a:p>
        </p:txBody>
      </p:sp>
    </p:spTree>
    <p:extLst>
      <p:ext uri="{BB962C8B-B14F-4D97-AF65-F5344CB8AC3E}">
        <p14:creationId xmlns:p14="http://schemas.microsoft.com/office/powerpoint/2010/main" val="100649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18523500-AC48-30BD-6C0A-0531B679B81C}"/>
              </a:ext>
            </a:extLst>
          </p:cNvPr>
          <p:cNvSpPr txBox="1"/>
          <p:nvPr/>
        </p:nvSpPr>
        <p:spPr>
          <a:xfrm>
            <a:off x="209005" y="151179"/>
            <a:ext cx="10077995" cy="6473824"/>
          </a:xfrm>
          <a:prstGeom prst="rect">
            <a:avLst/>
          </a:prstGeom>
          <a:noFill/>
        </p:spPr>
        <p:txBody>
          <a:bodyPr wrap="square">
            <a:spAutoFit/>
          </a:bodyPr>
          <a:lstStyle>
            <a:defPPr>
              <a:defRPr lang="en-US"/>
            </a:defPPr>
            <a:lvl1pPr marL="514350" indent="-514350" algn="l">
              <a:buFont typeface="+mj-lt"/>
              <a:buAutoNum type="arabicPeriod"/>
              <a:defRPr sz="2800"/>
            </a:lvl1pPr>
          </a:lstStyle>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一人ひとりが健康に関して気になっているテーマの共有</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effectLst/>
                <a:uLnTx/>
                <a:uFillTx/>
                <a:latin typeface="Times New Roman" pitchFamily="18" charset="0"/>
                <a:ea typeface="HGSｺﾞｼｯｸM" panose="020B0600000000000000" pitchFamily="50" charset="-128"/>
                <a:cs typeface="Times New Roman" panose="02020603050405020304" pitchFamily="18" charset="0"/>
              </a:rPr>
              <a:t>「絶対ならない」から「虜になった」公衆衛生の魅力とは</a:t>
            </a:r>
            <a:endParaRPr kumimoji="1" lang="en-US" altLang="ja-JP" sz="2800" b="0" i="0" u="none" strike="noStrike" kern="100" cap="none" spc="0" normalizeH="0" baseline="0" noProof="0" dirty="0">
              <a:ln>
                <a:noFill/>
              </a:ln>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effectLst/>
                <a:uLnTx/>
                <a:uFillTx/>
                <a:latin typeface="Times New Roman" pitchFamily="18" charset="0"/>
                <a:ea typeface="HGSｺﾞｼｯｸM" panose="020B0600000000000000" pitchFamily="50" charset="-128"/>
                <a:cs typeface="Times New Roman" panose="02020603050405020304" pitchFamily="18" charset="0"/>
              </a:rPr>
              <a:t>感染症対策①　免疫力</a:t>
            </a:r>
            <a:endParaRPr kumimoji="1" lang="en-US" altLang="ja-JP" sz="2800" b="0" i="0" u="none" strike="noStrike" kern="100" cap="none" spc="0" normalizeH="0" baseline="0" noProof="0" dirty="0">
              <a:ln>
                <a:noFill/>
              </a:ln>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effectLst/>
                <a:ea typeface="HGSｺﾞｼｯｸM" panose="020B0600000000000000" pitchFamily="50" charset="-128"/>
                <a:cs typeface="Times New Roman" panose="02020603050405020304" pitchFamily="18" charset="0"/>
              </a:rPr>
              <a:t>感染症対策②　消毒・加熱・殺菌</a:t>
            </a:r>
            <a:endParaRPr lang="en-US" altLang="ja-JP" kern="100" dirty="0">
              <a:effectLst/>
              <a:ea typeface="HGSｺﾞｼｯｸM" panose="020B0600000000000000" pitchFamily="50" charset="-128"/>
              <a:cs typeface="Times New Roman" panose="02020603050405020304" pitchFamily="18" charset="0"/>
            </a:endParaRPr>
          </a:p>
          <a:p>
            <a:pPr>
              <a:lnSpc>
                <a:spcPct val="150000"/>
              </a:lnSpc>
              <a:defRPr/>
            </a:pPr>
            <a:r>
              <a:rPr lang="ja-JP" altLang="en-US" kern="100" dirty="0">
                <a:effectLst/>
                <a:ea typeface="HGSｺﾞｼｯｸM" panose="020B0600000000000000" pitchFamily="50" charset="-128"/>
                <a:cs typeface="Times New Roman" panose="02020603050405020304" pitchFamily="18" charset="0"/>
              </a:rPr>
              <a:t>感染症対策③　感染経路</a:t>
            </a:r>
            <a:endParaRPr lang="en-US" altLang="ja-JP" kern="100" dirty="0">
              <a:effectLst/>
              <a:ea typeface="HGSｺﾞｼｯｸM" panose="020B0600000000000000" pitchFamily="50" charset="-128"/>
              <a:cs typeface="Times New Roman" panose="02020603050405020304" pitchFamily="18" charset="0"/>
            </a:endParaRPr>
          </a:p>
          <a:p>
            <a:pPr marR="0" lvl="0" defTabSz="914400" latinLnBrk="0">
              <a:lnSpc>
                <a:spcPct val="150000"/>
              </a:lnSpc>
              <a:buClrTx/>
              <a:buSzTx/>
              <a:tabLst/>
              <a:defRPr/>
            </a:pPr>
            <a:r>
              <a:rPr lang="ja-JP" altLang="en-US" kern="100" dirty="0">
                <a:effectLst/>
                <a:ea typeface="HGSｺﾞｼｯｸM" panose="020B0600000000000000" pitchFamily="50" charset="-128"/>
                <a:cs typeface="Times New Roman" panose="02020603050405020304" pitchFamily="18" charset="0"/>
              </a:rPr>
              <a:t>そもそも「健康」とは？</a:t>
            </a:r>
            <a:endParaRPr lang="en-US" altLang="ja-JP" kern="100" dirty="0">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effectLst/>
                <a:ea typeface="HGSｺﾞｼｯｸM" panose="020B0600000000000000" pitchFamily="50" charset="-128"/>
                <a:cs typeface="Times New Roman" panose="02020603050405020304" pitchFamily="18" charset="0"/>
              </a:rPr>
              <a:t>保健師が目指す浦安の地域づくりとは</a:t>
            </a:r>
            <a:endParaRPr lang="en-US" altLang="ja-JP" kern="100" dirty="0">
              <a:effectLst/>
              <a:ea typeface="HGSｺﾞｼｯｸM" panose="020B0600000000000000" pitchFamily="50" charset="-128"/>
              <a:cs typeface="Times New Roman" panose="02020603050405020304" pitchFamily="18" charset="0"/>
            </a:endParaRPr>
          </a:p>
          <a:p>
            <a:pPr>
              <a:lnSpc>
                <a:spcPct val="150000"/>
              </a:lnSpc>
              <a:defRPr/>
            </a:pPr>
            <a:r>
              <a:rPr lang="ja-JP" altLang="en-US" kern="100" dirty="0">
                <a:solidFill>
                  <a:srgbClr val="FF99FF"/>
                </a:solidFill>
                <a:effectLst/>
                <a:ea typeface="HGSｺﾞｼｯｸM" panose="020B0600000000000000" pitchFamily="50" charset="-128"/>
                <a:cs typeface="Times New Roman" panose="02020603050405020304" pitchFamily="18" charset="0"/>
              </a:rPr>
              <a:t>公衆衛生対策の基本となる考え方①</a:t>
            </a:r>
            <a:endParaRPr lang="en-US" altLang="ja-JP" kern="100" dirty="0">
              <a:solidFill>
                <a:srgbClr val="FF99FF"/>
              </a:solidFill>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公衆衛生対策の基本となる考え方②</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市民による、市民のための公衆衛生とは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p:txBody>
      </p:sp>
    </p:spTree>
    <p:extLst>
      <p:ext uri="{BB962C8B-B14F-4D97-AF65-F5344CB8AC3E}">
        <p14:creationId xmlns:p14="http://schemas.microsoft.com/office/powerpoint/2010/main" val="388137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69EF2-094B-9A1F-3D05-965749A83B43}"/>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28B6B5EC-113A-7268-669B-AF90BB48C6F3}"/>
              </a:ext>
            </a:extLst>
          </p:cNvPr>
          <p:cNvPicPr>
            <a:picLocks noChangeAspect="1"/>
          </p:cNvPicPr>
          <p:nvPr/>
        </p:nvPicPr>
        <p:blipFill>
          <a:blip r:embed="rId2"/>
          <a:stretch>
            <a:fillRect/>
          </a:stretch>
        </p:blipFill>
        <p:spPr>
          <a:xfrm>
            <a:off x="-1" y="573487"/>
            <a:ext cx="10604009" cy="6284513"/>
          </a:xfrm>
          <a:prstGeom prst="rect">
            <a:avLst/>
          </a:prstGeom>
        </p:spPr>
      </p:pic>
      <p:sp>
        <p:nvSpPr>
          <p:cNvPr id="21" name="Text Box 7">
            <a:extLst>
              <a:ext uri="{FF2B5EF4-FFF2-40B4-BE49-F238E27FC236}">
                <a16:creationId xmlns:a16="http://schemas.microsoft.com/office/drawing/2014/main" id="{8186C0A2-88CA-451B-B500-B36E3E072579}"/>
              </a:ext>
            </a:extLst>
          </p:cNvPr>
          <p:cNvSpPr txBox="1">
            <a:spLocks noChangeArrowheads="1"/>
          </p:cNvSpPr>
          <p:nvPr/>
        </p:nvSpPr>
        <p:spPr bwMode="auto">
          <a:xfrm>
            <a:off x="32658" y="0"/>
            <a:ext cx="10210800" cy="707886"/>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FF00"/>
                </a:solidFill>
                <a:effectLst/>
                <a:uLnTx/>
                <a:uFillTx/>
                <a:latin typeface="Times New Roman" pitchFamily="18" charset="0"/>
                <a:ea typeface="ＭＳ Ｐゴシック" pitchFamily="50" charset="-128"/>
                <a:cs typeface="+mn-cs"/>
              </a:rPr>
              <a:t>自殺者数の推移</a:t>
            </a:r>
          </a:p>
        </p:txBody>
      </p:sp>
      <p:sp>
        <p:nvSpPr>
          <p:cNvPr id="10" name="テキスト ボックス 9">
            <a:extLst>
              <a:ext uri="{FF2B5EF4-FFF2-40B4-BE49-F238E27FC236}">
                <a16:creationId xmlns:a16="http://schemas.microsoft.com/office/drawing/2014/main" id="{E490588B-C16C-84C7-B04F-FC833771E1DC}"/>
              </a:ext>
            </a:extLst>
          </p:cNvPr>
          <p:cNvSpPr txBox="1"/>
          <p:nvPr/>
        </p:nvSpPr>
        <p:spPr>
          <a:xfrm>
            <a:off x="6625319" y="6611779"/>
            <a:ext cx="3661681"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https://www.npa.go.jp/publications/statistics/safetylife/jisatsu.html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テキスト ボックス 1">
            <a:extLst>
              <a:ext uri="{FF2B5EF4-FFF2-40B4-BE49-F238E27FC236}">
                <a16:creationId xmlns:a16="http://schemas.microsoft.com/office/drawing/2014/main" id="{D7342ECC-4607-BFD4-8EF5-3483F280CAAD}"/>
              </a:ext>
            </a:extLst>
          </p:cNvPr>
          <p:cNvSpPr txBox="1"/>
          <p:nvPr/>
        </p:nvSpPr>
        <p:spPr>
          <a:xfrm>
            <a:off x="2773658" y="5214539"/>
            <a:ext cx="598272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男と女のどちらが自殺が多いと思いますか？</a:t>
            </a:r>
          </a:p>
        </p:txBody>
      </p:sp>
    </p:spTree>
    <p:extLst>
      <p:ext uri="{BB962C8B-B14F-4D97-AF65-F5344CB8AC3E}">
        <p14:creationId xmlns:p14="http://schemas.microsoft.com/office/powerpoint/2010/main" val="251108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388144" y="2828131"/>
            <a:ext cx="9510712" cy="1201738"/>
          </a:xfrm>
        </p:spPr>
        <p:txBody>
          <a:bodyPr/>
          <a:lstStyle/>
          <a:p>
            <a:pPr eaLnBrk="1" hangingPunct="1">
              <a:lnSpc>
                <a:spcPct val="95000"/>
              </a:lnSpc>
            </a:pPr>
            <a:r>
              <a:rPr lang="ja-JP" altLang="en-US" sz="6000" dirty="0">
                <a:solidFill>
                  <a:srgbClr val="CCFF33"/>
                </a:solidFill>
                <a:effectLst>
                  <a:outerShdw blurRad="38100" dist="38100" dir="2700000" algn="tl">
                    <a:srgbClr val="000000">
                      <a:alpha val="43137"/>
                    </a:srgbClr>
                  </a:outerShdw>
                </a:effectLst>
              </a:rPr>
              <a:t>「男」対策が急務？</a:t>
            </a:r>
          </a:p>
        </p:txBody>
      </p:sp>
    </p:spTree>
    <p:extLst>
      <p:ext uri="{BB962C8B-B14F-4D97-AF65-F5344CB8AC3E}">
        <p14:creationId xmlns:p14="http://schemas.microsoft.com/office/powerpoint/2010/main" val="2369039129"/>
      </p:ext>
    </p:extLst>
  </p:cSld>
  <p:clrMapOvr>
    <a:overrideClrMapping bg1="dk2" tx1="lt1" bg2="dk1" tx2="lt2" accent1="accent1" accent2="accent2" accent3="accent3" accent4="accent4" accent5="accent5" accent6="accent6" hlink="hlink" folHlink="folHlink"/>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ChangeArrowheads="1"/>
          </p:cNvSpPr>
          <p:nvPr>
            <p:ph type="title"/>
          </p:nvPr>
        </p:nvSpPr>
        <p:spPr/>
        <p:txBody>
          <a:bodyPr/>
          <a:lstStyle/>
          <a:p>
            <a:r>
              <a:rPr lang="ja-JP" altLang="en-US" dirty="0"/>
              <a:t>そもそも「雄（オス）」とは？</a:t>
            </a:r>
          </a:p>
        </p:txBody>
      </p:sp>
      <p:sp>
        <p:nvSpPr>
          <p:cNvPr id="1372163" name="Rectangle 3"/>
          <p:cNvSpPr>
            <a:spLocks noGrp="1" noChangeArrowheads="1"/>
          </p:cNvSpPr>
          <p:nvPr>
            <p:ph idx="1"/>
          </p:nvPr>
        </p:nvSpPr>
        <p:spPr>
          <a:xfrm>
            <a:off x="267730" y="1385094"/>
            <a:ext cx="9823450" cy="4584700"/>
          </a:xfrm>
        </p:spPr>
        <p:txBody>
          <a:bodyPr/>
          <a:lstStyle/>
          <a:p>
            <a:pPr algn="ctr">
              <a:lnSpc>
                <a:spcPct val="130000"/>
              </a:lnSpc>
            </a:pPr>
            <a:r>
              <a:rPr lang="ja-JP" altLang="en-US" dirty="0"/>
              <a:t>群れない習性</a:t>
            </a:r>
          </a:p>
          <a:p>
            <a:pPr algn="ctr">
              <a:lnSpc>
                <a:spcPct val="130000"/>
              </a:lnSpc>
            </a:pPr>
            <a:endParaRPr lang="en-US" altLang="ja-JP" dirty="0"/>
          </a:p>
          <a:p>
            <a:pPr algn="ctr">
              <a:lnSpc>
                <a:spcPct val="130000"/>
              </a:lnSpc>
            </a:pPr>
            <a:r>
              <a:rPr lang="ja-JP" altLang="en-US" dirty="0"/>
              <a:t>欲望（性欲・顕示欲・独占欲、等々）の塊（かたまり）</a:t>
            </a:r>
          </a:p>
          <a:p>
            <a:pPr algn="ctr">
              <a:lnSpc>
                <a:spcPct val="130000"/>
              </a:lnSpc>
            </a:pPr>
            <a:endParaRPr lang="ja-JP" altLang="en-US" dirty="0">
              <a:solidFill>
                <a:srgbClr val="FF99FF"/>
              </a:solidFill>
            </a:endParaRPr>
          </a:p>
          <a:p>
            <a:pPr algn="ctr">
              <a:lnSpc>
                <a:spcPct val="130000"/>
              </a:lnSpc>
            </a:pPr>
            <a:r>
              <a:rPr lang="ja-JP" altLang="en-US" dirty="0"/>
              <a:t>「プライド」の生き物</a:t>
            </a:r>
          </a:p>
          <a:p>
            <a:pPr algn="ctr">
              <a:lnSpc>
                <a:spcPct val="130000"/>
              </a:lnSpc>
            </a:pPr>
            <a:endParaRPr lang="ja-JP" altLang="en-US" dirty="0"/>
          </a:p>
        </p:txBody>
      </p:sp>
      <p:sp>
        <p:nvSpPr>
          <p:cNvPr id="4" name="Rectangle 3"/>
          <p:cNvSpPr txBox="1">
            <a:spLocks noChangeArrowheads="1"/>
          </p:cNvSpPr>
          <p:nvPr/>
        </p:nvSpPr>
        <p:spPr bwMode="auto">
          <a:xfrm>
            <a:off x="267730" y="1385094"/>
            <a:ext cx="9823450" cy="45847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関係性に学べない、一人で犯罪</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名刺と役割がないと人前に出られず</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人に言われても変われず、おだてられないといじける</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330779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372163">
                                            <p:txEl>
                                              <p:pRg st="0" end="0"/>
                                            </p:txEl>
                                          </p:spTgt>
                                        </p:tgtEl>
                                        <p:attrNameLst>
                                          <p:attrName>style.visibility</p:attrName>
                                        </p:attrNameLst>
                                      </p:cBhvr>
                                      <p:to>
                                        <p:strVal val="visible"/>
                                      </p:to>
                                    </p:set>
                                    <p:animEffect transition="in" filter="fade">
                                      <p:cBhvr>
                                        <p:cTn id="7" dur="2000"/>
                                        <p:tgtEl>
                                          <p:spTgt spid="1372163">
                                            <p:txEl>
                                              <p:pRg st="0" end="0"/>
                                            </p:txEl>
                                          </p:spTgt>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372163">
                                            <p:txEl>
                                              <p:pRg st="2" end="2"/>
                                            </p:txEl>
                                          </p:spTgt>
                                        </p:tgtEl>
                                        <p:attrNameLst>
                                          <p:attrName>style.visibility</p:attrName>
                                        </p:attrNameLst>
                                      </p:cBhvr>
                                      <p:to>
                                        <p:strVal val="visible"/>
                                      </p:to>
                                    </p:set>
                                    <p:animEffect transition="in" filter="fade">
                                      <p:cBhvr>
                                        <p:cTn id="11" dur="1000"/>
                                        <p:tgtEl>
                                          <p:spTgt spid="1372163">
                                            <p:txEl>
                                              <p:pRg st="2" end="2"/>
                                            </p:txEl>
                                          </p:spTgt>
                                        </p:tgtEl>
                                      </p:cBhvr>
                                    </p:animEffect>
                                  </p:childTnLst>
                                </p:cTn>
                              </p:par>
                            </p:childTnLst>
                          </p:cTn>
                        </p:par>
                        <p:par>
                          <p:cTn id="12" fill="hold">
                            <p:stCondLst>
                              <p:cond delay="48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372163">
                                            <p:txEl>
                                              <p:pRg st="4" end="4"/>
                                            </p:txEl>
                                          </p:spTgt>
                                        </p:tgtEl>
                                        <p:attrNameLst>
                                          <p:attrName>style.visibility</p:attrName>
                                        </p:attrNameLst>
                                      </p:cBhvr>
                                      <p:to>
                                        <p:strVal val="visible"/>
                                      </p:to>
                                    </p:set>
                                    <p:animEffect transition="in" filter="fade">
                                      <p:cBhvr>
                                        <p:cTn id="15" dur="2000"/>
                                        <p:tgtEl>
                                          <p:spTgt spid="137216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wd">
                                    <p:tmPct val="10000"/>
                                  </p:iterate>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par>
                          <p:cTn id="21" fill="hold">
                            <p:stCondLst>
                              <p:cond delay="32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2000"/>
                                        <p:tgtEl>
                                          <p:spTgt spid="4">
                                            <p:txEl>
                                              <p:pRg st="3" end="3"/>
                                            </p:txEl>
                                          </p:spTgt>
                                        </p:tgtEl>
                                      </p:cBhvr>
                                    </p:animEffect>
                                  </p:childTnLst>
                                </p:cTn>
                              </p:par>
                            </p:childTnLst>
                          </p:cTn>
                        </p:par>
                        <p:par>
                          <p:cTn id="25" fill="hold">
                            <p:stCondLst>
                              <p:cond delay="68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63" grpId="0" uiExpand="1" build="p"/>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2"/>
          <p:cNvSpPr>
            <a:spLocks noGrp="1" noChangeArrowheads="1"/>
          </p:cNvSpPr>
          <p:nvPr>
            <p:ph type="title"/>
          </p:nvPr>
        </p:nvSpPr>
        <p:spPr/>
        <p:txBody>
          <a:bodyPr/>
          <a:lstStyle/>
          <a:p>
            <a:r>
              <a:rPr lang="ja-JP" altLang="en-US" dirty="0"/>
              <a:t>そもそも「雌（メ ス）」とは？</a:t>
            </a:r>
          </a:p>
        </p:txBody>
      </p:sp>
      <p:sp>
        <p:nvSpPr>
          <p:cNvPr id="1374211" name="Rectangle 3"/>
          <p:cNvSpPr>
            <a:spLocks noGrp="1" noChangeArrowheads="1"/>
          </p:cNvSpPr>
          <p:nvPr>
            <p:ph idx="1"/>
          </p:nvPr>
        </p:nvSpPr>
        <p:spPr>
          <a:xfrm>
            <a:off x="228600" y="1370013"/>
            <a:ext cx="9823450" cy="4584700"/>
          </a:xfrm>
        </p:spPr>
        <p:txBody>
          <a:bodyPr/>
          <a:lstStyle/>
          <a:p>
            <a:pPr algn="ctr">
              <a:lnSpc>
                <a:spcPct val="130000"/>
              </a:lnSpc>
            </a:pPr>
            <a:r>
              <a:rPr lang="ja-JP" altLang="en-US" dirty="0"/>
              <a:t>群れる習性</a:t>
            </a:r>
          </a:p>
          <a:p>
            <a:pPr algn="ctr">
              <a:lnSpc>
                <a:spcPct val="130000"/>
              </a:lnSpc>
            </a:pPr>
            <a:endParaRPr lang="ja-JP" altLang="en-US" dirty="0">
              <a:solidFill>
                <a:srgbClr val="FF99FF"/>
              </a:solidFill>
            </a:endParaRPr>
          </a:p>
          <a:p>
            <a:pPr algn="ctr">
              <a:lnSpc>
                <a:spcPct val="130000"/>
              </a:lnSpc>
            </a:pPr>
            <a:r>
              <a:rPr lang="ja-JP" altLang="en-US" dirty="0"/>
              <a:t>欲望（食欲・愛情欲・物欲、等々）がオスと異なる</a:t>
            </a:r>
          </a:p>
          <a:p>
            <a:pPr algn="ctr">
              <a:lnSpc>
                <a:spcPct val="130000"/>
              </a:lnSpc>
            </a:pPr>
            <a:endParaRPr lang="ja-JP" altLang="en-US" dirty="0">
              <a:solidFill>
                <a:srgbClr val="FF99FF"/>
              </a:solidFill>
            </a:endParaRPr>
          </a:p>
          <a:p>
            <a:pPr algn="ctr">
              <a:lnSpc>
                <a:spcPct val="130000"/>
              </a:lnSpc>
            </a:pPr>
            <a:r>
              <a:rPr lang="ja-JP" altLang="en-US" dirty="0"/>
              <a:t>「プライド」より「本能」と「あきらめ」の生き物</a:t>
            </a:r>
          </a:p>
          <a:p>
            <a:pPr algn="ctr">
              <a:lnSpc>
                <a:spcPct val="130000"/>
              </a:lnSpc>
            </a:pPr>
            <a:endParaRPr lang="ja-JP" altLang="en-US" dirty="0"/>
          </a:p>
        </p:txBody>
      </p:sp>
      <p:sp>
        <p:nvSpPr>
          <p:cNvPr id="4" name="Rectangle 3"/>
          <p:cNvSpPr txBox="1">
            <a:spLocks noChangeArrowheads="1"/>
          </p:cNvSpPr>
          <p:nvPr/>
        </p:nvSpPr>
        <p:spPr bwMode="auto">
          <a:xfrm>
            <a:off x="228600" y="1370013"/>
            <a:ext cx="9823450" cy="45847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周りに合わせ、関係性に学び、癒される</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日常の中に幸せと役割を見つけ</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「まあいいか」と現実を受け入れ続ける</a:t>
            </a: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373463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374211">
                                            <p:txEl>
                                              <p:pRg st="0" end="0"/>
                                            </p:txEl>
                                          </p:spTgt>
                                        </p:tgtEl>
                                        <p:attrNameLst>
                                          <p:attrName>style.visibility</p:attrName>
                                        </p:attrNameLst>
                                      </p:cBhvr>
                                      <p:to>
                                        <p:strVal val="visible"/>
                                      </p:to>
                                    </p:set>
                                    <p:animEffect transition="in" filter="fade">
                                      <p:cBhvr>
                                        <p:cTn id="7" dur="2000"/>
                                        <p:tgtEl>
                                          <p:spTgt spid="1374211">
                                            <p:txEl>
                                              <p:pRg st="0" end="0"/>
                                            </p:txEl>
                                          </p:spTgt>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374211">
                                            <p:txEl>
                                              <p:pRg st="2" end="2"/>
                                            </p:txEl>
                                          </p:spTgt>
                                        </p:tgtEl>
                                        <p:attrNameLst>
                                          <p:attrName>style.visibility</p:attrName>
                                        </p:attrNameLst>
                                      </p:cBhvr>
                                      <p:to>
                                        <p:strVal val="visible"/>
                                      </p:to>
                                    </p:set>
                                    <p:animEffect transition="in" filter="fade">
                                      <p:cBhvr>
                                        <p:cTn id="11" dur="1000"/>
                                        <p:tgtEl>
                                          <p:spTgt spid="1374211">
                                            <p:txEl>
                                              <p:pRg st="2" end="2"/>
                                            </p:txEl>
                                          </p:spTgt>
                                        </p:tgtEl>
                                      </p:cBhvr>
                                    </p:animEffect>
                                  </p:childTnLst>
                                </p:cTn>
                              </p:par>
                            </p:childTnLst>
                          </p:cTn>
                        </p:par>
                        <p:par>
                          <p:cTn id="12" fill="hold">
                            <p:stCondLst>
                              <p:cond delay="4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374211">
                                            <p:txEl>
                                              <p:pRg st="4" end="4"/>
                                            </p:txEl>
                                          </p:spTgt>
                                        </p:tgtEl>
                                        <p:attrNameLst>
                                          <p:attrName>style.visibility</p:attrName>
                                        </p:attrNameLst>
                                      </p:cBhvr>
                                      <p:to>
                                        <p:strVal val="visible"/>
                                      </p:to>
                                    </p:set>
                                    <p:animEffect transition="in" filter="fade">
                                      <p:cBhvr>
                                        <p:cTn id="15" dur="2000"/>
                                        <p:tgtEl>
                                          <p:spTgt spid="137421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wd">
                                    <p:tmPct val="10000"/>
                                  </p:iterate>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par>
                          <p:cTn id="21" fill="hold">
                            <p:stCondLst>
                              <p:cond delay="36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2000"/>
                                        <p:tgtEl>
                                          <p:spTgt spid="4">
                                            <p:txEl>
                                              <p:pRg st="3" end="3"/>
                                            </p:txEl>
                                          </p:spTgt>
                                        </p:tgtEl>
                                      </p:cBhvr>
                                    </p:animEffect>
                                  </p:childTnLst>
                                </p:cTn>
                              </p:par>
                            </p:childTnLst>
                          </p:cTn>
                        </p:par>
                        <p:par>
                          <p:cTn id="25" fill="hold">
                            <p:stCondLst>
                              <p:cond delay="72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4211" grpId="0" uiExpand="1" build="p"/>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a:extLst>
              <a:ext uri="{FF2B5EF4-FFF2-40B4-BE49-F238E27FC236}">
                <a16:creationId xmlns:a16="http://schemas.microsoft.com/office/drawing/2014/main" id="{DC56324E-9E6A-469B-AAED-6C4C28AA5FDF}"/>
              </a:ext>
            </a:extLst>
          </p:cNvPr>
          <p:cNvSpPr>
            <a:spLocks noGrp="1" noChangeArrowheads="1"/>
          </p:cNvSpPr>
          <p:nvPr>
            <p:ph type="title"/>
          </p:nvPr>
        </p:nvSpPr>
        <p:spPr>
          <a:xfrm>
            <a:off x="235744" y="0"/>
            <a:ext cx="9815512" cy="647700"/>
          </a:xfrm>
        </p:spPr>
        <p:txBody>
          <a:bodyPr/>
          <a:lstStyle/>
          <a:p>
            <a:pPr eaLnBrk="1" hangingPunct="1"/>
            <a:r>
              <a:rPr lang="ja-JP" altLang="en-US" dirty="0"/>
              <a:t>年齢階級別自殺率の推移（男性）</a:t>
            </a:r>
          </a:p>
        </p:txBody>
      </p:sp>
      <p:sp>
        <p:nvSpPr>
          <p:cNvPr id="5" name="正方形/長方形 4">
            <a:extLst>
              <a:ext uri="{FF2B5EF4-FFF2-40B4-BE49-F238E27FC236}">
                <a16:creationId xmlns:a16="http://schemas.microsoft.com/office/drawing/2014/main" id="{501186F9-9918-4D13-A56A-E602639D217B}"/>
              </a:ext>
            </a:extLst>
          </p:cNvPr>
          <p:cNvSpPr/>
          <p:nvPr/>
        </p:nvSpPr>
        <p:spPr>
          <a:xfrm>
            <a:off x="1115564" y="883260"/>
            <a:ext cx="8174979"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注）</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2006</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年までは「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歳以上」だが、自殺統計原票改正以降は「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80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歳以上」に細分化された。</a:t>
            </a:r>
            <a:r>
              <a:rPr kumimoji="1" lang="ja-JP" altLang="en-US" sz="1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p>
        </p:txBody>
      </p:sp>
      <p:sp>
        <p:nvSpPr>
          <p:cNvPr id="11" name="正方形/長方形 10">
            <a:extLst>
              <a:ext uri="{FF2B5EF4-FFF2-40B4-BE49-F238E27FC236}">
                <a16:creationId xmlns:a16="http://schemas.microsoft.com/office/drawing/2014/main" id="{9F9233CE-CA80-4A11-8019-E72A2200C58F}"/>
              </a:ext>
            </a:extLst>
          </p:cNvPr>
          <p:cNvSpPr/>
          <p:nvPr/>
        </p:nvSpPr>
        <p:spPr bwMode="auto">
          <a:xfrm>
            <a:off x="8969829" y="836465"/>
            <a:ext cx="1296000" cy="131788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2" name="正方形/長方形 11">
            <a:extLst>
              <a:ext uri="{FF2B5EF4-FFF2-40B4-BE49-F238E27FC236}">
                <a16:creationId xmlns:a16="http://schemas.microsoft.com/office/drawing/2014/main" id="{D9F8EE64-C9FF-41AE-A162-2214E5F0ABEC}"/>
              </a:ext>
            </a:extLst>
          </p:cNvPr>
          <p:cNvSpPr/>
          <p:nvPr/>
        </p:nvSpPr>
        <p:spPr bwMode="auto">
          <a:xfrm>
            <a:off x="8969829" y="2189934"/>
            <a:ext cx="1296000" cy="792000"/>
          </a:xfrm>
          <a:prstGeom prst="rect">
            <a:avLst/>
          </a:prstGeom>
          <a:noFill/>
          <a:ln w="28575" cap="flat" cmpd="sng" algn="ctr">
            <a:solidFill>
              <a:srgbClr val="FFCC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77FC31E8-856C-42D6-A46A-EF8955C00B83}"/>
              </a:ext>
            </a:extLst>
          </p:cNvPr>
          <p:cNvSpPr/>
          <p:nvPr/>
        </p:nvSpPr>
        <p:spPr bwMode="auto">
          <a:xfrm>
            <a:off x="8969829" y="3017518"/>
            <a:ext cx="1296000" cy="540000"/>
          </a:xfrm>
          <a:prstGeom prst="rect">
            <a:avLst/>
          </a:prstGeom>
          <a:no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D57AE01E-06CF-C407-2538-CBB223B4DF0E}"/>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テキスト ボックス 8">
            <a:extLst>
              <a:ext uri="{FF2B5EF4-FFF2-40B4-BE49-F238E27FC236}">
                <a16:creationId xmlns:a16="http://schemas.microsoft.com/office/drawing/2014/main" id="{D1B1DD88-71F3-A4E0-E524-F8366397736F}"/>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0DA4ED64-FAFB-D1AA-585D-E9EE9BB8D1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368" y="798051"/>
            <a:ext cx="10248264" cy="6059949"/>
          </a:xfrm>
          <a:prstGeom prst="rect">
            <a:avLst/>
          </a:prstGeom>
        </p:spPr>
      </p:pic>
    </p:spTree>
    <p:extLst>
      <p:ext uri="{BB962C8B-B14F-4D97-AF65-F5344CB8AC3E}">
        <p14:creationId xmlns:p14="http://schemas.microsoft.com/office/powerpoint/2010/main" val="10989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10" presetClass="entr" presetSubtype="0" fill="hold" grpId="0" nodeType="withEffect">
                                  <p:stCondLst>
                                    <p:cond delay="4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a:extLst>
              <a:ext uri="{FF2B5EF4-FFF2-40B4-BE49-F238E27FC236}">
                <a16:creationId xmlns:a16="http://schemas.microsoft.com/office/drawing/2014/main" id="{19C81949-7F03-4D59-9C90-B663E75A62E9}"/>
              </a:ext>
            </a:extLst>
          </p:cNvPr>
          <p:cNvSpPr>
            <a:spLocks noGrp="1" noChangeArrowheads="1"/>
          </p:cNvSpPr>
          <p:nvPr>
            <p:ph type="title"/>
          </p:nvPr>
        </p:nvSpPr>
        <p:spPr>
          <a:xfrm>
            <a:off x="235744" y="0"/>
            <a:ext cx="9815512" cy="647700"/>
          </a:xfrm>
        </p:spPr>
        <p:txBody>
          <a:bodyPr/>
          <a:lstStyle/>
          <a:p>
            <a:pPr eaLnBrk="1" hangingPunct="1"/>
            <a:r>
              <a:rPr lang="ja-JP" altLang="en-US" dirty="0"/>
              <a:t>年齢階級別自殺率の推移（女性）</a:t>
            </a:r>
          </a:p>
        </p:txBody>
      </p:sp>
      <p:sp>
        <p:nvSpPr>
          <p:cNvPr id="4" name="正方形/長方形 3">
            <a:extLst>
              <a:ext uri="{FF2B5EF4-FFF2-40B4-BE49-F238E27FC236}">
                <a16:creationId xmlns:a16="http://schemas.microsoft.com/office/drawing/2014/main" id="{AD5D8A31-5F55-D5D0-86C0-2987822EFDC2}"/>
              </a:ext>
            </a:extLst>
          </p:cNvPr>
          <p:cNvSpPr/>
          <p:nvPr/>
        </p:nvSpPr>
        <p:spPr>
          <a:xfrm>
            <a:off x="1115564" y="883260"/>
            <a:ext cx="8174979"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注）</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2006</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年までは「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歳以上」だが、自殺統計原票改正以降は「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80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歳以上」に細分化された。</a:t>
            </a:r>
            <a:r>
              <a:rPr kumimoji="1" lang="ja-JP" altLang="en-US" sz="1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p>
        </p:txBody>
      </p:sp>
      <p:sp>
        <p:nvSpPr>
          <p:cNvPr id="11" name="テキスト ボックス 10">
            <a:extLst>
              <a:ext uri="{FF2B5EF4-FFF2-40B4-BE49-F238E27FC236}">
                <a16:creationId xmlns:a16="http://schemas.microsoft.com/office/drawing/2014/main" id="{34E3564F-AAB4-47B6-0558-B9053064C3CB}"/>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テキスト ボックス 12">
            <a:extLst>
              <a:ext uri="{FF2B5EF4-FFF2-40B4-BE49-F238E27FC236}">
                <a16:creationId xmlns:a16="http://schemas.microsoft.com/office/drawing/2014/main" id="{A1EF5048-71DB-A93E-9846-A56B6060F738}"/>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テキスト ボックス 1">
            <a:extLst>
              <a:ext uri="{FF2B5EF4-FFF2-40B4-BE49-F238E27FC236}">
                <a16:creationId xmlns:a16="http://schemas.microsoft.com/office/drawing/2014/main" id="{7B9A6129-B098-F785-B34C-5880BC68FCC8}"/>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正方形/長方形 2">
            <a:extLst>
              <a:ext uri="{FF2B5EF4-FFF2-40B4-BE49-F238E27FC236}">
                <a16:creationId xmlns:a16="http://schemas.microsoft.com/office/drawing/2014/main" id="{08AB5D82-617B-A0A5-F1BF-952E4B4B7BC9}"/>
              </a:ext>
            </a:extLst>
          </p:cNvPr>
          <p:cNvSpPr/>
          <p:nvPr/>
        </p:nvSpPr>
        <p:spPr bwMode="auto">
          <a:xfrm>
            <a:off x="8969829" y="836465"/>
            <a:ext cx="1296000" cy="131788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正方形/長方形 4">
            <a:extLst>
              <a:ext uri="{FF2B5EF4-FFF2-40B4-BE49-F238E27FC236}">
                <a16:creationId xmlns:a16="http://schemas.microsoft.com/office/drawing/2014/main" id="{E9D6DC4E-1DB1-413C-D572-C71AEAC5842F}"/>
              </a:ext>
            </a:extLst>
          </p:cNvPr>
          <p:cNvSpPr/>
          <p:nvPr/>
        </p:nvSpPr>
        <p:spPr bwMode="auto">
          <a:xfrm>
            <a:off x="8969829" y="2189934"/>
            <a:ext cx="1296000" cy="792000"/>
          </a:xfrm>
          <a:prstGeom prst="rect">
            <a:avLst/>
          </a:prstGeom>
          <a:noFill/>
          <a:ln w="28575" cap="flat" cmpd="sng" algn="ctr">
            <a:solidFill>
              <a:srgbClr val="FFCC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7" name="正方形/長方形 6">
            <a:extLst>
              <a:ext uri="{FF2B5EF4-FFF2-40B4-BE49-F238E27FC236}">
                <a16:creationId xmlns:a16="http://schemas.microsoft.com/office/drawing/2014/main" id="{ED0E0120-D24F-752E-47F7-3EC42C7B62B7}"/>
              </a:ext>
            </a:extLst>
          </p:cNvPr>
          <p:cNvSpPr/>
          <p:nvPr/>
        </p:nvSpPr>
        <p:spPr bwMode="auto">
          <a:xfrm>
            <a:off x="8969829" y="3017518"/>
            <a:ext cx="1296000" cy="540000"/>
          </a:xfrm>
          <a:prstGeom prst="rect">
            <a:avLst/>
          </a:prstGeom>
          <a:no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pic>
        <p:nvPicPr>
          <p:cNvPr id="8" name="図 7">
            <a:extLst>
              <a:ext uri="{FF2B5EF4-FFF2-40B4-BE49-F238E27FC236}">
                <a16:creationId xmlns:a16="http://schemas.microsoft.com/office/drawing/2014/main" id="{634784E0-B1AD-EDD8-A123-9E1C9F739C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818262"/>
            <a:ext cx="10287000" cy="6039738"/>
          </a:xfrm>
          <a:prstGeom prst="rect">
            <a:avLst/>
          </a:prstGeom>
        </p:spPr>
      </p:pic>
    </p:spTree>
    <p:extLst>
      <p:ext uri="{BB962C8B-B14F-4D97-AF65-F5344CB8AC3E}">
        <p14:creationId xmlns:p14="http://schemas.microsoft.com/office/powerpoint/2010/main" val="320316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a:extLst>
              <a:ext uri="{FF2B5EF4-FFF2-40B4-BE49-F238E27FC236}">
                <a16:creationId xmlns:a16="http://schemas.microsoft.com/office/drawing/2014/main" id="{19C81949-7F03-4D59-9C90-B663E75A62E9}"/>
              </a:ext>
            </a:extLst>
          </p:cNvPr>
          <p:cNvSpPr>
            <a:spLocks noGrp="1" noChangeArrowheads="1"/>
          </p:cNvSpPr>
          <p:nvPr>
            <p:ph type="title"/>
          </p:nvPr>
        </p:nvSpPr>
        <p:spPr>
          <a:xfrm>
            <a:off x="235744" y="0"/>
            <a:ext cx="9815512" cy="647700"/>
          </a:xfrm>
        </p:spPr>
        <p:txBody>
          <a:bodyPr/>
          <a:lstStyle/>
          <a:p>
            <a:pPr eaLnBrk="1" hangingPunct="1"/>
            <a:r>
              <a:rPr lang="ja-JP" altLang="en-US" dirty="0"/>
              <a:t>１０代男女別自殺率の推移</a:t>
            </a:r>
          </a:p>
        </p:txBody>
      </p:sp>
      <p:sp>
        <p:nvSpPr>
          <p:cNvPr id="11" name="テキスト ボックス 10">
            <a:extLst>
              <a:ext uri="{FF2B5EF4-FFF2-40B4-BE49-F238E27FC236}">
                <a16:creationId xmlns:a16="http://schemas.microsoft.com/office/drawing/2014/main" id="{34E3564F-AAB4-47B6-0558-B9053064C3CB}"/>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テキスト ボックス 12">
            <a:extLst>
              <a:ext uri="{FF2B5EF4-FFF2-40B4-BE49-F238E27FC236}">
                <a16:creationId xmlns:a16="http://schemas.microsoft.com/office/drawing/2014/main" id="{A1EF5048-71DB-A93E-9846-A56B6060F738}"/>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テキスト ボックス 13">
            <a:extLst>
              <a:ext uri="{FF2B5EF4-FFF2-40B4-BE49-F238E27FC236}">
                <a16:creationId xmlns:a16="http://schemas.microsoft.com/office/drawing/2014/main" id="{B50C9E14-0E4B-2EBE-5BC1-4B34F6C05479}"/>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a:extLst>
              <a:ext uri="{FF2B5EF4-FFF2-40B4-BE49-F238E27FC236}">
                <a16:creationId xmlns:a16="http://schemas.microsoft.com/office/drawing/2014/main" id="{D207320C-9ACB-1534-0DC1-4616992353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21146"/>
            <a:ext cx="10287000" cy="6136854"/>
          </a:xfrm>
          <a:prstGeom prst="rect">
            <a:avLst/>
          </a:prstGeom>
        </p:spPr>
      </p:pic>
    </p:spTree>
    <p:extLst>
      <p:ext uri="{BB962C8B-B14F-4D97-AF65-F5344CB8AC3E}">
        <p14:creationId xmlns:p14="http://schemas.microsoft.com/office/powerpoint/2010/main" val="106300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753139"/>
            <a:ext cx="10287000" cy="5351721"/>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0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早期発見、早期治療</a:t>
            </a:r>
            <a:endParaRPr kumimoji="1" lang="en-US" altLang="ja-JP" sz="80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6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だけで</a:t>
            </a:r>
            <a:r>
              <a:rPr lang="ja-JP" altLang="en-US" sz="8000" kern="100" dirty="0">
                <a:solidFill>
                  <a:srgbClr val="FD0E01"/>
                </a:solidFill>
                <a:latin typeface="Century"/>
                <a:ea typeface="HG創英角ﾎﾟｯﾌﾟ体"/>
                <a:cs typeface="Times New Roman"/>
              </a:rPr>
              <a:t>成功</a:t>
            </a:r>
            <a:r>
              <a:rPr lang="ja-JP" altLang="en-US" sz="6600" kern="100" dirty="0">
                <a:solidFill>
                  <a:srgbClr val="FD0E01"/>
                </a:solidFill>
                <a:latin typeface="Century"/>
                <a:ea typeface="HG創英角ﾎﾟｯﾌﾟ体"/>
                <a:cs typeface="Times New Roman"/>
              </a:rPr>
              <a:t>した</a:t>
            </a:r>
            <a:endParaRPr lang="en-US" altLang="ja-JP" sz="6600" kern="100" dirty="0">
              <a:solidFill>
                <a:srgbClr val="FD0E01"/>
              </a:solidFill>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lang="ja-JP" altLang="en-US" sz="8000" kern="100" dirty="0">
                <a:solidFill>
                  <a:srgbClr val="FD0E01"/>
                </a:solidFill>
                <a:latin typeface="Century"/>
                <a:ea typeface="HG創英角ﾎﾟｯﾌﾟ体"/>
                <a:cs typeface="Times New Roman"/>
              </a:rPr>
              <a:t>健康</a:t>
            </a:r>
            <a:r>
              <a:rPr lang="ja-JP" altLang="en-US" sz="6600" kern="100" dirty="0">
                <a:solidFill>
                  <a:srgbClr val="FD0E01"/>
                </a:solidFill>
                <a:latin typeface="Century"/>
                <a:ea typeface="HG創英角ﾎﾟｯﾌﾟ体"/>
                <a:cs typeface="Times New Roman"/>
              </a:rPr>
              <a:t>づくりはない</a:t>
            </a:r>
            <a:endParaRPr kumimoji="1" lang="en-US" altLang="ja-JP" sz="66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393537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テキスト ボックス 19">
            <a:extLst>
              <a:ext uri="{FF2B5EF4-FFF2-40B4-BE49-F238E27FC236}">
                <a16:creationId xmlns:a16="http://schemas.microsoft.com/office/drawing/2014/main" id="{A6669B31-E785-4322-B890-FDB446B16A34}"/>
              </a:ext>
            </a:extLst>
          </p:cNvPr>
          <p:cNvSpPr txBox="1"/>
          <p:nvPr/>
        </p:nvSpPr>
        <p:spPr>
          <a:xfrm>
            <a:off x="3247597" y="1750934"/>
            <a:ext cx="326724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ＭＳ Ｐゴシック"/>
                <a:ea typeface="ＭＳ Ｐゴシック"/>
                <a:cs typeface="+mn-cs"/>
              </a:rPr>
              <a:t>SOS</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出し方教育</a:t>
            </a:r>
          </a:p>
        </p:txBody>
      </p:sp>
      <p:sp>
        <p:nvSpPr>
          <p:cNvPr id="18" name="角丸四角形 5">
            <a:extLst>
              <a:ext uri="{FF2B5EF4-FFF2-40B4-BE49-F238E27FC236}">
                <a16:creationId xmlns:a16="http://schemas.microsoft.com/office/drawing/2014/main" id="{20E9578E-BE87-42D7-B418-55847F58F483}"/>
              </a:ext>
            </a:extLst>
          </p:cNvPr>
          <p:cNvSpPr/>
          <p:nvPr/>
        </p:nvSpPr>
        <p:spPr bwMode="auto">
          <a:xfrm>
            <a:off x="3897386" y="3624589"/>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9" name="角丸四角形 9">
            <a:extLst>
              <a:ext uri="{FF2B5EF4-FFF2-40B4-BE49-F238E27FC236}">
                <a16:creationId xmlns:a16="http://schemas.microsoft.com/office/drawing/2014/main" id="{E88C3C72-C14C-4E98-B581-72756A8B70C6}"/>
              </a:ext>
            </a:extLst>
          </p:cNvPr>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
        <p:nvSpPr>
          <p:cNvPr id="2" name="タイトル 1"/>
          <p:cNvSpPr>
            <a:spLocks noGrp="1"/>
          </p:cNvSpPr>
          <p:nvPr>
            <p:ph type="title"/>
          </p:nvPr>
        </p:nvSpPr>
        <p:spPr>
          <a:xfrm>
            <a:off x="238167" y="0"/>
            <a:ext cx="9815512" cy="715617"/>
          </a:xfrm>
        </p:spPr>
        <p:txBody>
          <a:bodyPr/>
          <a:lstStyle/>
          <a:p>
            <a:r>
              <a:rPr lang="ja-JP" altLang="en-US" sz="3600" dirty="0">
                <a:solidFill>
                  <a:schemeClr val="tx1"/>
                </a:solidFill>
              </a:rPr>
              <a:t>日本人の</a:t>
            </a:r>
            <a:r>
              <a:rPr lang="ja-JP" altLang="en-US" sz="3600" dirty="0">
                <a:solidFill>
                  <a:srgbClr val="FF99FF"/>
                </a:solidFill>
              </a:rPr>
              <a:t>課題</a:t>
            </a:r>
            <a:r>
              <a:rPr lang="ja-JP" altLang="en-US" sz="3600" dirty="0">
                <a:solidFill>
                  <a:schemeClr val="tx1"/>
                </a:solidFill>
              </a:rPr>
              <a:t>解決・</a:t>
            </a:r>
            <a:r>
              <a:rPr lang="ja-JP" altLang="en-US" sz="3600" dirty="0">
                <a:solidFill>
                  <a:srgbClr val="CCFF33"/>
                </a:solidFill>
              </a:rPr>
              <a:t>教育</a:t>
            </a:r>
            <a:r>
              <a:rPr lang="ja-JP" altLang="en-US" sz="3600" dirty="0">
                <a:solidFill>
                  <a:schemeClr val="tx1"/>
                </a:solidFill>
              </a:rPr>
              <a:t>至上主義的</a:t>
            </a:r>
            <a:r>
              <a:rPr kumimoji="1" lang="ja-JP" altLang="en-US" sz="3600" dirty="0">
                <a:solidFill>
                  <a:schemeClr val="tx1"/>
                </a:solidFill>
              </a:rPr>
              <a:t>発想</a:t>
            </a:r>
          </a:p>
        </p:txBody>
      </p:sp>
      <p:sp>
        <p:nvSpPr>
          <p:cNvPr id="7" name="角丸四角形 6"/>
          <p:cNvSpPr/>
          <p:nvPr/>
        </p:nvSpPr>
        <p:spPr bwMode="auto">
          <a:xfrm>
            <a:off x="7339051" y="4224019"/>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殺人</a:t>
            </a:r>
          </a:p>
        </p:txBody>
      </p:sp>
      <p:sp>
        <p:nvSpPr>
          <p:cNvPr id="8" name="角丸四角形 7"/>
          <p:cNvSpPr/>
          <p:nvPr/>
        </p:nvSpPr>
        <p:spPr bwMode="auto">
          <a:xfrm>
            <a:off x="519224" y="4241894"/>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病気</a:t>
            </a:r>
          </a:p>
        </p:txBody>
      </p:sp>
      <p:sp>
        <p:nvSpPr>
          <p:cNvPr id="9" name="テキスト ボックス 8"/>
          <p:cNvSpPr txBox="1"/>
          <p:nvPr/>
        </p:nvSpPr>
        <p:spPr>
          <a:xfrm>
            <a:off x="4462556" y="4422609"/>
            <a:ext cx="156966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性教育</a:t>
            </a:r>
          </a:p>
        </p:txBody>
      </p:sp>
      <p:sp>
        <p:nvSpPr>
          <p:cNvPr id="12" name="テキスト ボックス 11"/>
          <p:cNvSpPr txBox="1"/>
          <p:nvPr/>
        </p:nvSpPr>
        <p:spPr>
          <a:xfrm>
            <a:off x="7673394" y="5040233"/>
            <a:ext cx="203132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命の教育</a:t>
            </a:r>
          </a:p>
        </p:txBody>
      </p:sp>
      <p:sp>
        <p:nvSpPr>
          <p:cNvPr id="13" name="テキスト ボックス 12"/>
          <p:cNvSpPr txBox="1"/>
          <p:nvPr/>
        </p:nvSpPr>
        <p:spPr>
          <a:xfrm>
            <a:off x="853564" y="5039916"/>
            <a:ext cx="203132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健康教育</a:t>
            </a:r>
          </a:p>
        </p:txBody>
      </p:sp>
      <p:sp>
        <p:nvSpPr>
          <p:cNvPr id="14" name="角丸四角形 13"/>
          <p:cNvSpPr/>
          <p:nvPr/>
        </p:nvSpPr>
        <p:spPr bwMode="auto">
          <a:xfrm>
            <a:off x="318755" y="1561969"/>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違法薬物</a:t>
            </a:r>
          </a:p>
        </p:txBody>
      </p:sp>
      <p:sp>
        <p:nvSpPr>
          <p:cNvPr id="15" name="テキスト ボックス 14"/>
          <p:cNvSpPr txBox="1"/>
          <p:nvPr/>
        </p:nvSpPr>
        <p:spPr>
          <a:xfrm>
            <a:off x="273983" y="2378181"/>
            <a:ext cx="278954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ダメ絶対教育</a:t>
            </a:r>
          </a:p>
        </p:txBody>
      </p:sp>
      <p:sp>
        <p:nvSpPr>
          <p:cNvPr id="16" name="角丸四角形 15"/>
          <p:cNvSpPr/>
          <p:nvPr/>
        </p:nvSpPr>
        <p:spPr bwMode="auto">
          <a:xfrm>
            <a:off x="7063940" y="1371963"/>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犯罪</a:t>
            </a:r>
          </a:p>
        </p:txBody>
      </p:sp>
      <p:sp>
        <p:nvSpPr>
          <p:cNvPr id="17" name="テキスト ボックス 16"/>
          <p:cNvSpPr txBox="1"/>
          <p:nvPr/>
        </p:nvSpPr>
        <p:spPr>
          <a:xfrm>
            <a:off x="6936613" y="2188176"/>
            <a:ext cx="295465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非行防止教育</a:t>
            </a:r>
          </a:p>
        </p:txBody>
      </p:sp>
    </p:spTree>
    <p:extLst>
      <p:ext uri="{BB962C8B-B14F-4D97-AF65-F5344CB8AC3E}">
        <p14:creationId xmlns:p14="http://schemas.microsoft.com/office/powerpoint/2010/main" val="39220641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1500"/>
                                        <p:tgtEl>
                                          <p:spTgt spid="20">
                                            <p:txEl>
                                              <p:pRg st="0" end="0"/>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500"/>
                                        <p:tgtEl>
                                          <p:spTgt spid="1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500"/>
                                        <p:tgtEl>
                                          <p:spTgt spid="9"/>
                                        </p:tgtEl>
                                      </p:cBhvr>
                                    </p:animEffect>
                                  </p:childTnLst>
                                </p:cTn>
                              </p:par>
                            </p:childTnLst>
                          </p:cTn>
                        </p:par>
                        <p:par>
                          <p:cTn id="19" fill="hold">
                            <p:stCondLst>
                              <p:cond delay="55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500"/>
                                        <p:tgtEl>
                                          <p:spTgt spid="7"/>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500"/>
                                        <p:tgtEl>
                                          <p:spTgt spid="12"/>
                                        </p:tgtEl>
                                      </p:cBhvr>
                                    </p:animEffect>
                                  </p:childTnLst>
                                </p:cTn>
                              </p:par>
                            </p:childTnLst>
                          </p:cTn>
                        </p:par>
                        <p:par>
                          <p:cTn id="26" fill="hold">
                            <p:stCondLst>
                              <p:cond delay="8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500"/>
                                        <p:tgtEl>
                                          <p:spTgt spid="8"/>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1500"/>
                                        <p:tgtEl>
                                          <p:spTgt spid="13">
                                            <p:txEl>
                                              <p:pRg st="0" end="0"/>
                                            </p:txEl>
                                          </p:spTgt>
                                        </p:tgtEl>
                                      </p:cBhvr>
                                    </p:animEffect>
                                  </p:childTnLst>
                                </p:cTn>
                              </p:par>
                            </p:childTnLst>
                          </p:cTn>
                        </p:par>
                        <p:par>
                          <p:cTn id="33" fill="hold">
                            <p:stCondLst>
                              <p:cond delay="105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500"/>
                                        <p:tgtEl>
                                          <p:spTgt spid="14"/>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500"/>
                                        <p:tgtEl>
                                          <p:spTgt spid="15"/>
                                        </p:tgtEl>
                                      </p:cBhvr>
                                    </p:animEffect>
                                  </p:childTnLst>
                                </p:cTn>
                              </p:par>
                            </p:childTnLst>
                          </p:cTn>
                        </p:par>
                        <p:par>
                          <p:cTn id="40" fill="hold">
                            <p:stCondLst>
                              <p:cond delay="13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500"/>
                                        <p:tgtEl>
                                          <p:spTgt spid="16"/>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18" grpId="0" animBg="1"/>
      <p:bldP spid="19" grpId="0" animBg="1"/>
      <p:bldP spid="7" grpId="0" animBg="1"/>
      <p:bldP spid="8" grpId="0" animBg="1"/>
      <p:bldP spid="9" grpId="0"/>
      <p:bldP spid="12" grpId="0"/>
      <p:bldP spid="13" grpId="0" build="p"/>
      <p:bldP spid="14" grpId="0" animBg="1"/>
      <p:bldP spid="15" grpId="0"/>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8" name="タイトル 1"/>
          <p:cNvSpPr>
            <a:spLocks noGrp="1"/>
          </p:cNvSpPr>
          <p:nvPr>
            <p:ph type="title"/>
          </p:nvPr>
        </p:nvSpPr>
        <p:spPr>
          <a:xfrm>
            <a:off x="235744" y="0"/>
            <a:ext cx="9815512" cy="779543"/>
          </a:xfrm>
        </p:spPr>
        <p:txBody>
          <a:bodyPr/>
          <a:lstStyle/>
          <a:p>
            <a:r>
              <a:rPr lang="ja-JP" altLang="en-US" sz="3600" dirty="0">
                <a:solidFill>
                  <a:schemeClr val="tx1"/>
                </a:solidFill>
              </a:rPr>
              <a:t>そのために、まずは</a:t>
            </a:r>
            <a:r>
              <a:rPr lang="ja-JP" altLang="en-US" sz="3600" dirty="0">
                <a:solidFill>
                  <a:srgbClr val="FF99FF"/>
                </a:solidFill>
              </a:rPr>
              <a:t>課題</a:t>
            </a:r>
            <a:r>
              <a:rPr lang="ja-JP" altLang="en-US" sz="3600" dirty="0">
                <a:solidFill>
                  <a:schemeClr val="tx1"/>
                </a:solidFill>
              </a:rPr>
              <a:t>の</a:t>
            </a:r>
            <a:r>
              <a:rPr lang="ja-JP" altLang="en-US" sz="3600" dirty="0"/>
              <a:t>原因</a:t>
            </a:r>
            <a:r>
              <a:rPr lang="ja-JP" altLang="en-US" sz="3600" dirty="0">
                <a:solidFill>
                  <a:schemeClr val="tx1"/>
                </a:solidFill>
              </a:rPr>
              <a:t>追求をします</a:t>
            </a:r>
            <a:endParaRPr kumimoji="1" lang="ja-JP" altLang="en-US" sz="3600" dirty="0">
              <a:solidFill>
                <a:schemeClr val="tx1"/>
              </a:solidFill>
            </a:endParaRPr>
          </a:p>
        </p:txBody>
      </p:sp>
      <p:sp>
        <p:nvSpPr>
          <p:cNvPr id="11" name="角丸四角形 10"/>
          <p:cNvSpPr/>
          <p:nvPr/>
        </p:nvSpPr>
        <p:spPr bwMode="auto">
          <a:xfrm>
            <a:off x="2943615" y="5723994"/>
            <a:ext cx="122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2" name="角丸四角形 11"/>
          <p:cNvSpPr/>
          <p:nvPr/>
        </p:nvSpPr>
        <p:spPr bwMode="auto">
          <a:xfrm>
            <a:off x="6209613" y="5723994"/>
            <a:ext cx="212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3" name="角丸四角形 12"/>
          <p:cNvSpPr/>
          <p:nvPr/>
        </p:nvSpPr>
        <p:spPr bwMode="auto">
          <a:xfrm>
            <a:off x="4486614" y="5723994"/>
            <a:ext cx="140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4" name="角丸四角形 13"/>
          <p:cNvSpPr/>
          <p:nvPr/>
        </p:nvSpPr>
        <p:spPr bwMode="auto">
          <a:xfrm>
            <a:off x="8652612" y="5723994"/>
            <a:ext cx="1260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Tree>
    <p:extLst>
      <p:ext uri="{BB962C8B-B14F-4D97-AF65-F5344CB8AC3E}">
        <p14:creationId xmlns:p14="http://schemas.microsoft.com/office/powerpoint/2010/main" val="282786493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35933" y="0"/>
            <a:ext cx="4851067" cy="6858000"/>
          </a:xfrm>
          <a:prstGeom prst="rect">
            <a:avLst/>
          </a:prstGeom>
        </p:spPr>
      </p:pic>
      <p:sp>
        <p:nvSpPr>
          <p:cNvPr id="3" name="テキスト ボックス 2">
            <a:extLst>
              <a:ext uri="{FF2B5EF4-FFF2-40B4-BE49-F238E27FC236}">
                <a16:creationId xmlns:a16="http://schemas.microsoft.com/office/drawing/2014/main" id="{9B76BC22-E7D9-2132-57BC-CC81CB298569}"/>
              </a:ext>
            </a:extLst>
          </p:cNvPr>
          <p:cNvSpPr txBox="1"/>
          <p:nvPr/>
        </p:nvSpPr>
        <p:spPr>
          <a:xfrm>
            <a:off x="1043660" y="5989740"/>
            <a:ext cx="3158509"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https://lifelink.or.jp/report/report2013</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5337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9" name="直線矢印コネクタ 208"/>
          <p:cNvCxnSpPr>
            <a:stCxn id="154" idx="7"/>
            <a:endCxn id="201" idx="3"/>
          </p:cNvCxnSpPr>
          <p:nvPr/>
        </p:nvCxnSpPr>
        <p:spPr bwMode="auto">
          <a:xfrm flipV="1">
            <a:off x="8997673" y="1595234"/>
            <a:ext cx="412466" cy="2143373"/>
          </a:xfrm>
          <a:prstGeom prst="straightConnector1">
            <a:avLst/>
          </a:prstGeom>
          <a:solidFill>
            <a:schemeClr val="accent1"/>
          </a:solidFill>
          <a:ln w="12700" cap="flat" cmpd="sng" algn="ctr">
            <a:solidFill>
              <a:schemeClr val="tx1"/>
            </a:solidFill>
            <a:prstDash val="sysDash"/>
            <a:round/>
            <a:headEnd type="triangle" w="med" len="med"/>
            <a:tailEnd type="none" w="lg" len="med"/>
          </a:ln>
          <a:effectLst/>
        </p:spPr>
      </p:cxnSp>
      <p:cxnSp>
        <p:nvCxnSpPr>
          <p:cNvPr id="168" name="直線矢印コネクタ 167"/>
          <p:cNvCxnSpPr>
            <a:stCxn id="153" idx="0"/>
            <a:endCxn id="201" idx="3"/>
          </p:cNvCxnSpPr>
          <p:nvPr/>
        </p:nvCxnSpPr>
        <p:spPr bwMode="auto">
          <a:xfrm flipV="1">
            <a:off x="9022480" y="1595234"/>
            <a:ext cx="387659" cy="1332910"/>
          </a:xfrm>
          <a:prstGeom prst="straightConnector1">
            <a:avLst/>
          </a:prstGeom>
          <a:solidFill>
            <a:schemeClr val="accent1"/>
          </a:solidFill>
          <a:ln w="12700" cap="flat" cmpd="sng" algn="ctr">
            <a:solidFill>
              <a:schemeClr val="tx1"/>
            </a:solidFill>
            <a:prstDash val="sysDash"/>
            <a:round/>
            <a:headEnd type="triangle" w="med" len="med"/>
            <a:tailEnd type="none" w="lg" len="med"/>
          </a:ln>
          <a:effectLst/>
        </p:spPr>
      </p:cxnSp>
      <p:cxnSp>
        <p:nvCxnSpPr>
          <p:cNvPr id="298" name="直線矢印コネクタ 297"/>
          <p:cNvCxnSpPr>
            <a:stCxn id="156" idx="0"/>
            <a:endCxn id="201" idx="4"/>
          </p:cNvCxnSpPr>
          <p:nvPr/>
        </p:nvCxnSpPr>
        <p:spPr bwMode="auto">
          <a:xfrm flipH="1" flipV="1">
            <a:off x="9626514" y="1684859"/>
            <a:ext cx="117671" cy="1695189"/>
          </a:xfrm>
          <a:prstGeom prst="straightConnector1">
            <a:avLst/>
          </a:prstGeom>
          <a:solidFill>
            <a:schemeClr val="accent1"/>
          </a:solidFill>
          <a:ln w="12700" cap="flat" cmpd="sng" algn="ctr">
            <a:solidFill>
              <a:schemeClr val="tx1"/>
            </a:solidFill>
            <a:prstDash val="sysDash"/>
            <a:round/>
            <a:headEnd type="triangle" w="med" len="med"/>
            <a:tailEnd type="none" w="lg" len="med"/>
          </a:ln>
          <a:effectLst/>
        </p:spPr>
      </p:cxnSp>
      <p:cxnSp>
        <p:nvCxnSpPr>
          <p:cNvPr id="291" name="直線矢印コネクタ 290"/>
          <p:cNvCxnSpPr>
            <a:stCxn id="7" idx="7"/>
            <a:endCxn id="156" idx="2"/>
          </p:cNvCxnSpPr>
          <p:nvPr/>
        </p:nvCxnSpPr>
        <p:spPr bwMode="auto">
          <a:xfrm flipV="1">
            <a:off x="5726973" y="3848048"/>
            <a:ext cx="3549212" cy="50235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8" name="直線矢印コネクタ 207"/>
          <p:cNvCxnSpPr>
            <a:stCxn id="157" idx="0"/>
            <a:endCxn id="201" idx="3"/>
          </p:cNvCxnSpPr>
          <p:nvPr/>
        </p:nvCxnSpPr>
        <p:spPr bwMode="auto">
          <a:xfrm flipV="1">
            <a:off x="9000289" y="1595234"/>
            <a:ext cx="409850" cy="38925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7" name="直線矢印コネクタ 206"/>
          <p:cNvCxnSpPr>
            <a:stCxn id="150" idx="6"/>
            <a:endCxn id="201" idx="3"/>
          </p:cNvCxnSpPr>
          <p:nvPr/>
        </p:nvCxnSpPr>
        <p:spPr bwMode="auto">
          <a:xfrm flipV="1">
            <a:off x="6727185" y="1595234"/>
            <a:ext cx="2682954" cy="126971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2" name="直線矢印コネクタ 201"/>
          <p:cNvCxnSpPr>
            <a:stCxn id="5" idx="7"/>
            <a:endCxn id="201" idx="2"/>
          </p:cNvCxnSpPr>
          <p:nvPr/>
        </p:nvCxnSpPr>
        <p:spPr bwMode="auto">
          <a:xfrm flipV="1">
            <a:off x="2500172" y="1378859"/>
            <a:ext cx="6820342" cy="3437111"/>
          </a:xfrm>
          <a:prstGeom prst="straightConnector1">
            <a:avLst/>
          </a:prstGeom>
          <a:solidFill>
            <a:schemeClr val="accent1"/>
          </a:solidFill>
          <a:ln w="12700" cap="flat" cmpd="sng" algn="ctr">
            <a:solidFill>
              <a:schemeClr val="tx1"/>
            </a:solidFill>
            <a:prstDash val="sysDash"/>
            <a:round/>
            <a:headEnd type="triangle" w="med" len="med"/>
            <a:tailEnd type="none" w="lg" len="med"/>
          </a:ln>
          <a:effectLst/>
        </p:spPr>
      </p:cxnSp>
      <p:cxnSp>
        <p:nvCxnSpPr>
          <p:cNvPr id="194" name="直線矢印コネクタ 193"/>
          <p:cNvCxnSpPr>
            <a:stCxn id="164" idx="2"/>
            <a:endCxn id="5" idx="7"/>
          </p:cNvCxnSpPr>
          <p:nvPr/>
        </p:nvCxnSpPr>
        <p:spPr bwMode="auto">
          <a:xfrm flipH="1">
            <a:off x="2500172" y="1277604"/>
            <a:ext cx="3738502" cy="3538366"/>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178" name="直線矢印コネクタ 177"/>
          <p:cNvCxnSpPr>
            <a:stCxn id="139" idx="6"/>
            <a:endCxn id="14" idx="2"/>
          </p:cNvCxnSpPr>
          <p:nvPr/>
        </p:nvCxnSpPr>
        <p:spPr bwMode="auto">
          <a:xfrm flipV="1">
            <a:off x="1354747" y="867510"/>
            <a:ext cx="6784771" cy="23735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66" name="直線矢印コネクタ 165"/>
          <p:cNvCxnSpPr>
            <a:stCxn id="139" idx="4"/>
            <a:endCxn id="161" idx="0"/>
          </p:cNvCxnSpPr>
          <p:nvPr/>
        </p:nvCxnSpPr>
        <p:spPr bwMode="auto">
          <a:xfrm flipH="1">
            <a:off x="494771" y="1410863"/>
            <a:ext cx="553976" cy="211343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93" name="直線矢印コネクタ 292"/>
          <p:cNvCxnSpPr>
            <a:stCxn id="4" idx="1"/>
            <a:endCxn id="161" idx="5"/>
          </p:cNvCxnSpPr>
          <p:nvPr/>
        </p:nvCxnSpPr>
        <p:spPr bwMode="auto">
          <a:xfrm flipH="1" flipV="1">
            <a:off x="711146" y="4046676"/>
            <a:ext cx="2940645" cy="1912290"/>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90" name="直線矢印コネクタ 289"/>
          <p:cNvCxnSpPr>
            <a:stCxn id="161" idx="7"/>
            <a:endCxn id="10" idx="3"/>
          </p:cNvCxnSpPr>
          <p:nvPr/>
        </p:nvCxnSpPr>
        <p:spPr bwMode="auto">
          <a:xfrm flipV="1">
            <a:off x="711146" y="3353397"/>
            <a:ext cx="570884" cy="260529"/>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53" name="直線矢印コネクタ 252"/>
          <p:cNvCxnSpPr>
            <a:stCxn id="5" idx="6"/>
            <a:endCxn id="155" idx="2"/>
          </p:cNvCxnSpPr>
          <p:nvPr/>
        </p:nvCxnSpPr>
        <p:spPr bwMode="auto">
          <a:xfrm flipV="1">
            <a:off x="2742688" y="4859683"/>
            <a:ext cx="6811259" cy="54177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65" name="直線矢印コネクタ 164"/>
          <p:cNvCxnSpPr>
            <a:endCxn id="139" idx="5"/>
          </p:cNvCxnSpPr>
          <p:nvPr/>
        </p:nvCxnSpPr>
        <p:spPr bwMode="auto">
          <a:xfrm flipH="1" flipV="1">
            <a:off x="1265122" y="1321238"/>
            <a:ext cx="3156904" cy="455181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45" name="直線矢印コネクタ 44"/>
          <p:cNvCxnSpPr>
            <a:stCxn id="5" idx="5"/>
            <a:endCxn id="4" idx="2"/>
          </p:cNvCxnSpPr>
          <p:nvPr/>
        </p:nvCxnSpPr>
        <p:spPr bwMode="auto">
          <a:xfrm>
            <a:off x="2500172" y="5986938"/>
            <a:ext cx="439888" cy="302954"/>
          </a:xfrm>
          <a:prstGeom prst="straightConnector1">
            <a:avLst/>
          </a:prstGeom>
          <a:solidFill>
            <a:schemeClr val="accent1"/>
          </a:solidFill>
          <a:ln w="130175" cap="flat" cmpd="sng" algn="ctr">
            <a:solidFill>
              <a:srgbClr val="FF99FF">
                <a:alpha val="78000"/>
              </a:srgbClr>
            </a:solidFill>
            <a:prstDash val="solid"/>
            <a:round/>
            <a:headEnd type="none" w="med" len="med"/>
            <a:tailEnd type="triangle" w="med" len="med"/>
          </a:ln>
          <a:effectLst/>
        </p:spPr>
      </p:cxnSp>
      <p:cxnSp>
        <p:nvCxnSpPr>
          <p:cNvPr id="50" name="直線矢印コネクタ 49"/>
          <p:cNvCxnSpPr>
            <a:stCxn id="6" idx="3"/>
            <a:endCxn id="4" idx="6"/>
          </p:cNvCxnSpPr>
          <p:nvPr/>
        </p:nvCxnSpPr>
        <p:spPr bwMode="auto">
          <a:xfrm flipH="1">
            <a:off x="7800060" y="5836337"/>
            <a:ext cx="414854" cy="453555"/>
          </a:xfrm>
          <a:prstGeom prst="straightConnector1">
            <a:avLst/>
          </a:prstGeom>
          <a:solidFill>
            <a:schemeClr val="accent1"/>
          </a:solidFill>
          <a:ln w="104775" cap="flat" cmpd="sng" algn="ctr">
            <a:solidFill>
              <a:srgbClr val="FF99FF">
                <a:alpha val="78000"/>
              </a:srgbClr>
            </a:solidFill>
            <a:prstDash val="solid"/>
            <a:round/>
            <a:headEnd type="none" w="med" len="med"/>
            <a:tailEnd type="triangle" w="med" len="med"/>
          </a:ln>
          <a:effectLst/>
        </p:spPr>
      </p:cxnSp>
      <p:sp>
        <p:nvSpPr>
          <p:cNvPr id="2" name="タイトル 1"/>
          <p:cNvSpPr>
            <a:spLocks noGrp="1"/>
          </p:cNvSpPr>
          <p:nvPr>
            <p:ph type="title"/>
          </p:nvPr>
        </p:nvSpPr>
        <p:spPr>
          <a:xfrm>
            <a:off x="3040641" y="0"/>
            <a:ext cx="5064269" cy="878844"/>
          </a:xfrm>
        </p:spPr>
        <p:txBody>
          <a:bodyPr/>
          <a:lstStyle/>
          <a:p>
            <a:r>
              <a:rPr lang="ja-JP" altLang="en-US" sz="2000" dirty="0">
                <a:solidFill>
                  <a:schemeClr val="tx1"/>
                </a:solidFill>
              </a:rPr>
              <a:t>自殺で亡くなった</a:t>
            </a:r>
            <a:r>
              <a:rPr lang="en-US" altLang="ja-JP" sz="2000" dirty="0">
                <a:solidFill>
                  <a:schemeClr val="tx1"/>
                </a:solidFill>
              </a:rPr>
              <a:t>523</a:t>
            </a:r>
            <a:r>
              <a:rPr lang="ja-JP" altLang="en-US" sz="2000" dirty="0">
                <a:solidFill>
                  <a:schemeClr val="tx1"/>
                </a:solidFill>
              </a:rPr>
              <a:t>人の、その一人ひとりの</a:t>
            </a:r>
            <a:br>
              <a:rPr lang="en-US" altLang="ja-JP" sz="2000" dirty="0">
                <a:solidFill>
                  <a:schemeClr val="tx1"/>
                </a:solidFill>
              </a:rPr>
            </a:br>
            <a:r>
              <a:rPr lang="ja-JP" altLang="en-US" sz="2000" dirty="0">
                <a:solidFill>
                  <a:schemeClr val="tx1"/>
                </a:solidFill>
              </a:rPr>
              <a:t>亡くなるまでの軌跡を辿ると、そこには共通の</a:t>
            </a:r>
            <a:br>
              <a:rPr lang="en-US" altLang="ja-JP" sz="2000" dirty="0">
                <a:solidFill>
                  <a:schemeClr val="tx1"/>
                </a:solidFill>
              </a:rPr>
            </a:br>
            <a:r>
              <a:rPr lang="ja-JP" altLang="en-US" sz="2000" dirty="0">
                <a:solidFill>
                  <a:schemeClr val="tx1"/>
                </a:solidFill>
              </a:rPr>
              <a:t>「自殺の危機経路」が浮かび上がってきた。</a:t>
            </a:r>
            <a:endParaRPr kumimoji="1" lang="ja-JP" altLang="en-US" dirty="0">
              <a:solidFill>
                <a:schemeClr val="tx1"/>
              </a:solidFill>
            </a:endParaRPr>
          </a:p>
        </p:txBody>
      </p:sp>
      <p:cxnSp>
        <p:nvCxnSpPr>
          <p:cNvPr id="16" name="直線矢印コネクタ 15"/>
          <p:cNvCxnSpPr>
            <a:stCxn id="11" idx="4"/>
            <a:endCxn id="10" idx="0"/>
          </p:cNvCxnSpPr>
          <p:nvPr/>
        </p:nvCxnSpPr>
        <p:spPr bwMode="auto">
          <a:xfrm flipH="1">
            <a:off x="1612956" y="1065151"/>
            <a:ext cx="747466" cy="1489320"/>
          </a:xfrm>
          <a:prstGeom prst="straightConnector1">
            <a:avLst/>
          </a:prstGeom>
          <a:solidFill>
            <a:schemeClr val="accent1"/>
          </a:solidFill>
          <a:ln w="25400" cap="flat" cmpd="sng" algn="ctr">
            <a:solidFill>
              <a:schemeClr val="tx2"/>
            </a:solidFill>
            <a:prstDash val="solid"/>
            <a:round/>
            <a:headEnd type="arrow" w="med" len="med"/>
            <a:tailEnd type="arrow" w="lg" len="med"/>
          </a:ln>
          <a:effectLst/>
        </p:spPr>
      </p:cxnSp>
      <p:cxnSp>
        <p:nvCxnSpPr>
          <p:cNvPr id="19" name="直線矢印コネクタ 18"/>
          <p:cNvCxnSpPr>
            <a:stCxn id="11" idx="4"/>
            <a:endCxn id="5" idx="0"/>
          </p:cNvCxnSpPr>
          <p:nvPr/>
        </p:nvCxnSpPr>
        <p:spPr bwMode="auto">
          <a:xfrm flipH="1">
            <a:off x="1914688" y="1065151"/>
            <a:ext cx="445734" cy="3508303"/>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20" name="直線矢印コネクタ 19"/>
          <p:cNvCxnSpPr>
            <a:stCxn id="11" idx="4"/>
            <a:endCxn id="12" idx="1"/>
          </p:cNvCxnSpPr>
          <p:nvPr/>
        </p:nvCxnSpPr>
        <p:spPr bwMode="auto">
          <a:xfrm>
            <a:off x="2360422" y="1065151"/>
            <a:ext cx="162199" cy="640518"/>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22" name="直線矢印コネクタ 21"/>
          <p:cNvCxnSpPr>
            <a:stCxn id="14" idx="3"/>
            <a:endCxn id="5" idx="6"/>
          </p:cNvCxnSpPr>
          <p:nvPr/>
        </p:nvCxnSpPr>
        <p:spPr bwMode="auto">
          <a:xfrm flipH="1">
            <a:off x="2742688" y="1198436"/>
            <a:ext cx="5533904" cy="4203018"/>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23" name="直線矢印コネクタ 22"/>
          <p:cNvCxnSpPr>
            <a:stCxn id="10" idx="4"/>
            <a:endCxn id="5" idx="0"/>
          </p:cNvCxnSpPr>
          <p:nvPr/>
        </p:nvCxnSpPr>
        <p:spPr bwMode="auto">
          <a:xfrm>
            <a:off x="1612956" y="3490471"/>
            <a:ext cx="301732" cy="1082983"/>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35" name="直線矢印コネクタ 34"/>
          <p:cNvCxnSpPr>
            <a:stCxn id="9" idx="5"/>
            <a:endCxn id="7" idx="1"/>
          </p:cNvCxnSpPr>
          <p:nvPr/>
        </p:nvCxnSpPr>
        <p:spPr bwMode="auto">
          <a:xfrm>
            <a:off x="4445380" y="3777651"/>
            <a:ext cx="492461" cy="572751"/>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39" name="直線矢印コネクタ 38"/>
          <p:cNvCxnSpPr>
            <a:stCxn id="9" idx="4"/>
          </p:cNvCxnSpPr>
          <p:nvPr/>
        </p:nvCxnSpPr>
        <p:spPr bwMode="auto">
          <a:xfrm>
            <a:off x="4114454" y="3914725"/>
            <a:ext cx="330926" cy="1958331"/>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42" name="直線矢印コネクタ 41"/>
          <p:cNvCxnSpPr>
            <a:stCxn id="14" idx="4"/>
            <a:endCxn id="6" idx="0"/>
          </p:cNvCxnSpPr>
          <p:nvPr/>
        </p:nvCxnSpPr>
        <p:spPr bwMode="auto">
          <a:xfrm>
            <a:off x="8607518" y="1335510"/>
            <a:ext cx="82927" cy="3352795"/>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56" name="直線矢印コネクタ 55"/>
          <p:cNvCxnSpPr>
            <a:stCxn id="8" idx="4"/>
          </p:cNvCxnSpPr>
          <p:nvPr/>
        </p:nvCxnSpPr>
        <p:spPr bwMode="auto">
          <a:xfrm flipH="1">
            <a:off x="6272463" y="3350970"/>
            <a:ext cx="1331432" cy="2472314"/>
          </a:xfrm>
          <a:prstGeom prst="straightConnector1">
            <a:avLst/>
          </a:prstGeom>
          <a:solidFill>
            <a:schemeClr val="accent1"/>
          </a:solidFill>
          <a:ln w="635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59" name="直線矢印コネクタ 58"/>
          <p:cNvCxnSpPr>
            <a:stCxn id="12" idx="4"/>
            <a:endCxn id="4" idx="1"/>
          </p:cNvCxnSpPr>
          <p:nvPr/>
        </p:nvCxnSpPr>
        <p:spPr bwMode="auto">
          <a:xfrm>
            <a:off x="2853547" y="2504595"/>
            <a:ext cx="798244" cy="3454371"/>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67" name="直線矢印コネクタ 66"/>
          <p:cNvCxnSpPr>
            <a:stCxn id="11" idx="5"/>
            <a:endCxn id="13" idx="1"/>
          </p:cNvCxnSpPr>
          <p:nvPr/>
        </p:nvCxnSpPr>
        <p:spPr bwMode="auto">
          <a:xfrm>
            <a:off x="2691348" y="928077"/>
            <a:ext cx="1104680" cy="914666"/>
          </a:xfrm>
          <a:prstGeom prst="straightConnector1">
            <a:avLst/>
          </a:prstGeom>
          <a:solidFill>
            <a:schemeClr val="accent1"/>
          </a:solidFill>
          <a:ln w="50800" cap="flat" cmpd="sng" algn="ctr">
            <a:solidFill>
              <a:srgbClr val="FFC000"/>
            </a:solidFill>
            <a:prstDash val="solid"/>
            <a:round/>
            <a:headEnd type="arrow" w="med" len="med"/>
            <a:tailEnd type="triangle" w="med" len="med"/>
          </a:ln>
          <a:effectLst>
            <a:outerShdw blurRad="50800" dist="50800" dir="5400000" sx="1000" sy="1000" algn="ctr" rotWithShape="0">
              <a:schemeClr val="bg1">
                <a:lumMod val="10000"/>
                <a:lumOff val="90000"/>
              </a:schemeClr>
            </a:outerShdw>
          </a:effectLst>
        </p:spPr>
      </p:cxnSp>
      <p:cxnSp>
        <p:nvCxnSpPr>
          <p:cNvPr id="76" name="直線矢印コネクタ 75"/>
          <p:cNvCxnSpPr>
            <a:stCxn id="14" idx="2"/>
            <a:endCxn id="13" idx="6"/>
          </p:cNvCxnSpPr>
          <p:nvPr/>
        </p:nvCxnSpPr>
        <p:spPr bwMode="auto">
          <a:xfrm flipH="1">
            <a:off x="4594954" y="867510"/>
            <a:ext cx="3544564" cy="1306159"/>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80" name="直線矢印コネクタ 79"/>
          <p:cNvCxnSpPr>
            <a:stCxn id="14" idx="3"/>
            <a:endCxn id="7" idx="7"/>
          </p:cNvCxnSpPr>
          <p:nvPr/>
        </p:nvCxnSpPr>
        <p:spPr bwMode="auto">
          <a:xfrm flipH="1">
            <a:off x="5726973" y="1198436"/>
            <a:ext cx="2549619" cy="3151966"/>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83" name="直線矢印コネクタ 82"/>
          <p:cNvCxnSpPr>
            <a:stCxn id="12" idx="4"/>
            <a:endCxn id="5" idx="0"/>
          </p:cNvCxnSpPr>
          <p:nvPr/>
        </p:nvCxnSpPr>
        <p:spPr bwMode="auto">
          <a:xfrm flipH="1">
            <a:off x="1914688" y="2504595"/>
            <a:ext cx="938859" cy="2068859"/>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84" name="直線矢印コネクタ 83"/>
          <p:cNvCxnSpPr>
            <a:stCxn id="13" idx="3"/>
            <a:endCxn id="5" idx="7"/>
          </p:cNvCxnSpPr>
          <p:nvPr/>
        </p:nvCxnSpPr>
        <p:spPr bwMode="auto">
          <a:xfrm flipH="1">
            <a:off x="2500172" y="2504595"/>
            <a:ext cx="1295856" cy="2311375"/>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122" name="直線矢印コネクタ 121"/>
          <p:cNvCxnSpPr>
            <a:stCxn id="8" idx="2"/>
            <a:endCxn id="5" idx="6"/>
          </p:cNvCxnSpPr>
          <p:nvPr/>
        </p:nvCxnSpPr>
        <p:spPr bwMode="auto">
          <a:xfrm flipH="1">
            <a:off x="2742688" y="2882970"/>
            <a:ext cx="4393207" cy="2518484"/>
          </a:xfrm>
          <a:prstGeom prst="straightConnector1">
            <a:avLst/>
          </a:prstGeom>
          <a:solidFill>
            <a:schemeClr val="accent1"/>
          </a:solidFill>
          <a:ln w="635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sp>
        <p:nvSpPr>
          <p:cNvPr id="139" name="円/楕円 138"/>
          <p:cNvSpPr/>
          <p:nvPr/>
        </p:nvSpPr>
        <p:spPr bwMode="auto">
          <a:xfrm>
            <a:off x="742747" y="798863"/>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家族と</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の死別</a:t>
            </a:r>
          </a:p>
        </p:txBody>
      </p:sp>
      <p:sp>
        <p:nvSpPr>
          <p:cNvPr id="149" name="円/楕円 148"/>
          <p:cNvSpPr/>
          <p:nvPr/>
        </p:nvSpPr>
        <p:spPr bwMode="auto">
          <a:xfrm>
            <a:off x="5257821" y="966103"/>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犯罪被害</a:t>
            </a:r>
          </a:p>
        </p:txBody>
      </p:sp>
      <p:sp>
        <p:nvSpPr>
          <p:cNvPr id="155" name="円/楕円 154"/>
          <p:cNvSpPr/>
          <p:nvPr/>
        </p:nvSpPr>
        <p:spPr bwMode="auto">
          <a:xfrm>
            <a:off x="9553947" y="4553683"/>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介護・</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看病</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疲れ</a:t>
            </a:r>
          </a:p>
        </p:txBody>
      </p:sp>
      <p:sp>
        <p:nvSpPr>
          <p:cNvPr id="156" name="円/楕円 155"/>
          <p:cNvSpPr/>
          <p:nvPr/>
        </p:nvSpPr>
        <p:spPr bwMode="auto">
          <a:xfrm>
            <a:off x="9276185" y="3380048"/>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高校中退</a:t>
            </a:r>
          </a:p>
        </p:txBody>
      </p:sp>
      <p:sp>
        <p:nvSpPr>
          <p:cNvPr id="157" name="円/楕円 156"/>
          <p:cNvSpPr/>
          <p:nvPr/>
        </p:nvSpPr>
        <p:spPr bwMode="auto">
          <a:xfrm>
            <a:off x="8694289" y="1984489"/>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失恋</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 name="円/楕円 157"/>
          <p:cNvSpPr/>
          <p:nvPr/>
        </p:nvSpPr>
        <p:spPr bwMode="auto">
          <a:xfrm>
            <a:off x="9372975" y="2382534"/>
            <a:ext cx="612000" cy="612000"/>
          </a:xfrm>
          <a:prstGeom prst="ellipse">
            <a:avLst/>
          </a:prstGeom>
          <a:solidFill>
            <a:schemeClr val="tx1"/>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その他</a:t>
            </a:r>
          </a:p>
        </p:txBody>
      </p:sp>
      <p:sp>
        <p:nvSpPr>
          <p:cNvPr id="160" name="円/楕円 159"/>
          <p:cNvSpPr/>
          <p:nvPr/>
        </p:nvSpPr>
        <p:spPr bwMode="auto">
          <a:xfrm>
            <a:off x="340504" y="1701402"/>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仕事の</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悩み</a:t>
            </a:r>
          </a:p>
        </p:txBody>
      </p:sp>
      <p:sp>
        <p:nvSpPr>
          <p:cNvPr id="161" name="円/楕円 160"/>
          <p:cNvSpPr/>
          <p:nvPr/>
        </p:nvSpPr>
        <p:spPr bwMode="auto">
          <a:xfrm>
            <a:off x="188771" y="3524301"/>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ｱﾙｺｰﾙ</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問題</a:t>
            </a:r>
          </a:p>
        </p:txBody>
      </p:sp>
      <p:sp>
        <p:nvSpPr>
          <p:cNvPr id="162" name="円/楕円 161"/>
          <p:cNvSpPr/>
          <p:nvPr/>
        </p:nvSpPr>
        <p:spPr bwMode="auto">
          <a:xfrm>
            <a:off x="89496" y="4224281"/>
            <a:ext cx="612000" cy="612000"/>
          </a:xfrm>
          <a:prstGeom prst="ellipse">
            <a:avLst/>
          </a:prstGeom>
          <a:solidFill>
            <a:schemeClr val="tx1"/>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不明</a:t>
            </a:r>
          </a:p>
        </p:txBody>
      </p:sp>
      <p:sp>
        <p:nvSpPr>
          <p:cNvPr id="163" name="円/楕円 162"/>
          <p:cNvSpPr/>
          <p:nvPr/>
        </p:nvSpPr>
        <p:spPr bwMode="auto">
          <a:xfrm>
            <a:off x="395736" y="4944196"/>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病苦</a:t>
            </a:r>
          </a:p>
        </p:txBody>
      </p:sp>
      <p:cxnSp>
        <p:nvCxnSpPr>
          <p:cNvPr id="71" name="直線矢印コネクタ 70"/>
          <p:cNvCxnSpPr>
            <a:stCxn id="14" idx="3"/>
            <a:endCxn id="8" idx="0"/>
          </p:cNvCxnSpPr>
          <p:nvPr/>
        </p:nvCxnSpPr>
        <p:spPr bwMode="auto">
          <a:xfrm flipH="1">
            <a:off x="7603895" y="1198436"/>
            <a:ext cx="672697" cy="1216534"/>
          </a:xfrm>
          <a:prstGeom prst="straightConnector1">
            <a:avLst/>
          </a:prstGeom>
          <a:solidFill>
            <a:schemeClr val="accent1"/>
          </a:solidFill>
          <a:ln w="50800" cap="flat" cmpd="sng" algn="ctr">
            <a:solidFill>
              <a:srgbClr val="FFC000"/>
            </a:solidFill>
            <a:prstDash val="solid"/>
            <a:round/>
            <a:headEnd type="arrow" w="med" len="med"/>
            <a:tailEnd type="triangle" w="med" len="med"/>
          </a:ln>
          <a:effectLst>
            <a:outerShdw blurRad="50800" dist="50800" dir="5400000" sx="1000" sy="1000" algn="ctr" rotWithShape="0">
              <a:schemeClr val="bg1">
                <a:lumMod val="10000"/>
                <a:lumOff val="90000"/>
              </a:schemeClr>
            </a:outerShdw>
          </a:effectLst>
        </p:spPr>
      </p:cxnSp>
      <p:sp>
        <p:nvSpPr>
          <p:cNvPr id="3" name="正方形/長方形 2"/>
          <p:cNvSpPr/>
          <p:nvPr/>
        </p:nvSpPr>
        <p:spPr>
          <a:xfrm>
            <a:off x="7552292" y="6596390"/>
            <a:ext cx="2736000" cy="25200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hlinkClick r:id="rId2"/>
              </a:rPr>
              <a:t>http://www.lifelink.or.jp/hp/whitepaper.html</a:t>
            </a:r>
            <a:endParaRPr kumimoji="1" lang="ja-JP" altLang="en-US" sz="11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endParaRPr>
          </a:p>
        </p:txBody>
      </p:sp>
      <p:cxnSp>
        <p:nvCxnSpPr>
          <p:cNvPr id="54" name="直線矢印コネクタ 53"/>
          <p:cNvCxnSpPr>
            <a:stCxn id="8" idx="5"/>
            <a:endCxn id="6" idx="0"/>
          </p:cNvCxnSpPr>
          <p:nvPr/>
        </p:nvCxnSpPr>
        <p:spPr bwMode="auto">
          <a:xfrm>
            <a:off x="7934821" y="3213896"/>
            <a:ext cx="755624" cy="1474409"/>
          </a:xfrm>
          <a:prstGeom prst="straightConnector1">
            <a:avLst/>
          </a:prstGeom>
          <a:solidFill>
            <a:schemeClr val="accent1"/>
          </a:solidFill>
          <a:ln w="635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119" name="直線矢印コネクタ 118"/>
          <p:cNvCxnSpPr>
            <a:stCxn id="8" idx="3"/>
            <a:endCxn id="7" idx="7"/>
          </p:cNvCxnSpPr>
          <p:nvPr/>
        </p:nvCxnSpPr>
        <p:spPr bwMode="auto">
          <a:xfrm flipH="1">
            <a:off x="5726973" y="3213896"/>
            <a:ext cx="1545996" cy="1136506"/>
          </a:xfrm>
          <a:prstGeom prst="straightConnector1">
            <a:avLst/>
          </a:prstGeom>
          <a:solidFill>
            <a:schemeClr val="accent1"/>
          </a:solidFill>
          <a:ln w="63500" cap="flat" cmpd="sng" algn="ctr">
            <a:solidFill>
              <a:srgbClr val="FFC000"/>
            </a:solidFill>
            <a:prstDash val="solid"/>
            <a:round/>
            <a:headEnd type="triangle" w="med" len="med"/>
            <a:tailEnd type="triangle" w="med" len="med"/>
          </a:ln>
          <a:effectLst>
            <a:outerShdw blurRad="50800" dist="50800" dir="5400000" sx="1000" sy="1000" algn="ctr" rotWithShape="0">
              <a:schemeClr val="bg1">
                <a:lumMod val="10000"/>
                <a:lumOff val="90000"/>
              </a:schemeClr>
            </a:outerShdw>
          </a:effectLst>
        </p:spPr>
      </p:cxnSp>
      <p:cxnSp>
        <p:nvCxnSpPr>
          <p:cNvPr id="85" name="直線矢印コネクタ 84"/>
          <p:cNvCxnSpPr>
            <a:stCxn id="6" idx="2"/>
            <a:endCxn id="5" idx="6"/>
          </p:cNvCxnSpPr>
          <p:nvPr/>
        </p:nvCxnSpPr>
        <p:spPr bwMode="auto">
          <a:xfrm flipH="1">
            <a:off x="2742688" y="5360807"/>
            <a:ext cx="5275255" cy="40647"/>
          </a:xfrm>
          <a:prstGeom prst="straightConnector1">
            <a:avLst/>
          </a:prstGeom>
          <a:solidFill>
            <a:schemeClr val="accent1"/>
          </a:solidFill>
          <a:ln w="635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104" name="直線矢印コネクタ 103"/>
          <p:cNvCxnSpPr>
            <a:stCxn id="6" idx="2"/>
            <a:endCxn id="7" idx="6"/>
          </p:cNvCxnSpPr>
          <p:nvPr/>
        </p:nvCxnSpPr>
        <p:spPr bwMode="auto">
          <a:xfrm flipH="1" flipV="1">
            <a:off x="5890407" y="4744968"/>
            <a:ext cx="2127536" cy="615839"/>
          </a:xfrm>
          <a:prstGeom prst="straightConnector1">
            <a:avLst/>
          </a:prstGeom>
          <a:solidFill>
            <a:schemeClr val="accent1"/>
          </a:solidFill>
          <a:ln w="25400" cap="flat" cmpd="sng" algn="ctr">
            <a:solidFill>
              <a:schemeClr val="tx2"/>
            </a:solidFill>
            <a:prstDash val="solid"/>
            <a:round/>
            <a:headEnd type="arrow" w="med" len="med"/>
            <a:tailEnd type="arrow" w="lg" len="med"/>
          </a:ln>
          <a:effectLst/>
        </p:spPr>
      </p:cxnSp>
      <p:cxnSp>
        <p:nvCxnSpPr>
          <p:cNvPr id="107" name="直線矢印コネクタ 106"/>
          <p:cNvCxnSpPr>
            <a:stCxn id="7" idx="2"/>
            <a:endCxn id="5" idx="6"/>
          </p:cNvCxnSpPr>
          <p:nvPr/>
        </p:nvCxnSpPr>
        <p:spPr bwMode="auto">
          <a:xfrm flipH="1">
            <a:off x="2742688" y="4744968"/>
            <a:ext cx="2031719" cy="656486"/>
          </a:xfrm>
          <a:prstGeom prst="straightConnector1">
            <a:avLst/>
          </a:prstGeom>
          <a:solidFill>
            <a:schemeClr val="accent1"/>
          </a:solidFill>
          <a:ln w="63500" cap="flat" cmpd="sng" algn="ctr">
            <a:solidFill>
              <a:srgbClr val="FFC000"/>
            </a:solidFill>
            <a:prstDash val="solid"/>
            <a:round/>
            <a:headEnd type="triangle" w="med" len="med"/>
            <a:tailEnd type="triangle" w="med" len="med"/>
          </a:ln>
          <a:effectLst>
            <a:outerShdw blurRad="50800" dist="50800" dir="5400000" sx="1000" sy="1000" algn="ctr" rotWithShape="0">
              <a:schemeClr val="bg1">
                <a:lumMod val="10000"/>
                <a:lumOff val="90000"/>
              </a:schemeClr>
            </a:outerShdw>
          </a:effectLst>
        </p:spPr>
      </p:cxnSp>
      <p:cxnSp>
        <p:nvCxnSpPr>
          <p:cNvPr id="111" name="直線矢印コネクタ 110"/>
          <p:cNvCxnSpPr>
            <a:stCxn id="9" idx="2"/>
            <a:endCxn id="10" idx="6"/>
          </p:cNvCxnSpPr>
          <p:nvPr/>
        </p:nvCxnSpPr>
        <p:spPr bwMode="auto">
          <a:xfrm flipH="1" flipV="1">
            <a:off x="2080956" y="3022471"/>
            <a:ext cx="1565498" cy="424254"/>
          </a:xfrm>
          <a:prstGeom prst="straightConnector1">
            <a:avLst/>
          </a:prstGeom>
          <a:solidFill>
            <a:schemeClr val="accent1"/>
          </a:solidFill>
          <a:ln w="25400" cap="flat" cmpd="sng" algn="ctr">
            <a:solidFill>
              <a:schemeClr val="tx2"/>
            </a:solidFill>
            <a:prstDash val="solid"/>
            <a:round/>
            <a:headEnd type="arrow" w="med" len="med"/>
            <a:tailEnd type="arrow" w="lg" len="med"/>
          </a:ln>
          <a:effectLst/>
        </p:spPr>
      </p:cxnSp>
      <p:cxnSp>
        <p:nvCxnSpPr>
          <p:cNvPr id="114" name="直線矢印コネクタ 113"/>
          <p:cNvCxnSpPr>
            <a:stCxn id="12" idx="2"/>
            <a:endCxn id="10" idx="7"/>
          </p:cNvCxnSpPr>
          <p:nvPr/>
        </p:nvCxnSpPr>
        <p:spPr bwMode="auto">
          <a:xfrm flipH="1">
            <a:off x="1943882" y="2036595"/>
            <a:ext cx="441665" cy="654950"/>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121" name="直線矢印コネクタ 120"/>
          <p:cNvCxnSpPr>
            <a:stCxn id="13" idx="3"/>
            <a:endCxn id="10" idx="6"/>
          </p:cNvCxnSpPr>
          <p:nvPr/>
        </p:nvCxnSpPr>
        <p:spPr bwMode="auto">
          <a:xfrm flipH="1">
            <a:off x="2080956" y="2504595"/>
            <a:ext cx="1715072" cy="517876"/>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cxnSp>
        <p:nvCxnSpPr>
          <p:cNvPr id="128" name="直線矢印コネクタ 127"/>
          <p:cNvCxnSpPr>
            <a:stCxn id="139" idx="7"/>
            <a:endCxn id="11" idx="2"/>
          </p:cNvCxnSpPr>
          <p:nvPr/>
        </p:nvCxnSpPr>
        <p:spPr bwMode="auto">
          <a:xfrm flipV="1">
            <a:off x="1265122" y="597151"/>
            <a:ext cx="627300" cy="291337"/>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1" name="直線矢印コネクタ 130"/>
          <p:cNvCxnSpPr>
            <a:stCxn id="160" idx="7"/>
            <a:endCxn id="11" idx="3"/>
          </p:cNvCxnSpPr>
          <p:nvPr/>
        </p:nvCxnSpPr>
        <p:spPr bwMode="auto">
          <a:xfrm flipV="1">
            <a:off x="862879" y="928077"/>
            <a:ext cx="1166617" cy="862950"/>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3" name="直線矢印コネクタ 132"/>
          <p:cNvCxnSpPr>
            <a:stCxn id="139" idx="5"/>
            <a:endCxn id="154" idx="2"/>
          </p:cNvCxnSpPr>
          <p:nvPr/>
        </p:nvCxnSpPr>
        <p:spPr bwMode="auto">
          <a:xfrm>
            <a:off x="1265122" y="1321238"/>
            <a:ext cx="7210176" cy="263374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4" name="直線矢印コネクタ 133"/>
          <p:cNvCxnSpPr>
            <a:stCxn id="139" idx="5"/>
            <a:endCxn id="9" idx="1"/>
          </p:cNvCxnSpPr>
          <p:nvPr/>
        </p:nvCxnSpPr>
        <p:spPr bwMode="auto">
          <a:xfrm>
            <a:off x="1265122" y="1321238"/>
            <a:ext cx="2518406" cy="179456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5" name="直線矢印コネクタ 134"/>
          <p:cNvCxnSpPr>
            <a:stCxn id="160" idx="0"/>
            <a:endCxn id="139" idx="3"/>
          </p:cNvCxnSpPr>
          <p:nvPr/>
        </p:nvCxnSpPr>
        <p:spPr bwMode="auto">
          <a:xfrm flipV="1">
            <a:off x="646504" y="1321238"/>
            <a:ext cx="185868" cy="38016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6" name="直線矢印コネクタ 135"/>
          <p:cNvCxnSpPr>
            <a:stCxn id="160" idx="7"/>
            <a:endCxn id="12" idx="2"/>
          </p:cNvCxnSpPr>
          <p:nvPr/>
        </p:nvCxnSpPr>
        <p:spPr bwMode="auto">
          <a:xfrm>
            <a:off x="862879" y="1791027"/>
            <a:ext cx="1522668" cy="24556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59" name="直線矢印コネクタ 158"/>
          <p:cNvCxnSpPr>
            <a:stCxn id="163" idx="0"/>
            <a:endCxn id="10" idx="4"/>
          </p:cNvCxnSpPr>
          <p:nvPr/>
        </p:nvCxnSpPr>
        <p:spPr bwMode="auto">
          <a:xfrm flipV="1">
            <a:off x="701736" y="3490471"/>
            <a:ext cx="911220" cy="145372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0" name="直線矢印コネクタ 169"/>
          <p:cNvCxnSpPr>
            <a:stCxn id="161" idx="6"/>
            <a:endCxn id="6" idx="2"/>
          </p:cNvCxnSpPr>
          <p:nvPr/>
        </p:nvCxnSpPr>
        <p:spPr bwMode="auto">
          <a:xfrm>
            <a:off x="800771" y="3830301"/>
            <a:ext cx="7217172" cy="1530506"/>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1" name="直線矢印コネクタ 170"/>
          <p:cNvCxnSpPr>
            <a:stCxn id="163" idx="6"/>
            <a:endCxn id="6" idx="3"/>
          </p:cNvCxnSpPr>
          <p:nvPr/>
        </p:nvCxnSpPr>
        <p:spPr bwMode="auto">
          <a:xfrm>
            <a:off x="1007736" y="5250196"/>
            <a:ext cx="7207178" cy="58614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2" name="直線矢印コネクタ 171"/>
          <p:cNvCxnSpPr>
            <a:stCxn id="163" idx="5"/>
            <a:endCxn id="4" idx="1"/>
          </p:cNvCxnSpPr>
          <p:nvPr/>
        </p:nvCxnSpPr>
        <p:spPr bwMode="auto">
          <a:xfrm>
            <a:off x="918111" y="5466571"/>
            <a:ext cx="2733680" cy="49239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3" name="直線矢印コネクタ 172"/>
          <p:cNvCxnSpPr>
            <a:stCxn id="163" idx="7"/>
            <a:endCxn id="5" idx="1"/>
          </p:cNvCxnSpPr>
          <p:nvPr/>
        </p:nvCxnSpPr>
        <p:spPr bwMode="auto">
          <a:xfrm flipV="1">
            <a:off x="918111" y="4815970"/>
            <a:ext cx="411093" cy="21785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4" name="直線矢印コネクタ 173"/>
          <p:cNvCxnSpPr>
            <a:stCxn id="161" idx="6"/>
            <a:endCxn id="7" idx="1"/>
          </p:cNvCxnSpPr>
          <p:nvPr/>
        </p:nvCxnSpPr>
        <p:spPr bwMode="auto">
          <a:xfrm>
            <a:off x="800771" y="3830301"/>
            <a:ext cx="4137070" cy="52010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5" name="直線矢印コネクタ 174"/>
          <p:cNvCxnSpPr>
            <a:stCxn id="160" idx="6"/>
            <a:endCxn id="150" idx="1"/>
          </p:cNvCxnSpPr>
          <p:nvPr/>
        </p:nvCxnSpPr>
        <p:spPr bwMode="auto">
          <a:xfrm>
            <a:off x="952504" y="2007402"/>
            <a:ext cx="5252306" cy="64117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6" name="直線矢印コネクタ 175"/>
          <p:cNvCxnSpPr>
            <a:stCxn id="160" idx="5"/>
            <a:endCxn id="4" idx="1"/>
          </p:cNvCxnSpPr>
          <p:nvPr/>
        </p:nvCxnSpPr>
        <p:spPr bwMode="auto">
          <a:xfrm>
            <a:off x="862879" y="2223777"/>
            <a:ext cx="2788912" cy="3735189"/>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7" name="直線矢印コネクタ 176"/>
          <p:cNvCxnSpPr>
            <a:stCxn id="160" idx="4"/>
            <a:endCxn id="5" idx="1"/>
          </p:cNvCxnSpPr>
          <p:nvPr/>
        </p:nvCxnSpPr>
        <p:spPr bwMode="auto">
          <a:xfrm>
            <a:off x="646504" y="2313402"/>
            <a:ext cx="682700" cy="250256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sp>
        <p:nvSpPr>
          <p:cNvPr id="148" name="円/楕円 147"/>
          <p:cNvSpPr/>
          <p:nvPr/>
        </p:nvSpPr>
        <p:spPr bwMode="auto">
          <a:xfrm>
            <a:off x="3701649" y="847691"/>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DV</a:t>
            </a:r>
            <a:endPar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112" name="直線矢印コネクタ 111"/>
          <p:cNvCxnSpPr>
            <a:stCxn id="8" idx="6"/>
            <a:endCxn id="153" idx="2"/>
          </p:cNvCxnSpPr>
          <p:nvPr/>
        </p:nvCxnSpPr>
        <p:spPr bwMode="auto">
          <a:xfrm>
            <a:off x="8071895" y="2882970"/>
            <a:ext cx="644585" cy="35117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13" name="直線矢印コネクタ 112"/>
          <p:cNvCxnSpPr>
            <a:stCxn id="150" idx="7"/>
            <a:endCxn id="153" idx="2"/>
          </p:cNvCxnSpPr>
          <p:nvPr/>
        </p:nvCxnSpPr>
        <p:spPr bwMode="auto">
          <a:xfrm>
            <a:off x="6637560" y="2648577"/>
            <a:ext cx="2078920" cy="585567"/>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15" name="直線矢印コネクタ 114"/>
          <p:cNvCxnSpPr>
            <a:endCxn id="148" idx="4"/>
          </p:cNvCxnSpPr>
          <p:nvPr/>
        </p:nvCxnSpPr>
        <p:spPr bwMode="auto">
          <a:xfrm flipH="1" flipV="1">
            <a:off x="4007649" y="1459691"/>
            <a:ext cx="796188" cy="436220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16" name="直線矢印コネクタ 115"/>
          <p:cNvCxnSpPr>
            <a:stCxn id="4" idx="7"/>
            <a:endCxn id="157" idx="3"/>
          </p:cNvCxnSpPr>
          <p:nvPr/>
        </p:nvCxnSpPr>
        <p:spPr bwMode="auto">
          <a:xfrm flipV="1">
            <a:off x="7088329" y="2506864"/>
            <a:ext cx="1695585" cy="345210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17" name="直線矢印コネクタ 116"/>
          <p:cNvCxnSpPr>
            <a:stCxn id="5" idx="1"/>
            <a:endCxn id="161" idx="4"/>
          </p:cNvCxnSpPr>
          <p:nvPr/>
        </p:nvCxnSpPr>
        <p:spPr bwMode="auto">
          <a:xfrm flipH="1" flipV="1">
            <a:off x="494771" y="4136301"/>
            <a:ext cx="834433" cy="679669"/>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18" name="直線矢印コネクタ 117"/>
          <p:cNvCxnSpPr>
            <a:stCxn id="5" idx="7"/>
            <a:endCxn id="148" idx="3"/>
          </p:cNvCxnSpPr>
          <p:nvPr/>
        </p:nvCxnSpPr>
        <p:spPr bwMode="auto">
          <a:xfrm flipV="1">
            <a:off x="2500172" y="1370066"/>
            <a:ext cx="1291102" cy="344590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20" name="直線矢印コネクタ 119"/>
          <p:cNvCxnSpPr>
            <a:stCxn id="8" idx="2"/>
            <a:endCxn id="148" idx="5"/>
          </p:cNvCxnSpPr>
          <p:nvPr/>
        </p:nvCxnSpPr>
        <p:spPr bwMode="auto">
          <a:xfrm flipH="1" flipV="1">
            <a:off x="4224024" y="1370066"/>
            <a:ext cx="2911871" cy="1512904"/>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23" name="直線矢印コネクタ 122"/>
          <p:cNvCxnSpPr>
            <a:stCxn id="5" idx="7"/>
            <a:endCxn id="149" idx="3"/>
          </p:cNvCxnSpPr>
          <p:nvPr/>
        </p:nvCxnSpPr>
        <p:spPr bwMode="auto">
          <a:xfrm flipV="1">
            <a:off x="2500172" y="1488478"/>
            <a:ext cx="2847274" cy="332749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24" name="直線矢印コネクタ 123"/>
          <p:cNvCxnSpPr>
            <a:stCxn id="5" idx="7"/>
            <a:endCxn id="157" idx="2"/>
          </p:cNvCxnSpPr>
          <p:nvPr/>
        </p:nvCxnSpPr>
        <p:spPr bwMode="auto">
          <a:xfrm flipV="1">
            <a:off x="2500172" y="2290489"/>
            <a:ext cx="6194117" cy="252548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25" name="直線矢印コネクタ 124"/>
          <p:cNvCxnSpPr>
            <a:stCxn id="5" idx="6"/>
            <a:endCxn id="4" idx="1"/>
          </p:cNvCxnSpPr>
          <p:nvPr/>
        </p:nvCxnSpPr>
        <p:spPr bwMode="auto">
          <a:xfrm>
            <a:off x="2742688" y="5401454"/>
            <a:ext cx="909103" cy="55751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29" name="直線矢印コネクタ 128"/>
          <p:cNvCxnSpPr>
            <a:stCxn id="154" idx="7"/>
            <a:endCxn id="156" idx="2"/>
          </p:cNvCxnSpPr>
          <p:nvPr/>
        </p:nvCxnSpPr>
        <p:spPr bwMode="auto">
          <a:xfrm>
            <a:off x="8997673" y="3738607"/>
            <a:ext cx="278512" cy="109441"/>
          </a:xfrm>
          <a:prstGeom prst="straightConnector1">
            <a:avLst/>
          </a:prstGeom>
          <a:solidFill>
            <a:schemeClr val="accent1"/>
          </a:solidFill>
          <a:ln w="12700" cap="flat" cmpd="sng" algn="ctr">
            <a:solidFill>
              <a:schemeClr val="tx1"/>
            </a:solidFill>
            <a:prstDash val="solid"/>
            <a:round/>
            <a:headEnd type="none" w="med" len="med"/>
            <a:tailEnd type="none" w="lg" len="med"/>
          </a:ln>
          <a:effectLst/>
        </p:spPr>
      </p:cxnSp>
      <p:cxnSp>
        <p:nvCxnSpPr>
          <p:cNvPr id="130" name="直線矢印コネクタ 129"/>
          <p:cNvCxnSpPr>
            <a:stCxn id="6" idx="7"/>
            <a:endCxn id="156" idx="4"/>
          </p:cNvCxnSpPr>
          <p:nvPr/>
        </p:nvCxnSpPr>
        <p:spPr bwMode="auto">
          <a:xfrm flipV="1">
            <a:off x="9165975" y="4316048"/>
            <a:ext cx="578210" cy="56922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7" name="直線矢印コネクタ 136"/>
          <p:cNvCxnSpPr>
            <a:stCxn id="154" idx="5"/>
            <a:endCxn id="155" idx="1"/>
          </p:cNvCxnSpPr>
          <p:nvPr/>
        </p:nvCxnSpPr>
        <p:spPr bwMode="auto">
          <a:xfrm>
            <a:off x="8997673" y="4171357"/>
            <a:ext cx="645899" cy="47195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38" name="直線矢印コネクタ 137"/>
          <p:cNvCxnSpPr>
            <a:stCxn id="10" idx="5"/>
            <a:endCxn id="155" idx="2"/>
          </p:cNvCxnSpPr>
          <p:nvPr/>
        </p:nvCxnSpPr>
        <p:spPr bwMode="auto">
          <a:xfrm>
            <a:off x="1943882" y="3353397"/>
            <a:ext cx="7610065" cy="1506286"/>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0" name="直線矢印コネクタ 139"/>
          <p:cNvCxnSpPr>
            <a:stCxn id="6" idx="7"/>
            <a:endCxn id="155" idx="2"/>
          </p:cNvCxnSpPr>
          <p:nvPr/>
        </p:nvCxnSpPr>
        <p:spPr bwMode="auto">
          <a:xfrm flipV="1">
            <a:off x="9165975" y="4859683"/>
            <a:ext cx="387972" cy="2559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1" name="直線矢印コネクタ 140"/>
          <p:cNvCxnSpPr>
            <a:stCxn id="4" idx="7"/>
            <a:endCxn id="155" idx="3"/>
          </p:cNvCxnSpPr>
          <p:nvPr/>
        </p:nvCxnSpPr>
        <p:spPr bwMode="auto">
          <a:xfrm flipV="1">
            <a:off x="7088329" y="5076058"/>
            <a:ext cx="2555243" cy="88290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79" name="直線矢印コネクタ 178"/>
          <p:cNvCxnSpPr>
            <a:stCxn id="4" idx="7"/>
            <a:endCxn id="153" idx="3"/>
          </p:cNvCxnSpPr>
          <p:nvPr/>
        </p:nvCxnSpPr>
        <p:spPr bwMode="auto">
          <a:xfrm flipV="1">
            <a:off x="7088329" y="3450519"/>
            <a:ext cx="1717776" cy="2508447"/>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0" name="直線矢印コネクタ 179"/>
          <p:cNvCxnSpPr>
            <a:stCxn id="154" idx="0"/>
            <a:endCxn id="153" idx="4"/>
          </p:cNvCxnSpPr>
          <p:nvPr/>
        </p:nvCxnSpPr>
        <p:spPr bwMode="auto">
          <a:xfrm flipV="1">
            <a:off x="8781298" y="3540144"/>
            <a:ext cx="241182" cy="10883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1" name="直線矢印コネクタ 180"/>
          <p:cNvCxnSpPr>
            <a:stCxn id="156" idx="1"/>
            <a:endCxn id="153" idx="5"/>
          </p:cNvCxnSpPr>
          <p:nvPr/>
        </p:nvCxnSpPr>
        <p:spPr bwMode="auto">
          <a:xfrm flipH="1" flipV="1">
            <a:off x="9238855" y="3450519"/>
            <a:ext cx="174404" cy="6660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2" name="直線矢印コネクタ 181"/>
          <p:cNvCxnSpPr>
            <a:stCxn id="4" idx="0"/>
            <a:endCxn id="152" idx="3"/>
          </p:cNvCxnSpPr>
          <p:nvPr/>
        </p:nvCxnSpPr>
        <p:spPr bwMode="auto">
          <a:xfrm flipV="1">
            <a:off x="5370060" y="4958779"/>
            <a:ext cx="1832471" cy="86311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3" name="直線矢印コネクタ 182"/>
          <p:cNvCxnSpPr>
            <a:stCxn id="7" idx="6"/>
            <a:endCxn id="152" idx="2"/>
          </p:cNvCxnSpPr>
          <p:nvPr/>
        </p:nvCxnSpPr>
        <p:spPr bwMode="auto">
          <a:xfrm flipV="1">
            <a:off x="5890407" y="4627853"/>
            <a:ext cx="1175050" cy="11711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4" name="直線矢印コネクタ 183"/>
          <p:cNvCxnSpPr>
            <a:stCxn id="5" idx="7"/>
            <a:endCxn id="153" idx="3"/>
          </p:cNvCxnSpPr>
          <p:nvPr/>
        </p:nvCxnSpPr>
        <p:spPr bwMode="auto">
          <a:xfrm flipV="1">
            <a:off x="2500172" y="3450519"/>
            <a:ext cx="6305933" cy="136545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5" name="直線矢印コネクタ 184"/>
          <p:cNvCxnSpPr>
            <a:stCxn id="6" idx="2"/>
            <a:endCxn id="152" idx="5"/>
          </p:cNvCxnSpPr>
          <p:nvPr/>
        </p:nvCxnSpPr>
        <p:spPr bwMode="auto">
          <a:xfrm flipH="1" flipV="1">
            <a:off x="7864383" y="4958779"/>
            <a:ext cx="153560" cy="40202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6" name="直線矢印コネクタ 185"/>
          <p:cNvCxnSpPr>
            <a:stCxn id="152" idx="0"/>
            <a:endCxn id="8" idx="4"/>
          </p:cNvCxnSpPr>
          <p:nvPr/>
        </p:nvCxnSpPr>
        <p:spPr bwMode="auto">
          <a:xfrm flipV="1">
            <a:off x="7533457" y="3350970"/>
            <a:ext cx="70438" cy="80888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7" name="直線矢印コネクタ 186"/>
          <p:cNvCxnSpPr>
            <a:stCxn id="6" idx="1"/>
            <a:endCxn id="9" idx="6"/>
          </p:cNvCxnSpPr>
          <p:nvPr/>
        </p:nvCxnSpPr>
        <p:spPr bwMode="auto">
          <a:xfrm flipH="1" flipV="1">
            <a:off x="4582454" y="3446725"/>
            <a:ext cx="3632460" cy="143855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8" name="直線矢印コネクタ 187"/>
          <p:cNvCxnSpPr>
            <a:stCxn id="154" idx="2"/>
            <a:endCxn id="150" idx="6"/>
          </p:cNvCxnSpPr>
          <p:nvPr/>
        </p:nvCxnSpPr>
        <p:spPr bwMode="auto">
          <a:xfrm flipH="1" flipV="1">
            <a:off x="6727185" y="2864952"/>
            <a:ext cx="1748113" cy="1090030"/>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89" name="直線矢印コネクタ 188"/>
          <p:cNvCxnSpPr>
            <a:stCxn id="4" idx="0"/>
            <a:endCxn id="150" idx="4"/>
          </p:cNvCxnSpPr>
          <p:nvPr/>
        </p:nvCxnSpPr>
        <p:spPr bwMode="auto">
          <a:xfrm flipV="1">
            <a:off x="5370060" y="3170952"/>
            <a:ext cx="1051125" cy="2650940"/>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90" name="直線矢印コネクタ 189"/>
          <p:cNvCxnSpPr>
            <a:stCxn id="6" idx="1"/>
            <a:endCxn id="150" idx="5"/>
          </p:cNvCxnSpPr>
          <p:nvPr/>
        </p:nvCxnSpPr>
        <p:spPr bwMode="auto">
          <a:xfrm flipH="1" flipV="1">
            <a:off x="6637560" y="3081327"/>
            <a:ext cx="1577354" cy="1803949"/>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95" name="直線矢印コネクタ 194"/>
          <p:cNvCxnSpPr>
            <a:stCxn id="154" idx="1"/>
            <a:endCxn id="151" idx="6"/>
          </p:cNvCxnSpPr>
          <p:nvPr/>
        </p:nvCxnSpPr>
        <p:spPr bwMode="auto">
          <a:xfrm flipH="1" flipV="1">
            <a:off x="5696978" y="2338349"/>
            <a:ext cx="2867945" cy="140025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96" name="直線矢印コネクタ 195"/>
          <p:cNvCxnSpPr>
            <a:stCxn id="6" idx="1"/>
            <a:endCxn id="151" idx="5"/>
          </p:cNvCxnSpPr>
          <p:nvPr/>
        </p:nvCxnSpPr>
        <p:spPr bwMode="auto">
          <a:xfrm flipH="1" flipV="1">
            <a:off x="5607353" y="2554724"/>
            <a:ext cx="2607561" cy="233055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97" name="直線矢印コネクタ 196"/>
          <p:cNvCxnSpPr>
            <a:stCxn id="150" idx="2"/>
            <a:endCxn id="9" idx="6"/>
          </p:cNvCxnSpPr>
          <p:nvPr/>
        </p:nvCxnSpPr>
        <p:spPr bwMode="auto">
          <a:xfrm flipH="1">
            <a:off x="4582454" y="2864952"/>
            <a:ext cx="1532731" cy="58177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4" name="直線矢印コネクタ 203"/>
          <p:cNvCxnSpPr>
            <a:stCxn id="10" idx="6"/>
            <a:endCxn id="151" idx="2"/>
          </p:cNvCxnSpPr>
          <p:nvPr/>
        </p:nvCxnSpPr>
        <p:spPr bwMode="auto">
          <a:xfrm flipV="1">
            <a:off x="2080956" y="2338349"/>
            <a:ext cx="3004022" cy="68412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5" name="直線矢印コネクタ 204"/>
          <p:cNvCxnSpPr>
            <a:stCxn id="5" idx="7"/>
            <a:endCxn id="150" idx="3"/>
          </p:cNvCxnSpPr>
          <p:nvPr/>
        </p:nvCxnSpPr>
        <p:spPr bwMode="auto">
          <a:xfrm flipV="1">
            <a:off x="2500172" y="3081327"/>
            <a:ext cx="3704638" cy="173464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06" name="直線矢印コネクタ 205"/>
          <p:cNvCxnSpPr>
            <a:stCxn id="5" idx="7"/>
            <a:endCxn id="151" idx="3"/>
          </p:cNvCxnSpPr>
          <p:nvPr/>
        </p:nvCxnSpPr>
        <p:spPr bwMode="auto">
          <a:xfrm flipV="1">
            <a:off x="2500172" y="2554724"/>
            <a:ext cx="2674431" cy="2261246"/>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sp>
        <p:nvSpPr>
          <p:cNvPr id="151" name="円/楕円 150"/>
          <p:cNvSpPr/>
          <p:nvPr/>
        </p:nvSpPr>
        <p:spPr bwMode="auto">
          <a:xfrm>
            <a:off x="5084978" y="2032349"/>
            <a:ext cx="612000" cy="612000"/>
          </a:xfrm>
          <a:prstGeom prst="ellipse">
            <a:avLst/>
          </a:prstGeom>
          <a:solidFill>
            <a:srgbClr val="FF99FF">
              <a:alpha val="82000"/>
            </a:srgbClr>
          </a:solidFill>
          <a:ln w="38100" cap="flat" cmpd="sng" algn="ctr">
            <a:solidFill>
              <a:srgbClr val="990099"/>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sp>
        <p:nvSpPr>
          <p:cNvPr id="150" name="円/楕円 149"/>
          <p:cNvSpPr/>
          <p:nvPr/>
        </p:nvSpPr>
        <p:spPr bwMode="auto">
          <a:xfrm>
            <a:off x="6115185" y="2558952"/>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進路に</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関する</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悩み</a:t>
            </a:r>
          </a:p>
        </p:txBody>
      </p:sp>
      <p:sp>
        <p:nvSpPr>
          <p:cNvPr id="5" name="円/楕円 4"/>
          <p:cNvSpPr/>
          <p:nvPr/>
        </p:nvSpPr>
        <p:spPr bwMode="auto">
          <a:xfrm>
            <a:off x="1086688" y="4573454"/>
            <a:ext cx="1656000" cy="1656000"/>
          </a:xfrm>
          <a:prstGeom prst="ellipse">
            <a:avLst/>
          </a:prstGeom>
          <a:solidFill>
            <a:srgbClr val="FF99FF">
              <a:alpha val="82000"/>
            </a:srgbClr>
          </a:solidFill>
          <a:ln w="38100" cap="flat" cmpd="sng" algn="ctr">
            <a:solidFill>
              <a:srgbClr val="990099"/>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endParaRPr kumimoji="1" lang="en-US" altLang="ja-JP" sz="3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精神疾患</a:t>
            </a:r>
          </a:p>
        </p:txBody>
      </p:sp>
      <p:sp>
        <p:nvSpPr>
          <p:cNvPr id="6" name="円/楕円 5"/>
          <p:cNvSpPr/>
          <p:nvPr/>
        </p:nvSpPr>
        <p:spPr bwMode="auto">
          <a:xfrm>
            <a:off x="8017943" y="4688305"/>
            <a:ext cx="1345003" cy="1345003"/>
          </a:xfrm>
          <a:prstGeom prst="ellipse">
            <a:avLst/>
          </a:prstGeom>
          <a:solidFill>
            <a:srgbClr val="FF99FF">
              <a:alpha val="82000"/>
            </a:srgbClr>
          </a:solidFill>
          <a:ln w="38100" cap="flat" cmpd="sng" algn="ctr">
            <a:solidFill>
              <a:srgbClr val="990099"/>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家族間</a:t>
            </a: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の不和</a:t>
            </a:r>
          </a:p>
        </p:txBody>
      </p:sp>
      <p:sp>
        <p:nvSpPr>
          <p:cNvPr id="4" name="円/楕円 3"/>
          <p:cNvSpPr/>
          <p:nvPr/>
        </p:nvSpPr>
        <p:spPr bwMode="auto">
          <a:xfrm>
            <a:off x="2940060" y="5821892"/>
            <a:ext cx="4860000" cy="936000"/>
          </a:xfrm>
          <a:prstGeom prst="ellipse">
            <a:avLst/>
          </a:prstGeom>
          <a:solidFill>
            <a:schemeClr val="bg1">
              <a:lumMod val="25000"/>
              <a:lumOff val="75000"/>
              <a:alpha val="87000"/>
            </a:schemeClr>
          </a:solidFill>
          <a:ln w="25400" cap="flat" cmpd="sng" algn="ctr">
            <a:solidFill>
              <a:schemeClr val="bg1">
                <a:lumMod val="50000"/>
                <a:lumOff val="50000"/>
              </a:schemeClr>
            </a:solidFill>
            <a:prstDash val="solid"/>
            <a:round/>
            <a:headEnd type="none" w="med" len="med"/>
            <a:tailEnd type="none" w="med" len="med"/>
          </a:ln>
          <a:effectLst/>
        </p:spPr>
        <p:txBody>
          <a:bodyPr vert="horz" wrap="square" lIns="91440" tIns="0" rIns="91440" bIns="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4" name="円/楕円 153"/>
          <p:cNvSpPr/>
          <p:nvPr/>
        </p:nvSpPr>
        <p:spPr bwMode="auto">
          <a:xfrm>
            <a:off x="8475298" y="3648982"/>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ひきこもり</a:t>
            </a:r>
          </a:p>
        </p:txBody>
      </p:sp>
      <p:cxnSp>
        <p:nvCxnSpPr>
          <p:cNvPr id="262" name="直線矢印コネクタ 261"/>
          <p:cNvCxnSpPr>
            <a:stCxn id="152" idx="7"/>
            <a:endCxn id="14" idx="4"/>
          </p:cNvCxnSpPr>
          <p:nvPr/>
        </p:nvCxnSpPr>
        <p:spPr bwMode="auto">
          <a:xfrm flipV="1">
            <a:off x="7864383" y="1335510"/>
            <a:ext cx="743135" cy="2961417"/>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63" name="直線矢印コネクタ 262"/>
          <p:cNvCxnSpPr>
            <a:stCxn id="8" idx="1"/>
            <a:endCxn id="149" idx="5"/>
          </p:cNvCxnSpPr>
          <p:nvPr/>
        </p:nvCxnSpPr>
        <p:spPr bwMode="auto">
          <a:xfrm flipH="1" flipV="1">
            <a:off x="5780196" y="1488478"/>
            <a:ext cx="1492773" cy="1063566"/>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64" name="直線矢印コネクタ 263"/>
          <p:cNvCxnSpPr>
            <a:stCxn id="6" idx="0"/>
            <a:endCxn id="154" idx="4"/>
          </p:cNvCxnSpPr>
          <p:nvPr/>
        </p:nvCxnSpPr>
        <p:spPr bwMode="auto">
          <a:xfrm flipV="1">
            <a:off x="8690445" y="4260982"/>
            <a:ext cx="90853" cy="427323"/>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sp>
        <p:nvSpPr>
          <p:cNvPr id="11" name="円/楕円 10"/>
          <p:cNvSpPr/>
          <p:nvPr/>
        </p:nvSpPr>
        <p:spPr bwMode="auto">
          <a:xfrm>
            <a:off x="1892422" y="129151"/>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職場環境</a:t>
            </a:r>
            <a:endParaRPr kumimoji="1" lang="en-US" altLang="ja-JP"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の変化</a:t>
            </a:r>
          </a:p>
        </p:txBody>
      </p:sp>
      <p:sp>
        <p:nvSpPr>
          <p:cNvPr id="14" name="円/楕円 13"/>
          <p:cNvSpPr/>
          <p:nvPr/>
        </p:nvSpPr>
        <p:spPr bwMode="auto">
          <a:xfrm>
            <a:off x="8139518" y="399510"/>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事業不振</a:t>
            </a:r>
          </a:p>
        </p:txBody>
      </p:sp>
      <p:sp>
        <p:nvSpPr>
          <p:cNvPr id="9" name="円/楕円 8"/>
          <p:cNvSpPr/>
          <p:nvPr/>
        </p:nvSpPr>
        <p:spPr bwMode="auto">
          <a:xfrm>
            <a:off x="3646454" y="2978725"/>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失業</a:t>
            </a:r>
          </a:p>
        </p:txBody>
      </p:sp>
      <p:sp>
        <p:nvSpPr>
          <p:cNvPr id="10" name="円/楕円 9"/>
          <p:cNvSpPr/>
          <p:nvPr/>
        </p:nvSpPr>
        <p:spPr bwMode="auto">
          <a:xfrm>
            <a:off x="1144956" y="2554471"/>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身体疾患</a:t>
            </a:r>
          </a:p>
        </p:txBody>
      </p:sp>
      <p:sp>
        <p:nvSpPr>
          <p:cNvPr id="13" name="円/楕円 12"/>
          <p:cNvSpPr/>
          <p:nvPr/>
        </p:nvSpPr>
        <p:spPr bwMode="auto">
          <a:xfrm>
            <a:off x="3658954" y="1705669"/>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過労</a:t>
            </a:r>
          </a:p>
        </p:txBody>
      </p:sp>
      <p:sp>
        <p:nvSpPr>
          <p:cNvPr id="8" name="円/楕円 7"/>
          <p:cNvSpPr/>
          <p:nvPr/>
        </p:nvSpPr>
        <p:spPr bwMode="auto">
          <a:xfrm>
            <a:off x="7135895" y="2414970"/>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負債</a:t>
            </a:r>
          </a:p>
        </p:txBody>
      </p:sp>
      <p:sp>
        <p:nvSpPr>
          <p:cNvPr id="12" name="円/楕円 11"/>
          <p:cNvSpPr/>
          <p:nvPr/>
        </p:nvSpPr>
        <p:spPr bwMode="auto">
          <a:xfrm>
            <a:off x="2385547" y="1568595"/>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職場の</a:t>
            </a:r>
            <a:endParaRPr kumimoji="1" lang="en-US" altLang="ja-JP"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人間関係</a:t>
            </a:r>
          </a:p>
        </p:txBody>
      </p:sp>
      <p:cxnSp>
        <p:nvCxnSpPr>
          <p:cNvPr id="142" name="直線矢印コネクタ 141"/>
          <p:cNvCxnSpPr>
            <a:stCxn id="9" idx="6"/>
            <a:endCxn id="154" idx="2"/>
          </p:cNvCxnSpPr>
          <p:nvPr/>
        </p:nvCxnSpPr>
        <p:spPr bwMode="auto">
          <a:xfrm>
            <a:off x="4582454" y="3446725"/>
            <a:ext cx="3892844" cy="508257"/>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3" name="直線矢印コネクタ 142"/>
          <p:cNvCxnSpPr>
            <a:stCxn id="5" idx="6"/>
            <a:endCxn id="154" idx="2"/>
          </p:cNvCxnSpPr>
          <p:nvPr/>
        </p:nvCxnSpPr>
        <p:spPr bwMode="auto">
          <a:xfrm flipV="1">
            <a:off x="2742688" y="3954982"/>
            <a:ext cx="5732610" cy="1446472"/>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4" name="直線矢印コネクタ 143"/>
          <p:cNvCxnSpPr>
            <a:stCxn id="7" idx="6"/>
            <a:endCxn id="154" idx="2"/>
          </p:cNvCxnSpPr>
          <p:nvPr/>
        </p:nvCxnSpPr>
        <p:spPr bwMode="auto">
          <a:xfrm flipV="1">
            <a:off x="5890407" y="3954982"/>
            <a:ext cx="2584891" cy="789986"/>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5" name="直線矢印コネクタ 144"/>
          <p:cNvCxnSpPr>
            <a:stCxn id="5" idx="6"/>
            <a:endCxn id="152" idx="2"/>
          </p:cNvCxnSpPr>
          <p:nvPr/>
        </p:nvCxnSpPr>
        <p:spPr bwMode="auto">
          <a:xfrm flipV="1">
            <a:off x="2742688" y="4627853"/>
            <a:ext cx="4322769" cy="77360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47" name="直線矢印コネクタ 146"/>
          <p:cNvCxnSpPr>
            <a:stCxn id="150" idx="5"/>
            <a:endCxn id="152" idx="1"/>
          </p:cNvCxnSpPr>
          <p:nvPr/>
        </p:nvCxnSpPr>
        <p:spPr bwMode="auto">
          <a:xfrm>
            <a:off x="6637560" y="3081327"/>
            <a:ext cx="564971" cy="1215600"/>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sp>
        <p:nvSpPr>
          <p:cNvPr id="152" name="円/楕円 151"/>
          <p:cNvSpPr/>
          <p:nvPr/>
        </p:nvSpPr>
        <p:spPr bwMode="auto">
          <a:xfrm>
            <a:off x="7065457" y="4159853"/>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非正規</a:t>
            </a:r>
            <a:endParaRPr kumimoji="1" lang="en-US" altLang="ja-JP"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雇用</a:t>
            </a:r>
          </a:p>
        </p:txBody>
      </p:sp>
      <p:cxnSp>
        <p:nvCxnSpPr>
          <p:cNvPr id="191" name="直線矢印コネクタ 190"/>
          <p:cNvCxnSpPr>
            <a:stCxn id="7" idx="0"/>
            <a:endCxn id="150" idx="3"/>
          </p:cNvCxnSpPr>
          <p:nvPr/>
        </p:nvCxnSpPr>
        <p:spPr bwMode="auto">
          <a:xfrm flipV="1">
            <a:off x="5332407" y="3081327"/>
            <a:ext cx="872403" cy="1105641"/>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192" name="直線矢印コネクタ 191"/>
          <p:cNvCxnSpPr>
            <a:stCxn id="151" idx="6"/>
            <a:endCxn id="150" idx="1"/>
          </p:cNvCxnSpPr>
          <p:nvPr/>
        </p:nvCxnSpPr>
        <p:spPr bwMode="auto">
          <a:xfrm>
            <a:off x="5696978" y="2338349"/>
            <a:ext cx="507832" cy="310228"/>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49" name="直線矢印コネクタ 48"/>
          <p:cNvCxnSpPr>
            <a:stCxn id="7" idx="4"/>
            <a:endCxn id="4" idx="0"/>
          </p:cNvCxnSpPr>
          <p:nvPr/>
        </p:nvCxnSpPr>
        <p:spPr bwMode="auto">
          <a:xfrm>
            <a:off x="5332407" y="5302968"/>
            <a:ext cx="37653" cy="518924"/>
          </a:xfrm>
          <a:prstGeom prst="straightConnector1">
            <a:avLst/>
          </a:prstGeom>
          <a:solidFill>
            <a:schemeClr val="accent1"/>
          </a:solidFill>
          <a:ln w="79375" cap="flat" cmpd="sng" algn="ctr">
            <a:solidFill>
              <a:srgbClr val="FF99FF">
                <a:alpha val="78000"/>
              </a:srgbClr>
            </a:solidFill>
            <a:prstDash val="solid"/>
            <a:round/>
            <a:headEnd type="none" w="med" len="med"/>
            <a:tailEnd type="triangle" w="med" len="med"/>
          </a:ln>
          <a:effectLst/>
        </p:spPr>
      </p:cxnSp>
      <p:sp>
        <p:nvSpPr>
          <p:cNvPr id="7" name="円/楕円 6"/>
          <p:cNvSpPr/>
          <p:nvPr/>
        </p:nvSpPr>
        <p:spPr bwMode="auto">
          <a:xfrm>
            <a:off x="4774407" y="4186968"/>
            <a:ext cx="1116000" cy="1116000"/>
          </a:xfrm>
          <a:prstGeom prst="ellipse">
            <a:avLst/>
          </a:prstGeom>
          <a:solidFill>
            <a:srgbClr val="FF99FF">
              <a:alpha val="82000"/>
            </a:srgbClr>
          </a:solidFill>
          <a:ln w="38100" cap="flat" cmpd="sng" algn="ctr">
            <a:solidFill>
              <a:srgbClr val="990099"/>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164" name="円/楕円 163"/>
          <p:cNvSpPr/>
          <p:nvPr/>
        </p:nvSpPr>
        <p:spPr bwMode="auto">
          <a:xfrm>
            <a:off x="6238674" y="809604"/>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保証人</a:t>
            </a:r>
            <a:endParaRPr kumimoji="1" lang="en-US" altLang="ja-JP"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問題</a:t>
            </a:r>
          </a:p>
        </p:txBody>
      </p:sp>
      <p:cxnSp>
        <p:nvCxnSpPr>
          <p:cNvPr id="193" name="直線矢印コネクタ 192"/>
          <p:cNvCxnSpPr>
            <a:stCxn id="164" idx="5"/>
            <a:endCxn id="8" idx="1"/>
          </p:cNvCxnSpPr>
          <p:nvPr/>
        </p:nvCxnSpPr>
        <p:spPr bwMode="auto">
          <a:xfrm>
            <a:off x="7037600" y="1608530"/>
            <a:ext cx="235369" cy="943514"/>
          </a:xfrm>
          <a:prstGeom prst="straightConnector1">
            <a:avLst/>
          </a:prstGeom>
          <a:solidFill>
            <a:schemeClr val="accent1"/>
          </a:solidFill>
          <a:ln w="50800" cap="flat" cmpd="sng" algn="ctr">
            <a:solidFill>
              <a:srgbClr val="FFC000"/>
            </a:solidFill>
            <a:prstDash val="solid"/>
            <a:round/>
            <a:headEnd type="arrow" w="med" len="med"/>
            <a:tailEnd type="triangle" w="med" len="med"/>
          </a:ln>
          <a:effectLst>
            <a:outerShdw blurRad="50800" dist="50800" dir="5400000" sx="1000" sy="1000" algn="ctr" rotWithShape="0">
              <a:schemeClr val="bg1">
                <a:lumMod val="10000"/>
                <a:lumOff val="90000"/>
              </a:schemeClr>
            </a:outerShdw>
          </a:effectLst>
        </p:spPr>
      </p:cxnSp>
      <p:sp>
        <p:nvSpPr>
          <p:cNvPr id="198" name="円/楕円 197"/>
          <p:cNvSpPr/>
          <p:nvPr/>
        </p:nvSpPr>
        <p:spPr bwMode="auto">
          <a:xfrm>
            <a:off x="54708" y="2450669"/>
            <a:ext cx="936000" cy="936000"/>
          </a:xfrm>
          <a:prstGeom prst="ellipse">
            <a:avLst/>
          </a:prstGeom>
          <a:solidFill>
            <a:srgbClr val="FFC000">
              <a:alpha val="85000"/>
            </a:srgbClr>
          </a:solidFill>
          <a:ln w="34925" cap="flat" cmpd="sng" algn="ctr">
            <a:solidFill>
              <a:srgbClr val="FFC000"/>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DV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性暴力</a:t>
            </a:r>
          </a:p>
        </p:txBody>
      </p:sp>
      <p:cxnSp>
        <p:nvCxnSpPr>
          <p:cNvPr id="199" name="直線矢印コネクタ 198"/>
          <p:cNvCxnSpPr>
            <a:stCxn id="198" idx="6"/>
            <a:endCxn id="4" idx="0"/>
          </p:cNvCxnSpPr>
          <p:nvPr/>
        </p:nvCxnSpPr>
        <p:spPr bwMode="auto">
          <a:xfrm>
            <a:off x="990708" y="2918669"/>
            <a:ext cx="4379352" cy="2903223"/>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cxnSp>
        <p:nvCxnSpPr>
          <p:cNvPr id="200" name="直線矢印コネクタ 199"/>
          <p:cNvCxnSpPr>
            <a:stCxn id="198" idx="5"/>
            <a:endCxn id="5" idx="1"/>
          </p:cNvCxnSpPr>
          <p:nvPr/>
        </p:nvCxnSpPr>
        <p:spPr bwMode="auto">
          <a:xfrm>
            <a:off x="853634" y="3249595"/>
            <a:ext cx="475570" cy="1566375"/>
          </a:xfrm>
          <a:prstGeom prst="straightConnector1">
            <a:avLst/>
          </a:prstGeom>
          <a:solidFill>
            <a:schemeClr val="accent1"/>
          </a:solidFill>
          <a:ln w="508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sp>
        <p:nvSpPr>
          <p:cNvPr id="201" name="円/楕円 200"/>
          <p:cNvSpPr/>
          <p:nvPr/>
        </p:nvSpPr>
        <p:spPr bwMode="auto">
          <a:xfrm>
            <a:off x="9320514" y="1072859"/>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被虐待</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203" name="直線矢印コネクタ 202"/>
          <p:cNvCxnSpPr>
            <a:stCxn id="151" idx="7"/>
            <a:endCxn id="201" idx="2"/>
          </p:cNvCxnSpPr>
          <p:nvPr/>
        </p:nvCxnSpPr>
        <p:spPr bwMode="auto">
          <a:xfrm flipV="1">
            <a:off x="5607353" y="1378859"/>
            <a:ext cx="3713161" cy="743115"/>
          </a:xfrm>
          <a:prstGeom prst="straightConnector1">
            <a:avLst/>
          </a:prstGeom>
          <a:solidFill>
            <a:schemeClr val="accent1"/>
          </a:solidFill>
          <a:ln w="12700" cap="flat" cmpd="sng" algn="ctr">
            <a:solidFill>
              <a:schemeClr val="tx1"/>
            </a:solidFill>
            <a:prstDash val="sysDash"/>
            <a:round/>
            <a:headEnd type="none" w="med" len="med"/>
            <a:tailEnd type="none" w="lg" len="med"/>
          </a:ln>
          <a:effectLst/>
        </p:spPr>
      </p:cxnSp>
      <p:cxnSp>
        <p:nvCxnSpPr>
          <p:cNvPr id="295" name="直線矢印コネクタ 294"/>
          <p:cNvCxnSpPr>
            <a:stCxn id="157" idx="7"/>
            <a:endCxn id="201" idx="3"/>
          </p:cNvCxnSpPr>
          <p:nvPr/>
        </p:nvCxnSpPr>
        <p:spPr bwMode="auto">
          <a:xfrm flipV="1">
            <a:off x="9216664" y="1595234"/>
            <a:ext cx="193475" cy="478880"/>
          </a:xfrm>
          <a:prstGeom prst="straightConnector1">
            <a:avLst/>
          </a:prstGeom>
          <a:solidFill>
            <a:schemeClr val="accent1"/>
          </a:solidFill>
          <a:ln w="12700" cap="flat" cmpd="sng" algn="ctr">
            <a:solidFill>
              <a:schemeClr val="tx1"/>
            </a:solidFill>
            <a:prstDash val="sysDash"/>
            <a:round/>
            <a:headEnd type="triangle" w="med" len="med"/>
            <a:tailEnd type="none" w="lg" len="med"/>
          </a:ln>
          <a:effectLst/>
        </p:spPr>
      </p:cxnSp>
      <p:cxnSp>
        <p:nvCxnSpPr>
          <p:cNvPr id="146" name="直線矢印コネクタ 145"/>
          <p:cNvCxnSpPr>
            <a:stCxn id="9" idx="3"/>
            <a:endCxn id="5" idx="7"/>
          </p:cNvCxnSpPr>
          <p:nvPr/>
        </p:nvCxnSpPr>
        <p:spPr bwMode="auto">
          <a:xfrm flipH="1">
            <a:off x="2500172" y="3777651"/>
            <a:ext cx="1283356" cy="1038319"/>
          </a:xfrm>
          <a:prstGeom prst="straightConnector1">
            <a:avLst/>
          </a:prstGeom>
          <a:solidFill>
            <a:schemeClr val="accent1"/>
          </a:solidFill>
          <a:ln w="63500" cap="flat" cmpd="sng" algn="ctr">
            <a:solidFill>
              <a:srgbClr val="FFC000"/>
            </a:solidFill>
            <a:prstDash val="solid"/>
            <a:round/>
            <a:headEnd type="triangle" w="med" len="med"/>
            <a:tailEnd type="triangle" w="med" len="med"/>
          </a:ln>
          <a:effectLst>
            <a:outerShdw blurRad="50800" dist="50800" dir="5400000" sx="1000" sy="1000" algn="ctr" rotWithShape="0">
              <a:schemeClr val="bg1">
                <a:lumMod val="10000"/>
                <a:lumOff val="90000"/>
              </a:schemeClr>
            </a:outerShdw>
          </a:effectLst>
        </p:spPr>
      </p:cxnSp>
      <p:cxnSp>
        <p:nvCxnSpPr>
          <p:cNvPr id="167" name="直線矢印コネクタ 166"/>
          <p:cNvCxnSpPr>
            <a:stCxn id="164" idx="6"/>
            <a:endCxn id="14" idx="2"/>
          </p:cNvCxnSpPr>
          <p:nvPr/>
        </p:nvCxnSpPr>
        <p:spPr bwMode="auto">
          <a:xfrm flipV="1">
            <a:off x="7174674" y="867510"/>
            <a:ext cx="964844" cy="410094"/>
          </a:xfrm>
          <a:prstGeom prst="straightConnector1">
            <a:avLst/>
          </a:prstGeom>
          <a:solidFill>
            <a:schemeClr val="accent1"/>
          </a:solidFill>
          <a:ln w="50800" cap="flat" cmpd="sng" algn="ctr">
            <a:solidFill>
              <a:srgbClr val="FFC000"/>
            </a:solidFill>
            <a:prstDash val="solid"/>
            <a:round/>
            <a:headEnd type="arrow" w="med" len="med"/>
            <a:tailEnd type="triangle" w="med" len="med"/>
          </a:ln>
          <a:effectLst>
            <a:outerShdw blurRad="50800" dist="50800" dir="5400000" sx="1000" sy="1000" algn="ctr" rotWithShape="0">
              <a:schemeClr val="bg1">
                <a:lumMod val="10000"/>
                <a:lumOff val="90000"/>
              </a:schemeClr>
            </a:outerShdw>
          </a:effectLst>
        </p:spPr>
      </p:cxnSp>
      <p:cxnSp>
        <p:nvCxnSpPr>
          <p:cNvPr id="210" name="直線矢印コネクタ 209"/>
          <p:cNvCxnSpPr>
            <a:stCxn id="152" idx="2"/>
            <a:endCxn id="7" idx="6"/>
          </p:cNvCxnSpPr>
          <p:nvPr/>
        </p:nvCxnSpPr>
        <p:spPr bwMode="auto">
          <a:xfrm flipH="1">
            <a:off x="5890407" y="4627853"/>
            <a:ext cx="1175050" cy="117115"/>
          </a:xfrm>
          <a:prstGeom prst="straightConnector1">
            <a:avLst/>
          </a:prstGeom>
          <a:solidFill>
            <a:schemeClr val="accent1"/>
          </a:solidFill>
          <a:ln w="63500" cap="flat" cmpd="sng" algn="ctr">
            <a:solidFill>
              <a:srgbClr val="FFC000"/>
            </a:solidFill>
            <a:prstDash val="solid"/>
            <a:round/>
            <a:headEnd type="none" w="med" len="med"/>
            <a:tailEnd type="triangle" w="med" len="med"/>
          </a:ln>
          <a:effectLst>
            <a:outerShdw blurRad="50800" dist="50800" dir="5400000" sx="1000" sy="1000" algn="ctr" rotWithShape="0">
              <a:schemeClr val="bg1">
                <a:lumMod val="10000"/>
                <a:lumOff val="90000"/>
              </a:schemeClr>
            </a:outerShdw>
          </a:effectLst>
        </p:spPr>
      </p:cxnSp>
      <p:sp>
        <p:nvSpPr>
          <p:cNvPr id="153" name="円/楕円 152"/>
          <p:cNvSpPr/>
          <p:nvPr/>
        </p:nvSpPr>
        <p:spPr bwMode="auto">
          <a:xfrm>
            <a:off x="8716480" y="2928144"/>
            <a:ext cx="612000" cy="612000"/>
          </a:xfrm>
          <a:prstGeom prst="ellipse">
            <a:avLst/>
          </a:prstGeom>
          <a:solidFill>
            <a:schemeClr val="tx2">
              <a:lumMod val="40000"/>
              <a:lumOff val="60000"/>
              <a:alpha val="72000"/>
            </a:schemeClr>
          </a:solidFill>
          <a:ln w="9525" cap="flat" cmpd="sng" algn="ctr">
            <a:solidFill>
              <a:schemeClr val="tx2"/>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育児の</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悩み</a:t>
            </a:r>
            <a:endParaRPr kumimoji="1" lang="en-US" altLang="ja-JP" sz="12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211" name="直線矢印コネクタ 210"/>
          <p:cNvCxnSpPr>
            <a:stCxn id="156" idx="3"/>
            <a:endCxn id="152" idx="6"/>
          </p:cNvCxnSpPr>
          <p:nvPr/>
        </p:nvCxnSpPr>
        <p:spPr bwMode="auto">
          <a:xfrm flipH="1">
            <a:off x="8001457" y="4178974"/>
            <a:ext cx="1411802" cy="448879"/>
          </a:xfrm>
          <a:prstGeom prst="straightConnector1">
            <a:avLst/>
          </a:prstGeom>
          <a:solidFill>
            <a:schemeClr val="accent1"/>
          </a:solidFill>
          <a:ln w="25400" cap="flat" cmpd="sng" algn="ctr">
            <a:solidFill>
              <a:schemeClr val="tx2"/>
            </a:solidFill>
            <a:prstDash val="solid"/>
            <a:round/>
            <a:headEnd type="none" w="med" len="med"/>
            <a:tailEnd type="arrow" w="lg" len="med"/>
          </a:ln>
          <a:effectLst/>
        </p:spPr>
      </p:cxnSp>
    </p:spTree>
    <p:extLst>
      <p:ext uri="{BB962C8B-B14F-4D97-AF65-F5344CB8AC3E}">
        <p14:creationId xmlns:p14="http://schemas.microsoft.com/office/powerpoint/2010/main" val="72334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500"/>
                                        <p:tgtEl>
                                          <p:spTgt spid="5"/>
                                        </p:tgtEl>
                                      </p:cBhvr>
                                    </p:animEffect>
                                  </p:childTnLst>
                                </p:cTn>
                              </p:par>
                              <p:par>
                                <p:cTn id="12" presetID="22" presetClass="entr" presetSubtype="8" fill="hold" nodeType="withEffect">
                                  <p:stCondLst>
                                    <p:cond delay="500"/>
                                  </p:stCondLst>
                                  <p:childTnLst>
                                    <p:set>
                                      <p:cBhvr>
                                        <p:cTn id="13" dur="1" fill="hold">
                                          <p:stCondLst>
                                            <p:cond delay="0"/>
                                          </p:stCondLst>
                                        </p:cTn>
                                        <p:tgtEl>
                                          <p:spTgt spid="45"/>
                                        </p:tgtEl>
                                        <p:attrNameLst>
                                          <p:attrName>style.visibility</p:attrName>
                                        </p:attrNameLst>
                                      </p:cBhvr>
                                      <p:to>
                                        <p:strVal val="visible"/>
                                      </p:to>
                                    </p:set>
                                    <p:animEffect transition="in" filter="wipe(left)">
                                      <p:cBhvr>
                                        <p:cTn id="14" dur="1500"/>
                                        <p:tgtEl>
                                          <p:spTgt spid="45"/>
                                        </p:tgtEl>
                                      </p:cBhvr>
                                    </p:animEffect>
                                  </p:childTnLst>
                                </p:cTn>
                              </p:par>
                            </p:childTnLst>
                          </p:cTn>
                        </p:par>
                        <p:par>
                          <p:cTn id="15" fill="hold">
                            <p:stCondLst>
                              <p:cond delay="35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500"/>
                                        <p:tgtEl>
                                          <p:spTgt spid="6"/>
                                        </p:tgtEl>
                                      </p:cBhvr>
                                    </p:animEffect>
                                  </p:childTnLst>
                                </p:cTn>
                              </p:par>
                              <p:par>
                                <p:cTn id="19" presetID="22" presetClass="entr" presetSubtype="1" fill="hold" nodeType="withEffect">
                                  <p:stCondLst>
                                    <p:cond delay="500"/>
                                  </p:stCondLst>
                                  <p:childTnLst>
                                    <p:set>
                                      <p:cBhvr>
                                        <p:cTn id="20" dur="1" fill="hold">
                                          <p:stCondLst>
                                            <p:cond delay="0"/>
                                          </p:stCondLst>
                                        </p:cTn>
                                        <p:tgtEl>
                                          <p:spTgt spid="50"/>
                                        </p:tgtEl>
                                        <p:attrNameLst>
                                          <p:attrName>style.visibility</p:attrName>
                                        </p:attrNameLst>
                                      </p:cBhvr>
                                      <p:to>
                                        <p:strVal val="visible"/>
                                      </p:to>
                                    </p:set>
                                    <p:animEffect transition="in" filter="wipe(up)">
                                      <p:cBhvr>
                                        <p:cTn id="21" dur="1500"/>
                                        <p:tgtEl>
                                          <p:spTgt spid="50"/>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childTnLst>
                                </p:cTn>
                              </p:par>
                              <p:par>
                                <p:cTn id="26" presetID="22" presetClass="entr" presetSubtype="1" fill="hold" nodeType="withEffect">
                                  <p:stCondLst>
                                    <p:cond delay="500"/>
                                  </p:stCondLst>
                                  <p:childTnLst>
                                    <p:set>
                                      <p:cBhvr>
                                        <p:cTn id="27" dur="1" fill="hold">
                                          <p:stCondLst>
                                            <p:cond delay="0"/>
                                          </p:stCondLst>
                                        </p:cTn>
                                        <p:tgtEl>
                                          <p:spTgt spid="49"/>
                                        </p:tgtEl>
                                        <p:attrNameLst>
                                          <p:attrName>style.visibility</p:attrName>
                                        </p:attrNameLst>
                                      </p:cBhvr>
                                      <p:to>
                                        <p:strVal val="visible"/>
                                      </p:to>
                                    </p:set>
                                    <p:animEffect transition="in" filter="wipe(up)">
                                      <p:cBhvr>
                                        <p:cTn id="28" dur="1500"/>
                                        <p:tgtEl>
                                          <p:spTgt spid="49"/>
                                        </p:tgtEl>
                                      </p:cBhvr>
                                    </p:animEffect>
                                  </p:childTnLst>
                                </p:cTn>
                              </p:par>
                              <p:par>
                                <p:cTn id="29" presetID="22" presetClass="entr" presetSubtype="2" fill="hold" nodeType="withEffect">
                                  <p:stCondLst>
                                    <p:cond delay="500"/>
                                  </p:stCondLst>
                                  <p:childTnLst>
                                    <p:set>
                                      <p:cBhvr>
                                        <p:cTn id="30" dur="1" fill="hold">
                                          <p:stCondLst>
                                            <p:cond delay="0"/>
                                          </p:stCondLst>
                                        </p:cTn>
                                        <p:tgtEl>
                                          <p:spTgt spid="85"/>
                                        </p:tgtEl>
                                        <p:attrNameLst>
                                          <p:attrName>style.visibility</p:attrName>
                                        </p:attrNameLst>
                                      </p:cBhvr>
                                      <p:to>
                                        <p:strVal val="visible"/>
                                      </p:to>
                                    </p:set>
                                    <p:animEffect transition="in" filter="wipe(right)">
                                      <p:cBhvr>
                                        <p:cTn id="31" dur="1500"/>
                                        <p:tgtEl>
                                          <p:spTgt spid="85"/>
                                        </p:tgtEl>
                                      </p:cBhvr>
                                    </p:animEffect>
                                  </p:childTnLst>
                                </p:cTn>
                              </p:par>
                              <p:par>
                                <p:cTn id="32" presetID="16" presetClass="entr" presetSubtype="21" fill="hold" nodeType="withEffect">
                                  <p:stCondLst>
                                    <p:cond delay="500"/>
                                  </p:stCondLst>
                                  <p:childTnLst>
                                    <p:set>
                                      <p:cBhvr>
                                        <p:cTn id="33" dur="1" fill="hold">
                                          <p:stCondLst>
                                            <p:cond delay="0"/>
                                          </p:stCondLst>
                                        </p:cTn>
                                        <p:tgtEl>
                                          <p:spTgt spid="107"/>
                                        </p:tgtEl>
                                        <p:attrNameLst>
                                          <p:attrName>style.visibility</p:attrName>
                                        </p:attrNameLst>
                                      </p:cBhvr>
                                      <p:to>
                                        <p:strVal val="visible"/>
                                      </p:to>
                                    </p:set>
                                    <p:animEffect transition="in" filter="barn(inVertical)">
                                      <p:cBhvr>
                                        <p:cTn id="34" dur="1500"/>
                                        <p:tgtEl>
                                          <p:spTgt spid="107"/>
                                        </p:tgtEl>
                                      </p:cBhvr>
                                    </p:animEffect>
                                  </p:childTnLst>
                                </p:cTn>
                              </p:par>
                              <p:par>
                                <p:cTn id="35" presetID="16" presetClass="entr" presetSubtype="4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Effect transition="in" filter="barn(outHorizontal)">
                                      <p:cBhvr>
                                        <p:cTn id="37" dur="1500"/>
                                        <p:tgtEl>
                                          <p:spTgt spid="104"/>
                                        </p:tgtEl>
                                      </p:cBhvr>
                                    </p:animEffect>
                                  </p:childTnLst>
                                </p:cTn>
                              </p:par>
                            </p:childTnLst>
                          </p:cTn>
                        </p:par>
                        <p:par>
                          <p:cTn id="38" fill="hold">
                            <p:stCondLst>
                              <p:cond delay="7500"/>
                            </p:stCondLst>
                            <p:childTnLst>
                              <p:par>
                                <p:cTn id="39" presetID="10" presetClass="entr" presetSubtype="0" fill="hold" grpId="0" nodeType="afterEffect">
                                  <p:stCondLst>
                                    <p:cond delay="0"/>
                                  </p:stCondLst>
                                  <p:childTnLst>
                                    <p:set>
                                      <p:cBhvr>
                                        <p:cTn id="40" dur="1" fill="hold">
                                          <p:stCondLst>
                                            <p:cond delay="0"/>
                                          </p:stCondLst>
                                        </p:cTn>
                                        <p:tgtEl>
                                          <p:spTgt spid="152"/>
                                        </p:tgtEl>
                                        <p:attrNameLst>
                                          <p:attrName>style.visibility</p:attrName>
                                        </p:attrNameLst>
                                      </p:cBhvr>
                                      <p:to>
                                        <p:strVal val="visible"/>
                                      </p:to>
                                    </p:set>
                                    <p:animEffect transition="in" filter="fade">
                                      <p:cBhvr>
                                        <p:cTn id="41" dur="1500"/>
                                        <p:tgtEl>
                                          <p:spTgt spid="152"/>
                                        </p:tgtEl>
                                      </p:cBhvr>
                                    </p:animEffect>
                                  </p:childTnLst>
                                </p:cTn>
                              </p:par>
                              <p:par>
                                <p:cTn id="42" presetID="22" presetClass="entr" presetSubtype="2" fill="hold" nodeType="withEffect">
                                  <p:stCondLst>
                                    <p:cond delay="0"/>
                                  </p:stCondLst>
                                  <p:childTnLst>
                                    <p:set>
                                      <p:cBhvr>
                                        <p:cTn id="43" dur="1" fill="hold">
                                          <p:stCondLst>
                                            <p:cond delay="0"/>
                                          </p:stCondLst>
                                        </p:cTn>
                                        <p:tgtEl>
                                          <p:spTgt spid="210"/>
                                        </p:tgtEl>
                                        <p:attrNameLst>
                                          <p:attrName>style.visibility</p:attrName>
                                        </p:attrNameLst>
                                      </p:cBhvr>
                                      <p:to>
                                        <p:strVal val="visible"/>
                                      </p:to>
                                    </p:set>
                                    <p:animEffect transition="in" filter="wipe(right)">
                                      <p:cBhvr>
                                        <p:cTn id="44" dur="1500"/>
                                        <p:tgtEl>
                                          <p:spTgt spid="2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500"/>
                                        <p:tgtEl>
                                          <p:spTgt spid="8"/>
                                        </p:tgtEl>
                                      </p:cBhvr>
                                    </p:animEffect>
                                  </p:childTnLst>
                                </p:cTn>
                              </p:par>
                              <p:par>
                                <p:cTn id="48" presetID="22" presetClass="entr" presetSubtype="1"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up)">
                                      <p:cBhvr>
                                        <p:cTn id="50" dur="1500"/>
                                        <p:tgtEl>
                                          <p:spTgt spid="56"/>
                                        </p:tgtEl>
                                      </p:cBhvr>
                                    </p:animEffect>
                                  </p:childTnLst>
                                </p:cTn>
                              </p:par>
                              <p:par>
                                <p:cTn id="51" presetID="16" presetClass="entr" presetSubtype="21" fill="hold" nodeType="withEffect">
                                  <p:stCondLst>
                                    <p:cond delay="0"/>
                                  </p:stCondLst>
                                  <p:childTnLst>
                                    <p:set>
                                      <p:cBhvr>
                                        <p:cTn id="52" dur="1" fill="hold">
                                          <p:stCondLst>
                                            <p:cond delay="0"/>
                                          </p:stCondLst>
                                        </p:cTn>
                                        <p:tgtEl>
                                          <p:spTgt spid="119"/>
                                        </p:tgtEl>
                                        <p:attrNameLst>
                                          <p:attrName>style.visibility</p:attrName>
                                        </p:attrNameLst>
                                      </p:cBhvr>
                                      <p:to>
                                        <p:strVal val="visible"/>
                                      </p:to>
                                    </p:set>
                                    <p:animEffect transition="in" filter="barn(inVertical)">
                                      <p:cBhvr>
                                        <p:cTn id="53" dur="1500"/>
                                        <p:tgtEl>
                                          <p:spTgt spid="119"/>
                                        </p:tgtEl>
                                      </p:cBhvr>
                                    </p:animEffect>
                                  </p:childTnLst>
                                </p:cTn>
                              </p:par>
                              <p:par>
                                <p:cTn id="54" presetID="22" presetClass="entr" presetSubtype="2" fill="hold" nodeType="with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wipe(right)">
                                      <p:cBhvr>
                                        <p:cTn id="56" dur="1500"/>
                                        <p:tgtEl>
                                          <p:spTgt spid="122"/>
                                        </p:tgtEl>
                                      </p:cBhvr>
                                    </p:animEffect>
                                  </p:childTnLst>
                                </p:cTn>
                              </p:par>
                              <p:par>
                                <p:cTn id="57" presetID="22" presetClass="entr" presetSubtype="1"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up)">
                                      <p:cBhvr>
                                        <p:cTn id="59" dur="1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4"/>
                                        </p:tgtEl>
                                        <p:attrNameLst>
                                          <p:attrName>style.visibility</p:attrName>
                                        </p:attrNameLst>
                                      </p:cBhvr>
                                      <p:to>
                                        <p:strVal val="visible"/>
                                      </p:to>
                                    </p:set>
                                    <p:animEffect transition="in" filter="fade">
                                      <p:cBhvr>
                                        <p:cTn id="62" dur="1500"/>
                                        <p:tgtEl>
                                          <p:spTgt spid="164"/>
                                        </p:tgtEl>
                                      </p:cBhvr>
                                    </p:animEffect>
                                  </p:childTnLst>
                                </p:cTn>
                              </p:par>
                              <p:par>
                                <p:cTn id="63" presetID="16" presetClass="entr" presetSubtype="42" fill="hold" nodeType="withEffect">
                                  <p:stCondLst>
                                    <p:cond delay="0"/>
                                  </p:stCondLst>
                                  <p:childTnLst>
                                    <p:set>
                                      <p:cBhvr>
                                        <p:cTn id="64" dur="1" fill="hold">
                                          <p:stCondLst>
                                            <p:cond delay="0"/>
                                          </p:stCondLst>
                                        </p:cTn>
                                        <p:tgtEl>
                                          <p:spTgt spid="193"/>
                                        </p:tgtEl>
                                        <p:attrNameLst>
                                          <p:attrName>style.visibility</p:attrName>
                                        </p:attrNameLst>
                                      </p:cBhvr>
                                      <p:to>
                                        <p:strVal val="visible"/>
                                      </p:to>
                                    </p:set>
                                    <p:animEffect transition="in" filter="barn(outHorizontal)">
                                      <p:cBhvr>
                                        <p:cTn id="65" dur="1500"/>
                                        <p:tgtEl>
                                          <p:spTgt spid="193"/>
                                        </p:tgtEl>
                                      </p:cBhvr>
                                    </p:animEffect>
                                  </p:childTnLst>
                                </p:cTn>
                              </p:par>
                              <p:par>
                                <p:cTn id="66" presetID="22" presetClass="entr" presetSubtype="1" fill="hold" nodeType="withEffect">
                                  <p:stCondLst>
                                    <p:cond delay="0"/>
                                  </p:stCondLst>
                                  <p:childTnLst>
                                    <p:set>
                                      <p:cBhvr>
                                        <p:cTn id="67" dur="1" fill="hold">
                                          <p:stCondLst>
                                            <p:cond delay="0"/>
                                          </p:stCondLst>
                                        </p:cTn>
                                        <p:tgtEl>
                                          <p:spTgt spid="194"/>
                                        </p:tgtEl>
                                        <p:attrNameLst>
                                          <p:attrName>style.visibility</p:attrName>
                                        </p:attrNameLst>
                                      </p:cBhvr>
                                      <p:to>
                                        <p:strVal val="visible"/>
                                      </p:to>
                                    </p:set>
                                    <p:animEffect transition="in" filter="wipe(up)">
                                      <p:cBhvr>
                                        <p:cTn id="68" dur="1500"/>
                                        <p:tgtEl>
                                          <p:spTgt spid="19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500"/>
                                        <p:tgtEl>
                                          <p:spTgt spid="14"/>
                                        </p:tgtEl>
                                      </p:cBhvr>
                                    </p:animEffect>
                                  </p:childTnLst>
                                </p:cTn>
                              </p:par>
                              <p:par>
                                <p:cTn id="72" presetID="16" presetClass="entr" presetSubtype="37" fill="hold" nodeType="withEffect">
                                  <p:stCondLst>
                                    <p:cond delay="0"/>
                                  </p:stCondLst>
                                  <p:childTnLst>
                                    <p:set>
                                      <p:cBhvr>
                                        <p:cTn id="73" dur="1" fill="hold">
                                          <p:stCondLst>
                                            <p:cond delay="0"/>
                                          </p:stCondLst>
                                        </p:cTn>
                                        <p:tgtEl>
                                          <p:spTgt spid="167"/>
                                        </p:tgtEl>
                                        <p:attrNameLst>
                                          <p:attrName>style.visibility</p:attrName>
                                        </p:attrNameLst>
                                      </p:cBhvr>
                                      <p:to>
                                        <p:strVal val="visible"/>
                                      </p:to>
                                    </p:set>
                                    <p:animEffect transition="in" filter="barn(outVertical)">
                                      <p:cBhvr>
                                        <p:cTn id="74" dur="1500"/>
                                        <p:tgtEl>
                                          <p:spTgt spid="167"/>
                                        </p:tgtEl>
                                      </p:cBhvr>
                                    </p:animEffect>
                                  </p:childTnLst>
                                </p:cTn>
                              </p:par>
                              <p:par>
                                <p:cTn id="75" presetID="16" presetClass="entr" presetSubtype="42" fill="hold" nodeType="with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barn(outHorizontal)">
                                      <p:cBhvr>
                                        <p:cTn id="77" dur="1500"/>
                                        <p:tgtEl>
                                          <p:spTgt spid="7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1500"/>
                                        <p:tgtEl>
                                          <p:spTgt spid="13"/>
                                        </p:tgtEl>
                                      </p:cBhvr>
                                    </p:animEffect>
                                  </p:childTnLst>
                                </p:cTn>
                              </p:par>
                              <p:par>
                                <p:cTn id="81" presetID="22" presetClass="entr" presetSubtype="1" fill="hold" nodeType="with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wipe(up)">
                                      <p:cBhvr>
                                        <p:cTn id="83" dur="1500"/>
                                        <p:tgtEl>
                                          <p:spTgt spid="8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1500"/>
                                        <p:tgtEl>
                                          <p:spTgt spid="12"/>
                                        </p:tgtEl>
                                      </p:cBhvr>
                                    </p:animEffect>
                                  </p:childTnLst>
                                </p:cTn>
                              </p:par>
                              <p:par>
                                <p:cTn id="87" presetID="22" presetClass="entr" presetSubtype="1" fill="hold" nodeType="with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wipe(up)">
                                      <p:cBhvr>
                                        <p:cTn id="89" dur="1500"/>
                                        <p:tgtEl>
                                          <p:spTgt spid="83"/>
                                        </p:tgtEl>
                                      </p:cBhvr>
                                    </p:animEffect>
                                  </p:childTnLst>
                                </p:cTn>
                              </p:par>
                              <p:par>
                                <p:cTn id="90" presetID="22" presetClass="entr" presetSubtype="1" fill="hold"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wipe(up)">
                                      <p:cBhvr>
                                        <p:cTn id="92" dur="1500"/>
                                        <p:tgtEl>
                                          <p:spTgt spid="5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fade">
                                      <p:cBhvr>
                                        <p:cTn id="95" dur="1500"/>
                                        <p:tgtEl>
                                          <p:spTgt spid="11"/>
                                        </p:tgtEl>
                                      </p:cBhvr>
                                    </p:animEffect>
                                  </p:childTnLst>
                                </p:cTn>
                              </p:par>
                              <p:par>
                                <p:cTn id="96" presetID="16" presetClass="entr" presetSubtype="37" fill="hold" nodeType="withEffect">
                                  <p:stCondLst>
                                    <p:cond delay="0"/>
                                  </p:stCondLst>
                                  <p:childTnLst>
                                    <p:set>
                                      <p:cBhvr>
                                        <p:cTn id="97" dur="1" fill="hold">
                                          <p:stCondLst>
                                            <p:cond delay="0"/>
                                          </p:stCondLst>
                                        </p:cTn>
                                        <p:tgtEl>
                                          <p:spTgt spid="67"/>
                                        </p:tgtEl>
                                        <p:attrNameLst>
                                          <p:attrName>style.visibility</p:attrName>
                                        </p:attrNameLst>
                                      </p:cBhvr>
                                      <p:to>
                                        <p:strVal val="visible"/>
                                      </p:to>
                                    </p:set>
                                    <p:animEffect transition="in" filter="barn(outVertical)">
                                      <p:cBhvr>
                                        <p:cTn id="98" dur="1500"/>
                                        <p:tgtEl>
                                          <p:spTgt spid="6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fade">
                                      <p:cBhvr>
                                        <p:cTn id="101" dur="1500"/>
                                        <p:tgtEl>
                                          <p:spTgt spid="9"/>
                                        </p:tgtEl>
                                      </p:cBhvr>
                                    </p:animEffect>
                                  </p:childTnLst>
                                </p:cTn>
                              </p:par>
                              <p:par>
                                <p:cTn id="102" presetID="16" presetClass="entr" presetSubtype="21" fill="hold" nodeType="withEffect">
                                  <p:stCondLst>
                                    <p:cond delay="0"/>
                                  </p:stCondLst>
                                  <p:childTnLst>
                                    <p:set>
                                      <p:cBhvr>
                                        <p:cTn id="103" dur="1" fill="hold">
                                          <p:stCondLst>
                                            <p:cond delay="0"/>
                                          </p:stCondLst>
                                        </p:cTn>
                                        <p:tgtEl>
                                          <p:spTgt spid="146"/>
                                        </p:tgtEl>
                                        <p:attrNameLst>
                                          <p:attrName>style.visibility</p:attrName>
                                        </p:attrNameLst>
                                      </p:cBhvr>
                                      <p:to>
                                        <p:strVal val="visible"/>
                                      </p:to>
                                    </p:set>
                                    <p:animEffect transition="in" filter="barn(inVertical)">
                                      <p:cBhvr>
                                        <p:cTn id="104" dur="1500"/>
                                        <p:tgtEl>
                                          <p:spTgt spid="146"/>
                                        </p:tgtEl>
                                      </p:cBhvr>
                                    </p:animEffect>
                                  </p:childTnLst>
                                </p:cTn>
                              </p:par>
                              <p:par>
                                <p:cTn id="105" presetID="22" presetClass="entr" presetSubtype="1"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1500"/>
                                        <p:tgtEl>
                                          <p:spTgt spid="39"/>
                                        </p:tgtEl>
                                      </p:cBhvr>
                                    </p:animEffect>
                                  </p:childTnLst>
                                </p:cTn>
                              </p:par>
                              <p:par>
                                <p:cTn id="108" presetID="22" presetClass="entr" presetSubtype="1" fill="hold"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up)">
                                      <p:cBhvr>
                                        <p:cTn id="110" dur="1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98"/>
                                        </p:tgtEl>
                                        <p:attrNameLst>
                                          <p:attrName>style.visibility</p:attrName>
                                        </p:attrNameLst>
                                      </p:cBhvr>
                                      <p:to>
                                        <p:strVal val="visible"/>
                                      </p:to>
                                    </p:set>
                                    <p:animEffect transition="in" filter="fade">
                                      <p:cBhvr>
                                        <p:cTn id="113" dur="1500"/>
                                        <p:tgtEl>
                                          <p:spTgt spid="198"/>
                                        </p:tgtEl>
                                      </p:cBhvr>
                                    </p:animEffect>
                                  </p:childTnLst>
                                </p:cTn>
                              </p:par>
                              <p:par>
                                <p:cTn id="114" presetID="22" presetClass="entr" presetSubtype="1" fill="hold" nodeType="withEffect">
                                  <p:stCondLst>
                                    <p:cond delay="0"/>
                                  </p:stCondLst>
                                  <p:childTnLst>
                                    <p:set>
                                      <p:cBhvr>
                                        <p:cTn id="115" dur="1" fill="hold">
                                          <p:stCondLst>
                                            <p:cond delay="0"/>
                                          </p:stCondLst>
                                        </p:cTn>
                                        <p:tgtEl>
                                          <p:spTgt spid="199"/>
                                        </p:tgtEl>
                                        <p:attrNameLst>
                                          <p:attrName>style.visibility</p:attrName>
                                        </p:attrNameLst>
                                      </p:cBhvr>
                                      <p:to>
                                        <p:strVal val="visible"/>
                                      </p:to>
                                    </p:set>
                                    <p:animEffect transition="in" filter="wipe(up)">
                                      <p:cBhvr>
                                        <p:cTn id="116" dur="1500"/>
                                        <p:tgtEl>
                                          <p:spTgt spid="199"/>
                                        </p:tgtEl>
                                      </p:cBhvr>
                                    </p:animEffect>
                                  </p:childTnLst>
                                </p:cTn>
                              </p:par>
                              <p:par>
                                <p:cTn id="117" presetID="22" presetClass="entr" presetSubtype="1" fill="hold" nodeType="withEffect">
                                  <p:stCondLst>
                                    <p:cond delay="0"/>
                                  </p:stCondLst>
                                  <p:childTnLst>
                                    <p:set>
                                      <p:cBhvr>
                                        <p:cTn id="118" dur="1" fill="hold">
                                          <p:stCondLst>
                                            <p:cond delay="0"/>
                                          </p:stCondLst>
                                        </p:cTn>
                                        <p:tgtEl>
                                          <p:spTgt spid="200"/>
                                        </p:tgtEl>
                                        <p:attrNameLst>
                                          <p:attrName>style.visibility</p:attrName>
                                        </p:attrNameLst>
                                      </p:cBhvr>
                                      <p:to>
                                        <p:strVal val="visible"/>
                                      </p:to>
                                    </p:set>
                                    <p:animEffect transition="in" filter="wipe(up)">
                                      <p:cBhvr>
                                        <p:cTn id="119" dur="1500"/>
                                        <p:tgtEl>
                                          <p:spTgt spid="200"/>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0"/>
                                        </p:tgtEl>
                                        <p:attrNameLst>
                                          <p:attrName>style.visibility</p:attrName>
                                        </p:attrNameLst>
                                      </p:cBhvr>
                                      <p:to>
                                        <p:strVal val="visible"/>
                                      </p:to>
                                    </p:set>
                                    <p:animEffect transition="in" filter="fade">
                                      <p:cBhvr>
                                        <p:cTn id="122" dur="1500"/>
                                        <p:tgtEl>
                                          <p:spTgt spid="1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56"/>
                                        </p:tgtEl>
                                        <p:attrNameLst>
                                          <p:attrName>style.visibility</p:attrName>
                                        </p:attrNameLst>
                                      </p:cBhvr>
                                      <p:to>
                                        <p:strVal val="visible"/>
                                      </p:to>
                                    </p:set>
                                    <p:animEffect transition="in" filter="fade">
                                      <p:cBhvr>
                                        <p:cTn id="125" dur="1500"/>
                                        <p:tgtEl>
                                          <p:spTgt spid="156"/>
                                        </p:tgtEl>
                                      </p:cBhvr>
                                    </p:animEffect>
                                  </p:childTnLst>
                                </p:cTn>
                              </p:par>
                              <p:par>
                                <p:cTn id="126" presetID="22" presetClass="entr" presetSubtype="1" fill="hold" nodeType="withEffect">
                                  <p:stCondLst>
                                    <p:cond delay="0"/>
                                  </p:stCondLst>
                                  <p:childTnLst>
                                    <p:set>
                                      <p:cBhvr>
                                        <p:cTn id="127" dur="1" fill="hold">
                                          <p:stCondLst>
                                            <p:cond delay="0"/>
                                          </p:stCondLst>
                                        </p:cTn>
                                        <p:tgtEl>
                                          <p:spTgt spid="23"/>
                                        </p:tgtEl>
                                        <p:attrNameLst>
                                          <p:attrName>style.visibility</p:attrName>
                                        </p:attrNameLst>
                                      </p:cBhvr>
                                      <p:to>
                                        <p:strVal val="visible"/>
                                      </p:to>
                                    </p:set>
                                    <p:animEffect transition="in" filter="wipe(up)">
                                      <p:cBhvr>
                                        <p:cTn id="128" dur="1500"/>
                                        <p:tgtEl>
                                          <p:spTgt spid="23"/>
                                        </p:tgtEl>
                                      </p:cBhvr>
                                    </p:animEffect>
                                  </p:childTnLst>
                                </p:cTn>
                              </p:par>
                              <p:par>
                                <p:cTn id="129" presetID="16" presetClass="entr" presetSubtype="42" fill="hold" nodeType="withEffect">
                                  <p:stCondLst>
                                    <p:cond delay="0"/>
                                  </p:stCondLst>
                                  <p:childTnLst>
                                    <p:set>
                                      <p:cBhvr>
                                        <p:cTn id="130" dur="1" fill="hold">
                                          <p:stCondLst>
                                            <p:cond delay="0"/>
                                          </p:stCondLst>
                                        </p:cTn>
                                        <p:tgtEl>
                                          <p:spTgt spid="16"/>
                                        </p:tgtEl>
                                        <p:attrNameLst>
                                          <p:attrName>style.visibility</p:attrName>
                                        </p:attrNameLst>
                                      </p:cBhvr>
                                      <p:to>
                                        <p:strVal val="visible"/>
                                      </p:to>
                                    </p:set>
                                    <p:animEffect transition="in" filter="barn(outHorizontal)">
                                      <p:cBhvr>
                                        <p:cTn id="131" dur="1500"/>
                                        <p:tgtEl>
                                          <p:spTgt spid="16"/>
                                        </p:tgtEl>
                                      </p:cBhvr>
                                    </p:animEffect>
                                  </p:childTnLst>
                                </p:cTn>
                              </p:par>
                              <p:par>
                                <p:cTn id="132" presetID="22" presetClass="entr" presetSubtype="1" fill="hold" nodeType="withEffect">
                                  <p:stCondLst>
                                    <p:cond delay="0"/>
                                  </p:stCondLst>
                                  <p:childTnLst>
                                    <p:set>
                                      <p:cBhvr>
                                        <p:cTn id="133" dur="1" fill="hold">
                                          <p:stCondLst>
                                            <p:cond delay="0"/>
                                          </p:stCondLst>
                                        </p:cTn>
                                        <p:tgtEl>
                                          <p:spTgt spid="19"/>
                                        </p:tgtEl>
                                        <p:attrNameLst>
                                          <p:attrName>style.visibility</p:attrName>
                                        </p:attrNameLst>
                                      </p:cBhvr>
                                      <p:to>
                                        <p:strVal val="visible"/>
                                      </p:to>
                                    </p:set>
                                    <p:animEffect transition="in" filter="wipe(up)">
                                      <p:cBhvr>
                                        <p:cTn id="134" dur="1500"/>
                                        <p:tgtEl>
                                          <p:spTgt spid="19"/>
                                        </p:tgtEl>
                                      </p:cBhvr>
                                    </p:animEffect>
                                  </p:childTnLst>
                                </p:cTn>
                              </p:par>
                              <p:par>
                                <p:cTn id="135" presetID="22" presetClass="entr" presetSubtype="1" fill="hold" nodeType="withEffect">
                                  <p:stCondLst>
                                    <p:cond delay="0"/>
                                  </p:stCondLst>
                                  <p:childTnLst>
                                    <p:set>
                                      <p:cBhvr>
                                        <p:cTn id="136" dur="1" fill="hold">
                                          <p:stCondLst>
                                            <p:cond delay="0"/>
                                          </p:stCondLst>
                                        </p:cTn>
                                        <p:tgtEl>
                                          <p:spTgt spid="20"/>
                                        </p:tgtEl>
                                        <p:attrNameLst>
                                          <p:attrName>style.visibility</p:attrName>
                                        </p:attrNameLst>
                                      </p:cBhvr>
                                      <p:to>
                                        <p:strVal val="visible"/>
                                      </p:to>
                                    </p:set>
                                    <p:animEffect transition="in" filter="wipe(up)">
                                      <p:cBhvr>
                                        <p:cTn id="137" dur="1500"/>
                                        <p:tgtEl>
                                          <p:spTgt spid="20"/>
                                        </p:tgtEl>
                                      </p:cBhvr>
                                    </p:animEffect>
                                  </p:childTnLst>
                                </p:cTn>
                              </p:par>
                              <p:par>
                                <p:cTn id="138" presetID="22" presetClass="entr" presetSubtype="1" fill="hold" nodeType="withEffect">
                                  <p:stCondLst>
                                    <p:cond delay="0"/>
                                  </p:stCondLst>
                                  <p:childTnLst>
                                    <p:set>
                                      <p:cBhvr>
                                        <p:cTn id="139" dur="1" fill="hold">
                                          <p:stCondLst>
                                            <p:cond delay="0"/>
                                          </p:stCondLst>
                                        </p:cTn>
                                        <p:tgtEl>
                                          <p:spTgt spid="211"/>
                                        </p:tgtEl>
                                        <p:attrNameLst>
                                          <p:attrName>style.visibility</p:attrName>
                                        </p:attrNameLst>
                                      </p:cBhvr>
                                      <p:to>
                                        <p:strVal val="visible"/>
                                      </p:to>
                                    </p:set>
                                    <p:animEffect transition="in" filter="wipe(up)">
                                      <p:cBhvr>
                                        <p:cTn id="140" dur="1500"/>
                                        <p:tgtEl>
                                          <p:spTgt spid="211"/>
                                        </p:tgtEl>
                                      </p:cBhvr>
                                    </p:animEffect>
                                  </p:childTnLst>
                                </p:cTn>
                              </p:par>
                              <p:par>
                                <p:cTn id="141" presetID="22" presetClass="entr" presetSubtype="1" fill="hold" nodeType="withEffect">
                                  <p:stCondLst>
                                    <p:cond delay="0"/>
                                  </p:stCondLst>
                                  <p:childTnLst>
                                    <p:set>
                                      <p:cBhvr>
                                        <p:cTn id="142" dur="1" fill="hold">
                                          <p:stCondLst>
                                            <p:cond delay="0"/>
                                          </p:stCondLst>
                                        </p:cTn>
                                        <p:tgtEl>
                                          <p:spTgt spid="76"/>
                                        </p:tgtEl>
                                        <p:attrNameLst>
                                          <p:attrName>style.visibility</p:attrName>
                                        </p:attrNameLst>
                                      </p:cBhvr>
                                      <p:to>
                                        <p:strVal val="visible"/>
                                      </p:to>
                                    </p:set>
                                    <p:animEffect transition="in" filter="wipe(up)">
                                      <p:cBhvr>
                                        <p:cTn id="143" dur="1500"/>
                                        <p:tgtEl>
                                          <p:spTgt spid="76"/>
                                        </p:tgtEl>
                                      </p:cBhvr>
                                    </p:animEffect>
                                  </p:childTnLst>
                                </p:cTn>
                              </p:par>
                              <p:par>
                                <p:cTn id="144" presetID="22" presetClass="entr" presetSubtype="1" fill="hold" nodeType="withEffect">
                                  <p:stCondLst>
                                    <p:cond delay="0"/>
                                  </p:stCondLst>
                                  <p:childTnLst>
                                    <p:set>
                                      <p:cBhvr>
                                        <p:cTn id="145" dur="1" fill="hold">
                                          <p:stCondLst>
                                            <p:cond delay="0"/>
                                          </p:stCondLst>
                                        </p:cTn>
                                        <p:tgtEl>
                                          <p:spTgt spid="22"/>
                                        </p:tgtEl>
                                        <p:attrNameLst>
                                          <p:attrName>style.visibility</p:attrName>
                                        </p:attrNameLst>
                                      </p:cBhvr>
                                      <p:to>
                                        <p:strVal val="visible"/>
                                      </p:to>
                                    </p:set>
                                    <p:animEffect transition="in" filter="wipe(up)">
                                      <p:cBhvr>
                                        <p:cTn id="146" dur="1500"/>
                                        <p:tgtEl>
                                          <p:spTgt spid="22"/>
                                        </p:tgtEl>
                                      </p:cBhvr>
                                    </p:animEffect>
                                  </p:childTnLst>
                                </p:cTn>
                              </p:par>
                              <p:par>
                                <p:cTn id="147" presetID="22" presetClass="entr" presetSubtype="1" fill="hold" nodeType="withEffect">
                                  <p:stCondLst>
                                    <p:cond delay="0"/>
                                  </p:stCondLst>
                                  <p:childTnLst>
                                    <p:set>
                                      <p:cBhvr>
                                        <p:cTn id="148" dur="1" fill="hold">
                                          <p:stCondLst>
                                            <p:cond delay="0"/>
                                          </p:stCondLst>
                                        </p:cTn>
                                        <p:tgtEl>
                                          <p:spTgt spid="80"/>
                                        </p:tgtEl>
                                        <p:attrNameLst>
                                          <p:attrName>style.visibility</p:attrName>
                                        </p:attrNameLst>
                                      </p:cBhvr>
                                      <p:to>
                                        <p:strVal val="visible"/>
                                      </p:to>
                                    </p:set>
                                    <p:animEffect transition="in" filter="wipe(up)">
                                      <p:cBhvr>
                                        <p:cTn id="149" dur="1500"/>
                                        <p:tgtEl>
                                          <p:spTgt spid="80"/>
                                        </p:tgtEl>
                                      </p:cBhvr>
                                    </p:animEffect>
                                  </p:childTnLst>
                                </p:cTn>
                              </p:par>
                              <p:par>
                                <p:cTn id="150" presetID="22" presetClass="entr" presetSubtype="1" fill="hold" nodeType="with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wipe(up)">
                                      <p:cBhvr>
                                        <p:cTn id="152" dur="1500"/>
                                        <p:tgtEl>
                                          <p:spTgt spid="42"/>
                                        </p:tgtEl>
                                      </p:cBhvr>
                                    </p:animEffect>
                                  </p:childTnLst>
                                </p:cTn>
                              </p:par>
                              <p:par>
                                <p:cTn id="153" presetID="16" presetClass="entr" presetSubtype="42" fill="hold" nodeType="withEffect">
                                  <p:stCondLst>
                                    <p:cond delay="0"/>
                                  </p:stCondLst>
                                  <p:childTnLst>
                                    <p:set>
                                      <p:cBhvr>
                                        <p:cTn id="154" dur="1" fill="hold">
                                          <p:stCondLst>
                                            <p:cond delay="0"/>
                                          </p:stCondLst>
                                        </p:cTn>
                                        <p:tgtEl>
                                          <p:spTgt spid="111"/>
                                        </p:tgtEl>
                                        <p:attrNameLst>
                                          <p:attrName>style.visibility</p:attrName>
                                        </p:attrNameLst>
                                      </p:cBhvr>
                                      <p:to>
                                        <p:strVal val="visible"/>
                                      </p:to>
                                    </p:set>
                                    <p:animEffect transition="in" filter="barn(outHorizontal)">
                                      <p:cBhvr>
                                        <p:cTn id="155" dur="1500"/>
                                        <p:tgtEl>
                                          <p:spTgt spid="111"/>
                                        </p:tgtEl>
                                      </p:cBhvr>
                                    </p:animEffect>
                                  </p:childTnLst>
                                </p:cTn>
                              </p:par>
                              <p:par>
                                <p:cTn id="156" presetID="22" presetClass="entr" presetSubtype="1" fill="hold" nodeType="withEffect">
                                  <p:stCondLst>
                                    <p:cond delay="0"/>
                                  </p:stCondLst>
                                  <p:childTnLst>
                                    <p:set>
                                      <p:cBhvr>
                                        <p:cTn id="157" dur="1" fill="hold">
                                          <p:stCondLst>
                                            <p:cond delay="0"/>
                                          </p:stCondLst>
                                        </p:cTn>
                                        <p:tgtEl>
                                          <p:spTgt spid="114"/>
                                        </p:tgtEl>
                                        <p:attrNameLst>
                                          <p:attrName>style.visibility</p:attrName>
                                        </p:attrNameLst>
                                      </p:cBhvr>
                                      <p:to>
                                        <p:strVal val="visible"/>
                                      </p:to>
                                    </p:set>
                                    <p:animEffect transition="in" filter="wipe(up)">
                                      <p:cBhvr>
                                        <p:cTn id="158" dur="1500"/>
                                        <p:tgtEl>
                                          <p:spTgt spid="114"/>
                                        </p:tgtEl>
                                      </p:cBhvr>
                                    </p:animEffect>
                                  </p:childTnLst>
                                </p:cTn>
                              </p:par>
                              <p:par>
                                <p:cTn id="159" presetID="22" presetClass="entr" presetSubtype="1" fill="hold" nodeType="withEffect">
                                  <p:stCondLst>
                                    <p:cond delay="0"/>
                                  </p:stCondLst>
                                  <p:childTnLst>
                                    <p:set>
                                      <p:cBhvr>
                                        <p:cTn id="160" dur="1" fill="hold">
                                          <p:stCondLst>
                                            <p:cond delay="0"/>
                                          </p:stCondLst>
                                        </p:cTn>
                                        <p:tgtEl>
                                          <p:spTgt spid="121"/>
                                        </p:tgtEl>
                                        <p:attrNameLst>
                                          <p:attrName>style.visibility</p:attrName>
                                        </p:attrNameLst>
                                      </p:cBhvr>
                                      <p:to>
                                        <p:strVal val="visible"/>
                                      </p:to>
                                    </p:set>
                                    <p:animEffect transition="in" filter="wipe(up)">
                                      <p:cBhvr>
                                        <p:cTn id="161" dur="1500"/>
                                        <p:tgtEl>
                                          <p:spTgt spid="12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49"/>
                                        </p:tgtEl>
                                        <p:attrNameLst>
                                          <p:attrName>style.visibility</p:attrName>
                                        </p:attrNameLst>
                                      </p:cBhvr>
                                      <p:to>
                                        <p:strVal val="visible"/>
                                      </p:to>
                                    </p:set>
                                    <p:animEffect transition="in" filter="fade">
                                      <p:cBhvr>
                                        <p:cTn id="164" dur="1500"/>
                                        <p:tgtEl>
                                          <p:spTgt spid="14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fade">
                                      <p:cBhvr>
                                        <p:cTn id="167" dur="1500"/>
                                        <p:tgtEl>
                                          <p:spTgt spid="148"/>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139"/>
                                        </p:tgtEl>
                                        <p:attrNameLst>
                                          <p:attrName>style.visibility</p:attrName>
                                        </p:attrNameLst>
                                      </p:cBhvr>
                                      <p:to>
                                        <p:strVal val="visible"/>
                                      </p:to>
                                    </p:set>
                                    <p:animEffect transition="in" filter="fade">
                                      <p:cBhvr>
                                        <p:cTn id="170" dur="1500"/>
                                        <p:tgtEl>
                                          <p:spTgt spid="13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60"/>
                                        </p:tgtEl>
                                        <p:attrNameLst>
                                          <p:attrName>style.visibility</p:attrName>
                                        </p:attrNameLst>
                                      </p:cBhvr>
                                      <p:to>
                                        <p:strVal val="visible"/>
                                      </p:to>
                                    </p:set>
                                    <p:animEffect transition="in" filter="fade">
                                      <p:cBhvr>
                                        <p:cTn id="173" dur="1500"/>
                                        <p:tgtEl>
                                          <p:spTgt spid="160"/>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61"/>
                                        </p:tgtEl>
                                        <p:attrNameLst>
                                          <p:attrName>style.visibility</p:attrName>
                                        </p:attrNameLst>
                                      </p:cBhvr>
                                      <p:to>
                                        <p:strVal val="visible"/>
                                      </p:to>
                                    </p:set>
                                    <p:animEffect transition="in" filter="fade">
                                      <p:cBhvr>
                                        <p:cTn id="176" dur="1500"/>
                                        <p:tgtEl>
                                          <p:spTgt spid="161"/>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163"/>
                                        </p:tgtEl>
                                        <p:attrNameLst>
                                          <p:attrName>style.visibility</p:attrName>
                                        </p:attrNameLst>
                                      </p:cBhvr>
                                      <p:to>
                                        <p:strVal val="visible"/>
                                      </p:to>
                                    </p:set>
                                    <p:animEffect transition="in" filter="fade">
                                      <p:cBhvr>
                                        <p:cTn id="179" dur="1500"/>
                                        <p:tgtEl>
                                          <p:spTgt spid="16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51"/>
                                        </p:tgtEl>
                                        <p:attrNameLst>
                                          <p:attrName>style.visibility</p:attrName>
                                        </p:attrNameLst>
                                      </p:cBhvr>
                                      <p:to>
                                        <p:strVal val="visible"/>
                                      </p:to>
                                    </p:set>
                                    <p:animEffect transition="in" filter="fade">
                                      <p:cBhvr>
                                        <p:cTn id="182" dur="1500"/>
                                        <p:tgtEl>
                                          <p:spTgt spid="151"/>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50"/>
                                        </p:tgtEl>
                                        <p:attrNameLst>
                                          <p:attrName>style.visibility</p:attrName>
                                        </p:attrNameLst>
                                      </p:cBhvr>
                                      <p:to>
                                        <p:strVal val="visible"/>
                                      </p:to>
                                    </p:set>
                                    <p:animEffect transition="in" filter="fade">
                                      <p:cBhvr>
                                        <p:cTn id="185" dur="1500"/>
                                        <p:tgtEl>
                                          <p:spTgt spid="150"/>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153"/>
                                        </p:tgtEl>
                                        <p:attrNameLst>
                                          <p:attrName>style.visibility</p:attrName>
                                        </p:attrNameLst>
                                      </p:cBhvr>
                                      <p:to>
                                        <p:strVal val="visible"/>
                                      </p:to>
                                    </p:set>
                                    <p:animEffect transition="in" filter="fade">
                                      <p:cBhvr>
                                        <p:cTn id="188" dur="1500"/>
                                        <p:tgtEl>
                                          <p:spTgt spid="153"/>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157"/>
                                        </p:tgtEl>
                                        <p:attrNameLst>
                                          <p:attrName>style.visibility</p:attrName>
                                        </p:attrNameLst>
                                      </p:cBhvr>
                                      <p:to>
                                        <p:strVal val="visible"/>
                                      </p:to>
                                    </p:set>
                                    <p:animEffect transition="in" filter="fade">
                                      <p:cBhvr>
                                        <p:cTn id="191" dur="1500"/>
                                        <p:tgtEl>
                                          <p:spTgt spid="157"/>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155"/>
                                        </p:tgtEl>
                                        <p:attrNameLst>
                                          <p:attrName>style.visibility</p:attrName>
                                        </p:attrNameLst>
                                      </p:cBhvr>
                                      <p:to>
                                        <p:strVal val="visible"/>
                                      </p:to>
                                    </p:set>
                                    <p:animEffect transition="in" filter="fade">
                                      <p:cBhvr>
                                        <p:cTn id="194" dur="1500"/>
                                        <p:tgtEl>
                                          <p:spTgt spid="155"/>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154"/>
                                        </p:tgtEl>
                                        <p:attrNameLst>
                                          <p:attrName>style.visibility</p:attrName>
                                        </p:attrNameLst>
                                      </p:cBhvr>
                                      <p:to>
                                        <p:strVal val="visible"/>
                                      </p:to>
                                    </p:set>
                                    <p:animEffect transition="in" filter="fade">
                                      <p:cBhvr>
                                        <p:cTn id="197" dur="1500"/>
                                        <p:tgtEl>
                                          <p:spTgt spid="154"/>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162"/>
                                        </p:tgtEl>
                                        <p:attrNameLst>
                                          <p:attrName>style.visibility</p:attrName>
                                        </p:attrNameLst>
                                      </p:cBhvr>
                                      <p:to>
                                        <p:strVal val="visible"/>
                                      </p:to>
                                    </p:set>
                                    <p:animEffect transition="in" filter="fade">
                                      <p:cBhvr>
                                        <p:cTn id="200" dur="1500"/>
                                        <p:tgtEl>
                                          <p:spTgt spid="162"/>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158"/>
                                        </p:tgtEl>
                                        <p:attrNameLst>
                                          <p:attrName>style.visibility</p:attrName>
                                        </p:attrNameLst>
                                      </p:cBhvr>
                                      <p:to>
                                        <p:strVal val="visible"/>
                                      </p:to>
                                    </p:set>
                                    <p:animEffect transition="in" filter="fade">
                                      <p:cBhvr>
                                        <p:cTn id="203" dur="1500"/>
                                        <p:tgtEl>
                                          <p:spTgt spid="158"/>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201"/>
                                        </p:tgtEl>
                                        <p:attrNameLst>
                                          <p:attrName>style.visibility</p:attrName>
                                        </p:attrNameLst>
                                      </p:cBhvr>
                                      <p:to>
                                        <p:strVal val="visible"/>
                                      </p:to>
                                    </p:set>
                                    <p:animEffect transition="in" filter="fade">
                                      <p:cBhvr>
                                        <p:cTn id="206" dur="1500"/>
                                        <p:tgtEl>
                                          <p:spTgt spid="201"/>
                                        </p:tgtEl>
                                      </p:cBhvr>
                                    </p:animEffect>
                                  </p:childTnLst>
                                </p:cTn>
                              </p:par>
                              <p:par>
                                <p:cTn id="207" presetID="22" presetClass="entr" presetSubtype="1" fill="hold" nodeType="withEffect">
                                  <p:stCondLst>
                                    <p:cond delay="0"/>
                                  </p:stCondLst>
                                  <p:childTnLst>
                                    <p:set>
                                      <p:cBhvr>
                                        <p:cTn id="208" dur="1" fill="hold">
                                          <p:stCondLst>
                                            <p:cond delay="0"/>
                                          </p:stCondLst>
                                        </p:cTn>
                                        <p:tgtEl>
                                          <p:spTgt spid="128"/>
                                        </p:tgtEl>
                                        <p:attrNameLst>
                                          <p:attrName>style.visibility</p:attrName>
                                        </p:attrNameLst>
                                      </p:cBhvr>
                                      <p:to>
                                        <p:strVal val="visible"/>
                                      </p:to>
                                    </p:set>
                                    <p:animEffect transition="in" filter="wipe(up)">
                                      <p:cBhvr>
                                        <p:cTn id="209" dur="1500"/>
                                        <p:tgtEl>
                                          <p:spTgt spid="128"/>
                                        </p:tgtEl>
                                      </p:cBhvr>
                                    </p:animEffect>
                                  </p:childTnLst>
                                </p:cTn>
                              </p:par>
                              <p:par>
                                <p:cTn id="210" presetID="22" presetClass="entr" presetSubtype="1" fill="hold" nodeType="withEffect">
                                  <p:stCondLst>
                                    <p:cond delay="0"/>
                                  </p:stCondLst>
                                  <p:childTnLst>
                                    <p:set>
                                      <p:cBhvr>
                                        <p:cTn id="211" dur="1" fill="hold">
                                          <p:stCondLst>
                                            <p:cond delay="0"/>
                                          </p:stCondLst>
                                        </p:cTn>
                                        <p:tgtEl>
                                          <p:spTgt spid="263"/>
                                        </p:tgtEl>
                                        <p:attrNameLst>
                                          <p:attrName>style.visibility</p:attrName>
                                        </p:attrNameLst>
                                      </p:cBhvr>
                                      <p:to>
                                        <p:strVal val="visible"/>
                                      </p:to>
                                    </p:set>
                                    <p:animEffect transition="in" filter="wipe(up)">
                                      <p:cBhvr>
                                        <p:cTn id="212" dur="1500"/>
                                        <p:tgtEl>
                                          <p:spTgt spid="263"/>
                                        </p:tgtEl>
                                      </p:cBhvr>
                                    </p:animEffect>
                                  </p:childTnLst>
                                </p:cTn>
                              </p:par>
                              <p:par>
                                <p:cTn id="213" presetID="22" presetClass="entr" presetSubtype="1" fill="hold" nodeType="withEffect">
                                  <p:stCondLst>
                                    <p:cond delay="0"/>
                                  </p:stCondLst>
                                  <p:childTnLst>
                                    <p:set>
                                      <p:cBhvr>
                                        <p:cTn id="214" dur="1" fill="hold">
                                          <p:stCondLst>
                                            <p:cond delay="0"/>
                                          </p:stCondLst>
                                        </p:cTn>
                                        <p:tgtEl>
                                          <p:spTgt spid="131"/>
                                        </p:tgtEl>
                                        <p:attrNameLst>
                                          <p:attrName>style.visibility</p:attrName>
                                        </p:attrNameLst>
                                      </p:cBhvr>
                                      <p:to>
                                        <p:strVal val="visible"/>
                                      </p:to>
                                    </p:set>
                                    <p:animEffect transition="in" filter="wipe(up)">
                                      <p:cBhvr>
                                        <p:cTn id="215" dur="1500"/>
                                        <p:tgtEl>
                                          <p:spTgt spid="131"/>
                                        </p:tgtEl>
                                      </p:cBhvr>
                                    </p:animEffect>
                                  </p:childTnLst>
                                </p:cTn>
                              </p:par>
                              <p:par>
                                <p:cTn id="216" presetID="22" presetClass="entr" presetSubtype="1" fill="hold" nodeType="withEffect">
                                  <p:stCondLst>
                                    <p:cond delay="0"/>
                                  </p:stCondLst>
                                  <p:childTnLst>
                                    <p:set>
                                      <p:cBhvr>
                                        <p:cTn id="217" dur="1" fill="hold">
                                          <p:stCondLst>
                                            <p:cond delay="0"/>
                                          </p:stCondLst>
                                        </p:cTn>
                                        <p:tgtEl>
                                          <p:spTgt spid="133"/>
                                        </p:tgtEl>
                                        <p:attrNameLst>
                                          <p:attrName>style.visibility</p:attrName>
                                        </p:attrNameLst>
                                      </p:cBhvr>
                                      <p:to>
                                        <p:strVal val="visible"/>
                                      </p:to>
                                    </p:set>
                                    <p:animEffect transition="in" filter="wipe(up)">
                                      <p:cBhvr>
                                        <p:cTn id="218" dur="1500"/>
                                        <p:tgtEl>
                                          <p:spTgt spid="133"/>
                                        </p:tgtEl>
                                      </p:cBhvr>
                                    </p:animEffect>
                                  </p:childTnLst>
                                </p:cTn>
                              </p:par>
                              <p:par>
                                <p:cTn id="219" presetID="22" presetClass="entr" presetSubtype="1" fill="hold" nodeType="withEffect">
                                  <p:stCondLst>
                                    <p:cond delay="0"/>
                                  </p:stCondLst>
                                  <p:childTnLst>
                                    <p:set>
                                      <p:cBhvr>
                                        <p:cTn id="220" dur="1" fill="hold">
                                          <p:stCondLst>
                                            <p:cond delay="0"/>
                                          </p:stCondLst>
                                        </p:cTn>
                                        <p:tgtEl>
                                          <p:spTgt spid="134"/>
                                        </p:tgtEl>
                                        <p:attrNameLst>
                                          <p:attrName>style.visibility</p:attrName>
                                        </p:attrNameLst>
                                      </p:cBhvr>
                                      <p:to>
                                        <p:strVal val="visible"/>
                                      </p:to>
                                    </p:set>
                                    <p:animEffect transition="in" filter="wipe(up)">
                                      <p:cBhvr>
                                        <p:cTn id="221" dur="1500"/>
                                        <p:tgtEl>
                                          <p:spTgt spid="134"/>
                                        </p:tgtEl>
                                      </p:cBhvr>
                                    </p:animEffect>
                                  </p:childTnLst>
                                </p:cTn>
                              </p:par>
                              <p:par>
                                <p:cTn id="222" presetID="22" presetClass="entr" presetSubtype="1" fill="hold" nodeType="withEffect">
                                  <p:stCondLst>
                                    <p:cond delay="0"/>
                                  </p:stCondLst>
                                  <p:childTnLst>
                                    <p:set>
                                      <p:cBhvr>
                                        <p:cTn id="223" dur="1" fill="hold">
                                          <p:stCondLst>
                                            <p:cond delay="0"/>
                                          </p:stCondLst>
                                        </p:cTn>
                                        <p:tgtEl>
                                          <p:spTgt spid="135"/>
                                        </p:tgtEl>
                                        <p:attrNameLst>
                                          <p:attrName>style.visibility</p:attrName>
                                        </p:attrNameLst>
                                      </p:cBhvr>
                                      <p:to>
                                        <p:strVal val="visible"/>
                                      </p:to>
                                    </p:set>
                                    <p:animEffect transition="in" filter="wipe(up)">
                                      <p:cBhvr>
                                        <p:cTn id="224" dur="1500"/>
                                        <p:tgtEl>
                                          <p:spTgt spid="135"/>
                                        </p:tgtEl>
                                      </p:cBhvr>
                                    </p:animEffect>
                                  </p:childTnLst>
                                </p:cTn>
                              </p:par>
                              <p:par>
                                <p:cTn id="225" presetID="22" presetClass="entr" presetSubtype="1" fill="hold" nodeType="withEffect">
                                  <p:stCondLst>
                                    <p:cond delay="0"/>
                                  </p:stCondLst>
                                  <p:childTnLst>
                                    <p:set>
                                      <p:cBhvr>
                                        <p:cTn id="226" dur="1" fill="hold">
                                          <p:stCondLst>
                                            <p:cond delay="0"/>
                                          </p:stCondLst>
                                        </p:cTn>
                                        <p:tgtEl>
                                          <p:spTgt spid="136"/>
                                        </p:tgtEl>
                                        <p:attrNameLst>
                                          <p:attrName>style.visibility</p:attrName>
                                        </p:attrNameLst>
                                      </p:cBhvr>
                                      <p:to>
                                        <p:strVal val="visible"/>
                                      </p:to>
                                    </p:set>
                                    <p:animEffect transition="in" filter="wipe(up)">
                                      <p:cBhvr>
                                        <p:cTn id="227" dur="1500"/>
                                        <p:tgtEl>
                                          <p:spTgt spid="136"/>
                                        </p:tgtEl>
                                      </p:cBhvr>
                                    </p:animEffect>
                                  </p:childTnLst>
                                </p:cTn>
                              </p:par>
                              <p:par>
                                <p:cTn id="228" presetID="22" presetClass="entr" presetSubtype="1" fill="hold" nodeType="withEffect">
                                  <p:stCondLst>
                                    <p:cond delay="0"/>
                                  </p:stCondLst>
                                  <p:childTnLst>
                                    <p:set>
                                      <p:cBhvr>
                                        <p:cTn id="229" dur="1" fill="hold">
                                          <p:stCondLst>
                                            <p:cond delay="0"/>
                                          </p:stCondLst>
                                        </p:cTn>
                                        <p:tgtEl>
                                          <p:spTgt spid="159"/>
                                        </p:tgtEl>
                                        <p:attrNameLst>
                                          <p:attrName>style.visibility</p:attrName>
                                        </p:attrNameLst>
                                      </p:cBhvr>
                                      <p:to>
                                        <p:strVal val="visible"/>
                                      </p:to>
                                    </p:set>
                                    <p:animEffect transition="in" filter="wipe(up)">
                                      <p:cBhvr>
                                        <p:cTn id="230" dur="1500"/>
                                        <p:tgtEl>
                                          <p:spTgt spid="159"/>
                                        </p:tgtEl>
                                      </p:cBhvr>
                                    </p:animEffect>
                                  </p:childTnLst>
                                </p:cTn>
                              </p:par>
                              <p:par>
                                <p:cTn id="231" presetID="22" presetClass="entr" presetSubtype="1" fill="hold" nodeType="withEffect">
                                  <p:stCondLst>
                                    <p:cond delay="0"/>
                                  </p:stCondLst>
                                  <p:childTnLst>
                                    <p:set>
                                      <p:cBhvr>
                                        <p:cTn id="232" dur="1" fill="hold">
                                          <p:stCondLst>
                                            <p:cond delay="0"/>
                                          </p:stCondLst>
                                        </p:cTn>
                                        <p:tgtEl>
                                          <p:spTgt spid="165"/>
                                        </p:tgtEl>
                                        <p:attrNameLst>
                                          <p:attrName>style.visibility</p:attrName>
                                        </p:attrNameLst>
                                      </p:cBhvr>
                                      <p:to>
                                        <p:strVal val="visible"/>
                                      </p:to>
                                    </p:set>
                                    <p:animEffect transition="in" filter="wipe(up)">
                                      <p:cBhvr>
                                        <p:cTn id="233" dur="1500"/>
                                        <p:tgtEl>
                                          <p:spTgt spid="165"/>
                                        </p:tgtEl>
                                      </p:cBhvr>
                                    </p:animEffect>
                                  </p:childTnLst>
                                </p:cTn>
                              </p:par>
                              <p:par>
                                <p:cTn id="234" presetID="22" presetClass="entr" presetSubtype="1" fill="hold" nodeType="withEffect">
                                  <p:stCondLst>
                                    <p:cond delay="0"/>
                                  </p:stCondLst>
                                  <p:childTnLst>
                                    <p:set>
                                      <p:cBhvr>
                                        <p:cTn id="235" dur="1" fill="hold">
                                          <p:stCondLst>
                                            <p:cond delay="0"/>
                                          </p:stCondLst>
                                        </p:cTn>
                                        <p:tgtEl>
                                          <p:spTgt spid="166"/>
                                        </p:tgtEl>
                                        <p:attrNameLst>
                                          <p:attrName>style.visibility</p:attrName>
                                        </p:attrNameLst>
                                      </p:cBhvr>
                                      <p:to>
                                        <p:strVal val="visible"/>
                                      </p:to>
                                    </p:set>
                                    <p:animEffect transition="in" filter="wipe(up)">
                                      <p:cBhvr>
                                        <p:cTn id="236" dur="1500"/>
                                        <p:tgtEl>
                                          <p:spTgt spid="166"/>
                                        </p:tgtEl>
                                      </p:cBhvr>
                                    </p:animEffect>
                                  </p:childTnLst>
                                </p:cTn>
                              </p:par>
                              <p:par>
                                <p:cTn id="237" presetID="22" presetClass="entr" presetSubtype="1" fill="hold" nodeType="withEffect">
                                  <p:stCondLst>
                                    <p:cond delay="0"/>
                                  </p:stCondLst>
                                  <p:childTnLst>
                                    <p:set>
                                      <p:cBhvr>
                                        <p:cTn id="238" dur="1" fill="hold">
                                          <p:stCondLst>
                                            <p:cond delay="0"/>
                                          </p:stCondLst>
                                        </p:cTn>
                                        <p:tgtEl>
                                          <p:spTgt spid="170"/>
                                        </p:tgtEl>
                                        <p:attrNameLst>
                                          <p:attrName>style.visibility</p:attrName>
                                        </p:attrNameLst>
                                      </p:cBhvr>
                                      <p:to>
                                        <p:strVal val="visible"/>
                                      </p:to>
                                    </p:set>
                                    <p:animEffect transition="in" filter="wipe(up)">
                                      <p:cBhvr>
                                        <p:cTn id="239" dur="1500"/>
                                        <p:tgtEl>
                                          <p:spTgt spid="170"/>
                                        </p:tgtEl>
                                      </p:cBhvr>
                                    </p:animEffect>
                                  </p:childTnLst>
                                </p:cTn>
                              </p:par>
                              <p:par>
                                <p:cTn id="240" presetID="22" presetClass="entr" presetSubtype="1" fill="hold" nodeType="withEffect">
                                  <p:stCondLst>
                                    <p:cond delay="0"/>
                                  </p:stCondLst>
                                  <p:childTnLst>
                                    <p:set>
                                      <p:cBhvr>
                                        <p:cTn id="241" dur="1" fill="hold">
                                          <p:stCondLst>
                                            <p:cond delay="0"/>
                                          </p:stCondLst>
                                        </p:cTn>
                                        <p:tgtEl>
                                          <p:spTgt spid="171"/>
                                        </p:tgtEl>
                                        <p:attrNameLst>
                                          <p:attrName>style.visibility</p:attrName>
                                        </p:attrNameLst>
                                      </p:cBhvr>
                                      <p:to>
                                        <p:strVal val="visible"/>
                                      </p:to>
                                    </p:set>
                                    <p:animEffect transition="in" filter="wipe(up)">
                                      <p:cBhvr>
                                        <p:cTn id="242" dur="1500"/>
                                        <p:tgtEl>
                                          <p:spTgt spid="171"/>
                                        </p:tgtEl>
                                      </p:cBhvr>
                                    </p:animEffect>
                                  </p:childTnLst>
                                </p:cTn>
                              </p:par>
                              <p:par>
                                <p:cTn id="243" presetID="22" presetClass="entr" presetSubtype="1" fill="hold" nodeType="withEffect">
                                  <p:stCondLst>
                                    <p:cond delay="0"/>
                                  </p:stCondLst>
                                  <p:childTnLst>
                                    <p:set>
                                      <p:cBhvr>
                                        <p:cTn id="244" dur="1" fill="hold">
                                          <p:stCondLst>
                                            <p:cond delay="0"/>
                                          </p:stCondLst>
                                        </p:cTn>
                                        <p:tgtEl>
                                          <p:spTgt spid="172"/>
                                        </p:tgtEl>
                                        <p:attrNameLst>
                                          <p:attrName>style.visibility</p:attrName>
                                        </p:attrNameLst>
                                      </p:cBhvr>
                                      <p:to>
                                        <p:strVal val="visible"/>
                                      </p:to>
                                    </p:set>
                                    <p:animEffect transition="in" filter="wipe(up)">
                                      <p:cBhvr>
                                        <p:cTn id="245" dur="1500"/>
                                        <p:tgtEl>
                                          <p:spTgt spid="172"/>
                                        </p:tgtEl>
                                      </p:cBhvr>
                                    </p:animEffect>
                                  </p:childTnLst>
                                </p:cTn>
                              </p:par>
                              <p:par>
                                <p:cTn id="246" presetID="22" presetClass="entr" presetSubtype="1" fill="hold" nodeType="withEffect">
                                  <p:stCondLst>
                                    <p:cond delay="0"/>
                                  </p:stCondLst>
                                  <p:childTnLst>
                                    <p:set>
                                      <p:cBhvr>
                                        <p:cTn id="247" dur="1" fill="hold">
                                          <p:stCondLst>
                                            <p:cond delay="0"/>
                                          </p:stCondLst>
                                        </p:cTn>
                                        <p:tgtEl>
                                          <p:spTgt spid="173"/>
                                        </p:tgtEl>
                                        <p:attrNameLst>
                                          <p:attrName>style.visibility</p:attrName>
                                        </p:attrNameLst>
                                      </p:cBhvr>
                                      <p:to>
                                        <p:strVal val="visible"/>
                                      </p:to>
                                    </p:set>
                                    <p:animEffect transition="in" filter="wipe(up)">
                                      <p:cBhvr>
                                        <p:cTn id="248" dur="1500"/>
                                        <p:tgtEl>
                                          <p:spTgt spid="173"/>
                                        </p:tgtEl>
                                      </p:cBhvr>
                                    </p:animEffect>
                                  </p:childTnLst>
                                </p:cTn>
                              </p:par>
                              <p:par>
                                <p:cTn id="249" presetID="22" presetClass="entr" presetSubtype="1" fill="hold" nodeType="withEffect">
                                  <p:stCondLst>
                                    <p:cond delay="0"/>
                                  </p:stCondLst>
                                  <p:childTnLst>
                                    <p:set>
                                      <p:cBhvr>
                                        <p:cTn id="250" dur="1" fill="hold">
                                          <p:stCondLst>
                                            <p:cond delay="0"/>
                                          </p:stCondLst>
                                        </p:cTn>
                                        <p:tgtEl>
                                          <p:spTgt spid="174"/>
                                        </p:tgtEl>
                                        <p:attrNameLst>
                                          <p:attrName>style.visibility</p:attrName>
                                        </p:attrNameLst>
                                      </p:cBhvr>
                                      <p:to>
                                        <p:strVal val="visible"/>
                                      </p:to>
                                    </p:set>
                                    <p:animEffect transition="in" filter="wipe(up)">
                                      <p:cBhvr>
                                        <p:cTn id="251" dur="1500"/>
                                        <p:tgtEl>
                                          <p:spTgt spid="174"/>
                                        </p:tgtEl>
                                      </p:cBhvr>
                                    </p:animEffect>
                                  </p:childTnLst>
                                </p:cTn>
                              </p:par>
                              <p:par>
                                <p:cTn id="252" presetID="22" presetClass="entr" presetSubtype="1" fill="hold" nodeType="withEffect">
                                  <p:stCondLst>
                                    <p:cond delay="0"/>
                                  </p:stCondLst>
                                  <p:childTnLst>
                                    <p:set>
                                      <p:cBhvr>
                                        <p:cTn id="253" dur="1" fill="hold">
                                          <p:stCondLst>
                                            <p:cond delay="0"/>
                                          </p:stCondLst>
                                        </p:cTn>
                                        <p:tgtEl>
                                          <p:spTgt spid="175"/>
                                        </p:tgtEl>
                                        <p:attrNameLst>
                                          <p:attrName>style.visibility</p:attrName>
                                        </p:attrNameLst>
                                      </p:cBhvr>
                                      <p:to>
                                        <p:strVal val="visible"/>
                                      </p:to>
                                    </p:set>
                                    <p:animEffect transition="in" filter="wipe(up)">
                                      <p:cBhvr>
                                        <p:cTn id="254" dur="1500"/>
                                        <p:tgtEl>
                                          <p:spTgt spid="175"/>
                                        </p:tgtEl>
                                      </p:cBhvr>
                                    </p:animEffect>
                                  </p:childTnLst>
                                </p:cTn>
                              </p:par>
                              <p:par>
                                <p:cTn id="255" presetID="22" presetClass="entr" presetSubtype="1" fill="hold" nodeType="withEffect">
                                  <p:stCondLst>
                                    <p:cond delay="0"/>
                                  </p:stCondLst>
                                  <p:childTnLst>
                                    <p:set>
                                      <p:cBhvr>
                                        <p:cTn id="256" dur="1" fill="hold">
                                          <p:stCondLst>
                                            <p:cond delay="0"/>
                                          </p:stCondLst>
                                        </p:cTn>
                                        <p:tgtEl>
                                          <p:spTgt spid="176"/>
                                        </p:tgtEl>
                                        <p:attrNameLst>
                                          <p:attrName>style.visibility</p:attrName>
                                        </p:attrNameLst>
                                      </p:cBhvr>
                                      <p:to>
                                        <p:strVal val="visible"/>
                                      </p:to>
                                    </p:set>
                                    <p:animEffect transition="in" filter="wipe(up)">
                                      <p:cBhvr>
                                        <p:cTn id="257" dur="1500"/>
                                        <p:tgtEl>
                                          <p:spTgt spid="176"/>
                                        </p:tgtEl>
                                      </p:cBhvr>
                                    </p:animEffect>
                                  </p:childTnLst>
                                </p:cTn>
                              </p:par>
                              <p:par>
                                <p:cTn id="258" presetID="22" presetClass="entr" presetSubtype="1" fill="hold" nodeType="withEffect">
                                  <p:stCondLst>
                                    <p:cond delay="0"/>
                                  </p:stCondLst>
                                  <p:childTnLst>
                                    <p:set>
                                      <p:cBhvr>
                                        <p:cTn id="259" dur="1" fill="hold">
                                          <p:stCondLst>
                                            <p:cond delay="0"/>
                                          </p:stCondLst>
                                        </p:cTn>
                                        <p:tgtEl>
                                          <p:spTgt spid="177"/>
                                        </p:tgtEl>
                                        <p:attrNameLst>
                                          <p:attrName>style.visibility</p:attrName>
                                        </p:attrNameLst>
                                      </p:cBhvr>
                                      <p:to>
                                        <p:strVal val="visible"/>
                                      </p:to>
                                    </p:set>
                                    <p:animEffect transition="in" filter="wipe(up)">
                                      <p:cBhvr>
                                        <p:cTn id="260" dur="1500"/>
                                        <p:tgtEl>
                                          <p:spTgt spid="177"/>
                                        </p:tgtEl>
                                      </p:cBhvr>
                                    </p:animEffect>
                                  </p:childTnLst>
                                </p:cTn>
                              </p:par>
                              <p:par>
                                <p:cTn id="261" presetID="22" presetClass="entr" presetSubtype="1" fill="hold" nodeType="withEffect">
                                  <p:stCondLst>
                                    <p:cond delay="0"/>
                                  </p:stCondLst>
                                  <p:childTnLst>
                                    <p:set>
                                      <p:cBhvr>
                                        <p:cTn id="262" dur="1" fill="hold">
                                          <p:stCondLst>
                                            <p:cond delay="0"/>
                                          </p:stCondLst>
                                        </p:cTn>
                                        <p:tgtEl>
                                          <p:spTgt spid="178"/>
                                        </p:tgtEl>
                                        <p:attrNameLst>
                                          <p:attrName>style.visibility</p:attrName>
                                        </p:attrNameLst>
                                      </p:cBhvr>
                                      <p:to>
                                        <p:strVal val="visible"/>
                                      </p:to>
                                    </p:set>
                                    <p:animEffect transition="in" filter="wipe(up)">
                                      <p:cBhvr>
                                        <p:cTn id="263" dur="1500"/>
                                        <p:tgtEl>
                                          <p:spTgt spid="178"/>
                                        </p:tgtEl>
                                      </p:cBhvr>
                                    </p:animEffect>
                                  </p:childTnLst>
                                </p:cTn>
                              </p:par>
                              <p:par>
                                <p:cTn id="264" presetID="22" presetClass="entr" presetSubtype="1" fill="hold" nodeType="withEffect">
                                  <p:stCondLst>
                                    <p:cond delay="0"/>
                                  </p:stCondLst>
                                  <p:childTnLst>
                                    <p:set>
                                      <p:cBhvr>
                                        <p:cTn id="265" dur="1" fill="hold">
                                          <p:stCondLst>
                                            <p:cond delay="0"/>
                                          </p:stCondLst>
                                        </p:cTn>
                                        <p:tgtEl>
                                          <p:spTgt spid="112"/>
                                        </p:tgtEl>
                                        <p:attrNameLst>
                                          <p:attrName>style.visibility</p:attrName>
                                        </p:attrNameLst>
                                      </p:cBhvr>
                                      <p:to>
                                        <p:strVal val="visible"/>
                                      </p:to>
                                    </p:set>
                                    <p:animEffect transition="in" filter="wipe(up)">
                                      <p:cBhvr>
                                        <p:cTn id="266" dur="1500"/>
                                        <p:tgtEl>
                                          <p:spTgt spid="112"/>
                                        </p:tgtEl>
                                      </p:cBhvr>
                                    </p:animEffect>
                                  </p:childTnLst>
                                </p:cTn>
                              </p:par>
                              <p:par>
                                <p:cTn id="267" presetID="22" presetClass="entr" presetSubtype="1" fill="hold" nodeType="withEffect">
                                  <p:stCondLst>
                                    <p:cond delay="0"/>
                                  </p:stCondLst>
                                  <p:childTnLst>
                                    <p:set>
                                      <p:cBhvr>
                                        <p:cTn id="268" dur="1" fill="hold">
                                          <p:stCondLst>
                                            <p:cond delay="0"/>
                                          </p:stCondLst>
                                        </p:cTn>
                                        <p:tgtEl>
                                          <p:spTgt spid="113"/>
                                        </p:tgtEl>
                                        <p:attrNameLst>
                                          <p:attrName>style.visibility</p:attrName>
                                        </p:attrNameLst>
                                      </p:cBhvr>
                                      <p:to>
                                        <p:strVal val="visible"/>
                                      </p:to>
                                    </p:set>
                                    <p:animEffect transition="in" filter="wipe(up)">
                                      <p:cBhvr>
                                        <p:cTn id="269" dur="1500"/>
                                        <p:tgtEl>
                                          <p:spTgt spid="113"/>
                                        </p:tgtEl>
                                      </p:cBhvr>
                                    </p:animEffect>
                                  </p:childTnLst>
                                </p:cTn>
                              </p:par>
                              <p:par>
                                <p:cTn id="270" presetID="22" presetClass="entr" presetSubtype="1" fill="hold" nodeType="withEffect">
                                  <p:stCondLst>
                                    <p:cond delay="0"/>
                                  </p:stCondLst>
                                  <p:childTnLst>
                                    <p:set>
                                      <p:cBhvr>
                                        <p:cTn id="271" dur="1" fill="hold">
                                          <p:stCondLst>
                                            <p:cond delay="0"/>
                                          </p:stCondLst>
                                        </p:cTn>
                                        <p:tgtEl>
                                          <p:spTgt spid="115"/>
                                        </p:tgtEl>
                                        <p:attrNameLst>
                                          <p:attrName>style.visibility</p:attrName>
                                        </p:attrNameLst>
                                      </p:cBhvr>
                                      <p:to>
                                        <p:strVal val="visible"/>
                                      </p:to>
                                    </p:set>
                                    <p:animEffect transition="in" filter="wipe(up)">
                                      <p:cBhvr>
                                        <p:cTn id="272" dur="1500"/>
                                        <p:tgtEl>
                                          <p:spTgt spid="115"/>
                                        </p:tgtEl>
                                      </p:cBhvr>
                                    </p:animEffect>
                                  </p:childTnLst>
                                </p:cTn>
                              </p:par>
                              <p:par>
                                <p:cTn id="273" presetID="22" presetClass="entr" presetSubtype="1" fill="hold" nodeType="withEffect">
                                  <p:stCondLst>
                                    <p:cond delay="0"/>
                                  </p:stCondLst>
                                  <p:childTnLst>
                                    <p:set>
                                      <p:cBhvr>
                                        <p:cTn id="274" dur="1" fill="hold">
                                          <p:stCondLst>
                                            <p:cond delay="0"/>
                                          </p:stCondLst>
                                        </p:cTn>
                                        <p:tgtEl>
                                          <p:spTgt spid="116"/>
                                        </p:tgtEl>
                                        <p:attrNameLst>
                                          <p:attrName>style.visibility</p:attrName>
                                        </p:attrNameLst>
                                      </p:cBhvr>
                                      <p:to>
                                        <p:strVal val="visible"/>
                                      </p:to>
                                    </p:set>
                                    <p:animEffect transition="in" filter="wipe(up)">
                                      <p:cBhvr>
                                        <p:cTn id="275" dur="1500"/>
                                        <p:tgtEl>
                                          <p:spTgt spid="116"/>
                                        </p:tgtEl>
                                      </p:cBhvr>
                                    </p:animEffect>
                                  </p:childTnLst>
                                </p:cTn>
                              </p:par>
                              <p:par>
                                <p:cTn id="276" presetID="22" presetClass="entr" presetSubtype="1" fill="hold" nodeType="withEffect">
                                  <p:stCondLst>
                                    <p:cond delay="0"/>
                                  </p:stCondLst>
                                  <p:childTnLst>
                                    <p:set>
                                      <p:cBhvr>
                                        <p:cTn id="277" dur="1" fill="hold">
                                          <p:stCondLst>
                                            <p:cond delay="0"/>
                                          </p:stCondLst>
                                        </p:cTn>
                                        <p:tgtEl>
                                          <p:spTgt spid="117"/>
                                        </p:tgtEl>
                                        <p:attrNameLst>
                                          <p:attrName>style.visibility</p:attrName>
                                        </p:attrNameLst>
                                      </p:cBhvr>
                                      <p:to>
                                        <p:strVal val="visible"/>
                                      </p:to>
                                    </p:set>
                                    <p:animEffect transition="in" filter="wipe(up)">
                                      <p:cBhvr>
                                        <p:cTn id="278" dur="1500"/>
                                        <p:tgtEl>
                                          <p:spTgt spid="117"/>
                                        </p:tgtEl>
                                      </p:cBhvr>
                                    </p:animEffect>
                                  </p:childTnLst>
                                </p:cTn>
                              </p:par>
                              <p:par>
                                <p:cTn id="279" presetID="22" presetClass="entr" presetSubtype="1" fill="hold" nodeType="withEffect">
                                  <p:stCondLst>
                                    <p:cond delay="0"/>
                                  </p:stCondLst>
                                  <p:childTnLst>
                                    <p:set>
                                      <p:cBhvr>
                                        <p:cTn id="280" dur="1" fill="hold">
                                          <p:stCondLst>
                                            <p:cond delay="0"/>
                                          </p:stCondLst>
                                        </p:cTn>
                                        <p:tgtEl>
                                          <p:spTgt spid="118"/>
                                        </p:tgtEl>
                                        <p:attrNameLst>
                                          <p:attrName>style.visibility</p:attrName>
                                        </p:attrNameLst>
                                      </p:cBhvr>
                                      <p:to>
                                        <p:strVal val="visible"/>
                                      </p:to>
                                    </p:set>
                                    <p:animEffect transition="in" filter="wipe(up)">
                                      <p:cBhvr>
                                        <p:cTn id="281" dur="1500"/>
                                        <p:tgtEl>
                                          <p:spTgt spid="118"/>
                                        </p:tgtEl>
                                      </p:cBhvr>
                                    </p:animEffect>
                                  </p:childTnLst>
                                </p:cTn>
                              </p:par>
                              <p:par>
                                <p:cTn id="282" presetID="22" presetClass="entr" presetSubtype="1" fill="hold" nodeType="withEffect">
                                  <p:stCondLst>
                                    <p:cond delay="0"/>
                                  </p:stCondLst>
                                  <p:childTnLst>
                                    <p:set>
                                      <p:cBhvr>
                                        <p:cTn id="283" dur="1" fill="hold">
                                          <p:stCondLst>
                                            <p:cond delay="0"/>
                                          </p:stCondLst>
                                        </p:cTn>
                                        <p:tgtEl>
                                          <p:spTgt spid="120"/>
                                        </p:tgtEl>
                                        <p:attrNameLst>
                                          <p:attrName>style.visibility</p:attrName>
                                        </p:attrNameLst>
                                      </p:cBhvr>
                                      <p:to>
                                        <p:strVal val="visible"/>
                                      </p:to>
                                    </p:set>
                                    <p:animEffect transition="in" filter="wipe(up)">
                                      <p:cBhvr>
                                        <p:cTn id="284" dur="1500"/>
                                        <p:tgtEl>
                                          <p:spTgt spid="120"/>
                                        </p:tgtEl>
                                      </p:cBhvr>
                                    </p:animEffect>
                                  </p:childTnLst>
                                </p:cTn>
                              </p:par>
                              <p:par>
                                <p:cTn id="285" presetID="22" presetClass="entr" presetSubtype="1" fill="hold" nodeType="withEffect">
                                  <p:stCondLst>
                                    <p:cond delay="0"/>
                                  </p:stCondLst>
                                  <p:childTnLst>
                                    <p:set>
                                      <p:cBhvr>
                                        <p:cTn id="286" dur="1" fill="hold">
                                          <p:stCondLst>
                                            <p:cond delay="0"/>
                                          </p:stCondLst>
                                        </p:cTn>
                                        <p:tgtEl>
                                          <p:spTgt spid="123"/>
                                        </p:tgtEl>
                                        <p:attrNameLst>
                                          <p:attrName>style.visibility</p:attrName>
                                        </p:attrNameLst>
                                      </p:cBhvr>
                                      <p:to>
                                        <p:strVal val="visible"/>
                                      </p:to>
                                    </p:set>
                                    <p:animEffect transition="in" filter="wipe(up)">
                                      <p:cBhvr>
                                        <p:cTn id="287" dur="1500"/>
                                        <p:tgtEl>
                                          <p:spTgt spid="123"/>
                                        </p:tgtEl>
                                      </p:cBhvr>
                                    </p:animEffect>
                                  </p:childTnLst>
                                </p:cTn>
                              </p:par>
                              <p:par>
                                <p:cTn id="288" presetID="22" presetClass="entr" presetSubtype="1" fill="hold" nodeType="withEffect">
                                  <p:stCondLst>
                                    <p:cond delay="0"/>
                                  </p:stCondLst>
                                  <p:childTnLst>
                                    <p:set>
                                      <p:cBhvr>
                                        <p:cTn id="289" dur="1" fill="hold">
                                          <p:stCondLst>
                                            <p:cond delay="0"/>
                                          </p:stCondLst>
                                        </p:cTn>
                                        <p:tgtEl>
                                          <p:spTgt spid="124"/>
                                        </p:tgtEl>
                                        <p:attrNameLst>
                                          <p:attrName>style.visibility</p:attrName>
                                        </p:attrNameLst>
                                      </p:cBhvr>
                                      <p:to>
                                        <p:strVal val="visible"/>
                                      </p:to>
                                    </p:set>
                                    <p:animEffect transition="in" filter="wipe(up)">
                                      <p:cBhvr>
                                        <p:cTn id="290" dur="1500"/>
                                        <p:tgtEl>
                                          <p:spTgt spid="124"/>
                                        </p:tgtEl>
                                      </p:cBhvr>
                                    </p:animEffect>
                                  </p:childTnLst>
                                </p:cTn>
                              </p:par>
                              <p:par>
                                <p:cTn id="291" presetID="22" presetClass="entr" presetSubtype="1" fill="hold" nodeType="withEffect">
                                  <p:stCondLst>
                                    <p:cond delay="0"/>
                                  </p:stCondLst>
                                  <p:childTnLst>
                                    <p:set>
                                      <p:cBhvr>
                                        <p:cTn id="292" dur="1" fill="hold">
                                          <p:stCondLst>
                                            <p:cond delay="0"/>
                                          </p:stCondLst>
                                        </p:cTn>
                                        <p:tgtEl>
                                          <p:spTgt spid="125"/>
                                        </p:tgtEl>
                                        <p:attrNameLst>
                                          <p:attrName>style.visibility</p:attrName>
                                        </p:attrNameLst>
                                      </p:cBhvr>
                                      <p:to>
                                        <p:strVal val="visible"/>
                                      </p:to>
                                    </p:set>
                                    <p:animEffect transition="in" filter="wipe(up)">
                                      <p:cBhvr>
                                        <p:cTn id="293" dur="1500"/>
                                        <p:tgtEl>
                                          <p:spTgt spid="125"/>
                                        </p:tgtEl>
                                      </p:cBhvr>
                                    </p:animEffect>
                                  </p:childTnLst>
                                </p:cTn>
                              </p:par>
                              <p:par>
                                <p:cTn id="294" presetID="22" presetClass="entr" presetSubtype="1" fill="hold" nodeType="withEffect">
                                  <p:stCondLst>
                                    <p:cond delay="0"/>
                                  </p:stCondLst>
                                  <p:childTnLst>
                                    <p:set>
                                      <p:cBhvr>
                                        <p:cTn id="295" dur="1" fill="hold">
                                          <p:stCondLst>
                                            <p:cond delay="0"/>
                                          </p:stCondLst>
                                        </p:cTn>
                                        <p:tgtEl>
                                          <p:spTgt spid="129"/>
                                        </p:tgtEl>
                                        <p:attrNameLst>
                                          <p:attrName>style.visibility</p:attrName>
                                        </p:attrNameLst>
                                      </p:cBhvr>
                                      <p:to>
                                        <p:strVal val="visible"/>
                                      </p:to>
                                    </p:set>
                                    <p:animEffect transition="in" filter="wipe(up)">
                                      <p:cBhvr>
                                        <p:cTn id="296" dur="1500"/>
                                        <p:tgtEl>
                                          <p:spTgt spid="129"/>
                                        </p:tgtEl>
                                      </p:cBhvr>
                                    </p:animEffect>
                                  </p:childTnLst>
                                </p:cTn>
                              </p:par>
                              <p:par>
                                <p:cTn id="297" presetID="22" presetClass="entr" presetSubtype="1" fill="hold" nodeType="withEffect">
                                  <p:stCondLst>
                                    <p:cond delay="0"/>
                                  </p:stCondLst>
                                  <p:childTnLst>
                                    <p:set>
                                      <p:cBhvr>
                                        <p:cTn id="298" dur="1" fill="hold">
                                          <p:stCondLst>
                                            <p:cond delay="0"/>
                                          </p:stCondLst>
                                        </p:cTn>
                                        <p:tgtEl>
                                          <p:spTgt spid="130"/>
                                        </p:tgtEl>
                                        <p:attrNameLst>
                                          <p:attrName>style.visibility</p:attrName>
                                        </p:attrNameLst>
                                      </p:cBhvr>
                                      <p:to>
                                        <p:strVal val="visible"/>
                                      </p:to>
                                    </p:set>
                                    <p:animEffect transition="in" filter="wipe(up)">
                                      <p:cBhvr>
                                        <p:cTn id="299" dur="1500"/>
                                        <p:tgtEl>
                                          <p:spTgt spid="130"/>
                                        </p:tgtEl>
                                      </p:cBhvr>
                                    </p:animEffect>
                                  </p:childTnLst>
                                </p:cTn>
                              </p:par>
                              <p:par>
                                <p:cTn id="300" presetID="22" presetClass="entr" presetSubtype="1" fill="hold" nodeType="withEffect">
                                  <p:stCondLst>
                                    <p:cond delay="0"/>
                                  </p:stCondLst>
                                  <p:childTnLst>
                                    <p:set>
                                      <p:cBhvr>
                                        <p:cTn id="301" dur="1" fill="hold">
                                          <p:stCondLst>
                                            <p:cond delay="0"/>
                                          </p:stCondLst>
                                        </p:cTn>
                                        <p:tgtEl>
                                          <p:spTgt spid="137"/>
                                        </p:tgtEl>
                                        <p:attrNameLst>
                                          <p:attrName>style.visibility</p:attrName>
                                        </p:attrNameLst>
                                      </p:cBhvr>
                                      <p:to>
                                        <p:strVal val="visible"/>
                                      </p:to>
                                    </p:set>
                                    <p:animEffect transition="in" filter="wipe(up)">
                                      <p:cBhvr>
                                        <p:cTn id="302" dur="1500"/>
                                        <p:tgtEl>
                                          <p:spTgt spid="137"/>
                                        </p:tgtEl>
                                      </p:cBhvr>
                                    </p:animEffect>
                                  </p:childTnLst>
                                </p:cTn>
                              </p:par>
                              <p:par>
                                <p:cTn id="303" presetID="22" presetClass="entr" presetSubtype="1" fill="hold" nodeType="withEffect">
                                  <p:stCondLst>
                                    <p:cond delay="0"/>
                                  </p:stCondLst>
                                  <p:childTnLst>
                                    <p:set>
                                      <p:cBhvr>
                                        <p:cTn id="304" dur="1" fill="hold">
                                          <p:stCondLst>
                                            <p:cond delay="0"/>
                                          </p:stCondLst>
                                        </p:cTn>
                                        <p:tgtEl>
                                          <p:spTgt spid="138"/>
                                        </p:tgtEl>
                                        <p:attrNameLst>
                                          <p:attrName>style.visibility</p:attrName>
                                        </p:attrNameLst>
                                      </p:cBhvr>
                                      <p:to>
                                        <p:strVal val="visible"/>
                                      </p:to>
                                    </p:set>
                                    <p:animEffect transition="in" filter="wipe(up)">
                                      <p:cBhvr>
                                        <p:cTn id="305" dur="1500"/>
                                        <p:tgtEl>
                                          <p:spTgt spid="138"/>
                                        </p:tgtEl>
                                      </p:cBhvr>
                                    </p:animEffect>
                                  </p:childTnLst>
                                </p:cTn>
                              </p:par>
                              <p:par>
                                <p:cTn id="306" presetID="22" presetClass="entr" presetSubtype="1" fill="hold" nodeType="withEffect">
                                  <p:stCondLst>
                                    <p:cond delay="0"/>
                                  </p:stCondLst>
                                  <p:childTnLst>
                                    <p:set>
                                      <p:cBhvr>
                                        <p:cTn id="307" dur="1" fill="hold">
                                          <p:stCondLst>
                                            <p:cond delay="0"/>
                                          </p:stCondLst>
                                        </p:cTn>
                                        <p:tgtEl>
                                          <p:spTgt spid="140"/>
                                        </p:tgtEl>
                                        <p:attrNameLst>
                                          <p:attrName>style.visibility</p:attrName>
                                        </p:attrNameLst>
                                      </p:cBhvr>
                                      <p:to>
                                        <p:strVal val="visible"/>
                                      </p:to>
                                    </p:set>
                                    <p:animEffect transition="in" filter="wipe(up)">
                                      <p:cBhvr>
                                        <p:cTn id="308" dur="1500"/>
                                        <p:tgtEl>
                                          <p:spTgt spid="140"/>
                                        </p:tgtEl>
                                      </p:cBhvr>
                                    </p:animEffect>
                                  </p:childTnLst>
                                </p:cTn>
                              </p:par>
                              <p:par>
                                <p:cTn id="309" presetID="22" presetClass="entr" presetSubtype="1" fill="hold" nodeType="withEffect">
                                  <p:stCondLst>
                                    <p:cond delay="0"/>
                                  </p:stCondLst>
                                  <p:childTnLst>
                                    <p:set>
                                      <p:cBhvr>
                                        <p:cTn id="310" dur="1" fill="hold">
                                          <p:stCondLst>
                                            <p:cond delay="0"/>
                                          </p:stCondLst>
                                        </p:cTn>
                                        <p:tgtEl>
                                          <p:spTgt spid="141"/>
                                        </p:tgtEl>
                                        <p:attrNameLst>
                                          <p:attrName>style.visibility</p:attrName>
                                        </p:attrNameLst>
                                      </p:cBhvr>
                                      <p:to>
                                        <p:strVal val="visible"/>
                                      </p:to>
                                    </p:set>
                                    <p:animEffect transition="in" filter="wipe(up)">
                                      <p:cBhvr>
                                        <p:cTn id="311" dur="1500"/>
                                        <p:tgtEl>
                                          <p:spTgt spid="141"/>
                                        </p:tgtEl>
                                      </p:cBhvr>
                                    </p:animEffect>
                                  </p:childTnLst>
                                </p:cTn>
                              </p:par>
                              <p:par>
                                <p:cTn id="312" presetID="22" presetClass="entr" presetSubtype="1" fill="hold" nodeType="withEffect">
                                  <p:stCondLst>
                                    <p:cond delay="0"/>
                                  </p:stCondLst>
                                  <p:childTnLst>
                                    <p:set>
                                      <p:cBhvr>
                                        <p:cTn id="313" dur="1" fill="hold">
                                          <p:stCondLst>
                                            <p:cond delay="0"/>
                                          </p:stCondLst>
                                        </p:cTn>
                                        <p:tgtEl>
                                          <p:spTgt spid="179"/>
                                        </p:tgtEl>
                                        <p:attrNameLst>
                                          <p:attrName>style.visibility</p:attrName>
                                        </p:attrNameLst>
                                      </p:cBhvr>
                                      <p:to>
                                        <p:strVal val="visible"/>
                                      </p:to>
                                    </p:set>
                                    <p:animEffect transition="in" filter="wipe(up)">
                                      <p:cBhvr>
                                        <p:cTn id="314" dur="1500"/>
                                        <p:tgtEl>
                                          <p:spTgt spid="179"/>
                                        </p:tgtEl>
                                      </p:cBhvr>
                                    </p:animEffect>
                                  </p:childTnLst>
                                </p:cTn>
                              </p:par>
                              <p:par>
                                <p:cTn id="315" presetID="22" presetClass="entr" presetSubtype="1" fill="hold" nodeType="withEffect">
                                  <p:stCondLst>
                                    <p:cond delay="0"/>
                                  </p:stCondLst>
                                  <p:childTnLst>
                                    <p:set>
                                      <p:cBhvr>
                                        <p:cTn id="316" dur="1" fill="hold">
                                          <p:stCondLst>
                                            <p:cond delay="0"/>
                                          </p:stCondLst>
                                        </p:cTn>
                                        <p:tgtEl>
                                          <p:spTgt spid="180"/>
                                        </p:tgtEl>
                                        <p:attrNameLst>
                                          <p:attrName>style.visibility</p:attrName>
                                        </p:attrNameLst>
                                      </p:cBhvr>
                                      <p:to>
                                        <p:strVal val="visible"/>
                                      </p:to>
                                    </p:set>
                                    <p:animEffect transition="in" filter="wipe(up)">
                                      <p:cBhvr>
                                        <p:cTn id="317" dur="1500"/>
                                        <p:tgtEl>
                                          <p:spTgt spid="180"/>
                                        </p:tgtEl>
                                      </p:cBhvr>
                                    </p:animEffect>
                                  </p:childTnLst>
                                </p:cTn>
                              </p:par>
                              <p:par>
                                <p:cTn id="318" presetID="22" presetClass="entr" presetSubtype="1" fill="hold" nodeType="withEffect">
                                  <p:stCondLst>
                                    <p:cond delay="0"/>
                                  </p:stCondLst>
                                  <p:childTnLst>
                                    <p:set>
                                      <p:cBhvr>
                                        <p:cTn id="319" dur="1" fill="hold">
                                          <p:stCondLst>
                                            <p:cond delay="0"/>
                                          </p:stCondLst>
                                        </p:cTn>
                                        <p:tgtEl>
                                          <p:spTgt spid="181"/>
                                        </p:tgtEl>
                                        <p:attrNameLst>
                                          <p:attrName>style.visibility</p:attrName>
                                        </p:attrNameLst>
                                      </p:cBhvr>
                                      <p:to>
                                        <p:strVal val="visible"/>
                                      </p:to>
                                    </p:set>
                                    <p:animEffect transition="in" filter="wipe(up)">
                                      <p:cBhvr>
                                        <p:cTn id="320" dur="1500"/>
                                        <p:tgtEl>
                                          <p:spTgt spid="181"/>
                                        </p:tgtEl>
                                      </p:cBhvr>
                                    </p:animEffect>
                                  </p:childTnLst>
                                </p:cTn>
                              </p:par>
                              <p:par>
                                <p:cTn id="321" presetID="22" presetClass="entr" presetSubtype="1" fill="hold" nodeType="withEffect">
                                  <p:stCondLst>
                                    <p:cond delay="0"/>
                                  </p:stCondLst>
                                  <p:childTnLst>
                                    <p:set>
                                      <p:cBhvr>
                                        <p:cTn id="322" dur="1" fill="hold">
                                          <p:stCondLst>
                                            <p:cond delay="0"/>
                                          </p:stCondLst>
                                        </p:cTn>
                                        <p:tgtEl>
                                          <p:spTgt spid="182"/>
                                        </p:tgtEl>
                                        <p:attrNameLst>
                                          <p:attrName>style.visibility</p:attrName>
                                        </p:attrNameLst>
                                      </p:cBhvr>
                                      <p:to>
                                        <p:strVal val="visible"/>
                                      </p:to>
                                    </p:set>
                                    <p:animEffect transition="in" filter="wipe(up)">
                                      <p:cBhvr>
                                        <p:cTn id="323" dur="1500"/>
                                        <p:tgtEl>
                                          <p:spTgt spid="182"/>
                                        </p:tgtEl>
                                      </p:cBhvr>
                                    </p:animEffect>
                                  </p:childTnLst>
                                </p:cTn>
                              </p:par>
                              <p:par>
                                <p:cTn id="324" presetID="22" presetClass="entr" presetSubtype="1" fill="hold" nodeType="withEffect">
                                  <p:stCondLst>
                                    <p:cond delay="0"/>
                                  </p:stCondLst>
                                  <p:childTnLst>
                                    <p:set>
                                      <p:cBhvr>
                                        <p:cTn id="325" dur="1" fill="hold">
                                          <p:stCondLst>
                                            <p:cond delay="0"/>
                                          </p:stCondLst>
                                        </p:cTn>
                                        <p:tgtEl>
                                          <p:spTgt spid="183"/>
                                        </p:tgtEl>
                                        <p:attrNameLst>
                                          <p:attrName>style.visibility</p:attrName>
                                        </p:attrNameLst>
                                      </p:cBhvr>
                                      <p:to>
                                        <p:strVal val="visible"/>
                                      </p:to>
                                    </p:set>
                                    <p:animEffect transition="in" filter="wipe(up)">
                                      <p:cBhvr>
                                        <p:cTn id="326" dur="1500"/>
                                        <p:tgtEl>
                                          <p:spTgt spid="183"/>
                                        </p:tgtEl>
                                      </p:cBhvr>
                                    </p:animEffect>
                                  </p:childTnLst>
                                </p:cTn>
                              </p:par>
                              <p:par>
                                <p:cTn id="327" presetID="22" presetClass="entr" presetSubtype="1" fill="hold" nodeType="withEffect">
                                  <p:stCondLst>
                                    <p:cond delay="0"/>
                                  </p:stCondLst>
                                  <p:childTnLst>
                                    <p:set>
                                      <p:cBhvr>
                                        <p:cTn id="328" dur="1" fill="hold">
                                          <p:stCondLst>
                                            <p:cond delay="0"/>
                                          </p:stCondLst>
                                        </p:cTn>
                                        <p:tgtEl>
                                          <p:spTgt spid="184"/>
                                        </p:tgtEl>
                                        <p:attrNameLst>
                                          <p:attrName>style.visibility</p:attrName>
                                        </p:attrNameLst>
                                      </p:cBhvr>
                                      <p:to>
                                        <p:strVal val="visible"/>
                                      </p:to>
                                    </p:set>
                                    <p:animEffect transition="in" filter="wipe(up)">
                                      <p:cBhvr>
                                        <p:cTn id="329" dur="1500"/>
                                        <p:tgtEl>
                                          <p:spTgt spid="184"/>
                                        </p:tgtEl>
                                      </p:cBhvr>
                                    </p:animEffect>
                                  </p:childTnLst>
                                </p:cTn>
                              </p:par>
                              <p:par>
                                <p:cTn id="330" presetID="22" presetClass="entr" presetSubtype="1" fill="hold" nodeType="withEffect">
                                  <p:stCondLst>
                                    <p:cond delay="0"/>
                                  </p:stCondLst>
                                  <p:childTnLst>
                                    <p:set>
                                      <p:cBhvr>
                                        <p:cTn id="331" dur="1" fill="hold">
                                          <p:stCondLst>
                                            <p:cond delay="0"/>
                                          </p:stCondLst>
                                        </p:cTn>
                                        <p:tgtEl>
                                          <p:spTgt spid="185"/>
                                        </p:tgtEl>
                                        <p:attrNameLst>
                                          <p:attrName>style.visibility</p:attrName>
                                        </p:attrNameLst>
                                      </p:cBhvr>
                                      <p:to>
                                        <p:strVal val="visible"/>
                                      </p:to>
                                    </p:set>
                                    <p:animEffect transition="in" filter="wipe(up)">
                                      <p:cBhvr>
                                        <p:cTn id="332" dur="1500"/>
                                        <p:tgtEl>
                                          <p:spTgt spid="185"/>
                                        </p:tgtEl>
                                      </p:cBhvr>
                                    </p:animEffect>
                                  </p:childTnLst>
                                </p:cTn>
                              </p:par>
                              <p:par>
                                <p:cTn id="333" presetID="22" presetClass="entr" presetSubtype="1" fill="hold" nodeType="withEffect">
                                  <p:stCondLst>
                                    <p:cond delay="0"/>
                                  </p:stCondLst>
                                  <p:childTnLst>
                                    <p:set>
                                      <p:cBhvr>
                                        <p:cTn id="334" dur="1" fill="hold">
                                          <p:stCondLst>
                                            <p:cond delay="0"/>
                                          </p:stCondLst>
                                        </p:cTn>
                                        <p:tgtEl>
                                          <p:spTgt spid="186"/>
                                        </p:tgtEl>
                                        <p:attrNameLst>
                                          <p:attrName>style.visibility</p:attrName>
                                        </p:attrNameLst>
                                      </p:cBhvr>
                                      <p:to>
                                        <p:strVal val="visible"/>
                                      </p:to>
                                    </p:set>
                                    <p:animEffect transition="in" filter="wipe(up)">
                                      <p:cBhvr>
                                        <p:cTn id="335" dur="1500"/>
                                        <p:tgtEl>
                                          <p:spTgt spid="186"/>
                                        </p:tgtEl>
                                      </p:cBhvr>
                                    </p:animEffect>
                                  </p:childTnLst>
                                </p:cTn>
                              </p:par>
                              <p:par>
                                <p:cTn id="336" presetID="22" presetClass="entr" presetSubtype="1" fill="hold" nodeType="withEffect">
                                  <p:stCondLst>
                                    <p:cond delay="0"/>
                                  </p:stCondLst>
                                  <p:childTnLst>
                                    <p:set>
                                      <p:cBhvr>
                                        <p:cTn id="337" dur="1" fill="hold">
                                          <p:stCondLst>
                                            <p:cond delay="0"/>
                                          </p:stCondLst>
                                        </p:cTn>
                                        <p:tgtEl>
                                          <p:spTgt spid="187"/>
                                        </p:tgtEl>
                                        <p:attrNameLst>
                                          <p:attrName>style.visibility</p:attrName>
                                        </p:attrNameLst>
                                      </p:cBhvr>
                                      <p:to>
                                        <p:strVal val="visible"/>
                                      </p:to>
                                    </p:set>
                                    <p:animEffect transition="in" filter="wipe(up)">
                                      <p:cBhvr>
                                        <p:cTn id="338" dur="1500"/>
                                        <p:tgtEl>
                                          <p:spTgt spid="187"/>
                                        </p:tgtEl>
                                      </p:cBhvr>
                                    </p:animEffect>
                                  </p:childTnLst>
                                </p:cTn>
                              </p:par>
                              <p:par>
                                <p:cTn id="339" presetID="22" presetClass="entr" presetSubtype="1" fill="hold" nodeType="withEffect">
                                  <p:stCondLst>
                                    <p:cond delay="0"/>
                                  </p:stCondLst>
                                  <p:childTnLst>
                                    <p:set>
                                      <p:cBhvr>
                                        <p:cTn id="340" dur="1" fill="hold">
                                          <p:stCondLst>
                                            <p:cond delay="0"/>
                                          </p:stCondLst>
                                        </p:cTn>
                                        <p:tgtEl>
                                          <p:spTgt spid="188"/>
                                        </p:tgtEl>
                                        <p:attrNameLst>
                                          <p:attrName>style.visibility</p:attrName>
                                        </p:attrNameLst>
                                      </p:cBhvr>
                                      <p:to>
                                        <p:strVal val="visible"/>
                                      </p:to>
                                    </p:set>
                                    <p:animEffect transition="in" filter="wipe(up)">
                                      <p:cBhvr>
                                        <p:cTn id="341" dur="1500"/>
                                        <p:tgtEl>
                                          <p:spTgt spid="188"/>
                                        </p:tgtEl>
                                      </p:cBhvr>
                                    </p:animEffect>
                                  </p:childTnLst>
                                </p:cTn>
                              </p:par>
                              <p:par>
                                <p:cTn id="342" presetID="22" presetClass="entr" presetSubtype="1" fill="hold" nodeType="withEffect">
                                  <p:stCondLst>
                                    <p:cond delay="0"/>
                                  </p:stCondLst>
                                  <p:childTnLst>
                                    <p:set>
                                      <p:cBhvr>
                                        <p:cTn id="343" dur="1" fill="hold">
                                          <p:stCondLst>
                                            <p:cond delay="0"/>
                                          </p:stCondLst>
                                        </p:cTn>
                                        <p:tgtEl>
                                          <p:spTgt spid="189"/>
                                        </p:tgtEl>
                                        <p:attrNameLst>
                                          <p:attrName>style.visibility</p:attrName>
                                        </p:attrNameLst>
                                      </p:cBhvr>
                                      <p:to>
                                        <p:strVal val="visible"/>
                                      </p:to>
                                    </p:set>
                                    <p:animEffect transition="in" filter="wipe(up)">
                                      <p:cBhvr>
                                        <p:cTn id="344" dur="1500"/>
                                        <p:tgtEl>
                                          <p:spTgt spid="189"/>
                                        </p:tgtEl>
                                      </p:cBhvr>
                                    </p:animEffect>
                                  </p:childTnLst>
                                </p:cTn>
                              </p:par>
                              <p:par>
                                <p:cTn id="345" presetID="22" presetClass="entr" presetSubtype="1" fill="hold" nodeType="withEffect">
                                  <p:stCondLst>
                                    <p:cond delay="0"/>
                                  </p:stCondLst>
                                  <p:childTnLst>
                                    <p:set>
                                      <p:cBhvr>
                                        <p:cTn id="346" dur="1" fill="hold">
                                          <p:stCondLst>
                                            <p:cond delay="0"/>
                                          </p:stCondLst>
                                        </p:cTn>
                                        <p:tgtEl>
                                          <p:spTgt spid="190"/>
                                        </p:tgtEl>
                                        <p:attrNameLst>
                                          <p:attrName>style.visibility</p:attrName>
                                        </p:attrNameLst>
                                      </p:cBhvr>
                                      <p:to>
                                        <p:strVal val="visible"/>
                                      </p:to>
                                    </p:set>
                                    <p:animEffect transition="in" filter="wipe(up)">
                                      <p:cBhvr>
                                        <p:cTn id="347" dur="1500"/>
                                        <p:tgtEl>
                                          <p:spTgt spid="190"/>
                                        </p:tgtEl>
                                      </p:cBhvr>
                                    </p:animEffect>
                                  </p:childTnLst>
                                </p:cTn>
                              </p:par>
                              <p:par>
                                <p:cTn id="348" presetID="22" presetClass="entr" presetSubtype="1" fill="hold" nodeType="withEffect">
                                  <p:stCondLst>
                                    <p:cond delay="0"/>
                                  </p:stCondLst>
                                  <p:childTnLst>
                                    <p:set>
                                      <p:cBhvr>
                                        <p:cTn id="349" dur="1" fill="hold">
                                          <p:stCondLst>
                                            <p:cond delay="0"/>
                                          </p:stCondLst>
                                        </p:cTn>
                                        <p:tgtEl>
                                          <p:spTgt spid="195"/>
                                        </p:tgtEl>
                                        <p:attrNameLst>
                                          <p:attrName>style.visibility</p:attrName>
                                        </p:attrNameLst>
                                      </p:cBhvr>
                                      <p:to>
                                        <p:strVal val="visible"/>
                                      </p:to>
                                    </p:set>
                                    <p:animEffect transition="in" filter="wipe(up)">
                                      <p:cBhvr>
                                        <p:cTn id="350" dur="1500"/>
                                        <p:tgtEl>
                                          <p:spTgt spid="195"/>
                                        </p:tgtEl>
                                      </p:cBhvr>
                                    </p:animEffect>
                                  </p:childTnLst>
                                </p:cTn>
                              </p:par>
                              <p:par>
                                <p:cTn id="351" presetID="22" presetClass="entr" presetSubtype="1" fill="hold" nodeType="withEffect">
                                  <p:stCondLst>
                                    <p:cond delay="0"/>
                                  </p:stCondLst>
                                  <p:childTnLst>
                                    <p:set>
                                      <p:cBhvr>
                                        <p:cTn id="352" dur="1" fill="hold">
                                          <p:stCondLst>
                                            <p:cond delay="0"/>
                                          </p:stCondLst>
                                        </p:cTn>
                                        <p:tgtEl>
                                          <p:spTgt spid="196"/>
                                        </p:tgtEl>
                                        <p:attrNameLst>
                                          <p:attrName>style.visibility</p:attrName>
                                        </p:attrNameLst>
                                      </p:cBhvr>
                                      <p:to>
                                        <p:strVal val="visible"/>
                                      </p:to>
                                    </p:set>
                                    <p:animEffect transition="in" filter="wipe(up)">
                                      <p:cBhvr>
                                        <p:cTn id="353" dur="1500"/>
                                        <p:tgtEl>
                                          <p:spTgt spid="196"/>
                                        </p:tgtEl>
                                      </p:cBhvr>
                                    </p:animEffect>
                                  </p:childTnLst>
                                </p:cTn>
                              </p:par>
                              <p:par>
                                <p:cTn id="354" presetID="22" presetClass="entr" presetSubtype="1" fill="hold" nodeType="withEffect">
                                  <p:stCondLst>
                                    <p:cond delay="0"/>
                                  </p:stCondLst>
                                  <p:childTnLst>
                                    <p:set>
                                      <p:cBhvr>
                                        <p:cTn id="355" dur="1" fill="hold">
                                          <p:stCondLst>
                                            <p:cond delay="0"/>
                                          </p:stCondLst>
                                        </p:cTn>
                                        <p:tgtEl>
                                          <p:spTgt spid="197"/>
                                        </p:tgtEl>
                                        <p:attrNameLst>
                                          <p:attrName>style.visibility</p:attrName>
                                        </p:attrNameLst>
                                      </p:cBhvr>
                                      <p:to>
                                        <p:strVal val="visible"/>
                                      </p:to>
                                    </p:set>
                                    <p:animEffect transition="in" filter="wipe(up)">
                                      <p:cBhvr>
                                        <p:cTn id="356" dur="1500"/>
                                        <p:tgtEl>
                                          <p:spTgt spid="197"/>
                                        </p:tgtEl>
                                      </p:cBhvr>
                                    </p:animEffect>
                                  </p:childTnLst>
                                </p:cTn>
                              </p:par>
                              <p:par>
                                <p:cTn id="357" presetID="22" presetClass="entr" presetSubtype="1" fill="hold" nodeType="withEffect">
                                  <p:stCondLst>
                                    <p:cond delay="0"/>
                                  </p:stCondLst>
                                  <p:childTnLst>
                                    <p:set>
                                      <p:cBhvr>
                                        <p:cTn id="358" dur="1" fill="hold">
                                          <p:stCondLst>
                                            <p:cond delay="0"/>
                                          </p:stCondLst>
                                        </p:cTn>
                                        <p:tgtEl>
                                          <p:spTgt spid="204"/>
                                        </p:tgtEl>
                                        <p:attrNameLst>
                                          <p:attrName>style.visibility</p:attrName>
                                        </p:attrNameLst>
                                      </p:cBhvr>
                                      <p:to>
                                        <p:strVal val="visible"/>
                                      </p:to>
                                    </p:set>
                                    <p:animEffect transition="in" filter="wipe(up)">
                                      <p:cBhvr>
                                        <p:cTn id="359" dur="1500"/>
                                        <p:tgtEl>
                                          <p:spTgt spid="204"/>
                                        </p:tgtEl>
                                      </p:cBhvr>
                                    </p:animEffect>
                                  </p:childTnLst>
                                </p:cTn>
                              </p:par>
                              <p:par>
                                <p:cTn id="360" presetID="22" presetClass="entr" presetSubtype="1" fill="hold" nodeType="withEffect">
                                  <p:stCondLst>
                                    <p:cond delay="0"/>
                                  </p:stCondLst>
                                  <p:childTnLst>
                                    <p:set>
                                      <p:cBhvr>
                                        <p:cTn id="361" dur="1" fill="hold">
                                          <p:stCondLst>
                                            <p:cond delay="0"/>
                                          </p:stCondLst>
                                        </p:cTn>
                                        <p:tgtEl>
                                          <p:spTgt spid="205"/>
                                        </p:tgtEl>
                                        <p:attrNameLst>
                                          <p:attrName>style.visibility</p:attrName>
                                        </p:attrNameLst>
                                      </p:cBhvr>
                                      <p:to>
                                        <p:strVal val="visible"/>
                                      </p:to>
                                    </p:set>
                                    <p:animEffect transition="in" filter="wipe(up)">
                                      <p:cBhvr>
                                        <p:cTn id="362" dur="1500"/>
                                        <p:tgtEl>
                                          <p:spTgt spid="205"/>
                                        </p:tgtEl>
                                      </p:cBhvr>
                                    </p:animEffect>
                                  </p:childTnLst>
                                </p:cTn>
                              </p:par>
                              <p:par>
                                <p:cTn id="363" presetID="22" presetClass="entr" presetSubtype="1" fill="hold" nodeType="withEffect">
                                  <p:stCondLst>
                                    <p:cond delay="0"/>
                                  </p:stCondLst>
                                  <p:childTnLst>
                                    <p:set>
                                      <p:cBhvr>
                                        <p:cTn id="364" dur="1" fill="hold">
                                          <p:stCondLst>
                                            <p:cond delay="0"/>
                                          </p:stCondLst>
                                        </p:cTn>
                                        <p:tgtEl>
                                          <p:spTgt spid="206"/>
                                        </p:tgtEl>
                                        <p:attrNameLst>
                                          <p:attrName>style.visibility</p:attrName>
                                        </p:attrNameLst>
                                      </p:cBhvr>
                                      <p:to>
                                        <p:strVal val="visible"/>
                                      </p:to>
                                    </p:set>
                                    <p:animEffect transition="in" filter="wipe(up)">
                                      <p:cBhvr>
                                        <p:cTn id="365" dur="1500"/>
                                        <p:tgtEl>
                                          <p:spTgt spid="206"/>
                                        </p:tgtEl>
                                      </p:cBhvr>
                                    </p:animEffect>
                                  </p:childTnLst>
                                </p:cTn>
                              </p:par>
                              <p:par>
                                <p:cTn id="366" presetID="22" presetClass="entr" presetSubtype="1" fill="hold" nodeType="withEffect">
                                  <p:stCondLst>
                                    <p:cond delay="0"/>
                                  </p:stCondLst>
                                  <p:childTnLst>
                                    <p:set>
                                      <p:cBhvr>
                                        <p:cTn id="367" dur="1" fill="hold">
                                          <p:stCondLst>
                                            <p:cond delay="0"/>
                                          </p:stCondLst>
                                        </p:cTn>
                                        <p:tgtEl>
                                          <p:spTgt spid="253"/>
                                        </p:tgtEl>
                                        <p:attrNameLst>
                                          <p:attrName>style.visibility</p:attrName>
                                        </p:attrNameLst>
                                      </p:cBhvr>
                                      <p:to>
                                        <p:strVal val="visible"/>
                                      </p:to>
                                    </p:set>
                                    <p:animEffect transition="in" filter="wipe(up)">
                                      <p:cBhvr>
                                        <p:cTn id="368" dur="1500"/>
                                        <p:tgtEl>
                                          <p:spTgt spid="253"/>
                                        </p:tgtEl>
                                      </p:cBhvr>
                                    </p:animEffect>
                                  </p:childTnLst>
                                </p:cTn>
                              </p:par>
                              <p:par>
                                <p:cTn id="369" presetID="22" presetClass="entr" presetSubtype="1" fill="hold" nodeType="withEffect">
                                  <p:stCondLst>
                                    <p:cond delay="0"/>
                                  </p:stCondLst>
                                  <p:childTnLst>
                                    <p:set>
                                      <p:cBhvr>
                                        <p:cTn id="370" dur="1" fill="hold">
                                          <p:stCondLst>
                                            <p:cond delay="0"/>
                                          </p:stCondLst>
                                        </p:cTn>
                                        <p:tgtEl>
                                          <p:spTgt spid="262"/>
                                        </p:tgtEl>
                                        <p:attrNameLst>
                                          <p:attrName>style.visibility</p:attrName>
                                        </p:attrNameLst>
                                      </p:cBhvr>
                                      <p:to>
                                        <p:strVal val="visible"/>
                                      </p:to>
                                    </p:set>
                                    <p:animEffect transition="in" filter="wipe(up)">
                                      <p:cBhvr>
                                        <p:cTn id="371" dur="1500"/>
                                        <p:tgtEl>
                                          <p:spTgt spid="262"/>
                                        </p:tgtEl>
                                      </p:cBhvr>
                                    </p:animEffect>
                                  </p:childTnLst>
                                </p:cTn>
                              </p:par>
                              <p:par>
                                <p:cTn id="372" presetID="22" presetClass="entr" presetSubtype="1" fill="hold" nodeType="withEffect">
                                  <p:stCondLst>
                                    <p:cond delay="0"/>
                                  </p:stCondLst>
                                  <p:childTnLst>
                                    <p:set>
                                      <p:cBhvr>
                                        <p:cTn id="373" dur="1" fill="hold">
                                          <p:stCondLst>
                                            <p:cond delay="0"/>
                                          </p:stCondLst>
                                        </p:cTn>
                                        <p:tgtEl>
                                          <p:spTgt spid="264"/>
                                        </p:tgtEl>
                                        <p:attrNameLst>
                                          <p:attrName>style.visibility</p:attrName>
                                        </p:attrNameLst>
                                      </p:cBhvr>
                                      <p:to>
                                        <p:strVal val="visible"/>
                                      </p:to>
                                    </p:set>
                                    <p:animEffect transition="in" filter="wipe(up)">
                                      <p:cBhvr>
                                        <p:cTn id="374" dur="1500"/>
                                        <p:tgtEl>
                                          <p:spTgt spid="264"/>
                                        </p:tgtEl>
                                      </p:cBhvr>
                                    </p:animEffect>
                                  </p:childTnLst>
                                </p:cTn>
                              </p:par>
                              <p:par>
                                <p:cTn id="375" presetID="22" presetClass="entr" presetSubtype="1" fill="hold" nodeType="withEffect">
                                  <p:stCondLst>
                                    <p:cond delay="0"/>
                                  </p:stCondLst>
                                  <p:childTnLst>
                                    <p:set>
                                      <p:cBhvr>
                                        <p:cTn id="376" dur="1" fill="hold">
                                          <p:stCondLst>
                                            <p:cond delay="0"/>
                                          </p:stCondLst>
                                        </p:cTn>
                                        <p:tgtEl>
                                          <p:spTgt spid="290"/>
                                        </p:tgtEl>
                                        <p:attrNameLst>
                                          <p:attrName>style.visibility</p:attrName>
                                        </p:attrNameLst>
                                      </p:cBhvr>
                                      <p:to>
                                        <p:strVal val="visible"/>
                                      </p:to>
                                    </p:set>
                                    <p:animEffect transition="in" filter="wipe(up)">
                                      <p:cBhvr>
                                        <p:cTn id="377" dur="1500"/>
                                        <p:tgtEl>
                                          <p:spTgt spid="290"/>
                                        </p:tgtEl>
                                      </p:cBhvr>
                                    </p:animEffect>
                                  </p:childTnLst>
                                </p:cTn>
                              </p:par>
                              <p:par>
                                <p:cTn id="378" presetID="22" presetClass="entr" presetSubtype="1" fill="hold" nodeType="withEffect">
                                  <p:stCondLst>
                                    <p:cond delay="0"/>
                                  </p:stCondLst>
                                  <p:childTnLst>
                                    <p:set>
                                      <p:cBhvr>
                                        <p:cTn id="379" dur="1" fill="hold">
                                          <p:stCondLst>
                                            <p:cond delay="0"/>
                                          </p:stCondLst>
                                        </p:cTn>
                                        <p:tgtEl>
                                          <p:spTgt spid="293"/>
                                        </p:tgtEl>
                                        <p:attrNameLst>
                                          <p:attrName>style.visibility</p:attrName>
                                        </p:attrNameLst>
                                      </p:cBhvr>
                                      <p:to>
                                        <p:strVal val="visible"/>
                                      </p:to>
                                    </p:set>
                                    <p:animEffect transition="in" filter="wipe(up)">
                                      <p:cBhvr>
                                        <p:cTn id="380" dur="1500"/>
                                        <p:tgtEl>
                                          <p:spTgt spid="293"/>
                                        </p:tgtEl>
                                      </p:cBhvr>
                                    </p:animEffect>
                                  </p:childTnLst>
                                </p:cTn>
                              </p:par>
                              <p:par>
                                <p:cTn id="381" presetID="22" presetClass="entr" presetSubtype="1" fill="hold" nodeType="withEffect">
                                  <p:stCondLst>
                                    <p:cond delay="0"/>
                                  </p:stCondLst>
                                  <p:childTnLst>
                                    <p:set>
                                      <p:cBhvr>
                                        <p:cTn id="382" dur="1" fill="hold">
                                          <p:stCondLst>
                                            <p:cond delay="0"/>
                                          </p:stCondLst>
                                        </p:cTn>
                                        <p:tgtEl>
                                          <p:spTgt spid="142"/>
                                        </p:tgtEl>
                                        <p:attrNameLst>
                                          <p:attrName>style.visibility</p:attrName>
                                        </p:attrNameLst>
                                      </p:cBhvr>
                                      <p:to>
                                        <p:strVal val="visible"/>
                                      </p:to>
                                    </p:set>
                                    <p:animEffect transition="in" filter="wipe(up)">
                                      <p:cBhvr>
                                        <p:cTn id="383" dur="1500"/>
                                        <p:tgtEl>
                                          <p:spTgt spid="142"/>
                                        </p:tgtEl>
                                      </p:cBhvr>
                                    </p:animEffect>
                                  </p:childTnLst>
                                </p:cTn>
                              </p:par>
                              <p:par>
                                <p:cTn id="384" presetID="22" presetClass="entr" presetSubtype="1" fill="hold" nodeType="withEffect">
                                  <p:stCondLst>
                                    <p:cond delay="0"/>
                                  </p:stCondLst>
                                  <p:childTnLst>
                                    <p:set>
                                      <p:cBhvr>
                                        <p:cTn id="385" dur="1" fill="hold">
                                          <p:stCondLst>
                                            <p:cond delay="0"/>
                                          </p:stCondLst>
                                        </p:cTn>
                                        <p:tgtEl>
                                          <p:spTgt spid="143"/>
                                        </p:tgtEl>
                                        <p:attrNameLst>
                                          <p:attrName>style.visibility</p:attrName>
                                        </p:attrNameLst>
                                      </p:cBhvr>
                                      <p:to>
                                        <p:strVal val="visible"/>
                                      </p:to>
                                    </p:set>
                                    <p:animEffect transition="in" filter="wipe(up)">
                                      <p:cBhvr>
                                        <p:cTn id="386" dur="1500"/>
                                        <p:tgtEl>
                                          <p:spTgt spid="143"/>
                                        </p:tgtEl>
                                      </p:cBhvr>
                                    </p:animEffect>
                                  </p:childTnLst>
                                </p:cTn>
                              </p:par>
                              <p:par>
                                <p:cTn id="387" presetID="22" presetClass="entr" presetSubtype="1" fill="hold" nodeType="withEffect">
                                  <p:stCondLst>
                                    <p:cond delay="0"/>
                                  </p:stCondLst>
                                  <p:childTnLst>
                                    <p:set>
                                      <p:cBhvr>
                                        <p:cTn id="388" dur="1" fill="hold">
                                          <p:stCondLst>
                                            <p:cond delay="0"/>
                                          </p:stCondLst>
                                        </p:cTn>
                                        <p:tgtEl>
                                          <p:spTgt spid="144"/>
                                        </p:tgtEl>
                                        <p:attrNameLst>
                                          <p:attrName>style.visibility</p:attrName>
                                        </p:attrNameLst>
                                      </p:cBhvr>
                                      <p:to>
                                        <p:strVal val="visible"/>
                                      </p:to>
                                    </p:set>
                                    <p:animEffect transition="in" filter="wipe(up)">
                                      <p:cBhvr>
                                        <p:cTn id="389" dur="1500"/>
                                        <p:tgtEl>
                                          <p:spTgt spid="144"/>
                                        </p:tgtEl>
                                      </p:cBhvr>
                                    </p:animEffect>
                                  </p:childTnLst>
                                </p:cTn>
                              </p:par>
                              <p:par>
                                <p:cTn id="390" presetID="22" presetClass="entr" presetSubtype="1" fill="hold" nodeType="withEffect">
                                  <p:stCondLst>
                                    <p:cond delay="0"/>
                                  </p:stCondLst>
                                  <p:childTnLst>
                                    <p:set>
                                      <p:cBhvr>
                                        <p:cTn id="391" dur="1" fill="hold">
                                          <p:stCondLst>
                                            <p:cond delay="0"/>
                                          </p:stCondLst>
                                        </p:cTn>
                                        <p:tgtEl>
                                          <p:spTgt spid="145"/>
                                        </p:tgtEl>
                                        <p:attrNameLst>
                                          <p:attrName>style.visibility</p:attrName>
                                        </p:attrNameLst>
                                      </p:cBhvr>
                                      <p:to>
                                        <p:strVal val="visible"/>
                                      </p:to>
                                    </p:set>
                                    <p:animEffect transition="in" filter="wipe(up)">
                                      <p:cBhvr>
                                        <p:cTn id="392" dur="1500"/>
                                        <p:tgtEl>
                                          <p:spTgt spid="145"/>
                                        </p:tgtEl>
                                      </p:cBhvr>
                                    </p:animEffect>
                                  </p:childTnLst>
                                </p:cTn>
                              </p:par>
                              <p:par>
                                <p:cTn id="393" presetID="22" presetClass="entr" presetSubtype="1" fill="hold" nodeType="withEffect">
                                  <p:stCondLst>
                                    <p:cond delay="0"/>
                                  </p:stCondLst>
                                  <p:childTnLst>
                                    <p:set>
                                      <p:cBhvr>
                                        <p:cTn id="394" dur="1" fill="hold">
                                          <p:stCondLst>
                                            <p:cond delay="0"/>
                                          </p:stCondLst>
                                        </p:cTn>
                                        <p:tgtEl>
                                          <p:spTgt spid="147"/>
                                        </p:tgtEl>
                                        <p:attrNameLst>
                                          <p:attrName>style.visibility</p:attrName>
                                        </p:attrNameLst>
                                      </p:cBhvr>
                                      <p:to>
                                        <p:strVal val="visible"/>
                                      </p:to>
                                    </p:set>
                                    <p:animEffect transition="in" filter="wipe(up)">
                                      <p:cBhvr>
                                        <p:cTn id="395" dur="1500"/>
                                        <p:tgtEl>
                                          <p:spTgt spid="147"/>
                                        </p:tgtEl>
                                      </p:cBhvr>
                                    </p:animEffect>
                                  </p:childTnLst>
                                </p:cTn>
                              </p:par>
                              <p:par>
                                <p:cTn id="396" presetID="22" presetClass="entr" presetSubtype="1" fill="hold" nodeType="withEffect">
                                  <p:stCondLst>
                                    <p:cond delay="0"/>
                                  </p:stCondLst>
                                  <p:childTnLst>
                                    <p:set>
                                      <p:cBhvr>
                                        <p:cTn id="397" dur="1" fill="hold">
                                          <p:stCondLst>
                                            <p:cond delay="0"/>
                                          </p:stCondLst>
                                        </p:cTn>
                                        <p:tgtEl>
                                          <p:spTgt spid="191"/>
                                        </p:tgtEl>
                                        <p:attrNameLst>
                                          <p:attrName>style.visibility</p:attrName>
                                        </p:attrNameLst>
                                      </p:cBhvr>
                                      <p:to>
                                        <p:strVal val="visible"/>
                                      </p:to>
                                    </p:set>
                                    <p:animEffect transition="in" filter="wipe(up)">
                                      <p:cBhvr>
                                        <p:cTn id="398" dur="1500"/>
                                        <p:tgtEl>
                                          <p:spTgt spid="191"/>
                                        </p:tgtEl>
                                      </p:cBhvr>
                                    </p:animEffect>
                                  </p:childTnLst>
                                </p:cTn>
                              </p:par>
                              <p:par>
                                <p:cTn id="399" presetID="22" presetClass="entr" presetSubtype="1" fill="hold" nodeType="withEffect">
                                  <p:stCondLst>
                                    <p:cond delay="0"/>
                                  </p:stCondLst>
                                  <p:childTnLst>
                                    <p:set>
                                      <p:cBhvr>
                                        <p:cTn id="400" dur="1" fill="hold">
                                          <p:stCondLst>
                                            <p:cond delay="0"/>
                                          </p:stCondLst>
                                        </p:cTn>
                                        <p:tgtEl>
                                          <p:spTgt spid="192"/>
                                        </p:tgtEl>
                                        <p:attrNameLst>
                                          <p:attrName>style.visibility</p:attrName>
                                        </p:attrNameLst>
                                      </p:cBhvr>
                                      <p:to>
                                        <p:strVal val="visible"/>
                                      </p:to>
                                    </p:set>
                                    <p:animEffect transition="in" filter="wipe(up)">
                                      <p:cBhvr>
                                        <p:cTn id="401" dur="1500"/>
                                        <p:tgtEl>
                                          <p:spTgt spid="192"/>
                                        </p:tgtEl>
                                      </p:cBhvr>
                                    </p:animEffect>
                                  </p:childTnLst>
                                </p:cTn>
                              </p:par>
                              <p:par>
                                <p:cTn id="402" presetID="22" presetClass="entr" presetSubtype="1" fill="hold" nodeType="withEffect">
                                  <p:stCondLst>
                                    <p:cond delay="0"/>
                                  </p:stCondLst>
                                  <p:childTnLst>
                                    <p:set>
                                      <p:cBhvr>
                                        <p:cTn id="403" dur="1" fill="hold">
                                          <p:stCondLst>
                                            <p:cond delay="0"/>
                                          </p:stCondLst>
                                        </p:cTn>
                                        <p:tgtEl>
                                          <p:spTgt spid="202"/>
                                        </p:tgtEl>
                                        <p:attrNameLst>
                                          <p:attrName>style.visibility</p:attrName>
                                        </p:attrNameLst>
                                      </p:cBhvr>
                                      <p:to>
                                        <p:strVal val="visible"/>
                                      </p:to>
                                    </p:set>
                                    <p:animEffect transition="in" filter="wipe(up)">
                                      <p:cBhvr>
                                        <p:cTn id="404" dur="1500"/>
                                        <p:tgtEl>
                                          <p:spTgt spid="202"/>
                                        </p:tgtEl>
                                      </p:cBhvr>
                                    </p:animEffect>
                                  </p:childTnLst>
                                </p:cTn>
                              </p:par>
                              <p:par>
                                <p:cTn id="405" presetID="22" presetClass="entr" presetSubtype="1" fill="hold" nodeType="withEffect">
                                  <p:stCondLst>
                                    <p:cond delay="0"/>
                                  </p:stCondLst>
                                  <p:childTnLst>
                                    <p:set>
                                      <p:cBhvr>
                                        <p:cTn id="406" dur="1" fill="hold">
                                          <p:stCondLst>
                                            <p:cond delay="0"/>
                                          </p:stCondLst>
                                        </p:cTn>
                                        <p:tgtEl>
                                          <p:spTgt spid="203"/>
                                        </p:tgtEl>
                                        <p:attrNameLst>
                                          <p:attrName>style.visibility</p:attrName>
                                        </p:attrNameLst>
                                      </p:cBhvr>
                                      <p:to>
                                        <p:strVal val="visible"/>
                                      </p:to>
                                    </p:set>
                                    <p:animEffect transition="in" filter="wipe(up)">
                                      <p:cBhvr>
                                        <p:cTn id="407" dur="1500"/>
                                        <p:tgtEl>
                                          <p:spTgt spid="203"/>
                                        </p:tgtEl>
                                      </p:cBhvr>
                                    </p:animEffect>
                                  </p:childTnLst>
                                </p:cTn>
                              </p:par>
                              <p:par>
                                <p:cTn id="408" presetID="22" presetClass="entr" presetSubtype="1" fill="hold" nodeType="withEffect">
                                  <p:stCondLst>
                                    <p:cond delay="0"/>
                                  </p:stCondLst>
                                  <p:childTnLst>
                                    <p:set>
                                      <p:cBhvr>
                                        <p:cTn id="409" dur="1" fill="hold">
                                          <p:stCondLst>
                                            <p:cond delay="0"/>
                                          </p:stCondLst>
                                        </p:cTn>
                                        <p:tgtEl>
                                          <p:spTgt spid="207"/>
                                        </p:tgtEl>
                                        <p:attrNameLst>
                                          <p:attrName>style.visibility</p:attrName>
                                        </p:attrNameLst>
                                      </p:cBhvr>
                                      <p:to>
                                        <p:strVal val="visible"/>
                                      </p:to>
                                    </p:set>
                                    <p:animEffect transition="in" filter="wipe(up)">
                                      <p:cBhvr>
                                        <p:cTn id="410" dur="1500"/>
                                        <p:tgtEl>
                                          <p:spTgt spid="207"/>
                                        </p:tgtEl>
                                      </p:cBhvr>
                                    </p:animEffect>
                                  </p:childTnLst>
                                </p:cTn>
                              </p:par>
                              <p:par>
                                <p:cTn id="411" presetID="22" presetClass="entr" presetSubtype="1" fill="hold" nodeType="withEffect">
                                  <p:stCondLst>
                                    <p:cond delay="0"/>
                                  </p:stCondLst>
                                  <p:childTnLst>
                                    <p:set>
                                      <p:cBhvr>
                                        <p:cTn id="412" dur="1" fill="hold">
                                          <p:stCondLst>
                                            <p:cond delay="0"/>
                                          </p:stCondLst>
                                        </p:cTn>
                                        <p:tgtEl>
                                          <p:spTgt spid="208"/>
                                        </p:tgtEl>
                                        <p:attrNameLst>
                                          <p:attrName>style.visibility</p:attrName>
                                        </p:attrNameLst>
                                      </p:cBhvr>
                                      <p:to>
                                        <p:strVal val="visible"/>
                                      </p:to>
                                    </p:set>
                                    <p:animEffect transition="in" filter="wipe(up)">
                                      <p:cBhvr>
                                        <p:cTn id="413" dur="1500"/>
                                        <p:tgtEl>
                                          <p:spTgt spid="208"/>
                                        </p:tgtEl>
                                      </p:cBhvr>
                                    </p:animEffect>
                                  </p:childTnLst>
                                </p:cTn>
                              </p:par>
                              <p:par>
                                <p:cTn id="414" presetID="22" presetClass="entr" presetSubtype="1" fill="hold" nodeType="withEffect">
                                  <p:stCondLst>
                                    <p:cond delay="0"/>
                                  </p:stCondLst>
                                  <p:childTnLst>
                                    <p:set>
                                      <p:cBhvr>
                                        <p:cTn id="415" dur="1" fill="hold">
                                          <p:stCondLst>
                                            <p:cond delay="0"/>
                                          </p:stCondLst>
                                        </p:cTn>
                                        <p:tgtEl>
                                          <p:spTgt spid="209"/>
                                        </p:tgtEl>
                                        <p:attrNameLst>
                                          <p:attrName>style.visibility</p:attrName>
                                        </p:attrNameLst>
                                      </p:cBhvr>
                                      <p:to>
                                        <p:strVal val="visible"/>
                                      </p:to>
                                    </p:set>
                                    <p:animEffect transition="in" filter="wipe(up)">
                                      <p:cBhvr>
                                        <p:cTn id="416" dur="1500"/>
                                        <p:tgtEl>
                                          <p:spTgt spid="209"/>
                                        </p:tgtEl>
                                      </p:cBhvr>
                                    </p:animEffect>
                                  </p:childTnLst>
                                </p:cTn>
                              </p:par>
                              <p:par>
                                <p:cTn id="417" presetID="22" presetClass="entr" presetSubtype="1" fill="hold" nodeType="withEffect">
                                  <p:stCondLst>
                                    <p:cond delay="0"/>
                                  </p:stCondLst>
                                  <p:childTnLst>
                                    <p:set>
                                      <p:cBhvr>
                                        <p:cTn id="418" dur="1" fill="hold">
                                          <p:stCondLst>
                                            <p:cond delay="0"/>
                                          </p:stCondLst>
                                        </p:cTn>
                                        <p:tgtEl>
                                          <p:spTgt spid="291"/>
                                        </p:tgtEl>
                                        <p:attrNameLst>
                                          <p:attrName>style.visibility</p:attrName>
                                        </p:attrNameLst>
                                      </p:cBhvr>
                                      <p:to>
                                        <p:strVal val="visible"/>
                                      </p:to>
                                    </p:set>
                                    <p:animEffect transition="in" filter="wipe(up)">
                                      <p:cBhvr>
                                        <p:cTn id="419" dur="1500"/>
                                        <p:tgtEl>
                                          <p:spTgt spid="291"/>
                                        </p:tgtEl>
                                      </p:cBhvr>
                                    </p:animEffect>
                                  </p:childTnLst>
                                </p:cTn>
                              </p:par>
                              <p:par>
                                <p:cTn id="420" presetID="22" presetClass="entr" presetSubtype="1" fill="hold" nodeType="withEffect">
                                  <p:stCondLst>
                                    <p:cond delay="0"/>
                                  </p:stCondLst>
                                  <p:childTnLst>
                                    <p:set>
                                      <p:cBhvr>
                                        <p:cTn id="421" dur="1" fill="hold">
                                          <p:stCondLst>
                                            <p:cond delay="0"/>
                                          </p:stCondLst>
                                        </p:cTn>
                                        <p:tgtEl>
                                          <p:spTgt spid="295"/>
                                        </p:tgtEl>
                                        <p:attrNameLst>
                                          <p:attrName>style.visibility</p:attrName>
                                        </p:attrNameLst>
                                      </p:cBhvr>
                                      <p:to>
                                        <p:strVal val="visible"/>
                                      </p:to>
                                    </p:set>
                                    <p:animEffect transition="in" filter="wipe(up)">
                                      <p:cBhvr>
                                        <p:cTn id="422" dur="1500"/>
                                        <p:tgtEl>
                                          <p:spTgt spid="295"/>
                                        </p:tgtEl>
                                      </p:cBhvr>
                                    </p:animEffect>
                                  </p:childTnLst>
                                </p:cTn>
                              </p:par>
                              <p:par>
                                <p:cTn id="423" presetID="22" presetClass="entr" presetSubtype="1" fill="hold" nodeType="withEffect">
                                  <p:stCondLst>
                                    <p:cond delay="0"/>
                                  </p:stCondLst>
                                  <p:childTnLst>
                                    <p:set>
                                      <p:cBhvr>
                                        <p:cTn id="424" dur="1" fill="hold">
                                          <p:stCondLst>
                                            <p:cond delay="0"/>
                                          </p:stCondLst>
                                        </p:cTn>
                                        <p:tgtEl>
                                          <p:spTgt spid="298"/>
                                        </p:tgtEl>
                                        <p:attrNameLst>
                                          <p:attrName>style.visibility</p:attrName>
                                        </p:attrNameLst>
                                      </p:cBhvr>
                                      <p:to>
                                        <p:strVal val="visible"/>
                                      </p:to>
                                    </p:set>
                                    <p:animEffect transition="in" filter="wipe(up)">
                                      <p:cBhvr>
                                        <p:cTn id="425" dur="1500"/>
                                        <p:tgtEl>
                                          <p:spTgt spid="298"/>
                                        </p:tgtEl>
                                      </p:cBhvr>
                                    </p:animEffect>
                                  </p:childTnLst>
                                </p:cTn>
                              </p:par>
                              <p:par>
                                <p:cTn id="426" presetID="22" presetClass="entr" presetSubtype="1" fill="hold" nodeType="withEffect">
                                  <p:stCondLst>
                                    <p:cond delay="0"/>
                                  </p:stCondLst>
                                  <p:childTnLst>
                                    <p:set>
                                      <p:cBhvr>
                                        <p:cTn id="427" dur="1" fill="hold">
                                          <p:stCondLst>
                                            <p:cond delay="0"/>
                                          </p:stCondLst>
                                        </p:cTn>
                                        <p:tgtEl>
                                          <p:spTgt spid="168"/>
                                        </p:tgtEl>
                                        <p:attrNameLst>
                                          <p:attrName>style.visibility</p:attrName>
                                        </p:attrNameLst>
                                      </p:cBhvr>
                                      <p:to>
                                        <p:strVal val="visible"/>
                                      </p:to>
                                    </p:set>
                                    <p:animEffect transition="in" filter="wipe(up)">
                                      <p:cBhvr>
                                        <p:cTn id="428" dur="1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9" grpId="0" animBg="1"/>
      <p:bldP spid="155" grpId="0" animBg="1"/>
      <p:bldP spid="156" grpId="0" animBg="1"/>
      <p:bldP spid="157" grpId="0" animBg="1"/>
      <p:bldP spid="158" grpId="0" animBg="1"/>
      <p:bldP spid="160" grpId="0" animBg="1"/>
      <p:bldP spid="161" grpId="0" animBg="1"/>
      <p:bldP spid="162" grpId="0" animBg="1"/>
      <p:bldP spid="163" grpId="0" animBg="1"/>
      <p:bldP spid="148" grpId="0" animBg="1"/>
      <p:bldP spid="151" grpId="0" animBg="1"/>
      <p:bldP spid="150" grpId="0" animBg="1"/>
      <p:bldP spid="5" grpId="0" animBg="1"/>
      <p:bldP spid="6" grpId="0" animBg="1"/>
      <p:bldP spid="4" grpId="0" animBg="1"/>
      <p:bldP spid="154" grpId="0" animBg="1"/>
      <p:bldP spid="11" grpId="0" animBg="1"/>
      <p:bldP spid="14" grpId="0" animBg="1"/>
      <p:bldP spid="9" grpId="0" animBg="1"/>
      <p:bldP spid="10" grpId="0" animBg="1"/>
      <p:bldP spid="13" grpId="0" animBg="1"/>
      <p:bldP spid="8" grpId="0" animBg="1"/>
      <p:bldP spid="12" grpId="0" animBg="1"/>
      <p:bldP spid="152" grpId="0" animBg="1"/>
      <p:bldP spid="7" grpId="0" animBg="1"/>
      <p:bldP spid="164" grpId="0" animBg="1"/>
      <p:bldP spid="198" grpId="0" animBg="1"/>
      <p:bldP spid="201" grpId="0" animBg="1"/>
      <p:bldP spid="1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8" name="タイトル 1"/>
          <p:cNvSpPr>
            <a:spLocks noGrp="1"/>
          </p:cNvSpPr>
          <p:nvPr>
            <p:ph type="title"/>
          </p:nvPr>
        </p:nvSpPr>
        <p:spPr>
          <a:xfrm>
            <a:off x="235744" y="0"/>
            <a:ext cx="9815512" cy="779543"/>
          </a:xfrm>
        </p:spPr>
        <p:txBody>
          <a:bodyPr/>
          <a:lstStyle/>
          <a:p>
            <a:r>
              <a:rPr lang="ja-JP" altLang="en-US" sz="3600" dirty="0">
                <a:solidFill>
                  <a:schemeClr val="tx1"/>
                </a:solidFill>
              </a:rPr>
              <a:t>そのために、まずは</a:t>
            </a:r>
            <a:r>
              <a:rPr lang="ja-JP" altLang="en-US" sz="3600" dirty="0">
                <a:solidFill>
                  <a:srgbClr val="FF99FF"/>
                </a:solidFill>
              </a:rPr>
              <a:t>課題</a:t>
            </a:r>
            <a:r>
              <a:rPr lang="ja-JP" altLang="en-US" sz="3600" dirty="0">
                <a:solidFill>
                  <a:schemeClr val="tx1"/>
                </a:solidFill>
              </a:rPr>
              <a:t>の</a:t>
            </a:r>
            <a:r>
              <a:rPr lang="ja-JP" altLang="en-US" sz="3600" dirty="0"/>
              <a:t>原因</a:t>
            </a:r>
            <a:r>
              <a:rPr lang="ja-JP" altLang="en-US" sz="3600" dirty="0">
                <a:solidFill>
                  <a:schemeClr val="tx1"/>
                </a:solidFill>
              </a:rPr>
              <a:t>追求をします</a:t>
            </a:r>
            <a:endParaRPr kumimoji="1" lang="ja-JP" altLang="en-US" sz="3600" dirty="0">
              <a:solidFill>
                <a:schemeClr val="tx1"/>
              </a:solidFill>
            </a:endParaRP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Tree>
    <p:extLst>
      <p:ext uri="{BB962C8B-B14F-4D97-AF65-F5344CB8AC3E}">
        <p14:creationId xmlns:p14="http://schemas.microsoft.com/office/powerpoint/2010/main" val="1671207712"/>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par>
                                <p:cTn id="8" presetID="22" presetClass="entr" presetSubtype="4"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500"/>
                                        <p:tgtEl>
                                          <p:spTgt spid="7"/>
                                        </p:tgtEl>
                                      </p:cBhvr>
                                    </p:animEffect>
                                  </p:childTnLst>
                                </p:cTn>
                              </p:par>
                              <p:par>
                                <p:cTn id="15" presetID="22" presetClass="entr" presetSubtype="4" fill="hold"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1000"/>
                                        <p:tgtEl>
                                          <p:spTgt spid="20"/>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500"/>
                                        <p:tgtEl>
                                          <p:spTgt spid="6"/>
                                        </p:tgtEl>
                                      </p:cBhvr>
                                    </p:animEffect>
                                  </p:childTnLst>
                                </p:cTn>
                              </p:par>
                              <p:par>
                                <p:cTn id="22" presetID="22" presetClass="entr" presetSubtype="4"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000"/>
                                        <p:tgtEl>
                                          <p:spTgt spid="17"/>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childTnLst>
                                </p:cTn>
                              </p:par>
                              <p:par>
                                <p:cTn id="29" presetID="22" presetClass="entr" presetSubtype="4" fill="hold" nodeType="withEffect">
                                  <p:stCondLst>
                                    <p:cond delay="50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5"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早期発見・早期対応</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16" name="正方形/長方形 15"/>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2" name="角丸四角形 21"/>
          <p:cNvSpPr/>
          <p:nvPr/>
        </p:nvSpPr>
        <p:spPr bwMode="auto">
          <a:xfrm>
            <a:off x="2943615" y="3461658"/>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早期発見・早期対応</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Tree>
    <p:extLst>
      <p:ext uri="{BB962C8B-B14F-4D97-AF65-F5344CB8AC3E}">
        <p14:creationId xmlns:p14="http://schemas.microsoft.com/office/powerpoint/2010/main" val="3443698938"/>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5"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早期発見・早期対応</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16" name="正方形/長方形 15"/>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18" name="直線矢印コネクタ 17">
            <a:extLst>
              <a:ext uri="{FF2B5EF4-FFF2-40B4-BE49-F238E27FC236}">
                <a16:creationId xmlns:a16="http://schemas.microsoft.com/office/drawing/2014/main" id="{1B09D659-AD5D-4AF8-94AD-5C1DDD5717DC}"/>
              </a:ext>
            </a:extLst>
          </p:cNvPr>
          <p:cNvCxnSpPr>
            <a:cxnSpLocks/>
          </p:cNvCxnSpPr>
          <p:nvPr/>
        </p:nvCxnSpPr>
        <p:spPr bwMode="auto">
          <a:xfrm flipH="1">
            <a:off x="3552781" y="4692015"/>
            <a:ext cx="343725" cy="1018806"/>
          </a:xfrm>
          <a:prstGeom prst="straightConnector1">
            <a:avLst/>
          </a:prstGeom>
          <a:noFill/>
          <a:ln w="50800" cap="flat" cmpd="sng" algn="ctr">
            <a:solidFill>
              <a:srgbClr val="FF99FF"/>
            </a:solidFill>
            <a:prstDash val="solid"/>
            <a:round/>
            <a:headEnd type="none" w="med" len="med"/>
            <a:tailEnd type="stealth" w="lg" len="lg"/>
          </a:ln>
          <a:effectLst/>
        </p:spPr>
      </p:cxnSp>
      <p:sp>
        <p:nvSpPr>
          <p:cNvPr id="23" name="角丸四角形 3">
            <a:extLst>
              <a:ext uri="{FF2B5EF4-FFF2-40B4-BE49-F238E27FC236}">
                <a16:creationId xmlns:a16="http://schemas.microsoft.com/office/drawing/2014/main" id="{027CAE8D-0BEC-408B-8639-9A543BD9A566}"/>
              </a:ext>
            </a:extLst>
          </p:cNvPr>
          <p:cNvSpPr/>
          <p:nvPr/>
        </p:nvSpPr>
        <p:spPr bwMode="auto">
          <a:xfrm>
            <a:off x="2893296" y="5059508"/>
            <a:ext cx="1332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精神科医療</a:t>
            </a:r>
          </a:p>
        </p:txBody>
      </p:sp>
      <p:cxnSp>
        <p:nvCxnSpPr>
          <p:cNvPr id="24" name="直線矢印コネクタ 23">
            <a:extLst>
              <a:ext uri="{FF2B5EF4-FFF2-40B4-BE49-F238E27FC236}">
                <a16:creationId xmlns:a16="http://schemas.microsoft.com/office/drawing/2014/main" id="{1E2B5547-CE10-43A7-9E08-2289AC1A2D31}"/>
              </a:ext>
            </a:extLst>
          </p:cNvPr>
          <p:cNvCxnSpPr>
            <a:cxnSpLocks/>
            <a:endCxn id="7" idx="0"/>
          </p:cNvCxnSpPr>
          <p:nvPr/>
        </p:nvCxnSpPr>
        <p:spPr bwMode="auto">
          <a:xfrm>
            <a:off x="5107374" y="4732894"/>
            <a:ext cx="81240" cy="993747"/>
          </a:xfrm>
          <a:prstGeom prst="straightConnector1">
            <a:avLst/>
          </a:prstGeom>
          <a:noFill/>
          <a:ln w="50800" cap="flat" cmpd="sng" algn="ctr">
            <a:solidFill>
              <a:srgbClr val="FF99FF"/>
            </a:solidFill>
            <a:prstDash val="solid"/>
            <a:round/>
            <a:headEnd type="none" w="med" len="med"/>
            <a:tailEnd type="stealth" w="lg" len="lg"/>
          </a:ln>
          <a:effectLst/>
        </p:spPr>
      </p:cxnSp>
      <p:sp>
        <p:nvSpPr>
          <p:cNvPr id="25" name="角丸四角形 3">
            <a:extLst>
              <a:ext uri="{FF2B5EF4-FFF2-40B4-BE49-F238E27FC236}">
                <a16:creationId xmlns:a16="http://schemas.microsoft.com/office/drawing/2014/main" id="{5AC5599E-C214-4622-9F43-3E4E8E4F7328}"/>
              </a:ext>
            </a:extLst>
          </p:cNvPr>
          <p:cNvSpPr/>
          <p:nvPr/>
        </p:nvSpPr>
        <p:spPr bwMode="auto">
          <a:xfrm>
            <a:off x="4610109" y="5059508"/>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生活相談</a:t>
            </a:r>
          </a:p>
        </p:txBody>
      </p:sp>
      <p:cxnSp>
        <p:nvCxnSpPr>
          <p:cNvPr id="26" name="直線矢印コネクタ 25">
            <a:extLst>
              <a:ext uri="{FF2B5EF4-FFF2-40B4-BE49-F238E27FC236}">
                <a16:creationId xmlns:a16="http://schemas.microsoft.com/office/drawing/2014/main" id="{F5616C40-134F-45D7-A549-E0C362492A79}"/>
              </a:ext>
            </a:extLst>
          </p:cNvPr>
          <p:cNvCxnSpPr>
            <a:cxnSpLocks/>
            <a:endCxn id="6" idx="0"/>
          </p:cNvCxnSpPr>
          <p:nvPr/>
        </p:nvCxnSpPr>
        <p:spPr bwMode="auto">
          <a:xfrm>
            <a:off x="6685069" y="4732894"/>
            <a:ext cx="586544" cy="993747"/>
          </a:xfrm>
          <a:prstGeom prst="straightConnector1">
            <a:avLst/>
          </a:prstGeom>
          <a:noFill/>
          <a:ln w="50800" cap="flat" cmpd="sng" algn="ctr">
            <a:solidFill>
              <a:srgbClr val="FF99FF"/>
            </a:solidFill>
            <a:prstDash val="solid"/>
            <a:round/>
            <a:headEnd type="none" w="med" len="med"/>
            <a:tailEnd type="stealth" w="lg" len="lg"/>
          </a:ln>
          <a:effectLst/>
        </p:spPr>
      </p:cxnSp>
      <p:sp>
        <p:nvSpPr>
          <p:cNvPr id="27" name="角丸四角形 3">
            <a:extLst>
              <a:ext uri="{FF2B5EF4-FFF2-40B4-BE49-F238E27FC236}">
                <a16:creationId xmlns:a16="http://schemas.microsoft.com/office/drawing/2014/main" id="{4919A612-9743-4DCC-B28F-440D790C4ECF}"/>
              </a:ext>
            </a:extLst>
          </p:cNvPr>
          <p:cNvSpPr/>
          <p:nvPr/>
        </p:nvSpPr>
        <p:spPr bwMode="auto">
          <a:xfrm>
            <a:off x="6372473" y="5059508"/>
            <a:ext cx="1584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カウンセリング</a:t>
            </a:r>
          </a:p>
        </p:txBody>
      </p:sp>
      <p:cxnSp>
        <p:nvCxnSpPr>
          <p:cNvPr id="28" name="直線矢印コネクタ 27">
            <a:extLst>
              <a:ext uri="{FF2B5EF4-FFF2-40B4-BE49-F238E27FC236}">
                <a16:creationId xmlns:a16="http://schemas.microsoft.com/office/drawing/2014/main" id="{CC38EC37-F86F-4F56-92B1-E0284EC6866B}"/>
              </a:ext>
            </a:extLst>
          </p:cNvPr>
          <p:cNvCxnSpPr>
            <a:cxnSpLocks/>
            <a:endCxn id="12" idx="0"/>
          </p:cNvCxnSpPr>
          <p:nvPr/>
        </p:nvCxnSpPr>
        <p:spPr bwMode="auto">
          <a:xfrm>
            <a:off x="8191697" y="4732894"/>
            <a:ext cx="1090915" cy="993747"/>
          </a:xfrm>
          <a:prstGeom prst="straightConnector1">
            <a:avLst/>
          </a:prstGeom>
          <a:noFill/>
          <a:ln w="50800" cap="flat" cmpd="sng" algn="ctr">
            <a:solidFill>
              <a:srgbClr val="FF99FF"/>
            </a:solidFill>
            <a:prstDash val="solid"/>
            <a:round/>
            <a:headEnd type="none" w="med" len="med"/>
            <a:tailEnd type="stealth" w="lg" len="lg"/>
          </a:ln>
          <a:effectLst/>
        </p:spPr>
      </p:cxnSp>
      <p:sp>
        <p:nvSpPr>
          <p:cNvPr id="29" name="角丸四角形 3">
            <a:extLst>
              <a:ext uri="{FF2B5EF4-FFF2-40B4-BE49-F238E27FC236}">
                <a16:creationId xmlns:a16="http://schemas.microsoft.com/office/drawing/2014/main" id="{B545AB7C-686C-4695-AF58-0350DCC04191}"/>
              </a:ext>
            </a:extLst>
          </p:cNvPr>
          <p:cNvSpPr/>
          <p:nvPr/>
        </p:nvSpPr>
        <p:spPr bwMode="auto">
          <a:xfrm>
            <a:off x="8248839" y="5058767"/>
            <a:ext cx="1656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アンケート調査</a:t>
            </a:r>
          </a:p>
        </p:txBody>
      </p:sp>
      <p:sp>
        <p:nvSpPr>
          <p:cNvPr id="22" name="角丸四角形 21"/>
          <p:cNvSpPr/>
          <p:nvPr/>
        </p:nvSpPr>
        <p:spPr bwMode="auto">
          <a:xfrm>
            <a:off x="2943615" y="3461658"/>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早期発見・早期対応</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Tree>
    <p:extLst>
      <p:ext uri="{BB962C8B-B14F-4D97-AF65-F5344CB8AC3E}">
        <p14:creationId xmlns:p14="http://schemas.microsoft.com/office/powerpoint/2010/main" val="4208700491"/>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25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500"/>
                                        <p:tgtEl>
                                          <p:spTgt spid="23"/>
                                        </p:tgtEl>
                                      </p:cBhvr>
                                    </p:animEffect>
                                  </p:childTnLst>
                                </p:cTn>
                              </p:par>
                            </p:childTnLst>
                          </p:cTn>
                        </p:par>
                        <p:par>
                          <p:cTn id="11" fill="hold">
                            <p:stCondLst>
                              <p:cond delay="1500"/>
                            </p:stCondLst>
                            <p:childTnLst>
                              <p:par>
                                <p:cTn id="12" presetID="22" presetClass="entr" presetSubtype="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1250"/>
                                        <p:tgtEl>
                                          <p:spTgt spid="2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500"/>
                                        <p:tgtEl>
                                          <p:spTgt spid="25"/>
                                        </p:tgtEl>
                                      </p:cBhvr>
                                    </p:animEffect>
                                  </p:childTnLst>
                                </p:cTn>
                              </p:par>
                            </p:childTnLst>
                          </p:cTn>
                        </p:par>
                        <p:par>
                          <p:cTn id="18" fill="hold">
                            <p:stCondLst>
                              <p:cond delay="3000"/>
                            </p:stCondLst>
                            <p:childTnLst>
                              <p:par>
                                <p:cTn id="19" presetID="2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125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500"/>
                                        <p:tgtEl>
                                          <p:spTgt spid="27"/>
                                        </p:tgtEl>
                                      </p:cBhvr>
                                    </p:animEffect>
                                  </p:childTnLst>
                                </p:cTn>
                              </p:par>
                            </p:childTnLst>
                          </p:cTn>
                        </p:par>
                        <p:par>
                          <p:cTn id="25" fill="hold">
                            <p:stCondLst>
                              <p:cond delay="45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125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5"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早期発見・早期対応</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16" name="正方形/長方形 15"/>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2" name="直線矢印コネクタ 1">
            <a:extLst>
              <a:ext uri="{FF2B5EF4-FFF2-40B4-BE49-F238E27FC236}">
                <a16:creationId xmlns:a16="http://schemas.microsoft.com/office/drawing/2014/main" id="{50EA48B5-5836-1151-1E7B-09A9C17C7CBA}"/>
              </a:ext>
            </a:extLst>
          </p:cNvPr>
          <p:cNvCxnSpPr>
            <a:cxnSpLocks/>
            <a:stCxn id="4" idx="0"/>
          </p:cNvCxnSpPr>
          <p:nvPr/>
        </p:nvCxnSpPr>
        <p:spPr bwMode="auto">
          <a:xfrm flipV="1">
            <a:off x="3555615" y="1680190"/>
            <a:ext cx="1321391" cy="404645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3" name="直線矢印コネクタ 2">
            <a:extLst>
              <a:ext uri="{FF2B5EF4-FFF2-40B4-BE49-F238E27FC236}">
                <a16:creationId xmlns:a16="http://schemas.microsoft.com/office/drawing/2014/main" id="{76CC4743-B951-BF2C-6A20-155E3D69B72D}"/>
              </a:ext>
            </a:extLst>
          </p:cNvPr>
          <p:cNvCxnSpPr>
            <a:cxnSpLocks/>
            <a:stCxn id="6" idx="0"/>
          </p:cNvCxnSpPr>
          <p:nvPr/>
        </p:nvCxnSpPr>
        <p:spPr bwMode="auto">
          <a:xfrm flipH="1" flipV="1">
            <a:off x="4877006" y="1680190"/>
            <a:ext cx="2394607" cy="404645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5" name="直線矢印コネクタ 4">
            <a:extLst>
              <a:ext uri="{FF2B5EF4-FFF2-40B4-BE49-F238E27FC236}">
                <a16:creationId xmlns:a16="http://schemas.microsoft.com/office/drawing/2014/main" id="{2F72019E-CD8C-376E-2823-A10EA8F6FD99}"/>
              </a:ext>
            </a:extLst>
          </p:cNvPr>
          <p:cNvCxnSpPr>
            <a:cxnSpLocks/>
            <a:stCxn id="7" idx="0"/>
          </p:cNvCxnSpPr>
          <p:nvPr/>
        </p:nvCxnSpPr>
        <p:spPr bwMode="auto">
          <a:xfrm flipH="1" flipV="1">
            <a:off x="4877006" y="1680190"/>
            <a:ext cx="311608" cy="404645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8" name="直線矢印コネクタ 7">
            <a:extLst>
              <a:ext uri="{FF2B5EF4-FFF2-40B4-BE49-F238E27FC236}">
                <a16:creationId xmlns:a16="http://schemas.microsoft.com/office/drawing/2014/main" id="{32550D73-DC7B-17AD-7906-9CB043C818D5}"/>
              </a:ext>
            </a:extLst>
          </p:cNvPr>
          <p:cNvCxnSpPr>
            <a:cxnSpLocks/>
            <a:stCxn id="12" idx="0"/>
          </p:cNvCxnSpPr>
          <p:nvPr/>
        </p:nvCxnSpPr>
        <p:spPr bwMode="auto">
          <a:xfrm flipH="1" flipV="1">
            <a:off x="4877006" y="1680190"/>
            <a:ext cx="4405606" cy="4046451"/>
          </a:xfrm>
          <a:prstGeom prst="straightConnector1">
            <a:avLst/>
          </a:prstGeom>
          <a:noFill/>
          <a:ln w="28575" cap="flat" cmpd="sng" algn="ctr">
            <a:solidFill>
              <a:schemeClr val="tx1"/>
            </a:solidFill>
            <a:prstDash val="sysDot"/>
            <a:round/>
            <a:headEnd type="none" w="med" len="med"/>
            <a:tailEnd type="stealth" w="lg" len="lg"/>
          </a:ln>
          <a:effectLst/>
        </p:spPr>
      </p:cxnSp>
      <p:sp>
        <p:nvSpPr>
          <p:cNvPr id="10" name="テキスト ボックス 9">
            <a:extLst>
              <a:ext uri="{FF2B5EF4-FFF2-40B4-BE49-F238E27FC236}">
                <a16:creationId xmlns:a16="http://schemas.microsoft.com/office/drawing/2014/main" id="{A4C96613-422C-A020-4547-91EBD25EC934}"/>
              </a:ext>
            </a:extLst>
          </p:cNvPr>
          <p:cNvSpPr txBox="1"/>
          <p:nvPr/>
        </p:nvSpPr>
        <p:spPr>
          <a:xfrm>
            <a:off x="2328897" y="2328855"/>
            <a:ext cx="1922321"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それでも</a:t>
            </a:r>
            <a:endPar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18" name="直線矢印コネクタ 17">
            <a:extLst>
              <a:ext uri="{FF2B5EF4-FFF2-40B4-BE49-F238E27FC236}">
                <a16:creationId xmlns:a16="http://schemas.microsoft.com/office/drawing/2014/main" id="{1B09D659-AD5D-4AF8-94AD-5C1DDD5717DC}"/>
              </a:ext>
            </a:extLst>
          </p:cNvPr>
          <p:cNvCxnSpPr>
            <a:cxnSpLocks/>
          </p:cNvCxnSpPr>
          <p:nvPr/>
        </p:nvCxnSpPr>
        <p:spPr bwMode="auto">
          <a:xfrm flipH="1">
            <a:off x="3552781" y="4692015"/>
            <a:ext cx="343725" cy="1018806"/>
          </a:xfrm>
          <a:prstGeom prst="straightConnector1">
            <a:avLst/>
          </a:prstGeom>
          <a:noFill/>
          <a:ln w="50800" cap="flat" cmpd="sng" algn="ctr">
            <a:solidFill>
              <a:srgbClr val="FF99FF"/>
            </a:solidFill>
            <a:prstDash val="solid"/>
            <a:round/>
            <a:headEnd type="none" w="med" len="med"/>
            <a:tailEnd type="stealth" w="lg" len="lg"/>
          </a:ln>
          <a:effectLst/>
        </p:spPr>
      </p:cxnSp>
      <p:cxnSp>
        <p:nvCxnSpPr>
          <p:cNvPr id="24" name="直線矢印コネクタ 23">
            <a:extLst>
              <a:ext uri="{FF2B5EF4-FFF2-40B4-BE49-F238E27FC236}">
                <a16:creationId xmlns:a16="http://schemas.microsoft.com/office/drawing/2014/main" id="{1E2B5547-CE10-43A7-9E08-2289AC1A2D31}"/>
              </a:ext>
            </a:extLst>
          </p:cNvPr>
          <p:cNvCxnSpPr>
            <a:cxnSpLocks/>
            <a:endCxn id="7" idx="0"/>
          </p:cNvCxnSpPr>
          <p:nvPr/>
        </p:nvCxnSpPr>
        <p:spPr bwMode="auto">
          <a:xfrm>
            <a:off x="5107374" y="4732894"/>
            <a:ext cx="81240" cy="993747"/>
          </a:xfrm>
          <a:prstGeom prst="straightConnector1">
            <a:avLst/>
          </a:prstGeom>
          <a:noFill/>
          <a:ln w="50800" cap="flat" cmpd="sng" algn="ctr">
            <a:solidFill>
              <a:srgbClr val="FF99FF"/>
            </a:solidFill>
            <a:prstDash val="solid"/>
            <a:round/>
            <a:headEnd type="none" w="med" len="med"/>
            <a:tailEnd type="stealth" w="lg" len="lg"/>
          </a:ln>
          <a:effectLst/>
        </p:spPr>
      </p:cxnSp>
      <p:cxnSp>
        <p:nvCxnSpPr>
          <p:cNvPr id="26" name="直線矢印コネクタ 25">
            <a:extLst>
              <a:ext uri="{FF2B5EF4-FFF2-40B4-BE49-F238E27FC236}">
                <a16:creationId xmlns:a16="http://schemas.microsoft.com/office/drawing/2014/main" id="{F5616C40-134F-45D7-A549-E0C362492A79}"/>
              </a:ext>
            </a:extLst>
          </p:cNvPr>
          <p:cNvCxnSpPr>
            <a:cxnSpLocks/>
            <a:endCxn id="6" idx="0"/>
          </p:cNvCxnSpPr>
          <p:nvPr/>
        </p:nvCxnSpPr>
        <p:spPr bwMode="auto">
          <a:xfrm>
            <a:off x="6685069" y="4732894"/>
            <a:ext cx="586544" cy="993747"/>
          </a:xfrm>
          <a:prstGeom prst="straightConnector1">
            <a:avLst/>
          </a:prstGeom>
          <a:noFill/>
          <a:ln w="50800" cap="flat" cmpd="sng" algn="ctr">
            <a:solidFill>
              <a:srgbClr val="FF99FF"/>
            </a:solidFill>
            <a:prstDash val="solid"/>
            <a:round/>
            <a:headEnd type="none" w="med" len="med"/>
            <a:tailEnd type="stealth" w="lg" len="lg"/>
          </a:ln>
          <a:effectLst/>
        </p:spPr>
      </p:cxnSp>
      <p:cxnSp>
        <p:nvCxnSpPr>
          <p:cNvPr id="28" name="直線矢印コネクタ 27">
            <a:extLst>
              <a:ext uri="{FF2B5EF4-FFF2-40B4-BE49-F238E27FC236}">
                <a16:creationId xmlns:a16="http://schemas.microsoft.com/office/drawing/2014/main" id="{CC38EC37-F86F-4F56-92B1-E0284EC6866B}"/>
              </a:ext>
            </a:extLst>
          </p:cNvPr>
          <p:cNvCxnSpPr>
            <a:cxnSpLocks/>
            <a:endCxn id="12" idx="0"/>
          </p:cNvCxnSpPr>
          <p:nvPr/>
        </p:nvCxnSpPr>
        <p:spPr bwMode="auto">
          <a:xfrm>
            <a:off x="8191697" y="4732894"/>
            <a:ext cx="1090915" cy="993747"/>
          </a:xfrm>
          <a:prstGeom prst="straightConnector1">
            <a:avLst/>
          </a:prstGeom>
          <a:noFill/>
          <a:ln w="50800" cap="flat" cmpd="sng" algn="ctr">
            <a:solidFill>
              <a:srgbClr val="FF99FF"/>
            </a:solidFill>
            <a:prstDash val="solid"/>
            <a:round/>
            <a:headEnd type="none" w="med" len="med"/>
            <a:tailEnd type="stealth" w="lg" len="lg"/>
          </a:ln>
          <a:effectLst/>
        </p:spPr>
      </p:cxnSp>
      <p:sp>
        <p:nvSpPr>
          <p:cNvPr id="23" name="角丸四角形 3">
            <a:extLst>
              <a:ext uri="{FF2B5EF4-FFF2-40B4-BE49-F238E27FC236}">
                <a16:creationId xmlns:a16="http://schemas.microsoft.com/office/drawing/2014/main" id="{027CAE8D-0BEC-408B-8639-9A543BD9A566}"/>
              </a:ext>
            </a:extLst>
          </p:cNvPr>
          <p:cNvSpPr/>
          <p:nvPr/>
        </p:nvSpPr>
        <p:spPr bwMode="auto">
          <a:xfrm>
            <a:off x="2893296" y="5059508"/>
            <a:ext cx="1332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精神科医療</a:t>
            </a:r>
          </a:p>
        </p:txBody>
      </p:sp>
      <p:sp>
        <p:nvSpPr>
          <p:cNvPr id="25" name="角丸四角形 3">
            <a:extLst>
              <a:ext uri="{FF2B5EF4-FFF2-40B4-BE49-F238E27FC236}">
                <a16:creationId xmlns:a16="http://schemas.microsoft.com/office/drawing/2014/main" id="{5AC5599E-C214-4622-9F43-3E4E8E4F7328}"/>
              </a:ext>
            </a:extLst>
          </p:cNvPr>
          <p:cNvSpPr/>
          <p:nvPr/>
        </p:nvSpPr>
        <p:spPr bwMode="auto">
          <a:xfrm>
            <a:off x="4610109" y="5059508"/>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生活相談</a:t>
            </a:r>
          </a:p>
        </p:txBody>
      </p:sp>
      <p:sp>
        <p:nvSpPr>
          <p:cNvPr id="27" name="角丸四角形 3">
            <a:extLst>
              <a:ext uri="{FF2B5EF4-FFF2-40B4-BE49-F238E27FC236}">
                <a16:creationId xmlns:a16="http://schemas.microsoft.com/office/drawing/2014/main" id="{4919A612-9743-4DCC-B28F-440D790C4ECF}"/>
              </a:ext>
            </a:extLst>
          </p:cNvPr>
          <p:cNvSpPr/>
          <p:nvPr/>
        </p:nvSpPr>
        <p:spPr bwMode="auto">
          <a:xfrm>
            <a:off x="6372473" y="5059508"/>
            <a:ext cx="1584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カウンセリング</a:t>
            </a:r>
          </a:p>
        </p:txBody>
      </p:sp>
      <p:sp>
        <p:nvSpPr>
          <p:cNvPr id="29" name="角丸四角形 3">
            <a:extLst>
              <a:ext uri="{FF2B5EF4-FFF2-40B4-BE49-F238E27FC236}">
                <a16:creationId xmlns:a16="http://schemas.microsoft.com/office/drawing/2014/main" id="{B545AB7C-686C-4695-AF58-0350DCC04191}"/>
              </a:ext>
            </a:extLst>
          </p:cNvPr>
          <p:cNvSpPr/>
          <p:nvPr/>
        </p:nvSpPr>
        <p:spPr bwMode="auto">
          <a:xfrm>
            <a:off x="8248839" y="5053669"/>
            <a:ext cx="1656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アンケート調査</a:t>
            </a:r>
          </a:p>
        </p:txBody>
      </p:sp>
      <p:sp>
        <p:nvSpPr>
          <p:cNvPr id="22" name="角丸四角形 21"/>
          <p:cNvSpPr/>
          <p:nvPr/>
        </p:nvSpPr>
        <p:spPr bwMode="auto">
          <a:xfrm>
            <a:off x="2943615" y="3456560"/>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早期発見・早期対応</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Tree>
    <p:extLst>
      <p:ext uri="{BB962C8B-B14F-4D97-AF65-F5344CB8AC3E}">
        <p14:creationId xmlns:p14="http://schemas.microsoft.com/office/powerpoint/2010/main" val="724798953"/>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300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3000"/>
                                        <p:tgtEl>
                                          <p:spTgt spid="5"/>
                                        </p:tgtEl>
                                      </p:cBhvr>
                                    </p:animEffect>
                                  </p:childTnLst>
                                </p:cTn>
                              </p:par>
                              <p:par>
                                <p:cTn id="14" presetID="2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3000"/>
                                        <p:tgtEl>
                                          <p:spTgt spid="3"/>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5" name="角丸四角形 14"/>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cxnSp>
        <p:nvCxnSpPr>
          <p:cNvPr id="16" name="直線矢印コネクタ 15"/>
          <p:cNvCxnSpPr>
            <a:stCxn id="7" idx="0"/>
            <a:endCxn id="15" idx="2"/>
          </p:cNvCxnSpPr>
          <p:nvPr/>
        </p:nvCxnSpPr>
        <p:spPr bwMode="auto">
          <a:xfrm flipV="1">
            <a:off x="5188614" y="1679350"/>
            <a:ext cx="2844820"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6" idx="0"/>
            <a:endCxn id="15" idx="2"/>
          </p:cNvCxnSpPr>
          <p:nvPr/>
        </p:nvCxnSpPr>
        <p:spPr bwMode="auto">
          <a:xfrm flipV="1">
            <a:off x="7271613" y="1679350"/>
            <a:ext cx="761821"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3" name="直線矢印コネクタ 22"/>
          <p:cNvCxnSpPr>
            <a:stCxn id="4" idx="0"/>
            <a:endCxn id="15" idx="2"/>
          </p:cNvCxnSpPr>
          <p:nvPr/>
        </p:nvCxnSpPr>
        <p:spPr bwMode="auto">
          <a:xfrm flipV="1">
            <a:off x="3555615" y="1679350"/>
            <a:ext cx="4477819"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5" name="直線矢印コネクタ 24"/>
          <p:cNvCxnSpPr>
            <a:stCxn id="12" idx="0"/>
            <a:endCxn id="15" idx="2"/>
          </p:cNvCxnSpPr>
          <p:nvPr/>
        </p:nvCxnSpPr>
        <p:spPr bwMode="auto">
          <a:xfrm flipH="1" flipV="1">
            <a:off x="8033434" y="1679350"/>
            <a:ext cx="1249178"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2" name="テキスト ボックス 1">
            <a:extLst>
              <a:ext uri="{FF2B5EF4-FFF2-40B4-BE49-F238E27FC236}">
                <a16:creationId xmlns:a16="http://schemas.microsoft.com/office/drawing/2014/main" id="{6CE492D4-0EA4-018F-A958-016CF934ADE0}"/>
              </a:ext>
            </a:extLst>
          </p:cNvPr>
          <p:cNvSpPr txBox="1"/>
          <p:nvPr/>
        </p:nvSpPr>
        <p:spPr>
          <a:xfrm>
            <a:off x="8133846" y="1805619"/>
            <a:ext cx="214994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同じ状況でも</a:t>
            </a:r>
            <a:endParaRPr kumimoji="1" lang="en-US" altLang="ja-JP"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別の結果も</a:t>
            </a:r>
          </a:p>
        </p:txBody>
      </p:sp>
    </p:spTree>
    <p:extLst>
      <p:ext uri="{BB962C8B-B14F-4D97-AF65-F5344CB8AC3E}">
        <p14:creationId xmlns:p14="http://schemas.microsoft.com/office/powerpoint/2010/main" val="2132730579"/>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500"/>
                                        <p:tgtEl>
                                          <p:spTgt spid="15"/>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1500"/>
                                        <p:tgtEl>
                                          <p:spTgt spid="23"/>
                                        </p:tgtEl>
                                      </p:cBhvr>
                                    </p:animEffect>
                                  </p:childTnLst>
                                </p:cTn>
                              </p:par>
                              <p:par>
                                <p:cTn id="16" presetID="22" presetClass="entr" presetSubtype="4"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1500"/>
                                        <p:tgtEl>
                                          <p:spTgt spid="16"/>
                                        </p:tgtEl>
                                      </p:cBhvr>
                                    </p:animEffect>
                                  </p:childTnLst>
                                </p:cTn>
                              </p:par>
                              <p:par>
                                <p:cTn id="19" presetID="22" presetClass="entr" presetSubtype="4"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1500"/>
                                        <p:tgtEl>
                                          <p:spTgt spid="22"/>
                                        </p:tgtEl>
                                      </p:cBhvr>
                                    </p:animEffect>
                                  </p:childTnLst>
                                </p:cTn>
                              </p:par>
                              <p:par>
                                <p:cTn id="22" presetID="22" presetClass="entr" presetSubtype="4"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6" name="角丸四角形 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7" name="角丸四角形 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4" idx="0"/>
            <a:endCxn id="9" idx="2"/>
          </p:cNvCxnSpPr>
          <p:nvPr/>
        </p:nvCxnSpPr>
        <p:spPr bwMode="auto">
          <a:xfrm flipV="1">
            <a:off x="3555615" y="1679350"/>
            <a:ext cx="1325603"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390395"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307396"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2" name="角丸四角形 11"/>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13" name="直線矢印コネクタ 12"/>
          <p:cNvCxnSpPr>
            <a:stCxn id="12" idx="0"/>
            <a:endCxn id="9" idx="2"/>
          </p:cNvCxnSpPr>
          <p:nvPr/>
        </p:nvCxnSpPr>
        <p:spPr bwMode="auto">
          <a:xfrm flipH="1" flipV="1">
            <a:off x="4881218" y="1679350"/>
            <a:ext cx="4401394"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15" name="角丸四角形 14"/>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cxnSp>
        <p:nvCxnSpPr>
          <p:cNvPr id="16" name="直線矢印コネクタ 15"/>
          <p:cNvCxnSpPr>
            <a:stCxn id="7" idx="0"/>
            <a:endCxn id="15" idx="2"/>
          </p:cNvCxnSpPr>
          <p:nvPr/>
        </p:nvCxnSpPr>
        <p:spPr bwMode="auto">
          <a:xfrm flipV="1">
            <a:off x="5188614" y="1679350"/>
            <a:ext cx="2844820"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6" idx="0"/>
            <a:endCxn id="15" idx="2"/>
          </p:cNvCxnSpPr>
          <p:nvPr/>
        </p:nvCxnSpPr>
        <p:spPr bwMode="auto">
          <a:xfrm flipV="1">
            <a:off x="7271613" y="1679350"/>
            <a:ext cx="761821"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3" name="直線矢印コネクタ 22"/>
          <p:cNvCxnSpPr>
            <a:stCxn id="4" idx="0"/>
            <a:endCxn id="15" idx="2"/>
          </p:cNvCxnSpPr>
          <p:nvPr/>
        </p:nvCxnSpPr>
        <p:spPr bwMode="auto">
          <a:xfrm flipV="1">
            <a:off x="3555615" y="1679350"/>
            <a:ext cx="4477819" cy="404729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5" name="直線矢印コネクタ 24"/>
          <p:cNvCxnSpPr>
            <a:stCxn id="12" idx="0"/>
            <a:endCxn id="15" idx="2"/>
          </p:cNvCxnSpPr>
          <p:nvPr/>
        </p:nvCxnSpPr>
        <p:spPr bwMode="auto">
          <a:xfrm flipH="1" flipV="1">
            <a:off x="8033434" y="1679350"/>
            <a:ext cx="1249178" cy="4047291"/>
          </a:xfrm>
          <a:prstGeom prst="straightConnector1">
            <a:avLst/>
          </a:prstGeom>
          <a:noFill/>
          <a:ln w="28575" cap="flat" cmpd="sng" algn="ctr">
            <a:solidFill>
              <a:schemeClr val="tx1"/>
            </a:solidFill>
            <a:prstDash val="solid"/>
            <a:round/>
            <a:headEnd type="none" w="med" len="med"/>
            <a:tailEnd type="stealth" w="lg" len="lg"/>
          </a:ln>
          <a:effectLst/>
        </p:spPr>
      </p:cxn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
        <p:nvSpPr>
          <p:cNvPr id="2" name="角丸四角形 24"/>
          <p:cNvSpPr/>
          <p:nvPr/>
        </p:nvSpPr>
        <p:spPr bwMode="auto">
          <a:xfrm>
            <a:off x="2943615" y="2256312"/>
            <a:ext cx="7027422" cy="2476582"/>
          </a:xfrm>
          <a:prstGeom prst="roundRect">
            <a:avLst/>
          </a:prstGeom>
          <a:solidFill>
            <a:schemeClr val="bg1"/>
          </a:solid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Tree>
    <p:extLst>
      <p:ext uri="{BB962C8B-B14F-4D97-AF65-F5344CB8AC3E}">
        <p14:creationId xmlns:p14="http://schemas.microsoft.com/office/powerpoint/2010/main" val="1870655661"/>
      </p:ext>
    </p:extLst>
  </p:cSld>
  <p:clrMapOvr>
    <a:masterClrMapping/>
  </p:clrMapOvr>
  <mc:AlternateContent xmlns:mc="http://schemas.openxmlformats.org/markup-compatibility/2006" xmlns:p14="http://schemas.microsoft.com/office/powerpoint/2010/main">
    <mc:Choice Requires="p14">
      <p:transition spd="slow" p14:dur="2000" advTm="2000">
        <p:fad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500"/>
                                        <p:tgtEl>
                                          <p:spTgt spid="2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11" name="角丸四角形 10"/>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12" name="角丸四角形 11"/>
          <p:cNvSpPr/>
          <p:nvPr/>
        </p:nvSpPr>
        <p:spPr bwMode="auto">
          <a:xfrm>
            <a:off x="3909218"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cxnSp>
        <p:nvCxnSpPr>
          <p:cNvPr id="14" name="直線矢印コネクタ 13"/>
          <p:cNvCxnSpPr>
            <a:cxnSpLocks/>
            <a:stCxn id="4"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cxnSpLocks/>
            <a:stCxn id="12" idx="0"/>
          </p:cNvCxnSpPr>
          <p:nvPr/>
        </p:nvCxnSpPr>
        <p:spPr bwMode="auto">
          <a:xfrm flipV="1">
            <a:off x="4881218"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cxnSpLocks/>
            <a:stCxn id="5"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cxnSpLocks/>
            <a:stCxn id="6"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stCxn id="11" idx="0"/>
          </p:cNvCxnSpPr>
          <p:nvPr/>
        </p:nvCxnSpPr>
        <p:spPr bwMode="auto">
          <a:xfrm flipV="1">
            <a:off x="8033434"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cxnSp>
        <p:nvCxnSpPr>
          <p:cNvPr id="30" name="直線矢印コネクタ 29"/>
          <p:cNvCxnSpPr>
            <a:cxnSpLocks/>
            <a:stCxn id="7"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
        <p:nvSpPr>
          <p:cNvPr id="2" name="角丸四角形 8">
            <a:extLst>
              <a:ext uri="{FF2B5EF4-FFF2-40B4-BE49-F238E27FC236}">
                <a16:creationId xmlns:a16="http://schemas.microsoft.com/office/drawing/2014/main" id="{98E1635C-CBF9-4AE2-5471-D8F2A948B061}"/>
              </a:ext>
            </a:extLst>
          </p:cNvPr>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
        <p:nvSpPr>
          <p:cNvPr id="3" name="角丸四角形 14">
            <a:extLst>
              <a:ext uri="{FF2B5EF4-FFF2-40B4-BE49-F238E27FC236}">
                <a16:creationId xmlns:a16="http://schemas.microsoft.com/office/drawing/2014/main" id="{87EAAB9E-CD81-42A7-3BAB-AE9AADCA57E0}"/>
              </a:ext>
            </a:extLst>
          </p:cNvPr>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4" name="角丸四角形 3">
            <a:extLst>
              <a:ext uri="{FF2B5EF4-FFF2-40B4-BE49-F238E27FC236}">
                <a16:creationId xmlns:a16="http://schemas.microsoft.com/office/drawing/2014/main" id="{7A7AE9A1-BFA7-D529-EA9D-805736843602}"/>
              </a:ext>
            </a:extLst>
          </p:cNvPr>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5" name="角丸四角形 5">
            <a:extLst>
              <a:ext uri="{FF2B5EF4-FFF2-40B4-BE49-F238E27FC236}">
                <a16:creationId xmlns:a16="http://schemas.microsoft.com/office/drawing/2014/main" id="{8BEC3CDF-0C43-03DA-04B7-46E0074C3776}"/>
              </a:ext>
            </a:extLst>
          </p:cNvPr>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6" name="角丸四角形 6">
            <a:extLst>
              <a:ext uri="{FF2B5EF4-FFF2-40B4-BE49-F238E27FC236}">
                <a16:creationId xmlns:a16="http://schemas.microsoft.com/office/drawing/2014/main" id="{C4106458-5320-D054-59C2-5314739DD387}"/>
              </a:ext>
            </a:extLst>
          </p:cNvPr>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7" name="角丸四角形 11">
            <a:extLst>
              <a:ext uri="{FF2B5EF4-FFF2-40B4-BE49-F238E27FC236}">
                <a16:creationId xmlns:a16="http://schemas.microsoft.com/office/drawing/2014/main" id="{DEDB60C8-3329-297F-8B02-2FCC986DDD29}"/>
              </a:ext>
            </a:extLst>
          </p:cNvPr>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spTree>
    <p:extLst>
      <p:ext uri="{BB962C8B-B14F-4D97-AF65-F5344CB8AC3E}">
        <p14:creationId xmlns:p14="http://schemas.microsoft.com/office/powerpoint/2010/main" val="1764780242"/>
      </p:ext>
    </p:extLst>
  </p:cSld>
  <p:clrMapOvr>
    <a:masterClrMapping/>
  </p:clrMapOvr>
  <mc:AlternateContent xmlns:mc="http://schemas.openxmlformats.org/markup-compatibility/2006" xmlns:p14="http://schemas.microsoft.com/office/powerpoint/2010/main">
    <mc:Choice Requires="p14">
      <p:transition spd="slow" p14:dur="1250" advTm="2000">
        <p:fad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1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1500"/>
                                        <p:tgtEl>
                                          <p:spTgt spid="20"/>
                                        </p:tgtEl>
                                      </p:cBhvr>
                                    </p:animEffect>
                                  </p:childTnLst>
                                </p:cTn>
                              </p:par>
                              <p:par>
                                <p:cTn id="11" presetID="2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1500"/>
                                        <p:tgtEl>
                                          <p:spTgt spid="17"/>
                                        </p:tgtEl>
                                      </p:cBhvr>
                                    </p:animEffect>
                                  </p:childTnLst>
                                </p:cTn>
                              </p:par>
                              <p:par>
                                <p:cTn id="14" presetID="2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1500"/>
                                        <p:tgtEl>
                                          <p:spTgt spid="3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childTnLst>
                          </p:cTn>
                        </p:par>
                        <p:par>
                          <p:cTn id="21" fill="hold">
                            <p:stCondLst>
                              <p:cond delay="35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1000"/>
                                        <p:tgtEl>
                                          <p:spTgt spid="15"/>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par>
                          <p:cTn id="29" fill="hold">
                            <p:stCondLst>
                              <p:cond delay="650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12" name="角丸四角形 11"/>
          <p:cNvSpPr/>
          <p:nvPr/>
        </p:nvSpPr>
        <p:spPr bwMode="auto">
          <a:xfrm>
            <a:off x="3930599" y="2540357"/>
            <a:ext cx="1901239" cy="717503"/>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cxnSp>
        <p:nvCxnSpPr>
          <p:cNvPr id="14" name="直線矢印コネクタ 13"/>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7"/>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
        <p:nvSpPr>
          <p:cNvPr id="24" name="角丸四角形 10">
            <a:extLst>
              <a:ext uri="{FF2B5EF4-FFF2-40B4-BE49-F238E27FC236}">
                <a16:creationId xmlns:a16="http://schemas.microsoft.com/office/drawing/2014/main" id="{C1A59F00-B870-4280-88EE-A20F9CCB862E}"/>
              </a:ext>
            </a:extLst>
          </p:cNvPr>
          <p:cNvSpPr/>
          <p:nvPr/>
        </p:nvSpPr>
        <p:spPr bwMode="auto">
          <a:xfrm>
            <a:off x="7083034" y="2540357"/>
            <a:ext cx="1900800" cy="717503"/>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4" name="テキスト ボックス 3">
            <a:extLst>
              <a:ext uri="{FF2B5EF4-FFF2-40B4-BE49-F238E27FC236}">
                <a16:creationId xmlns:a16="http://schemas.microsoft.com/office/drawing/2014/main" id="{0F27A501-AA51-7A3B-126F-8D3A5D46874E}"/>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Tree>
    <p:extLst>
      <p:ext uri="{BB962C8B-B14F-4D97-AF65-F5344CB8AC3E}">
        <p14:creationId xmlns:p14="http://schemas.microsoft.com/office/powerpoint/2010/main" val="30116182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242094" y="2622497"/>
            <a:ext cx="9802812" cy="161300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自分ごと </a:t>
            </a:r>
            <a:r>
              <a:rPr kumimoji="1" lang="ja-JP" alt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と </a:t>
            </a: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他人ごと</a:t>
            </a:r>
          </a:p>
        </p:txBody>
      </p:sp>
    </p:spTree>
    <p:extLst>
      <p:ext uri="{BB962C8B-B14F-4D97-AF65-F5344CB8AC3E}">
        <p14:creationId xmlns:p14="http://schemas.microsoft.com/office/powerpoint/2010/main" val="44082185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9C3038B-2349-E5DE-E202-8421603D68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138260" y="1853892"/>
            <a:ext cx="3957557" cy="3485935"/>
          </a:xfrm>
          <a:prstGeom prst="rect">
            <a:avLst/>
          </a:prstGeom>
        </p:spPr>
      </p:pic>
      <p:pic>
        <p:nvPicPr>
          <p:cNvPr id="11" name="図 10">
            <a:extLst>
              <a:ext uri="{FF2B5EF4-FFF2-40B4-BE49-F238E27FC236}">
                <a16:creationId xmlns:a16="http://schemas.microsoft.com/office/drawing/2014/main" id="{EB35B97A-83EC-4E32-A767-DD843242D6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 y="1976455"/>
            <a:ext cx="5143946" cy="3429297"/>
          </a:xfrm>
          <a:prstGeom prst="rect">
            <a:avLst/>
          </a:prstGeom>
        </p:spPr>
      </p:pic>
      <p:pic>
        <p:nvPicPr>
          <p:cNvPr id="4" name="図 3">
            <a:extLst>
              <a:ext uri="{FF2B5EF4-FFF2-40B4-BE49-F238E27FC236}">
                <a16:creationId xmlns:a16="http://schemas.microsoft.com/office/drawing/2014/main" id="{5FFC5294-8ECF-B243-931F-C3E3B6D8BAC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50980" y="1853691"/>
            <a:ext cx="4062620" cy="3476852"/>
          </a:xfrm>
          <a:prstGeom prst="rect">
            <a:avLst/>
          </a:prstGeom>
        </p:spPr>
      </p:pic>
      <p:sp>
        <p:nvSpPr>
          <p:cNvPr id="2" name="テキスト ボックス 1">
            <a:extLst>
              <a:ext uri="{FF2B5EF4-FFF2-40B4-BE49-F238E27FC236}">
                <a16:creationId xmlns:a16="http://schemas.microsoft.com/office/drawing/2014/main" id="{80B1F2CB-CCB9-40C2-8D64-5CA3ED112F9C}"/>
              </a:ext>
            </a:extLst>
          </p:cNvPr>
          <p:cNvSpPr txBox="1"/>
          <p:nvPr/>
        </p:nvSpPr>
        <p:spPr>
          <a:xfrm>
            <a:off x="4814583" y="2209169"/>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a:t>
            </a:r>
          </a:p>
        </p:txBody>
      </p:sp>
      <p:sp>
        <p:nvSpPr>
          <p:cNvPr id="9" name="テキスト ボックス 8">
            <a:extLst>
              <a:ext uri="{FF2B5EF4-FFF2-40B4-BE49-F238E27FC236}">
                <a16:creationId xmlns:a16="http://schemas.microsoft.com/office/drawing/2014/main" id="{30444F99-0422-41A7-9E3D-4BBB81B2BFEE}"/>
              </a:ext>
            </a:extLst>
          </p:cNvPr>
          <p:cNvSpPr txBox="1"/>
          <p:nvPr/>
        </p:nvSpPr>
        <p:spPr>
          <a:xfrm>
            <a:off x="1990725" y="290578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a:t>
            </a:r>
          </a:p>
        </p:txBody>
      </p:sp>
      <p:sp>
        <p:nvSpPr>
          <p:cNvPr id="10" name="正方形/長方形 9">
            <a:extLst>
              <a:ext uri="{FF2B5EF4-FFF2-40B4-BE49-F238E27FC236}">
                <a16:creationId xmlns:a16="http://schemas.microsoft.com/office/drawing/2014/main" id="{C3E1F0E4-F3CF-4AE5-BF69-BA003C80DEC1}"/>
              </a:ext>
            </a:extLst>
          </p:cNvPr>
          <p:cNvSpPr/>
          <p:nvPr/>
        </p:nvSpPr>
        <p:spPr bwMode="auto">
          <a:xfrm>
            <a:off x="6182536" y="2111701"/>
            <a:ext cx="3924301" cy="3158806"/>
          </a:xfrm>
          <a:prstGeom prst="rect">
            <a:avLst/>
          </a:prstGeom>
          <a:noFill/>
          <a:ln w="66675" cap="flat" cmpd="sng" algn="ctr">
            <a:solidFill>
              <a:srgbClr val="CCFF3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正方形/長方形 13">
            <a:extLst>
              <a:ext uri="{FF2B5EF4-FFF2-40B4-BE49-F238E27FC236}">
                <a16:creationId xmlns:a16="http://schemas.microsoft.com/office/drawing/2014/main" id="{1108F197-DD22-43F1-A149-4AC5128762CC}"/>
              </a:ext>
            </a:extLst>
          </p:cNvPr>
          <p:cNvSpPr/>
          <p:nvPr/>
        </p:nvSpPr>
        <p:spPr bwMode="auto">
          <a:xfrm>
            <a:off x="1933575" y="2111701"/>
            <a:ext cx="3924301" cy="3158806"/>
          </a:xfrm>
          <a:prstGeom prst="rect">
            <a:avLst/>
          </a:prstGeom>
          <a:noFill/>
          <a:ln w="66675" cap="flat" cmpd="sng" algn="ctr">
            <a:solidFill>
              <a:srgbClr val="FFC0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5" name="テキスト ボックス 14">
            <a:extLst>
              <a:ext uri="{FF2B5EF4-FFF2-40B4-BE49-F238E27FC236}">
                <a16:creationId xmlns:a16="http://schemas.microsoft.com/office/drawing/2014/main" id="{E065E514-4360-41EC-B728-C63B08351A9A}"/>
              </a:ext>
            </a:extLst>
          </p:cNvPr>
          <p:cNvSpPr txBox="1"/>
          <p:nvPr/>
        </p:nvSpPr>
        <p:spPr>
          <a:xfrm>
            <a:off x="8496943" y="348984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a:t>
            </a:r>
          </a:p>
        </p:txBody>
      </p:sp>
      <p:sp>
        <p:nvSpPr>
          <p:cNvPr id="16" name="テキスト ボックス 15">
            <a:extLst>
              <a:ext uri="{FF2B5EF4-FFF2-40B4-BE49-F238E27FC236}">
                <a16:creationId xmlns:a16="http://schemas.microsoft.com/office/drawing/2014/main" id="{BEBC1F05-C526-4C7B-AE50-AAFDD8835F3D}"/>
              </a:ext>
            </a:extLst>
          </p:cNvPr>
          <p:cNvSpPr txBox="1"/>
          <p:nvPr/>
        </p:nvSpPr>
        <p:spPr>
          <a:xfrm>
            <a:off x="6915409" y="348984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a:t>
            </a:r>
          </a:p>
        </p:txBody>
      </p:sp>
      <p:sp>
        <p:nvSpPr>
          <p:cNvPr id="17" name="直角三角形 16">
            <a:extLst>
              <a:ext uri="{FF2B5EF4-FFF2-40B4-BE49-F238E27FC236}">
                <a16:creationId xmlns:a16="http://schemas.microsoft.com/office/drawing/2014/main" id="{FB0398B4-5CD0-4FAD-9C89-8ED02B0D83AD}"/>
              </a:ext>
            </a:extLst>
          </p:cNvPr>
          <p:cNvSpPr/>
          <p:nvPr/>
        </p:nvSpPr>
        <p:spPr bwMode="auto">
          <a:xfrm rot="10800000">
            <a:off x="4321642" y="2111701"/>
            <a:ext cx="1536234" cy="2389482"/>
          </a:xfrm>
          <a:prstGeom prst="rtTriangle">
            <a:avLst/>
          </a:prstGeom>
          <a:noFill/>
          <a:ln w="66675" cap="flat" cmpd="sng" algn="ctr">
            <a:solidFill>
              <a:srgbClr val="CCFF33"/>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19" name="直線コネクタ 18">
            <a:extLst>
              <a:ext uri="{FF2B5EF4-FFF2-40B4-BE49-F238E27FC236}">
                <a16:creationId xmlns:a16="http://schemas.microsoft.com/office/drawing/2014/main" id="{3D1A43E7-6FCC-4D06-A8BA-2363BBF81042}"/>
              </a:ext>
            </a:extLst>
          </p:cNvPr>
          <p:cNvCxnSpPr>
            <a:stCxn id="17" idx="4"/>
            <a:endCxn id="17" idx="0"/>
          </p:cNvCxnSpPr>
          <p:nvPr/>
        </p:nvCxnSpPr>
        <p:spPr bwMode="auto">
          <a:xfrm>
            <a:off x="4321642" y="2111701"/>
            <a:ext cx="1536234" cy="2389482"/>
          </a:xfrm>
          <a:prstGeom prst="line">
            <a:avLst/>
          </a:prstGeom>
          <a:solidFill>
            <a:schemeClr val="accent1"/>
          </a:solidFill>
          <a:ln w="66675" cap="flat" cmpd="sng" algn="ctr">
            <a:solidFill>
              <a:srgbClr val="FFC000"/>
            </a:solidFill>
            <a:prstDash val="solid"/>
            <a:round/>
            <a:headEnd type="none" w="med" len="med"/>
            <a:tailEnd type="none" w="med" len="med"/>
          </a:ln>
          <a:effectLst/>
        </p:spPr>
      </p:cxnSp>
      <p:sp>
        <p:nvSpPr>
          <p:cNvPr id="18" name="正方形/長方形 17">
            <a:extLst>
              <a:ext uri="{FF2B5EF4-FFF2-40B4-BE49-F238E27FC236}">
                <a16:creationId xmlns:a16="http://schemas.microsoft.com/office/drawing/2014/main" id="{DE5AAF54-A228-4291-AE8D-3FB08002789E}"/>
              </a:ext>
            </a:extLst>
          </p:cNvPr>
          <p:cNvSpPr/>
          <p:nvPr/>
        </p:nvSpPr>
        <p:spPr bwMode="auto">
          <a:xfrm>
            <a:off x="6236686" y="2179104"/>
            <a:ext cx="3816000" cy="3024000"/>
          </a:xfrm>
          <a:prstGeom prst="rect">
            <a:avLst/>
          </a:prstGeom>
          <a:noFill/>
          <a:ln w="66675" cap="flat" cmpd="sng" algn="ctr">
            <a:solidFill>
              <a:srgbClr val="FFC0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0" name="テキスト ボックス 19">
            <a:extLst>
              <a:ext uri="{FF2B5EF4-FFF2-40B4-BE49-F238E27FC236}">
                <a16:creationId xmlns:a16="http://schemas.microsoft.com/office/drawing/2014/main" id="{03B7C0B9-B314-4F11-A7CA-3342B71BA118}"/>
              </a:ext>
            </a:extLst>
          </p:cNvPr>
          <p:cNvSpPr txBox="1"/>
          <p:nvPr/>
        </p:nvSpPr>
        <p:spPr>
          <a:xfrm>
            <a:off x="2219869" y="5684205"/>
            <a:ext cx="3203121"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特定の個人の</a:t>
            </a:r>
            <a:r>
              <a:rPr kumimoji="1" lang="ja-JP"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endParaRPr>
          </a:p>
        </p:txBody>
      </p:sp>
      <p:sp>
        <p:nvSpPr>
          <p:cNvPr id="21" name="テキスト ボックス 20">
            <a:extLst>
              <a:ext uri="{FF2B5EF4-FFF2-40B4-BE49-F238E27FC236}">
                <a16:creationId xmlns:a16="http://schemas.microsoft.com/office/drawing/2014/main" id="{46E40C9C-B5F3-48C8-AF37-0CD8A5E4715B}"/>
              </a:ext>
            </a:extLst>
          </p:cNvPr>
          <p:cNvSpPr txBox="1"/>
          <p:nvPr/>
        </p:nvSpPr>
        <p:spPr>
          <a:xfrm>
            <a:off x="6355574" y="5684205"/>
            <a:ext cx="3422732"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誰もが抱え得る</a:t>
            </a:r>
            <a:r>
              <a:rPr kumimoji="1" lang="ja-JP"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22" name="テキスト ボックス 21">
            <a:extLst>
              <a:ext uri="{FF2B5EF4-FFF2-40B4-BE49-F238E27FC236}">
                <a16:creationId xmlns:a16="http://schemas.microsoft.com/office/drawing/2014/main" id="{84DCCA80-64E1-4D0D-8817-FD4FB5200A95}"/>
              </a:ext>
            </a:extLst>
          </p:cNvPr>
          <p:cNvSpPr txBox="1"/>
          <p:nvPr/>
        </p:nvSpPr>
        <p:spPr>
          <a:xfrm>
            <a:off x="2045943" y="243142"/>
            <a:ext cx="372249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他人ごと意識の人</a:t>
            </a:r>
          </a:p>
        </p:txBody>
      </p:sp>
      <p:sp>
        <p:nvSpPr>
          <p:cNvPr id="23" name="テキスト ボックス 22">
            <a:extLst>
              <a:ext uri="{FF2B5EF4-FFF2-40B4-BE49-F238E27FC236}">
                <a16:creationId xmlns:a16="http://schemas.microsoft.com/office/drawing/2014/main" id="{7BC811D3-9DF2-4EDB-86F4-39DF2DB6E3A6}"/>
              </a:ext>
            </a:extLst>
          </p:cNvPr>
          <p:cNvSpPr txBox="1"/>
          <p:nvPr/>
        </p:nvSpPr>
        <p:spPr>
          <a:xfrm>
            <a:off x="6283439" y="243142"/>
            <a:ext cx="372249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自分ごと意識の人</a:t>
            </a:r>
          </a:p>
        </p:txBody>
      </p:sp>
      <p:sp>
        <p:nvSpPr>
          <p:cNvPr id="24" name="テキスト ボックス 23">
            <a:extLst>
              <a:ext uri="{FF2B5EF4-FFF2-40B4-BE49-F238E27FC236}">
                <a16:creationId xmlns:a16="http://schemas.microsoft.com/office/drawing/2014/main" id="{930BA503-E7B0-4F09-911E-81AE6BA05A72}"/>
              </a:ext>
            </a:extLst>
          </p:cNvPr>
          <p:cNvSpPr txBox="1"/>
          <p:nvPr/>
        </p:nvSpPr>
        <p:spPr>
          <a:xfrm>
            <a:off x="2702929" y="793863"/>
            <a:ext cx="238558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偏見と差別</a:t>
            </a:r>
          </a:p>
        </p:txBody>
      </p:sp>
      <p:sp>
        <p:nvSpPr>
          <p:cNvPr id="25" name="テキスト ボックス 24">
            <a:extLst>
              <a:ext uri="{FF2B5EF4-FFF2-40B4-BE49-F238E27FC236}">
                <a16:creationId xmlns:a16="http://schemas.microsoft.com/office/drawing/2014/main" id="{72ECC7B0-07DE-4563-ACA2-9D6E429A126B}"/>
              </a:ext>
            </a:extLst>
          </p:cNvPr>
          <p:cNvSpPr txBox="1"/>
          <p:nvPr/>
        </p:nvSpPr>
        <p:spPr>
          <a:xfrm>
            <a:off x="6667359" y="793863"/>
            <a:ext cx="295465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明日はわが身</a:t>
            </a:r>
          </a:p>
        </p:txBody>
      </p:sp>
      <p:sp>
        <p:nvSpPr>
          <p:cNvPr id="26" name="テキスト ボックス 25">
            <a:extLst>
              <a:ext uri="{FF2B5EF4-FFF2-40B4-BE49-F238E27FC236}">
                <a16:creationId xmlns:a16="http://schemas.microsoft.com/office/drawing/2014/main" id="{42749969-1EB8-4139-A144-4DB43B2B5B66}"/>
              </a:ext>
            </a:extLst>
          </p:cNvPr>
          <p:cNvSpPr txBox="1"/>
          <p:nvPr/>
        </p:nvSpPr>
        <p:spPr>
          <a:xfrm>
            <a:off x="2660695" y="1344585"/>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正解依存症</a:t>
            </a:r>
          </a:p>
        </p:txBody>
      </p:sp>
      <p:sp>
        <p:nvSpPr>
          <p:cNvPr id="27" name="テキスト ボックス 26">
            <a:extLst>
              <a:ext uri="{FF2B5EF4-FFF2-40B4-BE49-F238E27FC236}">
                <a16:creationId xmlns:a16="http://schemas.microsoft.com/office/drawing/2014/main" id="{95842C7D-4C61-4E82-A4A0-B37B8CFD4054}"/>
              </a:ext>
            </a:extLst>
          </p:cNvPr>
          <p:cNvSpPr txBox="1"/>
          <p:nvPr/>
        </p:nvSpPr>
        <p:spPr>
          <a:xfrm>
            <a:off x="6293057" y="1344585"/>
            <a:ext cx="370325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「何故？」を考える</a:t>
            </a:r>
          </a:p>
        </p:txBody>
      </p:sp>
    </p:spTree>
    <p:extLst>
      <p:ext uri="{BB962C8B-B14F-4D97-AF65-F5344CB8AC3E}">
        <p14:creationId xmlns:p14="http://schemas.microsoft.com/office/powerpoint/2010/main" val="29917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1000"/>
                                        <p:tgtEl>
                                          <p:spTgt spid="20">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1000"/>
                                        <p:tgtEl>
                                          <p:spTgt spid="2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50"/>
                                        <p:tgtEl>
                                          <p:spTgt spid="10"/>
                                        </p:tgtEl>
                                      </p:cBhvr>
                                    </p:animEffect>
                                  </p:childTnLst>
                                </p:cTn>
                              </p:par>
                            </p:childTnLst>
                          </p:cTn>
                        </p:par>
                        <p:par>
                          <p:cTn id="36" fill="hold">
                            <p:stCondLst>
                              <p:cond delay="75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childTnLst>
                                </p:cTn>
                              </p:par>
                            </p:childTnLst>
                          </p:cTn>
                        </p:par>
                        <p:par>
                          <p:cTn id="40" fill="hold">
                            <p:stCondLst>
                              <p:cond delay="175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750"/>
                                        <p:tgtEl>
                                          <p:spTgt spid="18"/>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1000"/>
                                        <p:tgtEl>
                                          <p:spTgt spid="24"/>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2000"/>
                                        <p:tgtEl>
                                          <p:spTgt spid="26"/>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animBg="1"/>
      <p:bldP spid="14" grpId="0" animBg="1"/>
      <p:bldP spid="15" grpId="0"/>
      <p:bldP spid="16" grpId="0"/>
      <p:bldP spid="17" grpId="0" animBg="1"/>
      <p:bldP spid="18" grpId="0" animBg="1"/>
      <p:bldP spid="20" grpId="0" uiExpand="1" build="p"/>
      <p:bldP spid="21" grpId="0" uiExpand="1" build="p"/>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CCC24C1-D73A-4A86-B41F-D031B447571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138260" y="1853892"/>
            <a:ext cx="3957557" cy="3485935"/>
          </a:xfrm>
          <a:prstGeom prst="rect">
            <a:avLst/>
          </a:prstGeom>
        </p:spPr>
      </p:pic>
      <p:pic>
        <p:nvPicPr>
          <p:cNvPr id="11" name="図 10">
            <a:extLst>
              <a:ext uri="{FF2B5EF4-FFF2-40B4-BE49-F238E27FC236}">
                <a16:creationId xmlns:a16="http://schemas.microsoft.com/office/drawing/2014/main" id="{EB35B97A-83EC-4E32-A767-DD843242D6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 y="1976455"/>
            <a:ext cx="5143946" cy="3429297"/>
          </a:xfrm>
          <a:prstGeom prst="rect">
            <a:avLst/>
          </a:prstGeom>
        </p:spPr>
      </p:pic>
      <p:pic>
        <p:nvPicPr>
          <p:cNvPr id="23" name="図 22">
            <a:extLst>
              <a:ext uri="{FF2B5EF4-FFF2-40B4-BE49-F238E27FC236}">
                <a16:creationId xmlns:a16="http://schemas.microsoft.com/office/drawing/2014/main" id="{AF489408-5E35-4A42-B399-8ABCB01ECC4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50980" y="1853691"/>
            <a:ext cx="4062620" cy="3476852"/>
          </a:xfrm>
          <a:prstGeom prst="rect">
            <a:avLst/>
          </a:prstGeom>
        </p:spPr>
      </p:pic>
      <p:sp>
        <p:nvSpPr>
          <p:cNvPr id="2" name="テキスト ボックス 1">
            <a:extLst>
              <a:ext uri="{FF2B5EF4-FFF2-40B4-BE49-F238E27FC236}">
                <a16:creationId xmlns:a16="http://schemas.microsoft.com/office/drawing/2014/main" id="{80B1F2CB-CCB9-40C2-8D64-5CA3ED112F9C}"/>
              </a:ext>
            </a:extLst>
          </p:cNvPr>
          <p:cNvSpPr txBox="1"/>
          <p:nvPr/>
        </p:nvSpPr>
        <p:spPr>
          <a:xfrm>
            <a:off x="4814583" y="2209169"/>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a:t>
            </a:r>
          </a:p>
        </p:txBody>
      </p:sp>
      <p:sp>
        <p:nvSpPr>
          <p:cNvPr id="9" name="テキスト ボックス 8">
            <a:extLst>
              <a:ext uri="{FF2B5EF4-FFF2-40B4-BE49-F238E27FC236}">
                <a16:creationId xmlns:a16="http://schemas.microsoft.com/office/drawing/2014/main" id="{30444F99-0422-41A7-9E3D-4BBB81B2BFEE}"/>
              </a:ext>
            </a:extLst>
          </p:cNvPr>
          <p:cNvSpPr txBox="1"/>
          <p:nvPr/>
        </p:nvSpPr>
        <p:spPr>
          <a:xfrm>
            <a:off x="1990725" y="290578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a:t>
            </a:r>
          </a:p>
        </p:txBody>
      </p:sp>
      <p:sp>
        <p:nvSpPr>
          <p:cNvPr id="10" name="正方形/長方形 9">
            <a:extLst>
              <a:ext uri="{FF2B5EF4-FFF2-40B4-BE49-F238E27FC236}">
                <a16:creationId xmlns:a16="http://schemas.microsoft.com/office/drawing/2014/main" id="{C3E1F0E4-F3CF-4AE5-BF69-BA003C80DEC1}"/>
              </a:ext>
            </a:extLst>
          </p:cNvPr>
          <p:cNvSpPr/>
          <p:nvPr/>
        </p:nvSpPr>
        <p:spPr bwMode="auto">
          <a:xfrm>
            <a:off x="6182536" y="2111701"/>
            <a:ext cx="3924301" cy="3158806"/>
          </a:xfrm>
          <a:prstGeom prst="rect">
            <a:avLst/>
          </a:prstGeom>
          <a:noFill/>
          <a:ln w="66675" cap="flat" cmpd="sng" algn="ctr">
            <a:solidFill>
              <a:srgbClr val="CCFF3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正方形/長方形 13">
            <a:extLst>
              <a:ext uri="{FF2B5EF4-FFF2-40B4-BE49-F238E27FC236}">
                <a16:creationId xmlns:a16="http://schemas.microsoft.com/office/drawing/2014/main" id="{1108F197-DD22-43F1-A149-4AC5128762CC}"/>
              </a:ext>
            </a:extLst>
          </p:cNvPr>
          <p:cNvSpPr/>
          <p:nvPr/>
        </p:nvSpPr>
        <p:spPr bwMode="auto">
          <a:xfrm>
            <a:off x="1933575" y="2111701"/>
            <a:ext cx="3924301" cy="3158806"/>
          </a:xfrm>
          <a:prstGeom prst="rect">
            <a:avLst/>
          </a:prstGeom>
          <a:noFill/>
          <a:ln w="66675" cap="flat" cmpd="sng" algn="ctr">
            <a:solidFill>
              <a:srgbClr val="FFC0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直角三角形 16">
            <a:extLst>
              <a:ext uri="{FF2B5EF4-FFF2-40B4-BE49-F238E27FC236}">
                <a16:creationId xmlns:a16="http://schemas.microsoft.com/office/drawing/2014/main" id="{FB0398B4-5CD0-4FAD-9C89-8ED02B0D83AD}"/>
              </a:ext>
            </a:extLst>
          </p:cNvPr>
          <p:cNvSpPr/>
          <p:nvPr/>
        </p:nvSpPr>
        <p:spPr bwMode="auto">
          <a:xfrm rot="10800000">
            <a:off x="4321642" y="2111701"/>
            <a:ext cx="1536234" cy="2389482"/>
          </a:xfrm>
          <a:prstGeom prst="rtTriangle">
            <a:avLst/>
          </a:prstGeom>
          <a:noFill/>
          <a:ln w="66675" cap="flat" cmpd="sng" algn="ctr">
            <a:solidFill>
              <a:srgbClr val="CCFF33"/>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19" name="直線コネクタ 18">
            <a:extLst>
              <a:ext uri="{FF2B5EF4-FFF2-40B4-BE49-F238E27FC236}">
                <a16:creationId xmlns:a16="http://schemas.microsoft.com/office/drawing/2014/main" id="{3D1A43E7-6FCC-4D06-A8BA-2363BBF81042}"/>
              </a:ext>
            </a:extLst>
          </p:cNvPr>
          <p:cNvCxnSpPr>
            <a:stCxn id="17" idx="4"/>
            <a:endCxn id="17" idx="0"/>
          </p:cNvCxnSpPr>
          <p:nvPr/>
        </p:nvCxnSpPr>
        <p:spPr bwMode="auto">
          <a:xfrm>
            <a:off x="4321642" y="2111701"/>
            <a:ext cx="1536234" cy="2389482"/>
          </a:xfrm>
          <a:prstGeom prst="line">
            <a:avLst/>
          </a:prstGeom>
          <a:solidFill>
            <a:schemeClr val="accent1"/>
          </a:solidFill>
          <a:ln w="66675" cap="flat" cmpd="sng" algn="ctr">
            <a:solidFill>
              <a:srgbClr val="FFC000"/>
            </a:solidFill>
            <a:prstDash val="solid"/>
            <a:round/>
            <a:headEnd type="none" w="med" len="med"/>
            <a:tailEnd type="none" w="med" len="med"/>
          </a:ln>
          <a:effectLst/>
        </p:spPr>
      </p:cxnSp>
      <p:sp>
        <p:nvSpPr>
          <p:cNvPr id="18" name="正方形/長方形 17">
            <a:extLst>
              <a:ext uri="{FF2B5EF4-FFF2-40B4-BE49-F238E27FC236}">
                <a16:creationId xmlns:a16="http://schemas.microsoft.com/office/drawing/2014/main" id="{DE5AAF54-A228-4291-AE8D-3FB08002789E}"/>
              </a:ext>
            </a:extLst>
          </p:cNvPr>
          <p:cNvSpPr/>
          <p:nvPr/>
        </p:nvSpPr>
        <p:spPr bwMode="auto">
          <a:xfrm>
            <a:off x="6236686" y="2179104"/>
            <a:ext cx="3816000" cy="3024000"/>
          </a:xfrm>
          <a:prstGeom prst="rect">
            <a:avLst/>
          </a:prstGeom>
          <a:noFill/>
          <a:ln w="66675" cap="flat" cmpd="sng" algn="ctr">
            <a:solidFill>
              <a:srgbClr val="FFC000"/>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4" name="テキスト ボックス 33">
            <a:extLst>
              <a:ext uri="{FF2B5EF4-FFF2-40B4-BE49-F238E27FC236}">
                <a16:creationId xmlns:a16="http://schemas.microsoft.com/office/drawing/2014/main" id="{5EA10CCE-D649-4116-9905-1884DD0E36F9}"/>
              </a:ext>
            </a:extLst>
          </p:cNvPr>
          <p:cNvSpPr txBox="1"/>
          <p:nvPr/>
        </p:nvSpPr>
        <p:spPr>
          <a:xfrm>
            <a:off x="2045943" y="243142"/>
            <a:ext cx="372249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他人ごと意識の人</a:t>
            </a:r>
          </a:p>
        </p:txBody>
      </p:sp>
      <p:sp>
        <p:nvSpPr>
          <p:cNvPr id="35" name="テキスト ボックス 34">
            <a:extLst>
              <a:ext uri="{FF2B5EF4-FFF2-40B4-BE49-F238E27FC236}">
                <a16:creationId xmlns:a16="http://schemas.microsoft.com/office/drawing/2014/main" id="{E3314D3B-6637-4B0A-B32C-7362FA35FECD}"/>
              </a:ext>
            </a:extLst>
          </p:cNvPr>
          <p:cNvSpPr txBox="1"/>
          <p:nvPr/>
        </p:nvSpPr>
        <p:spPr>
          <a:xfrm>
            <a:off x="2702929" y="793863"/>
            <a:ext cx="238558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偏見と差別</a:t>
            </a:r>
          </a:p>
        </p:txBody>
      </p:sp>
      <p:sp>
        <p:nvSpPr>
          <p:cNvPr id="36" name="テキスト ボックス 35">
            <a:extLst>
              <a:ext uri="{FF2B5EF4-FFF2-40B4-BE49-F238E27FC236}">
                <a16:creationId xmlns:a16="http://schemas.microsoft.com/office/drawing/2014/main" id="{90DF8D84-CB09-4AE9-AE2D-30D2F0A0948B}"/>
              </a:ext>
            </a:extLst>
          </p:cNvPr>
          <p:cNvSpPr txBox="1"/>
          <p:nvPr/>
        </p:nvSpPr>
        <p:spPr>
          <a:xfrm>
            <a:off x="6667359" y="793863"/>
            <a:ext cx="295465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明日はわが身</a:t>
            </a:r>
          </a:p>
        </p:txBody>
      </p:sp>
      <p:sp>
        <p:nvSpPr>
          <p:cNvPr id="37" name="テキスト ボックス 36">
            <a:extLst>
              <a:ext uri="{FF2B5EF4-FFF2-40B4-BE49-F238E27FC236}">
                <a16:creationId xmlns:a16="http://schemas.microsoft.com/office/drawing/2014/main" id="{27D3C01E-35AC-4293-85B8-B0A72D543E03}"/>
              </a:ext>
            </a:extLst>
          </p:cNvPr>
          <p:cNvSpPr txBox="1"/>
          <p:nvPr/>
        </p:nvSpPr>
        <p:spPr>
          <a:xfrm>
            <a:off x="2660695" y="1344585"/>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正解依存症</a:t>
            </a:r>
          </a:p>
        </p:txBody>
      </p:sp>
      <p:sp>
        <p:nvSpPr>
          <p:cNvPr id="38" name="テキスト ボックス 37">
            <a:extLst>
              <a:ext uri="{FF2B5EF4-FFF2-40B4-BE49-F238E27FC236}">
                <a16:creationId xmlns:a16="http://schemas.microsoft.com/office/drawing/2014/main" id="{3D9AA7A5-55F4-4143-99F4-DC95B7EE8605}"/>
              </a:ext>
            </a:extLst>
          </p:cNvPr>
          <p:cNvSpPr txBox="1"/>
          <p:nvPr/>
        </p:nvSpPr>
        <p:spPr>
          <a:xfrm>
            <a:off x="6293057" y="1344585"/>
            <a:ext cx="370325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「何故？」を考える</a:t>
            </a:r>
          </a:p>
        </p:txBody>
      </p:sp>
      <p:sp>
        <p:nvSpPr>
          <p:cNvPr id="40" name="テキスト ボックス 39">
            <a:extLst>
              <a:ext uri="{FF2B5EF4-FFF2-40B4-BE49-F238E27FC236}">
                <a16:creationId xmlns:a16="http://schemas.microsoft.com/office/drawing/2014/main" id="{B3548417-2D9B-4DA2-A66C-E4DE5370D8C2}"/>
              </a:ext>
            </a:extLst>
          </p:cNvPr>
          <p:cNvSpPr txBox="1"/>
          <p:nvPr/>
        </p:nvSpPr>
        <p:spPr>
          <a:xfrm>
            <a:off x="6283439" y="243142"/>
            <a:ext cx="372249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自分ごと意識の人</a:t>
            </a:r>
          </a:p>
        </p:txBody>
      </p:sp>
      <p:sp>
        <p:nvSpPr>
          <p:cNvPr id="24" name="テキスト ボックス 23">
            <a:extLst>
              <a:ext uri="{FF2B5EF4-FFF2-40B4-BE49-F238E27FC236}">
                <a16:creationId xmlns:a16="http://schemas.microsoft.com/office/drawing/2014/main" id="{55DE833C-0AC5-422C-A65C-BABEE1768B55}"/>
              </a:ext>
            </a:extLst>
          </p:cNvPr>
          <p:cNvSpPr txBox="1"/>
          <p:nvPr/>
        </p:nvSpPr>
        <p:spPr>
          <a:xfrm>
            <a:off x="2219869" y="5684205"/>
            <a:ext cx="3203121"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特定の個人の</a:t>
            </a:r>
            <a:r>
              <a:rPr kumimoji="1" lang="ja-JP"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endParaRPr>
          </a:p>
        </p:txBody>
      </p:sp>
      <p:sp>
        <p:nvSpPr>
          <p:cNvPr id="25" name="テキスト ボックス 24">
            <a:extLst>
              <a:ext uri="{FF2B5EF4-FFF2-40B4-BE49-F238E27FC236}">
                <a16:creationId xmlns:a16="http://schemas.microsoft.com/office/drawing/2014/main" id="{9558423D-F904-4050-9992-D3124E687E85}"/>
              </a:ext>
            </a:extLst>
          </p:cNvPr>
          <p:cNvSpPr txBox="1"/>
          <p:nvPr/>
        </p:nvSpPr>
        <p:spPr>
          <a:xfrm>
            <a:off x="6355574" y="5684205"/>
            <a:ext cx="3422732"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誰もが抱え得る</a:t>
            </a:r>
            <a:r>
              <a:rPr kumimoji="1" lang="ja-JP"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22" name="テキスト ボックス 21">
            <a:extLst>
              <a:ext uri="{FF2B5EF4-FFF2-40B4-BE49-F238E27FC236}">
                <a16:creationId xmlns:a16="http://schemas.microsoft.com/office/drawing/2014/main" id="{77A35CF2-F43D-49E8-A81F-50FE52441C30}"/>
              </a:ext>
            </a:extLst>
          </p:cNvPr>
          <p:cNvSpPr txBox="1"/>
          <p:nvPr/>
        </p:nvSpPr>
        <p:spPr>
          <a:xfrm>
            <a:off x="8496943" y="348984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a:t>
            </a:r>
          </a:p>
        </p:txBody>
      </p:sp>
      <p:sp>
        <p:nvSpPr>
          <p:cNvPr id="26" name="テキスト ボックス 25">
            <a:extLst>
              <a:ext uri="{FF2B5EF4-FFF2-40B4-BE49-F238E27FC236}">
                <a16:creationId xmlns:a16="http://schemas.microsoft.com/office/drawing/2014/main" id="{FE211551-0681-48D7-B11E-E5650FAAD0D8}"/>
              </a:ext>
            </a:extLst>
          </p:cNvPr>
          <p:cNvSpPr txBox="1"/>
          <p:nvPr/>
        </p:nvSpPr>
        <p:spPr>
          <a:xfrm>
            <a:off x="6915409" y="3489840"/>
            <a:ext cx="90281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他人</a:t>
            </a:r>
          </a:p>
        </p:txBody>
      </p:sp>
      <p:pic>
        <p:nvPicPr>
          <p:cNvPr id="4" name="図 3">
            <a:extLst>
              <a:ext uri="{FF2B5EF4-FFF2-40B4-BE49-F238E27FC236}">
                <a16:creationId xmlns:a16="http://schemas.microsoft.com/office/drawing/2014/main" id="{79D86BF9-D91C-71AB-55C5-CF143C7B007B}"/>
              </a:ext>
            </a:extLst>
          </p:cNvPr>
          <p:cNvPicPr>
            <a:picLocks noChangeAspect="1"/>
          </p:cNvPicPr>
          <p:nvPr/>
        </p:nvPicPr>
        <p:blipFill>
          <a:blip r:embed="rId5" cstate="email">
            <a:alphaModFix amt="85000"/>
            <a:extLst>
              <a:ext uri="{28A0092B-C50C-407E-A947-70E740481C1C}">
                <a14:useLocalDpi xmlns:a14="http://schemas.microsoft.com/office/drawing/2010/main"/>
              </a:ext>
            </a:extLst>
          </a:blip>
          <a:stretch>
            <a:fillRect/>
          </a:stretch>
        </p:blipFill>
        <p:spPr>
          <a:xfrm>
            <a:off x="10185" y="312204"/>
            <a:ext cx="10287000" cy="6559826"/>
          </a:xfrm>
          <a:prstGeom prst="rect">
            <a:avLst/>
          </a:prstGeom>
        </p:spPr>
      </p:pic>
    </p:spTree>
    <p:extLst>
      <p:ext uri="{BB962C8B-B14F-4D97-AF65-F5344CB8AC3E}">
        <p14:creationId xmlns:p14="http://schemas.microsoft.com/office/powerpoint/2010/main" val="40766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par>
                                <p:cTn id="10" presetID="63" presetClass="path" presetSubtype="0" accel="50000" decel="50000" fill="hold" nodeType="withEffect">
                                  <p:stCondLst>
                                    <p:cond delay="0"/>
                                  </p:stCondLst>
                                  <p:childTnLst>
                                    <p:animMotion origin="layout" path="M -0.17176 0.05764 L 4.07407E-6 -2.59259E-6 " pathEditMode="relative" rAng="0" ptsTypes="AA">
                                      <p:cBhvr>
                                        <p:cTn id="11" dur="2000" fill="hold"/>
                                        <p:tgtEl>
                                          <p:spTgt spid="4"/>
                                        </p:tgtEl>
                                        <p:attrNameLst>
                                          <p:attrName>ppt_x</p:attrName>
                                          <p:attrName>ppt_y</p:attrName>
                                        </p:attrNameLst>
                                      </p:cBhvr>
                                      <p:rCtr x="8580" y="-28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CDD0278-04BD-4746-8F52-C1F6C2B56FC0}"/>
              </a:ext>
            </a:extLst>
          </p:cNvPr>
          <p:cNvSpPr txBox="1"/>
          <p:nvPr/>
        </p:nvSpPr>
        <p:spPr>
          <a:xfrm>
            <a:off x="3965381" y="6611779"/>
            <a:ext cx="6321619"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https://www.mhlw.go.jp/stf/seisakunitsuite/bunya/hukushi_kaigo/seikatsuhogo/jisatsu/jisatsuhakusyo2025.html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a:extLst>
              <a:ext uri="{FF2B5EF4-FFF2-40B4-BE49-F238E27FC236}">
                <a16:creationId xmlns:a16="http://schemas.microsoft.com/office/drawing/2014/main" id="{11425ED5-B61F-20AD-C8DF-704CB08D58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2141" y="6292648"/>
            <a:ext cx="3117277" cy="270781"/>
          </a:xfrm>
          <a:prstGeom prst="rect">
            <a:avLst/>
          </a:prstGeom>
        </p:spPr>
      </p:pic>
      <p:pic>
        <p:nvPicPr>
          <p:cNvPr id="8" name="図 7">
            <a:extLst>
              <a:ext uri="{FF2B5EF4-FFF2-40B4-BE49-F238E27FC236}">
                <a16:creationId xmlns:a16="http://schemas.microsoft.com/office/drawing/2014/main" id="{CF56424B-4A56-FA11-D99E-115D175C6553}"/>
              </a:ext>
            </a:extLst>
          </p:cNvPr>
          <p:cNvPicPr>
            <a:picLocks noChangeAspect="1"/>
          </p:cNvPicPr>
          <p:nvPr/>
        </p:nvPicPr>
        <p:blipFill>
          <a:blip r:embed="rId4"/>
          <a:stretch>
            <a:fillRect/>
          </a:stretch>
        </p:blipFill>
        <p:spPr>
          <a:xfrm>
            <a:off x="92377" y="1396533"/>
            <a:ext cx="10102245" cy="4641572"/>
          </a:xfrm>
          <a:prstGeom prst="rect">
            <a:avLst/>
          </a:prstGeom>
        </p:spPr>
      </p:pic>
      <p:sp>
        <p:nvSpPr>
          <p:cNvPr id="7" name="テキスト ボックス 6">
            <a:extLst>
              <a:ext uri="{FF2B5EF4-FFF2-40B4-BE49-F238E27FC236}">
                <a16:creationId xmlns:a16="http://schemas.microsoft.com/office/drawing/2014/main" id="{A94BDDDE-465F-42FC-B390-5ACF53C80F80}"/>
              </a:ext>
            </a:extLst>
          </p:cNvPr>
          <p:cNvSpPr txBox="1"/>
          <p:nvPr/>
        </p:nvSpPr>
        <p:spPr>
          <a:xfrm>
            <a:off x="472398" y="2274838"/>
            <a:ext cx="9417963"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一番相談している</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Times New Roman"/>
              </a:rPr>
              <a:t>10</a:t>
            </a: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代女子の自殺が急増</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BA8B28FB-4B32-34ED-2CDF-5200B227F722}"/>
              </a:ext>
            </a:extLst>
          </p:cNvPr>
          <p:cNvSpPr txBox="1"/>
          <p:nvPr/>
        </p:nvSpPr>
        <p:spPr>
          <a:xfrm>
            <a:off x="921240" y="196204"/>
            <a:ext cx="8520281" cy="1261884"/>
          </a:xfrm>
          <a:prstGeom prst="rect">
            <a:avLst/>
          </a:prstGeom>
          <a:noFill/>
        </p:spPr>
        <p:txBody>
          <a:bodyPr wrap="none" rtlCol="0">
            <a:spAutoFit/>
          </a:bodyPr>
          <a:lstStyle/>
          <a:p>
            <a:r>
              <a:rPr kumimoji="1" lang="en-US" altLang="ja-JP" sz="4800" dirty="0">
                <a:solidFill>
                  <a:schemeClr val="bg1"/>
                </a:solidFill>
                <a:latin typeface="+mj-ea"/>
                <a:ea typeface="+mj-ea"/>
              </a:rPr>
              <a:t>SNS</a:t>
            </a:r>
            <a:r>
              <a:rPr kumimoji="1" lang="ja-JP" altLang="en-US" sz="4800" dirty="0">
                <a:solidFill>
                  <a:schemeClr val="bg1"/>
                </a:solidFill>
                <a:latin typeface="+mj-ea"/>
                <a:ea typeface="+mj-ea"/>
              </a:rPr>
              <a:t>相談事業における相談件数</a:t>
            </a:r>
            <a:endParaRPr kumimoji="1" lang="en-US" altLang="ja-JP" sz="4800" dirty="0">
              <a:solidFill>
                <a:schemeClr val="bg1"/>
              </a:solidFill>
              <a:latin typeface="+mj-ea"/>
              <a:ea typeface="+mj-ea"/>
            </a:endParaRPr>
          </a:p>
          <a:p>
            <a:r>
              <a:rPr kumimoji="1" lang="ja-JP" altLang="en-US" sz="2800" dirty="0">
                <a:solidFill>
                  <a:schemeClr val="bg1"/>
                </a:solidFill>
                <a:latin typeface="+mj-ea"/>
                <a:ea typeface="+mj-ea"/>
              </a:rPr>
              <a:t>（性別、年齢階級別、年度別）</a:t>
            </a:r>
          </a:p>
        </p:txBody>
      </p:sp>
    </p:spTree>
    <p:extLst>
      <p:ext uri="{BB962C8B-B14F-4D97-AF65-F5344CB8AC3E}">
        <p14:creationId xmlns:p14="http://schemas.microsoft.com/office/powerpoint/2010/main" val="287195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2000" fill="hold"/>
                                        <p:tgtEl>
                                          <p:spTgt spid="7"/>
                                        </p:tgtEl>
                                        <p:attrNameLst>
                                          <p:attrName>ppt_w</p:attrName>
                                        </p:attrNameLst>
                                      </p:cBhvr>
                                      <p:tavLst>
                                        <p:tav tm="0">
                                          <p:val>
                                            <p:fltVal val="0"/>
                                          </p:val>
                                        </p:tav>
                                        <p:tav tm="100000">
                                          <p:val>
                                            <p:strVal val="#ppt_w"/>
                                          </p:val>
                                        </p:tav>
                                      </p:tavLst>
                                    </p:anim>
                                    <p:anim calcmode="lin" valueType="num">
                                      <p:cBhvr>
                                        <p:cTn id="15" dur="2000" fill="hold"/>
                                        <p:tgtEl>
                                          <p:spTgt spid="7"/>
                                        </p:tgtEl>
                                        <p:attrNameLst>
                                          <p:attrName>ppt_h</p:attrName>
                                        </p:attrNameLst>
                                      </p:cBhvr>
                                      <p:tavLst>
                                        <p:tav tm="0">
                                          <p:val>
                                            <p:fltVal val="0"/>
                                          </p:val>
                                        </p:tav>
                                        <p:tav tm="100000">
                                          <p:val>
                                            <p:strVal val="#ppt_h"/>
                                          </p:val>
                                        </p:tav>
                                      </p:tavLst>
                                    </p:anim>
                                    <p:animEffect transition="in" filter="fade">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a:xfrm>
            <a:off x="466725" y="274638"/>
            <a:ext cx="9305925" cy="5438775"/>
          </a:xfrm>
        </p:spPr>
        <p:txBody>
          <a:bodyPr/>
          <a:lstStyle/>
          <a:p>
            <a:pPr>
              <a:lnSpc>
                <a:spcPct val="150000"/>
              </a:lnSpc>
            </a:pPr>
            <a:r>
              <a:rPr lang="ja-JP" altLang="en-US" sz="9600" dirty="0">
                <a:solidFill>
                  <a:srgbClr val="CCFF33"/>
                </a:solidFill>
              </a:rPr>
              <a:t>健康日本２１</a:t>
            </a:r>
            <a:br>
              <a:rPr lang="en-US" altLang="ja-JP" sz="9600" dirty="0">
                <a:solidFill>
                  <a:srgbClr val="CCFF33"/>
                </a:solidFill>
              </a:rPr>
            </a:br>
            <a:r>
              <a:rPr lang="en-US" altLang="ja-JP" sz="4800" dirty="0">
                <a:solidFill>
                  <a:srgbClr val="CCFF33"/>
                </a:solidFill>
              </a:rPr>
              <a:t>2000</a:t>
            </a:r>
            <a:r>
              <a:rPr lang="ja-JP" altLang="en-US" sz="4800" dirty="0">
                <a:solidFill>
                  <a:srgbClr val="CCFF33"/>
                </a:solidFill>
              </a:rPr>
              <a:t>年（平成</a:t>
            </a:r>
            <a:r>
              <a:rPr lang="en-US" altLang="ja-JP" sz="4800" dirty="0">
                <a:solidFill>
                  <a:srgbClr val="CCFF33"/>
                </a:solidFill>
              </a:rPr>
              <a:t>12</a:t>
            </a:r>
            <a:r>
              <a:rPr lang="ja-JP" altLang="en-US" sz="4800" dirty="0">
                <a:solidFill>
                  <a:srgbClr val="CCFF33"/>
                </a:solidFill>
              </a:rPr>
              <a:t>年）</a:t>
            </a:r>
            <a:endParaRPr lang="ja-JP" altLang="en-US" sz="9600" dirty="0">
              <a:solidFill>
                <a:srgbClr val="CCFF33"/>
              </a:solidFill>
            </a:endParaRPr>
          </a:p>
        </p:txBody>
      </p:sp>
    </p:spTree>
    <p:extLst>
      <p:ext uri="{BB962C8B-B14F-4D97-AF65-F5344CB8AC3E}">
        <p14:creationId xmlns:p14="http://schemas.microsoft.com/office/powerpoint/2010/main" val="220280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a:xfrm>
            <a:off x="235744" y="0"/>
            <a:ext cx="9815512" cy="1143000"/>
          </a:xfrm>
        </p:spPr>
        <p:txBody>
          <a:bodyPr/>
          <a:lstStyle/>
          <a:p>
            <a:r>
              <a:rPr lang="ja-JP" altLang="en-US" dirty="0"/>
              <a:t>健康日本２１に学ぶこれからの健康づくり</a:t>
            </a:r>
          </a:p>
        </p:txBody>
      </p:sp>
      <p:sp>
        <p:nvSpPr>
          <p:cNvPr id="960515" name="Rectangle 3"/>
          <p:cNvSpPr>
            <a:spLocks noGrp="1" noChangeArrowheads="1"/>
          </p:cNvSpPr>
          <p:nvPr>
            <p:ph type="body" idx="1"/>
          </p:nvPr>
        </p:nvSpPr>
        <p:spPr>
          <a:xfrm>
            <a:off x="0" y="994475"/>
            <a:ext cx="10286999" cy="5022150"/>
          </a:xfrm>
        </p:spPr>
        <p:txBody>
          <a:bodyPr/>
          <a:lstStyle/>
          <a:p>
            <a:pPr marL="0" indent="0" algn="ctr">
              <a:lnSpc>
                <a:spcPct val="150000"/>
              </a:lnSpc>
              <a:buClr>
                <a:schemeClr val="tx1"/>
              </a:buClr>
              <a:buSzTx/>
            </a:pPr>
            <a:r>
              <a:rPr lang="ja-JP" altLang="en-US" dirty="0"/>
              <a:t>二次予防だけではなく</a:t>
            </a:r>
            <a:r>
              <a:rPr lang="ja-JP" altLang="en-US" sz="4400" dirty="0">
                <a:solidFill>
                  <a:srgbClr val="FF99CC"/>
                </a:solidFill>
                <a:latin typeface="HGP創英角ﾎﾟｯﾌﾟ体" pitchFamily="50" charset="-128"/>
                <a:ea typeface="HGP創英角ﾎﾟｯﾌﾟ体" pitchFamily="50" charset="-128"/>
              </a:rPr>
              <a:t>一次予防</a:t>
            </a:r>
            <a:r>
              <a:rPr lang="ja-JP" altLang="en-US" dirty="0"/>
              <a:t>の再認識</a:t>
            </a:r>
            <a:endParaRPr lang="en-US" altLang="ja-JP" dirty="0"/>
          </a:p>
          <a:p>
            <a:pPr marL="0" indent="0" algn="ctr">
              <a:lnSpc>
                <a:spcPct val="150000"/>
              </a:lnSpc>
              <a:buClr>
                <a:schemeClr val="tx1"/>
              </a:buClr>
              <a:buSzTx/>
            </a:pPr>
            <a:endParaRPr lang="en-US" altLang="ja-JP" dirty="0"/>
          </a:p>
          <a:p>
            <a:pPr marL="0" indent="0" algn="ctr">
              <a:lnSpc>
                <a:spcPct val="150000"/>
              </a:lnSpc>
              <a:buClr>
                <a:schemeClr val="tx1"/>
              </a:buClr>
              <a:buSzTx/>
            </a:pPr>
            <a:r>
              <a:rPr lang="ja-JP" altLang="en-US" dirty="0"/>
              <a:t>ハイリスク戦略に加えて</a:t>
            </a:r>
            <a:r>
              <a:rPr lang="ja-JP" altLang="en-US" sz="4400" dirty="0">
                <a:solidFill>
                  <a:srgbClr val="FF99CC"/>
                </a:solidFill>
                <a:latin typeface="HGP創英角ﾎﾟｯﾌﾟ体" pitchFamily="50" charset="-128"/>
                <a:ea typeface="HGP創英角ﾎﾟｯﾌﾟ体" pitchFamily="50" charset="-128"/>
              </a:rPr>
              <a:t>ポピュレーション戦略</a:t>
            </a:r>
            <a:r>
              <a:rPr lang="ja-JP" altLang="en-US" dirty="0"/>
              <a:t>へ</a:t>
            </a:r>
            <a:endParaRPr lang="en-US" altLang="ja-JP" dirty="0"/>
          </a:p>
          <a:p>
            <a:pPr marL="0" indent="0" algn="ctr">
              <a:lnSpc>
                <a:spcPct val="150000"/>
              </a:lnSpc>
              <a:buClr>
                <a:schemeClr val="tx1"/>
              </a:buClr>
              <a:buSzTx/>
            </a:pPr>
            <a:endParaRPr lang="en-US" altLang="ja-JP" dirty="0"/>
          </a:p>
          <a:p>
            <a:pPr marL="0" indent="0" algn="ctr">
              <a:lnSpc>
                <a:spcPct val="150000"/>
              </a:lnSpc>
              <a:buClr>
                <a:schemeClr val="tx1"/>
              </a:buClr>
              <a:buSzTx/>
            </a:pPr>
            <a:r>
              <a:rPr lang="ja-JP" altLang="en-US" dirty="0"/>
              <a:t>社会全体で取り組むための</a:t>
            </a:r>
            <a:r>
              <a:rPr lang="ja-JP" altLang="en-US" sz="4400" dirty="0">
                <a:solidFill>
                  <a:srgbClr val="FF99CC"/>
                </a:solidFill>
                <a:latin typeface="HGP創英角ﾎﾟｯﾌﾟ体" pitchFamily="50" charset="-128"/>
                <a:ea typeface="HGP創英角ﾎﾟｯﾌﾟ体" pitchFamily="50" charset="-128"/>
              </a:rPr>
              <a:t>環境整備</a:t>
            </a:r>
          </a:p>
          <a:p>
            <a:pPr marL="363538" indent="-363538" algn="ctr">
              <a:lnSpc>
                <a:spcPct val="150000"/>
              </a:lnSpc>
              <a:buClr>
                <a:schemeClr val="tx1"/>
              </a:buClr>
              <a:buSzTx/>
              <a:buFont typeface="Wingdings" pitchFamily="2" charset="2"/>
              <a:buChar char=""/>
            </a:pPr>
            <a:endParaRPr lang="ja-JP" altLang="en-US" dirty="0">
              <a:solidFill>
                <a:srgbClr val="FF99CC"/>
              </a:solidFill>
            </a:endParaRPr>
          </a:p>
        </p:txBody>
      </p:sp>
      <p:sp>
        <p:nvSpPr>
          <p:cNvPr id="3" name="テキスト ボックス 2"/>
          <p:cNvSpPr txBox="1"/>
          <p:nvPr/>
        </p:nvSpPr>
        <p:spPr>
          <a:xfrm>
            <a:off x="662550" y="1890579"/>
            <a:ext cx="295465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（早期発見早期指導）</a:t>
            </a:r>
          </a:p>
        </p:txBody>
      </p:sp>
      <p:sp>
        <p:nvSpPr>
          <p:cNvPr id="6" name="テキスト ボックス 5"/>
          <p:cNvSpPr txBox="1"/>
          <p:nvPr/>
        </p:nvSpPr>
        <p:spPr>
          <a:xfrm>
            <a:off x="4651627" y="3889986"/>
            <a:ext cx="4742003"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（誰もが抱えているリスクへの対応）</a:t>
            </a:r>
          </a:p>
        </p:txBody>
      </p:sp>
      <p:sp>
        <p:nvSpPr>
          <p:cNvPr id="7" name="テキスト ボックス 6"/>
          <p:cNvSpPr txBox="1"/>
          <p:nvPr/>
        </p:nvSpPr>
        <p:spPr>
          <a:xfrm>
            <a:off x="4057255" y="5893352"/>
            <a:ext cx="6072496"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（運動・雰囲気づくり・居場所づくり・まちづくり）</a:t>
            </a:r>
          </a:p>
        </p:txBody>
      </p:sp>
      <p:sp>
        <p:nvSpPr>
          <p:cNvPr id="8" name="テキスト ボックス 7"/>
          <p:cNvSpPr txBox="1"/>
          <p:nvPr/>
        </p:nvSpPr>
        <p:spPr>
          <a:xfrm>
            <a:off x="304994" y="3889986"/>
            <a:ext cx="2909771"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（個人が課題を克服）</a:t>
            </a:r>
          </a:p>
        </p:txBody>
      </p:sp>
      <p:sp>
        <p:nvSpPr>
          <p:cNvPr id="9" name="テキスト ボックス 8"/>
          <p:cNvSpPr txBox="1"/>
          <p:nvPr/>
        </p:nvSpPr>
        <p:spPr>
          <a:xfrm>
            <a:off x="4491827" y="1890579"/>
            <a:ext cx="3557384"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（そもそも病気にならない）</a:t>
            </a:r>
          </a:p>
        </p:txBody>
      </p:sp>
    </p:spTree>
    <p:extLst>
      <p:ext uri="{BB962C8B-B14F-4D97-AF65-F5344CB8AC3E}">
        <p14:creationId xmlns:p14="http://schemas.microsoft.com/office/powerpoint/2010/main" val="1234726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60515">
                                            <p:txEl>
                                              <p:pRg st="0" end="0"/>
                                            </p:txEl>
                                          </p:spTgt>
                                        </p:tgtEl>
                                        <p:attrNameLst>
                                          <p:attrName>style.visibility</p:attrName>
                                        </p:attrNameLst>
                                      </p:cBhvr>
                                      <p:to>
                                        <p:strVal val="visible"/>
                                      </p:to>
                                    </p:set>
                                    <p:animEffect transition="in" filter="fade">
                                      <p:cBhvr>
                                        <p:cTn id="7" dur="2000"/>
                                        <p:tgtEl>
                                          <p:spTgt spid="960515">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960515">
                                            <p:txEl>
                                              <p:pRg st="2" end="2"/>
                                            </p:txEl>
                                          </p:spTgt>
                                        </p:tgtEl>
                                        <p:attrNameLst>
                                          <p:attrName>style.visibility</p:attrName>
                                        </p:attrNameLst>
                                      </p:cBhvr>
                                      <p:to>
                                        <p:strVal val="visible"/>
                                      </p:to>
                                    </p:set>
                                    <p:animEffect transition="in" filter="fade">
                                      <p:cBhvr>
                                        <p:cTn id="18" dur="2000"/>
                                        <p:tgtEl>
                                          <p:spTgt spid="960515">
                                            <p:txEl>
                                              <p:pRg st="2" end="2"/>
                                            </p:txEl>
                                          </p:spTgt>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par>
                          <p:cTn id="26" fill="hold">
                            <p:stCondLst>
                              <p:cond delay="8000"/>
                            </p:stCondLst>
                            <p:childTnLst>
                              <p:par>
                                <p:cTn id="27" presetID="10" presetClass="entr" presetSubtype="0" fill="hold" grpId="0" nodeType="afterEffect">
                                  <p:stCondLst>
                                    <p:cond delay="0"/>
                                  </p:stCondLst>
                                  <p:childTnLst>
                                    <p:set>
                                      <p:cBhvr>
                                        <p:cTn id="28" dur="1" fill="hold">
                                          <p:stCondLst>
                                            <p:cond delay="0"/>
                                          </p:stCondLst>
                                        </p:cTn>
                                        <p:tgtEl>
                                          <p:spTgt spid="960515">
                                            <p:txEl>
                                              <p:pRg st="4" end="4"/>
                                            </p:txEl>
                                          </p:spTgt>
                                        </p:tgtEl>
                                        <p:attrNameLst>
                                          <p:attrName>style.visibility</p:attrName>
                                        </p:attrNameLst>
                                      </p:cBhvr>
                                      <p:to>
                                        <p:strVal val="visible"/>
                                      </p:to>
                                    </p:set>
                                    <p:animEffect transition="in" filter="fade">
                                      <p:cBhvr>
                                        <p:cTn id="29" dur="2000"/>
                                        <p:tgtEl>
                                          <p:spTgt spid="960515">
                                            <p:txEl>
                                              <p:pRg st="4" end="4"/>
                                            </p:txEl>
                                          </p:spTgt>
                                        </p:tgtEl>
                                      </p:cBhvr>
                                    </p:animEffect>
                                  </p:childTnLst>
                                </p:cTn>
                              </p:par>
                            </p:childTnLst>
                          </p:cTn>
                        </p:par>
                        <p:par>
                          <p:cTn id="30" fill="hold">
                            <p:stCondLst>
                              <p:cond delay="100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515" grpId="0" uiExpand="1" build="p"/>
      <p:bldP spid="3" grpId="0" uiExpand="1"/>
      <p:bldP spid="6" grpId="0" uiExpand="1"/>
      <p:bldP spid="7" grpId="0"/>
      <p:bldP spid="8" grpId="0" uiExpand="1"/>
      <p:bldP spid="9" grpId="0" uiExpan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t>効率のよい予防医学的方法として、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高いリスク</a:t>
            </a:r>
            <a:r>
              <a:rPr lang="ja-JP" altLang="en-US" dirty="0">
                <a:solidFill>
                  <a:srgbClr val="66FF66"/>
                </a:solidFill>
              </a:rPr>
              <a:t>（ハイリスク）</a:t>
            </a:r>
            <a:r>
              <a:rPr lang="ja-JP" altLang="en-US" dirty="0"/>
              <a:t>をもった個人に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endParaRPr lang="en-US" altLang="ja-JP" dirty="0"/>
          </a:p>
          <a:p>
            <a:pPr marL="0" indent="0" algn="ctr"/>
            <a:r>
              <a:rPr lang="ja-JP" altLang="en-US" dirty="0"/>
              <a:t>集団全体にリスクが広く分布する場合には、</a:t>
            </a:r>
            <a:endParaRPr lang="en-US" altLang="ja-JP" dirty="0"/>
          </a:p>
          <a:p>
            <a:pPr marL="0" indent="0" algn="ctr"/>
            <a:r>
              <a:rPr lang="ja-JP" altLang="en-US" dirty="0"/>
              <a:t>対象を一部に限定しない</a:t>
            </a:r>
            <a:endParaRPr lang="en-US" altLang="ja-JP" dirty="0"/>
          </a:p>
          <a:p>
            <a:pPr marL="0" indent="0" algn="ctr"/>
            <a:r>
              <a:rPr lang="ja-JP" altLang="en-US" dirty="0"/>
              <a:t>集団全体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が必要になってきます。</a:t>
            </a:r>
            <a:endParaRPr kumimoji="1" lang="ja-JP" altLang="en-US" dirty="0"/>
          </a:p>
        </p:txBody>
      </p:sp>
      <p:pic>
        <p:nvPicPr>
          <p:cNvPr id="6" name="図 5" descr="文字が書かれている&#10;&#10;自動的に生成された説明">
            <a:extLst>
              <a:ext uri="{FF2B5EF4-FFF2-40B4-BE49-F238E27FC236}">
                <a16:creationId xmlns:a16="http://schemas.microsoft.com/office/drawing/2014/main" id="{5BA2BC5E-96B1-6234-8043-F2FE428F2A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7" name="図 6" descr="文字が書かれている&#10;&#10;中程度の精度で自動的に生成された説明">
            <a:extLst>
              <a:ext uri="{FF2B5EF4-FFF2-40B4-BE49-F238E27FC236}">
                <a16:creationId xmlns:a16="http://schemas.microsoft.com/office/drawing/2014/main" id="{B758CB53-7670-8100-F660-213A793FF7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Tree>
    <p:extLst>
      <p:ext uri="{BB962C8B-B14F-4D97-AF65-F5344CB8AC3E}">
        <p14:creationId xmlns:p14="http://schemas.microsoft.com/office/powerpoint/2010/main" val="1965710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grpId="0" nodeType="withEffect">
                                  <p:stCondLst>
                                    <p:cond delay="1750"/>
                                  </p:stCondLst>
                                  <p:iterate type="wd">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500"/>
                                        <p:tgtEl>
                                          <p:spTgt spid="3">
                                            <p:txEl>
                                              <p:pRg st="1" end="1"/>
                                            </p:txEl>
                                          </p:spTgt>
                                        </p:tgtEl>
                                      </p:cBhvr>
                                    </p:animEffect>
                                  </p:childTnLst>
                                </p:cTn>
                              </p:par>
                              <p:par>
                                <p:cTn id="11" presetID="10" presetClass="entr" presetSubtype="0" fill="hold" grpId="0" nodeType="withEffect">
                                  <p:stCondLst>
                                    <p:cond delay="3250"/>
                                  </p:stCondLst>
                                  <p:iterate type="wd">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500"/>
                                        <p:tgtEl>
                                          <p:spTgt spid="3">
                                            <p:txEl>
                                              <p:pRg st="2" end="2"/>
                                            </p:txEl>
                                          </p:spTgt>
                                        </p:tgtEl>
                                      </p:cBhvr>
                                    </p:animEffect>
                                  </p:childTnLst>
                                </p:cTn>
                              </p:par>
                              <p:par>
                                <p:cTn id="14" presetID="10" presetClass="entr" presetSubtype="0" fill="hold" grpId="0" nodeType="withEffect">
                                  <p:stCondLst>
                                    <p:cond delay="4750"/>
                                  </p:stCondLst>
                                  <p:iterate type="wd">
                                    <p:tmPct val="10000"/>
                                  </p:iterate>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iterate type="wd">
                                    <p:tmPct val="10000"/>
                                  </p:iterate>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500"/>
                                        <p:tgtEl>
                                          <p:spTgt spid="3">
                                            <p:txEl>
                                              <p:pRg st="5" end="5"/>
                                            </p:txEl>
                                          </p:spTgt>
                                        </p:tgtEl>
                                      </p:cBhvr>
                                    </p:animEffect>
                                  </p:childTnLst>
                                </p:cTn>
                              </p:par>
                              <p:par>
                                <p:cTn id="22" presetID="10" presetClass="entr" presetSubtype="0" fill="hold" grpId="0" nodeType="withEffect">
                                  <p:stCondLst>
                                    <p:cond delay="1750"/>
                                  </p:stCondLst>
                                  <p:iterate type="wd">
                                    <p:tmPct val="10000"/>
                                  </p:iterate>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500"/>
                                        <p:tgtEl>
                                          <p:spTgt spid="3">
                                            <p:txEl>
                                              <p:pRg st="6" end="6"/>
                                            </p:txEl>
                                          </p:spTgt>
                                        </p:tgtEl>
                                      </p:cBhvr>
                                    </p:animEffect>
                                  </p:childTnLst>
                                </p:cTn>
                              </p:par>
                              <p:par>
                                <p:cTn id="25" presetID="10" presetClass="entr" presetSubtype="0" fill="hold" grpId="0" nodeType="withEffect">
                                  <p:stCondLst>
                                    <p:cond delay="3250"/>
                                  </p:stCondLst>
                                  <p:iterate type="wd">
                                    <p:tmPct val="10000"/>
                                  </p:iterate>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500"/>
                                        <p:tgtEl>
                                          <p:spTgt spid="3">
                                            <p:txEl>
                                              <p:pRg st="7" end="7"/>
                                            </p:txEl>
                                          </p:spTgt>
                                        </p:tgtEl>
                                      </p:cBhvr>
                                    </p:animEffect>
                                  </p:childTnLst>
                                </p:cTn>
                              </p:par>
                              <p:par>
                                <p:cTn id="28" presetID="10" presetClass="entr" presetSubtype="0" fill="hold" grpId="0" nodeType="withEffect">
                                  <p:stCondLst>
                                    <p:cond delay="4750"/>
                                  </p:stCondLst>
                                  <p:iterate type="wd">
                                    <p:tmPct val="10000"/>
                                  </p:iterate>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1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solidFill>
                  <a:srgbClr val="FF66FF"/>
                </a:solidFill>
                <a:latin typeface="HGS創英角ﾎﾟｯﾌﾟ体" pitchFamily="50" charset="-128"/>
                <a:ea typeface="HGS創英角ﾎﾟｯﾌﾟ体" pitchFamily="50" charset="-128"/>
              </a:rPr>
              <a:t>効率</a:t>
            </a:r>
            <a:r>
              <a:rPr lang="ja-JP" altLang="en-US" dirty="0"/>
              <a:t>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高いリスク</a:t>
            </a:r>
            <a:r>
              <a:rPr lang="ja-JP" altLang="en-US" dirty="0">
                <a:solidFill>
                  <a:srgbClr val="66FF66"/>
                </a:solidFill>
              </a:rPr>
              <a:t>（ハイリスク）</a:t>
            </a:r>
            <a:r>
              <a:rPr lang="ja-JP" altLang="en-US" dirty="0"/>
              <a:t>をもった個人に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endParaRPr lang="en-US" altLang="ja-JP" dirty="0"/>
          </a:p>
          <a:p>
            <a:pPr marL="0" indent="0" algn="ctr"/>
            <a:r>
              <a:rPr lang="ja-JP" altLang="en-US" dirty="0"/>
              <a:t>集団全体にリスクが広く分布する場合には、</a:t>
            </a:r>
            <a:endParaRPr lang="en-US" altLang="ja-JP" dirty="0"/>
          </a:p>
          <a:p>
            <a:pPr marL="0" indent="0" algn="ctr"/>
            <a:r>
              <a:rPr lang="ja-JP" altLang="en-US" dirty="0"/>
              <a:t>対象を一部に限定しない</a:t>
            </a:r>
            <a:endParaRPr lang="en-US" altLang="ja-JP" dirty="0"/>
          </a:p>
          <a:p>
            <a:pPr marL="0" indent="0" algn="ctr"/>
            <a:r>
              <a:rPr lang="ja-JP" altLang="en-US" dirty="0"/>
              <a:t>集団全体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a:t>
            </a:r>
            <a:r>
              <a:rPr lang="ja-JP" altLang="en-US" dirty="0">
                <a:solidFill>
                  <a:srgbClr val="FF66FF"/>
                </a:solidFill>
                <a:latin typeface="HGS創英角ﾎﾟｯﾌﾟ体" pitchFamily="50" charset="-128"/>
                <a:ea typeface="HGS創英角ﾎﾟｯﾌﾟ体" pitchFamily="50" charset="-128"/>
              </a:rPr>
              <a:t>必要</a:t>
            </a:r>
            <a:r>
              <a:rPr lang="ja-JP" altLang="en-US" dirty="0"/>
              <a:t>になってきます。</a:t>
            </a:r>
            <a:endParaRPr kumimoji="1" lang="ja-JP" altLang="en-US" dirty="0"/>
          </a:p>
        </p:txBody>
      </p:sp>
      <p:pic>
        <p:nvPicPr>
          <p:cNvPr id="4" name="図 3" descr="文字が書かれている&#10;&#10;自動的に生成された説明">
            <a:extLst>
              <a:ext uri="{FF2B5EF4-FFF2-40B4-BE49-F238E27FC236}">
                <a16:creationId xmlns:a16="http://schemas.microsoft.com/office/drawing/2014/main" id="{1744FA02-FEF4-565F-85CE-6609E97158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5" name="図 4" descr="文字が書かれている&#10;&#10;中程度の精度で自動的に生成された説明">
            <a:extLst>
              <a:ext uri="{FF2B5EF4-FFF2-40B4-BE49-F238E27FC236}">
                <a16:creationId xmlns:a16="http://schemas.microsoft.com/office/drawing/2014/main" id="{79C5FD32-DFD3-6360-5963-4D6D859F0E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Tree>
    <p:extLst>
      <p:ext uri="{BB962C8B-B14F-4D97-AF65-F5344CB8AC3E}">
        <p14:creationId xmlns:p14="http://schemas.microsoft.com/office/powerpoint/2010/main" val="25455641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t>効率のよい予防医学的方法として、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高いリスク</a:t>
            </a:r>
            <a:r>
              <a:rPr lang="ja-JP" altLang="en-US" dirty="0">
                <a:solidFill>
                  <a:srgbClr val="66FF66"/>
                </a:solidFill>
              </a:rPr>
              <a:t>（ハイリスク）</a:t>
            </a:r>
            <a:r>
              <a:rPr lang="ja-JP" altLang="en-US" dirty="0"/>
              <a:t>をもった</a:t>
            </a:r>
            <a:r>
              <a:rPr lang="ja-JP" altLang="en-US" dirty="0">
                <a:solidFill>
                  <a:srgbClr val="FFC000"/>
                </a:solidFill>
                <a:latin typeface="HGS創英角ﾎﾟｯﾌﾟ体" pitchFamily="50" charset="-128"/>
                <a:ea typeface="HGS創英角ﾎﾟｯﾌﾟ体" pitchFamily="50" charset="-128"/>
              </a:rPr>
              <a:t>個人</a:t>
            </a:r>
            <a:r>
              <a:rPr lang="ja-JP" altLang="en-US" dirty="0"/>
              <a:t>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endParaRPr lang="en-US" altLang="ja-JP" dirty="0"/>
          </a:p>
          <a:p>
            <a:pPr marL="0" indent="0" algn="ctr"/>
            <a:r>
              <a:rPr lang="ja-JP" altLang="en-US" dirty="0"/>
              <a:t>集団全体にリスクが広く分布する場合には、</a:t>
            </a:r>
            <a:endParaRPr lang="en-US" altLang="ja-JP" dirty="0"/>
          </a:p>
          <a:p>
            <a:pPr marL="0" indent="0" algn="ctr"/>
            <a:r>
              <a:rPr lang="ja-JP" altLang="en-US" dirty="0"/>
              <a:t>対象を一部に限定しない</a:t>
            </a:r>
            <a:endParaRPr lang="en-US" altLang="ja-JP" dirty="0"/>
          </a:p>
          <a:p>
            <a:pPr marL="0" indent="0" algn="ctr"/>
            <a:r>
              <a:rPr lang="ja-JP" altLang="en-US" dirty="0">
                <a:solidFill>
                  <a:srgbClr val="FFC000"/>
                </a:solidFill>
                <a:latin typeface="HGS創英角ﾎﾟｯﾌﾟ体" pitchFamily="50" charset="-128"/>
                <a:ea typeface="HGS創英角ﾎﾟｯﾌﾟ体" pitchFamily="50" charset="-128"/>
              </a:rPr>
              <a:t>集団</a:t>
            </a:r>
            <a:r>
              <a:rPr lang="ja-JP" altLang="en-US" dirty="0"/>
              <a:t>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が必要になってきます。</a:t>
            </a:r>
            <a:endParaRPr kumimoji="1" lang="ja-JP" altLang="en-US" dirty="0"/>
          </a:p>
        </p:txBody>
      </p:sp>
      <p:pic>
        <p:nvPicPr>
          <p:cNvPr id="4" name="図 3" descr="文字が書かれている&#10;&#10;自動的に生成された説明">
            <a:extLst>
              <a:ext uri="{FF2B5EF4-FFF2-40B4-BE49-F238E27FC236}">
                <a16:creationId xmlns:a16="http://schemas.microsoft.com/office/drawing/2014/main" id="{7FCCFE60-6BDE-9A22-B9BE-B162CC917C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5" name="図 4" descr="文字が書かれている&#10;&#10;中程度の精度で自動的に生成された説明">
            <a:extLst>
              <a:ext uri="{FF2B5EF4-FFF2-40B4-BE49-F238E27FC236}">
                <a16:creationId xmlns:a16="http://schemas.microsoft.com/office/drawing/2014/main" id="{B2BC77C2-8360-0CF3-74A6-4CF9CC09F7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Tree>
    <p:extLst>
      <p:ext uri="{BB962C8B-B14F-4D97-AF65-F5344CB8AC3E}">
        <p14:creationId xmlns:p14="http://schemas.microsoft.com/office/powerpoint/2010/main" val="912719201"/>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solidFill>
                  <a:srgbClr val="FF66FF"/>
                </a:solidFill>
                <a:latin typeface="HGS創英角ﾎﾟｯﾌﾟ体" pitchFamily="50" charset="-128"/>
                <a:ea typeface="HGS創英角ﾎﾟｯﾌﾟ体" pitchFamily="50" charset="-128"/>
              </a:rPr>
              <a:t>効率</a:t>
            </a:r>
            <a:r>
              <a:rPr lang="ja-JP" altLang="en-US" dirty="0"/>
              <a:t>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a:t>
            </a:r>
            <a:r>
              <a:rPr lang="ja-JP" altLang="en-US" dirty="0">
                <a:solidFill>
                  <a:srgbClr val="FF66FF"/>
                </a:solidFill>
              </a:rPr>
              <a:t>リスク</a:t>
            </a:r>
            <a:r>
              <a:rPr lang="ja-JP" altLang="en-US" dirty="0">
                <a:solidFill>
                  <a:srgbClr val="66FF66"/>
                </a:solidFill>
              </a:rPr>
              <a:t>（ハイリスク）</a:t>
            </a:r>
            <a:r>
              <a:rPr lang="ja-JP" altLang="en-US" dirty="0"/>
              <a:t>をもった</a:t>
            </a:r>
            <a:r>
              <a:rPr lang="ja-JP" altLang="en-US" dirty="0">
                <a:solidFill>
                  <a:srgbClr val="FFC000"/>
                </a:solidFill>
                <a:latin typeface="HGS創英角ﾎﾟｯﾌﾟ体" pitchFamily="50" charset="-128"/>
                <a:ea typeface="HGS創英角ﾎﾟｯﾌﾟ体" pitchFamily="50" charset="-128"/>
              </a:rPr>
              <a:t>個人</a:t>
            </a:r>
            <a:r>
              <a:rPr lang="ja-JP" altLang="en-US" dirty="0"/>
              <a:t>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r>
              <a:rPr lang="ja-JP" altLang="en-US" dirty="0">
                <a:solidFill>
                  <a:srgbClr val="FF66FF"/>
                </a:solidFill>
                <a:latin typeface="HGS創英角ﾎﾟｯﾌﾟ体" pitchFamily="50" charset="-128"/>
                <a:ea typeface="HGS創英角ﾎﾟｯﾌﾟ体" pitchFamily="50" charset="-128"/>
              </a:rPr>
              <a:t>＋</a:t>
            </a:r>
            <a:endParaRPr lang="en-US" altLang="ja-JP" dirty="0"/>
          </a:p>
          <a:p>
            <a:pPr marL="0" indent="0" algn="ctr"/>
            <a:r>
              <a:rPr lang="ja-JP" altLang="en-US" dirty="0">
                <a:solidFill>
                  <a:schemeClr val="tx2"/>
                </a:solidFill>
              </a:rPr>
              <a:t>集団全体に</a:t>
            </a:r>
            <a:r>
              <a:rPr lang="ja-JP" altLang="en-US" dirty="0">
                <a:solidFill>
                  <a:srgbClr val="FF66FF"/>
                </a:solidFill>
              </a:rPr>
              <a:t>リスク</a:t>
            </a:r>
            <a:r>
              <a:rPr lang="ja-JP" altLang="en-US" dirty="0">
                <a:solidFill>
                  <a:schemeClr val="tx2"/>
                </a:solidFill>
              </a:rPr>
              <a:t>が広く分布する場合</a:t>
            </a:r>
            <a:r>
              <a:rPr lang="ja-JP" altLang="en-US" dirty="0"/>
              <a:t>には、</a:t>
            </a:r>
            <a:endParaRPr lang="en-US" altLang="ja-JP" dirty="0"/>
          </a:p>
          <a:p>
            <a:pPr marL="0" indent="0" algn="ctr"/>
            <a:r>
              <a:rPr lang="ja-JP" altLang="en-US" dirty="0"/>
              <a:t>対象を一部に限定しない</a:t>
            </a:r>
            <a:endParaRPr lang="en-US" altLang="ja-JP" dirty="0"/>
          </a:p>
          <a:p>
            <a:pPr marL="0" indent="0" algn="ctr"/>
            <a:r>
              <a:rPr lang="ja-JP" altLang="en-US" dirty="0">
                <a:solidFill>
                  <a:srgbClr val="FFC000"/>
                </a:solidFill>
                <a:latin typeface="HGS創英角ﾎﾟｯﾌﾟ体" pitchFamily="50" charset="-128"/>
                <a:ea typeface="HGS創英角ﾎﾟｯﾌﾟ体" pitchFamily="50" charset="-128"/>
              </a:rPr>
              <a:t>集団</a:t>
            </a:r>
            <a:r>
              <a:rPr lang="ja-JP" altLang="en-US" dirty="0"/>
              <a:t>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a:t>
            </a:r>
            <a:r>
              <a:rPr lang="ja-JP" altLang="en-US" dirty="0">
                <a:solidFill>
                  <a:srgbClr val="FF66FF"/>
                </a:solidFill>
                <a:latin typeface="HGS創英角ﾎﾟｯﾌﾟ体" pitchFamily="50" charset="-128"/>
                <a:ea typeface="HGS創英角ﾎﾟｯﾌﾟ体" pitchFamily="50" charset="-128"/>
              </a:rPr>
              <a:t>必要</a:t>
            </a:r>
            <a:r>
              <a:rPr lang="ja-JP" altLang="en-US" dirty="0"/>
              <a:t>になってきます。</a:t>
            </a:r>
            <a:endParaRPr kumimoji="1" lang="ja-JP" altLang="en-US" dirty="0"/>
          </a:p>
        </p:txBody>
      </p:sp>
      <p:pic>
        <p:nvPicPr>
          <p:cNvPr id="4" name="図 3" descr="文字が書かれている&#10;&#10;自動的に生成された説明">
            <a:extLst>
              <a:ext uri="{FF2B5EF4-FFF2-40B4-BE49-F238E27FC236}">
                <a16:creationId xmlns:a16="http://schemas.microsoft.com/office/drawing/2014/main" id="{8ECEB18E-A432-ED99-EA4C-BF5399DB88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5" name="図 4" descr="文字が書かれている&#10;&#10;中程度の精度で自動的に生成された説明">
            <a:extLst>
              <a:ext uri="{FF2B5EF4-FFF2-40B4-BE49-F238E27FC236}">
                <a16:creationId xmlns:a16="http://schemas.microsoft.com/office/drawing/2014/main" id="{542BB81F-7A40-249B-F317-C3424227F2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Tree>
    <p:extLst>
      <p:ext uri="{BB962C8B-B14F-4D97-AF65-F5344CB8AC3E}">
        <p14:creationId xmlns:p14="http://schemas.microsoft.com/office/powerpoint/2010/main" val="25541268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3">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文字が書かれている&#10;&#10;自動的に生成された説明">
            <a:extLst>
              <a:ext uri="{FF2B5EF4-FFF2-40B4-BE49-F238E27FC236}">
                <a16:creationId xmlns:a16="http://schemas.microsoft.com/office/drawing/2014/main" id="{D97955AC-2E4D-F317-9721-5C1CD40B84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705330"/>
            <a:ext cx="1399082" cy="2107291"/>
          </a:xfrm>
          <a:prstGeom prst="rect">
            <a:avLst/>
          </a:prstGeom>
        </p:spPr>
      </p:pic>
      <p:pic>
        <p:nvPicPr>
          <p:cNvPr id="7" name="図 6" descr="文字が書かれている&#10;&#10;中程度の精度で自動的に生成された説明">
            <a:extLst>
              <a:ext uri="{FF2B5EF4-FFF2-40B4-BE49-F238E27FC236}">
                <a16:creationId xmlns:a16="http://schemas.microsoft.com/office/drawing/2014/main" id="{78BE623D-CD6B-AA62-A3C1-F2C3A230E3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4002" y="3666789"/>
            <a:ext cx="1560138" cy="2184372"/>
          </a:xfrm>
          <a:prstGeom prst="rect">
            <a:avLst/>
          </a:prstGeom>
        </p:spPr>
      </p:pic>
      <p:sp>
        <p:nvSpPr>
          <p:cNvPr id="6" name="角丸四角形 5"/>
          <p:cNvSpPr/>
          <p:nvPr/>
        </p:nvSpPr>
        <p:spPr bwMode="auto">
          <a:xfrm>
            <a:off x="67500" y="4227227"/>
            <a:ext cx="10152000" cy="2375316"/>
          </a:xfrm>
          <a:prstGeom prst="roundRect">
            <a:avLst/>
          </a:prstGeom>
          <a:solidFill>
            <a:srgbClr val="CCFF33">
              <a:alpha val="47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lIns="0" tIns="0" rIns="72000" bIns="0" anchor="t" anchorCtr="0"/>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1" lang="ja-JP" alt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a:cs typeface="+mn-cs"/>
              </a:rPr>
              <a:t>根っこ対策</a:t>
            </a:r>
            <a:endParaRPr kumimoji="1" lang="ja-JP" altLang="en-US" sz="1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a:cs typeface="+mn-cs"/>
            </a:endParaRPr>
          </a:p>
        </p:txBody>
      </p:sp>
      <p:sp>
        <p:nvSpPr>
          <p:cNvPr id="4" name="角丸四角形 3"/>
          <p:cNvSpPr/>
          <p:nvPr/>
        </p:nvSpPr>
        <p:spPr bwMode="auto">
          <a:xfrm>
            <a:off x="60874" y="1291473"/>
            <a:ext cx="10152000" cy="2375316"/>
          </a:xfrm>
          <a:prstGeom prst="roundRect">
            <a:avLst/>
          </a:prstGeom>
          <a:solidFill>
            <a:srgbClr val="FFCCFF">
              <a:alpha val="47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tIns="0" rIns="0" bIns="0" anchor="t" anchorCtr="1"/>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Arial"/>
                <a:ea typeface="ＭＳ Ｐゴシック"/>
                <a:cs typeface="+mn-cs"/>
              </a:rPr>
              <a:t>個別指導</a:t>
            </a:r>
            <a:endParaRPr kumimoji="1" lang="en-US" altLang="ja-JP"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Arial"/>
              <a:ea typeface="ＭＳ Ｐゴシック"/>
              <a:cs typeface="+mn-cs"/>
            </a:endParaRPr>
          </a:p>
          <a:p>
            <a:pPr marL="0" marR="0" lvl="0" indent="0" algn="ctr" defTabSz="914400" rtl="0" eaLnBrk="1" fontAlgn="auto" latinLnBrk="0" hangingPunct="1">
              <a:lnSpc>
                <a:spcPts val="28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Arial"/>
                <a:ea typeface="ＭＳ Ｐゴシック"/>
                <a:cs typeface="+mn-cs"/>
              </a:rPr>
              <a:t>早期発見</a:t>
            </a:r>
          </a:p>
        </p:txBody>
      </p:sp>
      <p:sp>
        <p:nvSpPr>
          <p:cNvPr id="2" name="タイトル 1"/>
          <p:cNvSpPr>
            <a:spLocks noGrp="1"/>
          </p:cNvSpPr>
          <p:nvPr>
            <p:ph type="title"/>
          </p:nvPr>
        </p:nvSpPr>
        <p:spPr>
          <a:xfrm>
            <a:off x="238805" y="0"/>
            <a:ext cx="9815512" cy="1143000"/>
          </a:xfrm>
        </p:spPr>
        <p:txBody>
          <a:bodyPr/>
          <a:lstStyle/>
          <a:p>
            <a:r>
              <a:rPr lang="en-US" altLang="ja-JP" dirty="0"/>
              <a:t>The Strategy of Preventive Medicine</a:t>
            </a:r>
            <a:br>
              <a:rPr lang="en-US" altLang="ja-JP" dirty="0"/>
            </a:br>
            <a:r>
              <a:rPr lang="ja-JP" altLang="en-US" dirty="0"/>
              <a:t>（</a:t>
            </a:r>
            <a:r>
              <a:rPr lang="en-US" altLang="ja-JP" dirty="0"/>
              <a:t>Geoffrey Rose</a:t>
            </a:r>
            <a:r>
              <a:rPr lang="ja-JP" altLang="en-US" dirty="0"/>
              <a:t>）</a:t>
            </a:r>
            <a:endParaRPr kumimoji="1" lang="ja-JP" altLang="en-US" dirty="0"/>
          </a:p>
        </p:txBody>
      </p:sp>
      <p:sp>
        <p:nvSpPr>
          <p:cNvPr id="3" name="コンテンツ プレースホルダ 2"/>
          <p:cNvSpPr>
            <a:spLocks noGrp="1"/>
          </p:cNvSpPr>
          <p:nvPr>
            <p:ph idx="1"/>
          </p:nvPr>
        </p:nvSpPr>
        <p:spPr>
          <a:xfrm>
            <a:off x="0" y="1291473"/>
            <a:ext cx="10287000" cy="5427962"/>
          </a:xfrm>
        </p:spPr>
        <p:txBody>
          <a:bodyPr/>
          <a:lstStyle/>
          <a:p>
            <a:pPr marL="0" indent="0" algn="ctr"/>
            <a:r>
              <a:rPr lang="ja-JP" altLang="en-US" dirty="0">
                <a:solidFill>
                  <a:srgbClr val="FF66FF"/>
                </a:solidFill>
                <a:latin typeface="HGS創英角ﾎﾟｯﾌﾟ体" pitchFamily="50" charset="-128"/>
                <a:ea typeface="HGS創英角ﾎﾟｯﾌﾟ体" pitchFamily="50" charset="-128"/>
              </a:rPr>
              <a:t>効率</a:t>
            </a:r>
            <a:r>
              <a:rPr lang="ja-JP" altLang="en-US" dirty="0"/>
              <a:t>のよい予防医学的方法として、</a:t>
            </a:r>
            <a:endParaRPr lang="en-US" altLang="ja-JP" dirty="0"/>
          </a:p>
          <a:p>
            <a:pPr marL="0" indent="0" algn="ctr"/>
            <a:r>
              <a:rPr lang="ja-JP" altLang="en-US" dirty="0"/>
              <a:t>疾患を発症しやすい</a:t>
            </a:r>
            <a:endParaRPr lang="en-US" altLang="ja-JP" dirty="0"/>
          </a:p>
          <a:p>
            <a:pPr marL="0" indent="0" algn="ctr"/>
            <a:r>
              <a:rPr lang="ja-JP" altLang="en-US" dirty="0"/>
              <a:t>高い</a:t>
            </a:r>
            <a:r>
              <a:rPr lang="ja-JP" altLang="en-US" dirty="0">
                <a:solidFill>
                  <a:srgbClr val="FF66FF"/>
                </a:solidFill>
              </a:rPr>
              <a:t>リスク</a:t>
            </a:r>
            <a:r>
              <a:rPr lang="ja-JP" altLang="en-US" dirty="0">
                <a:solidFill>
                  <a:srgbClr val="66FF66"/>
                </a:solidFill>
              </a:rPr>
              <a:t>（ハイリスク）</a:t>
            </a:r>
            <a:r>
              <a:rPr lang="ja-JP" altLang="en-US" dirty="0"/>
              <a:t>をもった</a:t>
            </a:r>
            <a:r>
              <a:rPr lang="ja-JP" altLang="en-US" dirty="0">
                <a:solidFill>
                  <a:srgbClr val="FFC000"/>
                </a:solidFill>
                <a:latin typeface="HGS創英角ﾎﾟｯﾌﾟ体" pitchFamily="50" charset="-128"/>
                <a:ea typeface="HGS創英角ﾎﾟｯﾌﾟ体" pitchFamily="50" charset="-128"/>
              </a:rPr>
              <a:t>個人</a:t>
            </a:r>
            <a:r>
              <a:rPr lang="ja-JP" altLang="en-US" dirty="0"/>
              <a:t>に</a:t>
            </a:r>
            <a:endParaRPr lang="en-US" altLang="ja-JP" dirty="0"/>
          </a:p>
          <a:p>
            <a:pPr marL="0" indent="0" algn="ctr"/>
            <a:r>
              <a:rPr lang="ja-JP" altLang="en-US" dirty="0"/>
              <a:t>対象を絞り込んだ戦略</a:t>
            </a:r>
            <a:r>
              <a:rPr lang="ja-JP" altLang="en-US" dirty="0">
                <a:solidFill>
                  <a:srgbClr val="66FF66"/>
                </a:solidFill>
              </a:rPr>
              <a:t>（アプローチ）</a:t>
            </a:r>
            <a:r>
              <a:rPr lang="ja-JP" altLang="en-US" dirty="0"/>
              <a:t>が考えられます。</a:t>
            </a:r>
            <a:endParaRPr lang="en-US" altLang="ja-JP" dirty="0"/>
          </a:p>
          <a:p>
            <a:pPr marL="0" indent="0" algn="ctr"/>
            <a:r>
              <a:rPr lang="ja-JP" altLang="en-US" dirty="0">
                <a:solidFill>
                  <a:srgbClr val="FF66FF"/>
                </a:solidFill>
                <a:latin typeface="HGS創英角ﾎﾟｯﾌﾟ体" pitchFamily="50" charset="-128"/>
                <a:ea typeface="HGS創英角ﾎﾟｯﾌﾟ体" pitchFamily="50" charset="-128"/>
              </a:rPr>
              <a:t>＋</a:t>
            </a:r>
            <a:endParaRPr lang="en-US" altLang="ja-JP" dirty="0"/>
          </a:p>
          <a:p>
            <a:pPr marL="0" indent="0" algn="ctr"/>
            <a:r>
              <a:rPr lang="ja-JP" altLang="en-US" dirty="0">
                <a:solidFill>
                  <a:schemeClr val="tx2"/>
                </a:solidFill>
              </a:rPr>
              <a:t>集団全体に</a:t>
            </a:r>
            <a:r>
              <a:rPr lang="ja-JP" altLang="en-US" dirty="0">
                <a:solidFill>
                  <a:srgbClr val="FF66FF"/>
                </a:solidFill>
              </a:rPr>
              <a:t>リスク</a:t>
            </a:r>
            <a:r>
              <a:rPr lang="ja-JP" altLang="en-US" dirty="0">
                <a:solidFill>
                  <a:schemeClr val="tx2"/>
                </a:solidFill>
              </a:rPr>
              <a:t>が広く分布する場合</a:t>
            </a:r>
            <a:r>
              <a:rPr lang="ja-JP" altLang="en-US" dirty="0"/>
              <a:t>には、</a:t>
            </a:r>
            <a:endParaRPr lang="en-US" altLang="ja-JP" dirty="0"/>
          </a:p>
          <a:p>
            <a:pPr marL="0" indent="0" algn="ctr"/>
            <a:r>
              <a:rPr lang="ja-JP" altLang="en-US" dirty="0"/>
              <a:t>対象を一部に限定しない</a:t>
            </a:r>
            <a:endParaRPr lang="en-US" altLang="ja-JP" dirty="0"/>
          </a:p>
          <a:p>
            <a:pPr marL="0" indent="0" algn="ctr"/>
            <a:r>
              <a:rPr lang="ja-JP" altLang="en-US" dirty="0">
                <a:solidFill>
                  <a:srgbClr val="FFC000"/>
                </a:solidFill>
                <a:latin typeface="HGS創英角ﾎﾟｯﾌﾟ体" pitchFamily="50" charset="-128"/>
                <a:ea typeface="HGS創英角ﾎﾟｯﾌﾟ体" pitchFamily="50" charset="-128"/>
              </a:rPr>
              <a:t>集団</a:t>
            </a:r>
            <a:r>
              <a:rPr lang="ja-JP" altLang="en-US" dirty="0"/>
              <a:t>全体</a:t>
            </a:r>
            <a:r>
              <a:rPr lang="ja-JP" altLang="en-US" dirty="0">
                <a:solidFill>
                  <a:srgbClr val="66FF66"/>
                </a:solidFill>
              </a:rPr>
              <a:t>（ポピュレーション）</a:t>
            </a:r>
            <a:r>
              <a:rPr lang="ja-JP" altLang="en-US" dirty="0"/>
              <a:t>への</a:t>
            </a:r>
            <a:endParaRPr lang="en-US" altLang="ja-JP" dirty="0"/>
          </a:p>
          <a:p>
            <a:pPr marL="0" indent="0" algn="ctr"/>
            <a:r>
              <a:rPr lang="ja-JP" altLang="en-US" dirty="0"/>
              <a:t>戦略</a:t>
            </a:r>
            <a:r>
              <a:rPr lang="ja-JP" altLang="en-US" dirty="0">
                <a:solidFill>
                  <a:srgbClr val="66FF66"/>
                </a:solidFill>
              </a:rPr>
              <a:t>（アプローチ）</a:t>
            </a:r>
            <a:r>
              <a:rPr lang="ja-JP" altLang="en-US" dirty="0"/>
              <a:t>が</a:t>
            </a:r>
            <a:r>
              <a:rPr lang="ja-JP" altLang="en-US" dirty="0">
                <a:solidFill>
                  <a:srgbClr val="FF66FF"/>
                </a:solidFill>
                <a:latin typeface="HGS創英角ﾎﾟｯﾌﾟ体" pitchFamily="50" charset="-128"/>
                <a:ea typeface="HGS創英角ﾎﾟｯﾌﾟ体" pitchFamily="50" charset="-128"/>
              </a:rPr>
              <a:t>必要</a:t>
            </a:r>
            <a:r>
              <a:rPr lang="ja-JP" altLang="en-US" dirty="0"/>
              <a:t>になってきます。</a:t>
            </a:r>
            <a:endParaRPr kumimoji="1" lang="ja-JP" altLang="en-US" dirty="0"/>
          </a:p>
        </p:txBody>
      </p:sp>
    </p:spTree>
    <p:extLst>
      <p:ext uri="{BB962C8B-B14F-4D97-AF65-F5344CB8AC3E}">
        <p14:creationId xmlns:p14="http://schemas.microsoft.com/office/powerpoint/2010/main" val="25247638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FB58B8-EFF9-4803-AC24-5A388C203302}"/>
              </a:ext>
            </a:extLst>
          </p:cNvPr>
          <p:cNvSpPr>
            <a:spLocks noGrp="1"/>
          </p:cNvSpPr>
          <p:nvPr>
            <p:ph type="title"/>
          </p:nvPr>
        </p:nvSpPr>
        <p:spPr>
          <a:xfrm>
            <a:off x="235744" y="386958"/>
            <a:ext cx="9815512" cy="552012"/>
          </a:xfrm>
        </p:spPr>
        <p:txBody>
          <a:bodyPr/>
          <a:lstStyle/>
          <a:p>
            <a:r>
              <a:rPr kumimoji="1" lang="ja-JP" altLang="en-US" dirty="0"/>
              <a:t>リスク　と　</a:t>
            </a:r>
            <a:r>
              <a:rPr kumimoji="1" lang="en-US" altLang="ja-JP" dirty="0"/>
              <a:t>risk</a:t>
            </a:r>
            <a:r>
              <a:rPr kumimoji="1" lang="ja-JP" altLang="en-US" dirty="0"/>
              <a:t>　の違い</a:t>
            </a:r>
          </a:p>
        </p:txBody>
      </p:sp>
      <p:sp>
        <p:nvSpPr>
          <p:cNvPr id="6" name="コンテンツ プレースホルダー 2">
            <a:extLst>
              <a:ext uri="{FF2B5EF4-FFF2-40B4-BE49-F238E27FC236}">
                <a16:creationId xmlns:a16="http://schemas.microsoft.com/office/drawing/2014/main" id="{3CE01660-B0A1-4A87-A4D9-F7EF8E1F8F35}"/>
              </a:ext>
            </a:extLst>
          </p:cNvPr>
          <p:cNvSpPr>
            <a:spLocks noGrp="1"/>
          </p:cNvSpPr>
          <p:nvPr>
            <p:ph idx="1"/>
          </p:nvPr>
        </p:nvSpPr>
        <p:spPr>
          <a:xfrm>
            <a:off x="1194239" y="1226070"/>
            <a:ext cx="7898523" cy="5760272"/>
          </a:xfrm>
        </p:spPr>
        <p:txBody>
          <a:bodyPr/>
          <a:lstStyle/>
          <a:p>
            <a:r>
              <a:rPr lang="ja-JP" altLang="en-US" sz="4400" dirty="0"/>
              <a:t>リスク</a:t>
            </a:r>
            <a:endParaRPr lang="en-US" altLang="ja-JP" sz="4400" dirty="0"/>
          </a:p>
          <a:p>
            <a:r>
              <a:rPr lang="ja-JP" altLang="en-US" dirty="0"/>
              <a:t>　①危険。「</a:t>
            </a:r>
            <a:r>
              <a:rPr lang="en-US" altLang="ja-JP" dirty="0"/>
              <a:t>―</a:t>
            </a:r>
            <a:r>
              <a:rPr lang="ja-JP" altLang="en-US" dirty="0"/>
              <a:t>を伴う」</a:t>
            </a:r>
          </a:p>
          <a:p>
            <a:r>
              <a:rPr lang="ja-JP" altLang="en-US" dirty="0"/>
              <a:t>　②保険者の担保責任。被保険物。</a:t>
            </a:r>
          </a:p>
          <a:p>
            <a:r>
              <a:rPr lang="ja-JP" altLang="en-US" dirty="0"/>
              <a:t>　　　　</a:t>
            </a:r>
            <a:r>
              <a:rPr lang="en-US" altLang="ja-JP" dirty="0"/>
              <a:t>				</a:t>
            </a:r>
            <a:r>
              <a:rPr lang="ja-JP" altLang="en-US" dirty="0"/>
              <a:t>　</a:t>
            </a:r>
            <a:r>
              <a:rPr lang="en-US" altLang="ja-JP" dirty="0"/>
              <a:t>[</a:t>
            </a:r>
            <a:r>
              <a:rPr lang="ja-JP" altLang="en-US" dirty="0"/>
              <a:t>広辞苑 第七版</a:t>
            </a:r>
            <a:r>
              <a:rPr lang="en-US" altLang="ja-JP" dirty="0"/>
              <a:t>]</a:t>
            </a:r>
          </a:p>
          <a:p>
            <a:endParaRPr kumimoji="1" lang="en-US" altLang="ja-JP" sz="2000" dirty="0"/>
          </a:p>
          <a:p>
            <a:r>
              <a:rPr lang="en-US" altLang="ja-JP" sz="4400" dirty="0"/>
              <a:t>Risk</a:t>
            </a:r>
          </a:p>
          <a:p>
            <a:r>
              <a:rPr lang="ja-JP" altLang="en-US" dirty="0"/>
              <a:t>　</a:t>
            </a:r>
            <a:r>
              <a:rPr lang="en-US" altLang="ja-JP" dirty="0"/>
              <a:t>A situation involving exposure to danger.</a:t>
            </a:r>
          </a:p>
          <a:p>
            <a:r>
              <a:rPr kumimoji="1" lang="ja-JP" altLang="en-US" dirty="0"/>
              <a:t>　　　　</a:t>
            </a:r>
            <a:r>
              <a:rPr kumimoji="1" lang="en-US" altLang="ja-JP" dirty="0"/>
              <a:t>			</a:t>
            </a:r>
            <a:r>
              <a:rPr kumimoji="1" lang="ja-JP" altLang="en-US" dirty="0"/>
              <a:t>　　</a:t>
            </a:r>
            <a:r>
              <a:rPr kumimoji="1" lang="en-US" altLang="ja-JP" dirty="0"/>
              <a:t>[Oxford </a:t>
            </a:r>
            <a:r>
              <a:rPr lang="en-US" altLang="ja-JP" dirty="0"/>
              <a:t>D</a:t>
            </a:r>
            <a:r>
              <a:rPr kumimoji="1" lang="en-US" altLang="ja-JP" dirty="0"/>
              <a:t>ictionary]</a:t>
            </a:r>
          </a:p>
        </p:txBody>
      </p:sp>
    </p:spTree>
    <p:extLst>
      <p:ext uri="{BB962C8B-B14F-4D97-AF65-F5344CB8AC3E}">
        <p14:creationId xmlns:p14="http://schemas.microsoft.com/office/powerpoint/2010/main" val="1733416455"/>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fade">
                                      <p:cBhvr>
                                        <p:cTn id="10" dur="1500"/>
                                        <p:tgtEl>
                                          <p:spTgt spid="6">
                                            <p:txEl>
                                              <p:pRg st="3" end="3"/>
                                            </p:txEl>
                                          </p:spTgt>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500"/>
                                        <p:tgtEl>
                                          <p:spTgt spid="6">
                                            <p:txEl>
                                              <p:pRg st="5" end="5"/>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fade">
                                      <p:cBhvr>
                                        <p:cTn id="17" dur="1500"/>
                                        <p:tgtEl>
                                          <p:spTgt spid="6">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1500"/>
                                        <p:tgtEl>
                                          <p:spTgt spid="6">
                                            <p:txEl>
                                              <p:pRg st="1" end="1"/>
                                            </p:txEl>
                                          </p:spTgt>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1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E1CA295-1CE7-4A71-BEA4-E909D4F90C6F}"/>
              </a:ext>
            </a:extLst>
          </p:cNvPr>
          <p:cNvSpPr>
            <a:spLocks noGrp="1"/>
          </p:cNvSpPr>
          <p:nvPr>
            <p:ph idx="1"/>
          </p:nvPr>
        </p:nvSpPr>
        <p:spPr>
          <a:xfrm>
            <a:off x="1194239" y="1226070"/>
            <a:ext cx="7898523" cy="5760272"/>
          </a:xfrm>
        </p:spPr>
        <p:txBody>
          <a:bodyPr/>
          <a:lstStyle/>
          <a:p>
            <a:r>
              <a:rPr lang="ja-JP" altLang="en-US" sz="4400" dirty="0"/>
              <a:t>リスク</a:t>
            </a:r>
            <a:endParaRPr lang="en-US" altLang="ja-JP" sz="4400" dirty="0"/>
          </a:p>
          <a:p>
            <a:r>
              <a:rPr lang="ja-JP" altLang="en-US" dirty="0"/>
              <a:t>　①</a:t>
            </a:r>
            <a:r>
              <a:rPr lang="ja-JP" altLang="en-US" dirty="0">
                <a:solidFill>
                  <a:srgbClr val="FF0000"/>
                </a:solidFill>
              </a:rPr>
              <a:t>危険</a:t>
            </a:r>
            <a:r>
              <a:rPr lang="ja-JP" altLang="en-US" dirty="0"/>
              <a:t>。「</a:t>
            </a:r>
            <a:r>
              <a:rPr lang="en-US" altLang="ja-JP" dirty="0"/>
              <a:t>―</a:t>
            </a:r>
            <a:r>
              <a:rPr lang="ja-JP" altLang="en-US" dirty="0"/>
              <a:t>を伴う」</a:t>
            </a:r>
          </a:p>
          <a:p>
            <a:r>
              <a:rPr lang="ja-JP" altLang="en-US" dirty="0"/>
              <a:t>　②保険者の担保責任。被保険物。</a:t>
            </a:r>
          </a:p>
          <a:p>
            <a:r>
              <a:rPr lang="ja-JP" altLang="en-US" dirty="0"/>
              <a:t>　　　　</a:t>
            </a:r>
            <a:r>
              <a:rPr lang="en-US" altLang="ja-JP" dirty="0"/>
              <a:t>				</a:t>
            </a:r>
            <a:r>
              <a:rPr lang="ja-JP" altLang="en-US" dirty="0"/>
              <a:t>　</a:t>
            </a:r>
            <a:r>
              <a:rPr lang="en-US" altLang="ja-JP" dirty="0"/>
              <a:t>[</a:t>
            </a:r>
            <a:r>
              <a:rPr lang="ja-JP" altLang="en-US" dirty="0"/>
              <a:t>広辞苑 第七版</a:t>
            </a:r>
            <a:r>
              <a:rPr lang="en-US" altLang="ja-JP" dirty="0"/>
              <a:t>]</a:t>
            </a:r>
          </a:p>
          <a:p>
            <a:endParaRPr kumimoji="1" lang="en-US" altLang="ja-JP" sz="2000" dirty="0"/>
          </a:p>
          <a:p>
            <a:r>
              <a:rPr lang="en-US" altLang="ja-JP" sz="4400" dirty="0"/>
              <a:t>Risk</a:t>
            </a:r>
          </a:p>
          <a:p>
            <a:r>
              <a:rPr lang="ja-JP" altLang="en-US" dirty="0"/>
              <a:t>　</a:t>
            </a:r>
            <a:r>
              <a:rPr lang="en-US" altLang="ja-JP" dirty="0"/>
              <a:t>A </a:t>
            </a:r>
            <a:r>
              <a:rPr lang="en-US" altLang="ja-JP" dirty="0">
                <a:solidFill>
                  <a:schemeClr val="tx2"/>
                </a:solidFill>
              </a:rPr>
              <a:t>situation</a:t>
            </a:r>
            <a:r>
              <a:rPr lang="en-US" altLang="ja-JP" dirty="0"/>
              <a:t> involving exposure to </a:t>
            </a:r>
            <a:r>
              <a:rPr lang="en-US" altLang="ja-JP" dirty="0">
                <a:solidFill>
                  <a:srgbClr val="FF0000"/>
                </a:solidFill>
              </a:rPr>
              <a:t>danger</a:t>
            </a:r>
            <a:r>
              <a:rPr lang="en-US" altLang="ja-JP" dirty="0"/>
              <a:t>.</a:t>
            </a:r>
          </a:p>
          <a:p>
            <a:r>
              <a:rPr kumimoji="1" lang="ja-JP" altLang="en-US" dirty="0"/>
              <a:t>　　　　</a:t>
            </a:r>
            <a:r>
              <a:rPr kumimoji="1" lang="en-US" altLang="ja-JP" dirty="0"/>
              <a:t>			</a:t>
            </a:r>
            <a:r>
              <a:rPr kumimoji="1" lang="ja-JP" altLang="en-US" dirty="0"/>
              <a:t>　　</a:t>
            </a:r>
            <a:r>
              <a:rPr kumimoji="1" lang="en-US" altLang="ja-JP" dirty="0"/>
              <a:t>[Oxford </a:t>
            </a:r>
            <a:r>
              <a:rPr lang="en-US" altLang="ja-JP" dirty="0"/>
              <a:t>D</a:t>
            </a:r>
            <a:r>
              <a:rPr kumimoji="1" lang="en-US" altLang="ja-JP" dirty="0"/>
              <a:t>ictionary]</a:t>
            </a:r>
          </a:p>
        </p:txBody>
      </p:sp>
      <p:sp>
        <p:nvSpPr>
          <p:cNvPr id="10" name="テキスト ボックス 9">
            <a:extLst>
              <a:ext uri="{FF2B5EF4-FFF2-40B4-BE49-F238E27FC236}">
                <a16:creationId xmlns:a16="http://schemas.microsoft.com/office/drawing/2014/main" id="{88D5392A-21D3-4B99-9E74-9DB41DCF4ACC}"/>
              </a:ext>
            </a:extLst>
          </p:cNvPr>
          <p:cNvSpPr txBox="1"/>
          <p:nvPr/>
        </p:nvSpPr>
        <p:spPr>
          <a:xfrm>
            <a:off x="2656510" y="4259550"/>
            <a:ext cx="5379999"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危険</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への曝露につながる</a:t>
            </a:r>
            <a:r>
              <a:rPr kumimoji="1" lang="ja-JP" altLang="en-US" sz="3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状況</a:t>
            </a:r>
          </a:p>
        </p:txBody>
      </p:sp>
      <p:sp>
        <p:nvSpPr>
          <p:cNvPr id="21" name="タイトル 1">
            <a:extLst>
              <a:ext uri="{FF2B5EF4-FFF2-40B4-BE49-F238E27FC236}">
                <a16:creationId xmlns:a16="http://schemas.microsoft.com/office/drawing/2014/main" id="{2DCC8661-6C38-430A-BAC3-F0D9A1A316C7}"/>
              </a:ext>
            </a:extLst>
          </p:cNvPr>
          <p:cNvSpPr>
            <a:spLocks noGrp="1"/>
          </p:cNvSpPr>
          <p:nvPr>
            <p:ph type="title"/>
          </p:nvPr>
        </p:nvSpPr>
        <p:spPr>
          <a:xfrm>
            <a:off x="235744" y="386958"/>
            <a:ext cx="9815512" cy="552012"/>
          </a:xfrm>
        </p:spPr>
        <p:txBody>
          <a:bodyPr/>
          <a:lstStyle/>
          <a:p>
            <a:r>
              <a:rPr kumimoji="1" lang="ja-JP" altLang="en-US" dirty="0"/>
              <a:t>リスク　と　</a:t>
            </a:r>
            <a:r>
              <a:rPr kumimoji="1" lang="en-US" altLang="ja-JP" dirty="0"/>
              <a:t>risk</a:t>
            </a:r>
            <a:r>
              <a:rPr kumimoji="1" lang="ja-JP" altLang="en-US" dirty="0"/>
              <a:t>　の違い</a:t>
            </a:r>
          </a:p>
        </p:txBody>
      </p:sp>
      <p:sp>
        <p:nvSpPr>
          <p:cNvPr id="5" name="テキスト ボックス 4">
            <a:extLst>
              <a:ext uri="{FF2B5EF4-FFF2-40B4-BE49-F238E27FC236}">
                <a16:creationId xmlns:a16="http://schemas.microsoft.com/office/drawing/2014/main" id="{A5C932E0-B87F-4D36-BB03-5966CD8C4C6A}"/>
              </a:ext>
            </a:extLst>
          </p:cNvPr>
          <p:cNvSpPr txBox="1"/>
          <p:nvPr/>
        </p:nvSpPr>
        <p:spPr>
          <a:xfrm>
            <a:off x="5817801" y="1019227"/>
            <a:ext cx="4437433" cy="123110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54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ゼロリスク</a:t>
            </a:r>
            <a:endParaRPr kumimoji="1" lang="en-US" altLang="ja-JP" sz="54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lumMod val="50000"/>
                    <a:lumOff val="50000"/>
                  </a:srgbClr>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やっているつもりの、自分勝手な安心感</a:t>
            </a:r>
            <a:endParaRPr kumimoji="1" lang="ja-JP" altLang="en-US" sz="4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AB222CFA-3995-47E6-A592-3650452F679F}"/>
              </a:ext>
            </a:extLst>
          </p:cNvPr>
          <p:cNvSpPr txBox="1"/>
          <p:nvPr/>
        </p:nvSpPr>
        <p:spPr>
          <a:xfrm>
            <a:off x="31880" y="5503783"/>
            <a:ext cx="5646096" cy="123110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5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ＭＳ Ｐゴシック"/>
                <a:ea typeface="ＭＳ Ｐゴシック"/>
                <a:cs typeface="+mn-cs"/>
              </a:rPr>
              <a:t>Risk Reduction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ＭＳ Ｐゴシック"/>
                <a:ea typeface="ＭＳ Ｐゴシック"/>
                <a:cs typeface="+mn-cs"/>
              </a:rPr>
              <a:t>できる人が、できることを、できる時に、できるように</a:t>
            </a:r>
            <a:endParaRPr kumimoji="1" lang="ja-JP" alt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ＭＳ Ｐゴシック"/>
              <a:ea typeface="ＭＳ Ｐゴシック"/>
              <a:cs typeface="+mn-cs"/>
            </a:endParaRPr>
          </a:p>
        </p:txBody>
      </p:sp>
    </p:spTree>
    <p:extLst>
      <p:ext uri="{BB962C8B-B14F-4D97-AF65-F5344CB8AC3E}">
        <p14:creationId xmlns:p14="http://schemas.microsoft.com/office/powerpoint/2010/main" val="392842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199238"/>
            <a:ext cx="3306937" cy="2857519"/>
          </a:xfrm>
          <a:prstGeom prst="flowChartExtract">
            <a:avLst/>
          </a:prstGeom>
          <a:solidFill>
            <a:srgbClr val="FFFF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4544" y="2172749"/>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信頼の構築</a:t>
            </a:r>
          </a:p>
        </p:txBody>
      </p:sp>
      <p:sp>
        <p:nvSpPr>
          <p:cNvPr id="3" name="フローチャート: 手作業 2"/>
          <p:cNvSpPr/>
          <p:nvPr/>
        </p:nvSpPr>
        <p:spPr bwMode="auto">
          <a:xfrm flipV="1">
            <a:off x="2666058" y="5767893"/>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3355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4987088"/>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758C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133653"/>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A7B8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9" name="コンテンツ プレースホルダー 4"/>
          <p:cNvSpPr txBox="1">
            <a:spLocks/>
          </p:cNvSpPr>
          <p:nvPr/>
        </p:nvSpPr>
        <p:spPr bwMode="auto">
          <a:xfrm>
            <a:off x="4945038" y="5875265"/>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情報の伝達</a:t>
            </a:r>
          </a:p>
        </p:txBody>
      </p:sp>
      <p:sp>
        <p:nvSpPr>
          <p:cNvPr id="13" name="フローチャート: 手作業 2"/>
          <p:cNvSpPr/>
          <p:nvPr/>
        </p:nvSpPr>
        <p:spPr bwMode="auto">
          <a:xfrm flipV="1">
            <a:off x="4060877" y="3093187"/>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D5E4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8" name="コンテンツ プレースホルダー 4"/>
          <p:cNvSpPr txBox="1">
            <a:spLocks/>
          </p:cNvSpPr>
          <p:nvPr/>
        </p:nvSpPr>
        <p:spPr bwMode="auto">
          <a:xfrm>
            <a:off x="4945038" y="5097344"/>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意見の交換</a:t>
            </a:r>
          </a:p>
        </p:txBody>
      </p:sp>
      <p:sp>
        <p:nvSpPr>
          <p:cNvPr id="7" name="コンテンツ プレースホルダー 4"/>
          <p:cNvSpPr txBox="1">
            <a:spLocks/>
          </p:cNvSpPr>
          <p:nvPr/>
        </p:nvSpPr>
        <p:spPr bwMode="auto">
          <a:xfrm>
            <a:off x="4499182" y="4285751"/>
            <a:ext cx="3627712"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相互の理解</a:t>
            </a:r>
          </a:p>
        </p:txBody>
      </p:sp>
      <p:sp>
        <p:nvSpPr>
          <p:cNvPr id="6" name="コンテンツ プレースホルダー 4"/>
          <p:cNvSpPr txBox="1">
            <a:spLocks/>
          </p:cNvSpPr>
          <p:nvPr/>
        </p:nvSpPr>
        <p:spPr bwMode="auto">
          <a:xfrm>
            <a:off x="5196446" y="3333274"/>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責任の共有</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265462" y="782414"/>
            <a:ext cx="5356792" cy="115024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リスクコミュニケーション</a:t>
            </a:r>
            <a:endPar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endParaRPr>
          </a:p>
          <a:p>
            <a:pPr marL="0" marR="0" lvl="0" indent="0" algn="ctr" defTabSz="914400" rtl="0" eaLnBrk="1" fontAlgn="base" latinLnBrk="0" hangingPunct="1">
              <a:lnSpc>
                <a:spcPct val="85000"/>
              </a:lnSpc>
              <a:spcBef>
                <a:spcPct val="0"/>
              </a:spcBef>
              <a:spcAft>
                <a:spcPct val="0"/>
              </a:spcAft>
              <a:buClrTx/>
              <a:buSzTx/>
              <a:buFontTx/>
              <a:buNone/>
              <a:tabLst/>
              <a:defRPr/>
            </a:pPr>
            <a:endPar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endParaRPr>
          </a:p>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５つの段階</a:t>
            </a:r>
          </a:p>
        </p:txBody>
      </p:sp>
      <p:sp>
        <p:nvSpPr>
          <p:cNvPr id="4" name="テキスト ボックス 3">
            <a:extLst>
              <a:ext uri="{FF2B5EF4-FFF2-40B4-BE49-F238E27FC236}">
                <a16:creationId xmlns:a16="http://schemas.microsoft.com/office/drawing/2014/main" id="{82965CB2-66B3-4102-974B-AE05830F5114}"/>
              </a:ext>
            </a:extLst>
          </p:cNvPr>
          <p:cNvSpPr txBox="1"/>
          <p:nvPr/>
        </p:nvSpPr>
        <p:spPr>
          <a:xfrm>
            <a:off x="447822" y="5551890"/>
            <a:ext cx="2571537"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レジリエント メディカル</a:t>
            </a:r>
          </a:p>
        </p:txBody>
      </p:sp>
      <p:sp>
        <p:nvSpPr>
          <p:cNvPr id="16" name="テキスト ボックス 15">
            <a:extLst>
              <a:ext uri="{FF2B5EF4-FFF2-40B4-BE49-F238E27FC236}">
                <a16:creationId xmlns:a16="http://schemas.microsoft.com/office/drawing/2014/main" id="{42AB76CA-88DE-4CC8-B238-051B12551791}"/>
              </a:ext>
            </a:extLst>
          </p:cNvPr>
          <p:cNvSpPr txBox="1"/>
          <p:nvPr/>
        </p:nvSpPr>
        <p:spPr>
          <a:xfrm>
            <a:off x="6518246" y="6611779"/>
            <a:ext cx="3897734"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https://resilient-medical.com/risk/communication-definition-example</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7" name="コンテンツ プレースホルダー 4">
            <a:extLst>
              <a:ext uri="{FF2B5EF4-FFF2-40B4-BE49-F238E27FC236}">
                <a16:creationId xmlns:a16="http://schemas.microsoft.com/office/drawing/2014/main" id="{0187C52D-3705-4254-A456-2F77658FECEA}"/>
              </a:ext>
            </a:extLst>
          </p:cNvPr>
          <p:cNvSpPr txBox="1">
            <a:spLocks/>
          </p:cNvSpPr>
          <p:nvPr/>
        </p:nvSpPr>
        <p:spPr bwMode="auto">
          <a:xfrm>
            <a:off x="7849470" y="4665381"/>
            <a:ext cx="1285562" cy="138563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ts val="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情報</a:t>
            </a:r>
            <a:endParaRPr kumimoji="1" lang="en-US" altLang="ja-JP"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ct val="100000"/>
              </a:lnSpc>
              <a:spcBef>
                <a:spcPts val="0"/>
              </a:spcBef>
              <a:spcAft>
                <a:spcPct val="0"/>
              </a:spcAft>
              <a:buClr>
                <a:srgbClr val="FF9966"/>
              </a:buClr>
              <a:buSzPct val="50000"/>
              <a:buFont typeface="Monotype Sorts" pitchFamily="2" charset="2"/>
              <a:buNone/>
              <a:tabLst/>
              <a:defRPr/>
            </a:pPr>
            <a:r>
              <a:rPr kumimoji="1" lang="ja-JP"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endParaRPr kumimoji="1" lang="en-US" altLang="ja-JP"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endParaRPr>
          </a:p>
          <a:p>
            <a:pPr marL="342900" marR="0" lvl="0" indent="-342900" algn="ctr" defTabSz="914400" rtl="0" eaLnBrk="1" fontAlgn="base" latinLnBrk="0" hangingPunct="1">
              <a:lnSpc>
                <a:spcPct val="100000"/>
              </a:lnSpc>
              <a:spcBef>
                <a:spcPts val="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ＭＳ Ｐゴシック"/>
                <a:cs typeface="+mn-cs"/>
              </a:rPr>
              <a:t>の共有</a:t>
            </a:r>
          </a:p>
        </p:txBody>
      </p:sp>
      <p:sp>
        <p:nvSpPr>
          <p:cNvPr id="2" name="右中かっこ 1">
            <a:extLst>
              <a:ext uri="{FF2B5EF4-FFF2-40B4-BE49-F238E27FC236}">
                <a16:creationId xmlns:a16="http://schemas.microsoft.com/office/drawing/2014/main" id="{E0C22281-F646-4437-8EFE-4DA740286629}"/>
              </a:ext>
            </a:extLst>
          </p:cNvPr>
          <p:cNvSpPr/>
          <p:nvPr/>
        </p:nvSpPr>
        <p:spPr bwMode="auto">
          <a:xfrm>
            <a:off x="7590242" y="4542155"/>
            <a:ext cx="317712" cy="1626034"/>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5304908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000"/>
                                        <p:tgtEl>
                                          <p:spTgt spid="7"/>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2000"/>
                                        <p:tgtEl>
                                          <p:spTgt spid="2"/>
                                        </p:tgtEl>
                                      </p:cBhvr>
                                    </p:animEffect>
                                  </p:childTnLst>
                                </p:cTn>
                              </p:par>
                            </p:childTnLst>
                          </p:cTn>
                        </p:par>
                        <p:par>
                          <p:cTn id="29" fill="hold">
                            <p:stCondLst>
                              <p:cond delay="8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childTnLst>
                                </p:cTn>
                              </p:par>
                            </p:childTnLst>
                          </p:cTn>
                        </p:par>
                        <p:par>
                          <p:cTn id="33" fill="hold">
                            <p:stCondLst>
                              <p:cond delay="10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20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2000"/>
                                        <p:tgtEl>
                                          <p:spTgt spid="6"/>
                                        </p:tgtEl>
                                      </p:cBhvr>
                                    </p:animEffect>
                                  </p:childTnLst>
                                </p:cTn>
                              </p:par>
                            </p:childTnLst>
                          </p:cTn>
                        </p:par>
                        <p:par>
                          <p:cTn id="40" fill="hold">
                            <p:stCondLst>
                              <p:cond delay="120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0"/>
                                        <p:tgtEl>
                                          <p:spTgt spid="1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Effect transition="in" filter="fade">
                                      <p:cBhvr>
                                        <p:cTn id="46"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build="p"/>
      <p:bldP spid="3" grpId="0" animBg="1"/>
      <p:bldP spid="10" grpId="0" animBg="1"/>
      <p:bldP spid="12" grpId="0" animBg="1"/>
      <p:bldP spid="9" grpId="0"/>
      <p:bldP spid="13" grpId="0" animBg="1"/>
      <p:bldP spid="8" grpId="0"/>
      <p:bldP spid="7" grpId="0"/>
      <p:bldP spid="6" grpId="0"/>
      <p:bldP spid="17"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A573A0-1881-4B2E-B905-7A6AC757D342}"/>
              </a:ext>
            </a:extLst>
          </p:cNvPr>
          <p:cNvSpPr>
            <a:spLocks noGrp="1"/>
          </p:cNvSpPr>
          <p:nvPr>
            <p:ph type="title"/>
          </p:nvPr>
        </p:nvSpPr>
        <p:spPr>
          <a:xfrm>
            <a:off x="235744" y="424319"/>
            <a:ext cx="9815512" cy="889000"/>
          </a:xfrm>
        </p:spPr>
        <p:txBody>
          <a:bodyPr/>
          <a:lstStyle/>
          <a:p>
            <a:r>
              <a:rPr lang="ja-JP" altLang="en-US" dirty="0"/>
              <a:t>「コミュニケーション</a:t>
            </a:r>
            <a:r>
              <a:rPr kumimoji="1" lang="ja-JP" altLang="en-US" dirty="0"/>
              <a:t>」とは</a:t>
            </a:r>
          </a:p>
        </p:txBody>
      </p:sp>
      <p:sp>
        <p:nvSpPr>
          <p:cNvPr id="3" name="コンテンツ プレースホルダー 2">
            <a:extLst>
              <a:ext uri="{FF2B5EF4-FFF2-40B4-BE49-F238E27FC236}">
                <a16:creationId xmlns:a16="http://schemas.microsoft.com/office/drawing/2014/main" id="{E200561D-05CF-4902-A7F1-915D7B8FA8EB}"/>
              </a:ext>
            </a:extLst>
          </p:cNvPr>
          <p:cNvSpPr>
            <a:spLocks noGrp="1"/>
          </p:cNvSpPr>
          <p:nvPr>
            <p:ph idx="1"/>
          </p:nvPr>
        </p:nvSpPr>
        <p:spPr>
          <a:xfrm>
            <a:off x="98855" y="2188375"/>
            <a:ext cx="10188146" cy="2956119"/>
          </a:xfrm>
        </p:spPr>
        <p:txBody>
          <a:bodyPr/>
          <a:lstStyle/>
          <a:p>
            <a:pPr marL="0" indent="0">
              <a:tabLst>
                <a:tab pos="0" algn="l"/>
              </a:tabLst>
            </a:pPr>
            <a:r>
              <a:rPr lang="ja-JP" altLang="en-US" sz="4000" dirty="0"/>
              <a:t>コミュニケーション </a:t>
            </a:r>
            <a:r>
              <a:rPr lang="en-US" altLang="ja-JP" sz="4000" dirty="0"/>
              <a:t>(communication) </a:t>
            </a:r>
            <a:r>
              <a:rPr lang="ja-JP" altLang="en-US" sz="4000" dirty="0"/>
              <a:t>の語源はラテン語のコムニカチオ </a:t>
            </a:r>
            <a:r>
              <a:rPr lang="en-US" altLang="ja-JP" sz="4000" dirty="0"/>
              <a:t>(</a:t>
            </a:r>
            <a:r>
              <a:rPr lang="en-US" altLang="ja-JP" sz="4000" dirty="0" err="1"/>
              <a:t>communicatio</a:t>
            </a:r>
            <a:r>
              <a:rPr lang="en-US" altLang="ja-JP" sz="4000" dirty="0"/>
              <a:t>) </a:t>
            </a:r>
            <a:endParaRPr lang="ja-JP" altLang="en-US" sz="4000" dirty="0"/>
          </a:p>
          <a:p>
            <a:pPr marL="0" indent="0">
              <a:tabLst>
                <a:tab pos="0" algn="l"/>
              </a:tabLst>
            </a:pPr>
            <a:endParaRPr lang="ja-JP" altLang="en-US" sz="4000" dirty="0"/>
          </a:p>
          <a:p>
            <a:pPr marL="0" indent="0">
              <a:tabLst>
                <a:tab pos="0" algn="l"/>
              </a:tabLst>
            </a:pPr>
            <a:r>
              <a:rPr lang="ja-JP" altLang="en-US" sz="4000" dirty="0"/>
              <a:t>コムニカチオの意味は</a:t>
            </a:r>
            <a:endParaRPr lang="en-US" altLang="ja-JP" sz="4000" dirty="0"/>
          </a:p>
          <a:p>
            <a:pPr marL="0" indent="0">
              <a:tabLst>
                <a:tab pos="0" algn="l"/>
              </a:tabLst>
            </a:pPr>
            <a:r>
              <a:rPr lang="ja-JP" altLang="en-US" sz="4000" dirty="0"/>
              <a:t>　　　　</a:t>
            </a:r>
            <a:r>
              <a:rPr lang="ja-JP" altLang="en-US" sz="4000" dirty="0">
                <a:solidFill>
                  <a:srgbClr val="FFC2FF"/>
                </a:solidFill>
              </a:rPr>
              <a:t>「分かちあうこと、共有すること」</a:t>
            </a:r>
          </a:p>
        </p:txBody>
      </p:sp>
    </p:spTree>
    <p:extLst>
      <p:ext uri="{BB962C8B-B14F-4D97-AF65-F5344CB8AC3E}">
        <p14:creationId xmlns:p14="http://schemas.microsoft.com/office/powerpoint/2010/main" val="385770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500"/>
                                        <p:tgtEl>
                                          <p:spTgt spid="3">
                                            <p:txEl>
                                              <p:pRg st="2" end="2"/>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123986" y="1512321"/>
            <a:ext cx="10515601" cy="3833357"/>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急がば回れ！</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メタボ対策も、コロナ対策も</a:t>
            </a:r>
            <a:endParaRPr kumimoji="1" lang="en-US" altLang="ja-JP"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自殺対策も、つながりづくりから</a:t>
            </a:r>
          </a:p>
        </p:txBody>
      </p:sp>
    </p:spTree>
    <p:extLst>
      <p:ext uri="{BB962C8B-B14F-4D97-AF65-F5344CB8AC3E}">
        <p14:creationId xmlns:p14="http://schemas.microsoft.com/office/powerpoint/2010/main" val="7353305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5879" y="679021"/>
            <a:ext cx="9055243" cy="6178979"/>
          </a:xfrm>
          <a:prstGeom prst="rect">
            <a:avLst/>
          </a:prstGeom>
        </p:spPr>
      </p:pic>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kumimoji="1" lang="en-US" altLang="ja-JP" dirty="0"/>
              <a:t>2</a:t>
            </a:r>
            <a:r>
              <a:rPr kumimoji="1" lang="ja-JP" altLang="en-US" dirty="0"/>
              <a:t>次）概念図</a:t>
            </a:r>
          </a:p>
        </p:txBody>
      </p:sp>
      <p:sp>
        <p:nvSpPr>
          <p:cNvPr id="5" name="角丸四角形 4"/>
          <p:cNvSpPr/>
          <p:nvPr/>
        </p:nvSpPr>
        <p:spPr bwMode="auto">
          <a:xfrm>
            <a:off x="0" y="2454199"/>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①地域のつながりの強化</a:t>
            </a:r>
          </a:p>
        </p:txBody>
      </p:sp>
      <p:sp>
        <p:nvSpPr>
          <p:cNvPr id="6" name="角丸四角形 5"/>
          <p:cNvSpPr/>
          <p:nvPr/>
        </p:nvSpPr>
        <p:spPr bwMode="auto">
          <a:xfrm>
            <a:off x="0" y="1270023"/>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ソーシャルキャピタルの向上</a:t>
            </a:r>
          </a:p>
        </p:txBody>
      </p:sp>
      <p:sp>
        <p:nvSpPr>
          <p:cNvPr id="7" name="テキスト ボックス 6">
            <a:extLst>
              <a:ext uri="{FF2B5EF4-FFF2-40B4-BE49-F238E27FC236}">
                <a16:creationId xmlns:a16="http://schemas.microsoft.com/office/drawing/2014/main" id="{BC07E07A-6C52-C248-BBEA-EF479A215EC7}"/>
              </a:ext>
            </a:extLst>
          </p:cNvPr>
          <p:cNvSpPr txBox="1"/>
          <p:nvPr/>
        </p:nvSpPr>
        <p:spPr>
          <a:xfrm>
            <a:off x="6322556" y="6611779"/>
            <a:ext cx="39644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https://www.mhlw.go.jp/bunya/kenkou/dl/kenkounippon21_sura.pptx</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58692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42" presetClass="path" presetSubtype="0" accel="50000" decel="50000" fill="hold" grpId="1" nodeType="withEffect">
                                  <p:stCondLst>
                                    <p:cond delay="0"/>
                                  </p:stCondLst>
                                  <p:childTnLst>
                                    <p:animMotion origin="layout" path="M -0.2179 0.26852 L 0 7.40741E-7 " pathEditMode="relative" rAng="0" ptsTypes="AA">
                                      <p:cBhvr>
                                        <p:cTn id="11" dur="2000" fill="hold"/>
                                        <p:tgtEl>
                                          <p:spTgt spid="6"/>
                                        </p:tgtEl>
                                        <p:attrNameLst>
                                          <p:attrName>ppt_x</p:attrName>
                                          <p:attrName>ppt_y</p:attrName>
                                        </p:attrNameLst>
                                      </p:cBhvr>
                                      <p:rCtr x="10895" y="-13426"/>
                                    </p:animMotion>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2000" fill="hold"/>
                                        <p:tgtEl>
                                          <p:spTgt spid="5"/>
                                        </p:tgtEl>
                                        <p:attrNameLst>
                                          <p:attrName>ppt_w</p:attrName>
                                        </p:attrNameLst>
                                      </p:cBhvr>
                                      <p:tavLst>
                                        <p:tav tm="0">
                                          <p:val>
                                            <p:fltVal val="0"/>
                                          </p:val>
                                        </p:tav>
                                        <p:tav tm="100000">
                                          <p:val>
                                            <p:strVal val="#ppt_w"/>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Effect transition="in" filter="fade">
                                      <p:cBhvr>
                                        <p:cTn id="18" dur="2000"/>
                                        <p:tgtEl>
                                          <p:spTgt spid="5"/>
                                        </p:tgtEl>
                                      </p:cBhvr>
                                    </p:animEffect>
                                  </p:childTnLst>
                                </p:cTn>
                              </p:par>
                              <p:par>
                                <p:cTn id="19" presetID="42" presetClass="path" presetSubtype="0" accel="50000" decel="50000" fill="hold" grpId="1" nodeType="withEffect">
                                  <p:stCondLst>
                                    <p:cond delay="0"/>
                                  </p:stCondLst>
                                  <p:childTnLst>
                                    <p:animMotion origin="layout" path="M -0.22099 0.15255 L 0 -4.44444E-6 " pathEditMode="relative" rAng="0" ptsTypes="AA">
                                      <p:cBhvr>
                                        <p:cTn id="20" dur="2000" fill="hold"/>
                                        <p:tgtEl>
                                          <p:spTgt spid="5"/>
                                        </p:tgtEl>
                                        <p:attrNameLst>
                                          <p:attrName>ppt_x</p:attrName>
                                          <p:attrName>ppt_y</p:attrName>
                                        </p:attrNameLst>
                                      </p:cBhvr>
                                      <p:rCtr x="11049"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lang="en-US" altLang="ja-JP" dirty="0"/>
              <a:t>3</a:t>
            </a:r>
            <a:r>
              <a:rPr kumimoji="1" lang="ja-JP" altLang="en-US" dirty="0"/>
              <a:t>次）概念図</a:t>
            </a:r>
          </a:p>
        </p:txBody>
      </p:sp>
      <p:pic>
        <p:nvPicPr>
          <p:cNvPr id="10" name="図 9" descr="テキスト&#10;&#10;自動的に生成された説明">
            <a:extLst>
              <a:ext uri="{FF2B5EF4-FFF2-40B4-BE49-F238E27FC236}">
                <a16:creationId xmlns:a16="http://schemas.microsoft.com/office/drawing/2014/main" id="{0909042E-292F-F6C6-E20D-768A7496A9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501" y="667554"/>
            <a:ext cx="10115998" cy="6190445"/>
          </a:xfrm>
          <a:prstGeom prst="rect">
            <a:avLst/>
          </a:prstGeom>
        </p:spPr>
      </p:pic>
      <p:pic>
        <p:nvPicPr>
          <p:cNvPr id="12" name="図 11" descr="テキスト&#10;&#10;自動的に生成された説明">
            <a:extLst>
              <a:ext uri="{FF2B5EF4-FFF2-40B4-BE49-F238E27FC236}">
                <a16:creationId xmlns:a16="http://schemas.microsoft.com/office/drawing/2014/main" id="{E9BC70BB-6449-0BF1-62C6-B76A220B0D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5435" y="556818"/>
            <a:ext cx="5556130" cy="4079121"/>
          </a:xfrm>
          <a:prstGeom prst="rect">
            <a:avLst/>
          </a:prstGeom>
        </p:spPr>
      </p:pic>
      <p:sp>
        <p:nvSpPr>
          <p:cNvPr id="4" name="テキスト ボックス 3">
            <a:extLst>
              <a:ext uri="{FF2B5EF4-FFF2-40B4-BE49-F238E27FC236}">
                <a16:creationId xmlns:a16="http://schemas.microsoft.com/office/drawing/2014/main" id="{C9C4906A-DF74-5B8D-F446-5806A3E44811}"/>
              </a:ext>
            </a:extLst>
          </p:cNvPr>
          <p:cNvSpPr txBox="1"/>
          <p:nvPr/>
        </p:nvSpPr>
        <p:spPr>
          <a:xfrm>
            <a:off x="7341042" y="6611779"/>
            <a:ext cx="294595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https://www.mhlw.go.jp/stf/newpage_33414.html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4" name="図 13" descr="テキスト&#10;&#10;自動的に生成された説明">
            <a:extLst>
              <a:ext uri="{FF2B5EF4-FFF2-40B4-BE49-F238E27FC236}">
                <a16:creationId xmlns:a16="http://schemas.microsoft.com/office/drawing/2014/main" id="{DD2B0269-9CDC-F2D9-9428-41FCF6026C9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5744" y="5631837"/>
            <a:ext cx="9815512" cy="1303721"/>
          </a:xfrm>
          <a:prstGeom prst="rect">
            <a:avLst/>
          </a:prstGeom>
        </p:spPr>
      </p:pic>
    </p:spTree>
    <p:custDataLst>
      <p:tags r:id="rId1"/>
    </p:custDataLst>
    <p:extLst>
      <p:ext uri="{BB962C8B-B14F-4D97-AF65-F5344CB8AC3E}">
        <p14:creationId xmlns:p14="http://schemas.microsoft.com/office/powerpoint/2010/main" val="10535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500" fill="hold"/>
                                        <p:tgtEl>
                                          <p:spTgt spid="12"/>
                                        </p:tgtEl>
                                        <p:attrNameLst>
                                          <p:attrName>ppt_w</p:attrName>
                                        </p:attrNameLst>
                                      </p:cBhvr>
                                      <p:tavLst>
                                        <p:tav tm="0">
                                          <p:val>
                                            <p:fltVal val="0"/>
                                          </p:val>
                                        </p:tav>
                                        <p:tav tm="100000">
                                          <p:val>
                                            <p:strVal val="#ppt_w"/>
                                          </p:val>
                                        </p:tav>
                                      </p:tavLst>
                                    </p:anim>
                                    <p:anim calcmode="lin" valueType="num">
                                      <p:cBhvr>
                                        <p:cTn id="8" dur="1500" fill="hold"/>
                                        <p:tgtEl>
                                          <p:spTgt spid="12"/>
                                        </p:tgtEl>
                                        <p:attrNameLst>
                                          <p:attrName>ppt_h</p:attrName>
                                        </p:attrNameLst>
                                      </p:cBhvr>
                                      <p:tavLst>
                                        <p:tav tm="0">
                                          <p:val>
                                            <p:fltVal val="0"/>
                                          </p:val>
                                        </p:tav>
                                        <p:tav tm="100000">
                                          <p:val>
                                            <p:strVal val="#ppt_h"/>
                                          </p:val>
                                        </p:tav>
                                      </p:tavLst>
                                    </p:anim>
                                    <p:animEffect transition="in" filter="fade">
                                      <p:cBhvr>
                                        <p:cTn id="9" dur="1500"/>
                                        <p:tgtEl>
                                          <p:spTgt spid="12"/>
                                        </p:tgtEl>
                                      </p:cBhvr>
                                    </p:animEffect>
                                  </p:childTnLst>
                                </p:cTn>
                              </p:par>
                              <p:par>
                                <p:cTn id="10" presetID="64" presetClass="path" presetSubtype="0" fill="hold" nodeType="withEffect">
                                  <p:stCondLst>
                                    <p:cond delay="0"/>
                                  </p:stCondLst>
                                  <p:childTnLst>
                                    <p:animMotion origin="layout" path="M -0.27006 0.46945 L 0 1.48148E-6 " pathEditMode="relative" rAng="0" ptsTypes="AA">
                                      <p:cBhvr>
                                        <p:cTn id="11" dur="1500" fill="hold"/>
                                        <p:tgtEl>
                                          <p:spTgt spid="12"/>
                                        </p:tgtEl>
                                        <p:attrNameLst>
                                          <p:attrName>ppt_x</p:attrName>
                                          <p:attrName>ppt_y</p:attrName>
                                        </p:attrNameLst>
                                      </p:cBhvr>
                                      <p:rCtr x="13503" y="-23657"/>
                                    </p:animMotion>
                                  </p:childTnLst>
                                </p:cTn>
                              </p:par>
                              <p:par>
                                <p:cTn id="12" presetID="53" presetClass="entr" presetSubtype="16"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ppt_w</p:attrName>
                                        </p:attrNameLst>
                                      </p:cBhvr>
                                      <p:tavLst>
                                        <p:tav tm="0">
                                          <p:val>
                                            <p:fltVal val="0"/>
                                          </p:val>
                                        </p:tav>
                                        <p:tav tm="100000">
                                          <p:val>
                                            <p:strVal val="#ppt_w"/>
                                          </p:val>
                                        </p:tav>
                                      </p:tavLst>
                                    </p:anim>
                                    <p:anim calcmode="lin" valueType="num">
                                      <p:cBhvr>
                                        <p:cTn id="15" dur="1500" fill="hold"/>
                                        <p:tgtEl>
                                          <p:spTgt spid="14"/>
                                        </p:tgtEl>
                                        <p:attrNameLst>
                                          <p:attrName>ppt_h</p:attrName>
                                        </p:attrNameLst>
                                      </p:cBhvr>
                                      <p:tavLst>
                                        <p:tav tm="0">
                                          <p:val>
                                            <p:fltVal val="0"/>
                                          </p:val>
                                        </p:tav>
                                        <p:tav tm="100000">
                                          <p:val>
                                            <p:strVal val="#ppt_h"/>
                                          </p:val>
                                        </p:tav>
                                      </p:tavLst>
                                    </p:anim>
                                    <p:animEffect transition="in" filter="fade">
                                      <p:cBhvr>
                                        <p:cTn id="16" dur="1500"/>
                                        <p:tgtEl>
                                          <p:spTgt spid="14"/>
                                        </p:tgtEl>
                                      </p:cBhvr>
                                    </p:animEffect>
                                  </p:childTnLst>
                                </p:cTn>
                              </p:par>
                              <p:par>
                                <p:cTn id="17" presetID="42" presetClass="path" presetSubtype="0" accel="50000" decel="50000" fill="hold" nodeType="withEffect">
                                  <p:stCondLst>
                                    <p:cond delay="0"/>
                                  </p:stCondLst>
                                  <p:childTnLst>
                                    <p:animMotion origin="layout" path="M 0.0662 -0.16157 L 0 2.77556E-17 " pathEditMode="relative" rAng="0" ptsTypes="AA">
                                      <p:cBhvr>
                                        <p:cTn id="18" dur="1500" fill="hold"/>
                                        <p:tgtEl>
                                          <p:spTgt spid="14"/>
                                        </p:tgtEl>
                                        <p:attrNameLst>
                                          <p:attrName>ppt_x</p:attrName>
                                          <p:attrName>ppt_y</p:attrName>
                                        </p:attrNameLst>
                                      </p:cBhvr>
                                      <p:rCtr x="-3318" y="81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0" y="1314576"/>
            <a:ext cx="10287000" cy="4228850"/>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「つながり」</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と言えば</a:t>
            </a:r>
            <a:endParaRPr kumimoji="1" lang="en-US" altLang="ja-JP"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「絆」？</a:t>
            </a:r>
            <a:endPar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Tree>
    <p:extLst>
      <p:ext uri="{BB962C8B-B14F-4D97-AF65-F5344CB8AC3E}">
        <p14:creationId xmlns:p14="http://schemas.microsoft.com/office/powerpoint/2010/main" val="154516106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7"/>
          <p:cNvSpPr/>
          <p:nvPr/>
        </p:nvSpPr>
        <p:spPr bwMode="auto">
          <a:xfrm>
            <a:off x="6242857" y="4646813"/>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17" name="角丸四角形 8"/>
          <p:cNvSpPr/>
          <p:nvPr/>
        </p:nvSpPr>
        <p:spPr bwMode="auto">
          <a:xfrm>
            <a:off x="1095329" y="4656743"/>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7" name="タイトル 1"/>
          <p:cNvSpPr txBox="1">
            <a:spLocks/>
          </p:cNvSpPr>
          <p:nvPr/>
        </p:nvSpPr>
        <p:spPr>
          <a:xfrm>
            <a:off x="6508865" y="1753985"/>
            <a:ext cx="3708561" cy="490451"/>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3200" b="0" i="0" u="none" strike="noStrike" kern="0" cap="none" spc="0" normalizeH="0" baseline="0" noProof="0">
                <a:ln>
                  <a:noFill/>
                </a:ln>
                <a:solidFill>
                  <a:srgbClr val="FFFFFF"/>
                </a:solidFill>
                <a:effectLst/>
                <a:uLnTx/>
                <a:uFillTx/>
                <a:latin typeface="Arial Narrow"/>
                <a:ea typeface="ＭＳ Ｐゴシック"/>
                <a:cs typeface="+mj-cs"/>
              </a:rPr>
              <a:t>はどう</a:t>
            </a:r>
            <a:r>
              <a:rPr kumimoji="1" lang="ja-JP" altLang="en-US" sz="3200" b="0" i="0" u="none" strike="noStrike" kern="0" cap="none" spc="0" normalizeH="0" baseline="0" noProof="0" dirty="0">
                <a:ln>
                  <a:noFill/>
                </a:ln>
                <a:solidFill>
                  <a:srgbClr val="FFFFFF"/>
                </a:solidFill>
                <a:effectLst/>
                <a:uLnTx/>
                <a:uFillTx/>
                <a:latin typeface="Arial Narrow"/>
                <a:ea typeface="ＭＳ Ｐゴシック"/>
                <a:cs typeface="+mj-cs"/>
              </a:rPr>
              <a:t>読みますか</a:t>
            </a:r>
          </a:p>
        </p:txBody>
      </p:sp>
      <p:sp>
        <p:nvSpPr>
          <p:cNvPr id="4" name="角丸四角形 3"/>
          <p:cNvSpPr/>
          <p:nvPr/>
        </p:nvSpPr>
        <p:spPr bwMode="auto">
          <a:xfrm>
            <a:off x="3846022" y="980901"/>
            <a:ext cx="2610197" cy="1371600"/>
          </a:xfrm>
          <a:prstGeom prst="roundRect">
            <a:avLst/>
          </a:prstGeom>
          <a:solidFill>
            <a:srgbClr val="FF99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a:t>
            </a:r>
          </a:p>
        </p:txBody>
      </p:sp>
      <p:sp>
        <p:nvSpPr>
          <p:cNvPr id="10" name="左矢印 9"/>
          <p:cNvSpPr/>
          <p:nvPr/>
        </p:nvSpPr>
        <p:spPr bwMode="auto">
          <a:xfrm rot="18208739">
            <a:off x="2942705"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1" name="左矢印 10"/>
          <p:cNvSpPr/>
          <p:nvPr/>
        </p:nvSpPr>
        <p:spPr bwMode="auto">
          <a:xfrm rot="3391261" flipH="1">
            <a:off x="5397732"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8" name="テキスト ボックス 17"/>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19" name="テキスト ボックス 18"/>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Tree>
    <p:custDataLst>
      <p:tags r:id="rId1"/>
    </p:custDataLst>
    <p:extLst>
      <p:ext uri="{BB962C8B-B14F-4D97-AF65-F5344CB8AC3E}">
        <p14:creationId xmlns:p14="http://schemas.microsoft.com/office/powerpoint/2010/main" val="418235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par>
                          <p:cTn id="11" fill="hold">
                            <p:stCondLst>
                              <p:cond delay="3000"/>
                            </p:stCondLst>
                            <p:childTnLst>
                              <p:par>
                                <p:cTn id="12" presetID="2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1000"/>
                                        <p:tgtEl>
                                          <p:spTgt spid="10"/>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750"/>
                                        <p:tgtEl>
                                          <p:spTgt spid="19"/>
                                        </p:tgtEl>
                                      </p:cBhvr>
                                    </p:animEffect>
                                  </p:childTnLst>
                                </p:cTn>
                              </p:par>
                            </p:childTnLst>
                          </p:cTn>
                        </p:par>
                        <p:par>
                          <p:cTn id="23" fill="hold">
                            <p:stCondLst>
                              <p:cond delay="77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000"/>
                                        <p:tgtEl>
                                          <p:spTgt spid="1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000"/>
                                        <p:tgtEl>
                                          <p:spTgt spid="16"/>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7" grpId="0"/>
      <p:bldP spid="4" grpId="0" animBg="1"/>
      <p:bldP spid="10" grpId="0" animBg="1"/>
      <p:bldP spid="11" grpId="0" animBg="1"/>
      <p:bldP spid="18" grpId="0"/>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9" name="テキスト ボックス 38"/>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40" name="テキスト ボックス 39"/>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
        <p:nvSpPr>
          <p:cNvPr id="23" name="矢印: 左右 22"/>
          <p:cNvSpPr/>
          <p:nvPr/>
        </p:nvSpPr>
        <p:spPr>
          <a:xfrm rot="10799990">
            <a:off x="4236219" y="5005898"/>
            <a:ext cx="1800000" cy="64800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sp>
        <p:nvSpPr>
          <p:cNvPr id="17" name="テキスト ボックス 16"/>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3" name="テキスト ボックス 32"/>
          <p:cNvSpPr txBox="1"/>
          <p:nvPr/>
        </p:nvSpPr>
        <p:spPr>
          <a:xfrm>
            <a:off x="1272012" y="1001406"/>
            <a:ext cx="2180405"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お互い様</a:t>
            </a: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の</a:t>
            </a:r>
            <a:endParaRPr kumimoji="1" lang="en-US" altLang="ja-JP"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rPr>
              <a:t>つながり</a:t>
            </a:r>
            <a:endParaRPr kumimoji="1" lang="en-US" altLang="ja-JP"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だから生まれる</a:t>
            </a: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4" name="テキスト ボックス 23"/>
          <p:cNvSpPr txBox="1"/>
          <p:nvPr/>
        </p:nvSpPr>
        <p:spPr>
          <a:xfrm>
            <a:off x="4152433" y="5756903"/>
            <a:ext cx="20714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つながっているから</a:t>
            </a:r>
            <a:endPar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endParaRPr>
          </a:p>
        </p:txBody>
      </p:sp>
    </p:spTree>
    <p:custDataLst>
      <p:tags r:id="rId1"/>
    </p:custDataLst>
    <p:extLst>
      <p:ext uri="{BB962C8B-B14F-4D97-AF65-F5344CB8AC3E}">
        <p14:creationId xmlns:p14="http://schemas.microsoft.com/office/powerpoint/2010/main" val="269775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2000"/>
                                        <p:tgtEl>
                                          <p:spTgt spid="35"/>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750"/>
                                        <p:tgtEl>
                                          <p:spTgt spid="33"/>
                                        </p:tgtEl>
                                      </p:cBhvr>
                                    </p:animEffect>
                                  </p:childTnLst>
                                </p:cTn>
                              </p:par>
                            </p:childTnLst>
                          </p:cTn>
                        </p:par>
                        <p:par>
                          <p:cTn id="29" fill="hold">
                            <p:stCondLst>
                              <p:cond delay="7750"/>
                            </p:stCondLst>
                            <p:childTnLst>
                              <p:par>
                                <p:cTn id="30" presetID="6" presetClass="entr" presetSubtype="3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out)">
                                      <p:cBhvr>
                                        <p:cTn id="32" dur="2000"/>
                                        <p:tgtEl>
                                          <p:spTgt spid="20"/>
                                        </p:tgtEl>
                                      </p:cBhvr>
                                    </p:animEffect>
                                  </p:childTnLst>
                                </p:cTn>
                              </p:par>
                              <p:par>
                                <p:cTn id="33" presetID="6" presetClass="entr" presetSubtype="32"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ircle(out)">
                                      <p:cBhvr>
                                        <p:cTn id="35" dur="20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2000"/>
                                        <p:tgtEl>
                                          <p:spTgt spid="27"/>
                                        </p:tgtEl>
                                      </p:cBhvr>
                                    </p:animEffect>
                                  </p:childTnLst>
                                </p:cTn>
                              </p:par>
                            </p:childTnLst>
                          </p:cTn>
                        </p:par>
                        <p:par>
                          <p:cTn id="39" fill="hold">
                            <p:stCondLst>
                              <p:cond delay="975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par>
                                <p:cTn id="43" presetID="10" presetClass="exit" presetSubtype="0" fill="hold" grpId="1" nodeType="withEffect">
                                  <p:stCondLst>
                                    <p:cond delay="0"/>
                                  </p:stCondLst>
                                  <p:childTnLst>
                                    <p:animEffect transition="out" filter="fade">
                                      <p:cBhvr>
                                        <p:cTn id="44" dur="1000"/>
                                        <p:tgtEl>
                                          <p:spTgt spid="24"/>
                                        </p:tgtEl>
                                      </p:cBhvr>
                                    </p:animEffect>
                                    <p:set>
                                      <p:cBhvr>
                                        <p:cTn id="45"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p:bldP spid="33" grpId="0"/>
      <p:bldP spid="35" grpId="0"/>
      <p:bldP spid="36" grpId="0"/>
      <p:bldP spid="30" grpId="0" animBg="1"/>
      <p:bldP spid="14" grpId="0" animBg="1"/>
      <p:bldP spid="24" grpId="0"/>
      <p:bldP spid="24"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4" y="5361"/>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つながるための基本となる手段は</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2" name="グループ化 1"/>
          <p:cNvGrpSpPr/>
          <p:nvPr/>
        </p:nvGrpSpPr>
        <p:grpSpPr>
          <a:xfrm>
            <a:off x="3789893" y="2657674"/>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1" name="テキスト ボックス 30"/>
          <p:cNvSpPr txBox="1"/>
          <p:nvPr/>
        </p:nvSpPr>
        <p:spPr>
          <a:xfrm>
            <a:off x="294697" y="2119931"/>
            <a:ext cx="329449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３つは相互に関連</a:t>
            </a:r>
          </a:p>
        </p:txBody>
      </p:sp>
      <p:sp>
        <p:nvSpPr>
          <p:cNvPr id="32" name="テキスト ボックス 31"/>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テキスト ボックス 2">
            <a:extLst>
              <a:ext uri="{FF2B5EF4-FFF2-40B4-BE49-F238E27FC236}">
                <a16:creationId xmlns:a16="http://schemas.microsoft.com/office/drawing/2014/main" id="{7B883AAE-9182-8757-1295-11B81CB26244}"/>
              </a:ext>
            </a:extLst>
          </p:cNvPr>
          <p:cNvSpPr txBox="1"/>
          <p:nvPr/>
        </p:nvSpPr>
        <p:spPr>
          <a:xfrm>
            <a:off x="3923519" y="2812406"/>
            <a:ext cx="2300630" cy="110799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対 話</a:t>
            </a:r>
            <a:endPar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タイトル 1">
            <a:extLst>
              <a:ext uri="{FF2B5EF4-FFF2-40B4-BE49-F238E27FC236}">
                <a16:creationId xmlns:a16="http://schemas.microsoft.com/office/drawing/2014/main" id="{63A15B38-2F0F-A25A-F2E9-B5756B8C47B3}"/>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Tree>
    <p:extLst>
      <p:ext uri="{BB962C8B-B14F-4D97-AF65-F5344CB8AC3E}">
        <p14:creationId xmlns:p14="http://schemas.microsoft.com/office/powerpoint/2010/main" val="250369997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0494E-6 1.48148E-6 L 0.00077 -0.09445 " pathEditMode="relative" rAng="0" ptsTypes="AA">
                                      <p:cBhvr>
                                        <p:cTn id="6" dur="2000" fill="hold"/>
                                        <p:tgtEl>
                                          <p:spTgt spid="2"/>
                                        </p:tgtEl>
                                        <p:attrNameLst>
                                          <p:attrName>ppt_x</p:attrName>
                                          <p:attrName>ppt_y</p:attrName>
                                        </p:attrNameLst>
                                      </p:cBhvr>
                                      <p:rCtr x="31" y="-4722"/>
                                    </p:animMotion>
                                  </p:childTnLst>
                                </p:cTn>
                              </p:par>
                              <p:par>
                                <p:cTn id="7" presetID="8" presetClass="emph" presetSubtype="0" repeatCount="indefinite" fill="hold" nodeType="withEffect">
                                  <p:stCondLst>
                                    <p:cond delay="0"/>
                                  </p:stCondLst>
                                  <p:childTnLst>
                                    <p:animRot by="-21600000">
                                      <p:cBhvr>
                                        <p:cTn id="8" dur="2000" fill="hold"/>
                                        <p:tgtEl>
                                          <p:spTgt spid="2"/>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1500"/>
                                        <p:tgtEl>
                                          <p:spTgt spid="32"/>
                                        </p:tgtEl>
                                      </p:cBhvr>
                                    </p:animEffect>
                                    <p:set>
                                      <p:cBhvr>
                                        <p:cTn id="13" dur="1" fill="hold">
                                          <p:stCondLst>
                                            <p:cond delay="1499"/>
                                          </p:stCondLst>
                                        </p:cTn>
                                        <p:tgtEl>
                                          <p:spTgt spid="32"/>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500"/>
                                        <p:tgtEl>
                                          <p:spTgt spid="5"/>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2000" fill="hold"/>
                                        <p:tgtEl>
                                          <p:spTgt spid="3"/>
                                        </p:tgtEl>
                                        <p:attrNameLst>
                                          <p:attrName>ppt_w</p:attrName>
                                        </p:attrNameLst>
                                      </p:cBhvr>
                                      <p:tavLst>
                                        <p:tav tm="0">
                                          <p:val>
                                            <p:fltVal val="0"/>
                                          </p:val>
                                        </p:tav>
                                        <p:tav tm="100000">
                                          <p:val>
                                            <p:strVal val="#ppt_w"/>
                                          </p:val>
                                        </p:tav>
                                      </p:tavLst>
                                    </p:anim>
                                    <p:anim calcmode="lin" valueType="num">
                                      <p:cBhvr>
                                        <p:cTn id="22" dur="2000" fill="hold"/>
                                        <p:tgtEl>
                                          <p:spTgt spid="3"/>
                                        </p:tgtEl>
                                        <p:attrNameLst>
                                          <p:attrName>ppt_h</p:attrName>
                                        </p:attrNameLst>
                                      </p:cBhvr>
                                      <p:tavLst>
                                        <p:tav tm="0">
                                          <p:val>
                                            <p:fltVal val="0"/>
                                          </p:val>
                                        </p:tav>
                                        <p:tav tm="100000">
                                          <p:val>
                                            <p:strVal val="#ppt_h"/>
                                          </p:val>
                                        </p:tav>
                                      </p:tavLst>
                                    </p:anim>
                                    <p:animEffect transition="in" filter="fade">
                                      <p:cBhvr>
                                        <p:cTn id="23" dur="2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1000"/>
                                        <p:tgtEl>
                                          <p:spTgt spid="31"/>
                                        </p:tgtEl>
                                      </p:cBhvr>
                                    </p:animEffect>
                                    <p:set>
                                      <p:cBhvr>
                                        <p:cTn id="31" dur="1" fill="hold">
                                          <p:stCondLst>
                                            <p:cond delay="999"/>
                                          </p:stCondLst>
                                        </p:cTn>
                                        <p:tgtEl>
                                          <p:spTgt spid="31"/>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2000"/>
                                        <p:tgtEl>
                                          <p:spTgt spid="4"/>
                                        </p:tgtEl>
                                      </p:cBhvr>
                                    </p:animEffect>
                                  </p:childTnLst>
                                </p:cTn>
                              </p:par>
                            </p:childTnLst>
                          </p:cTn>
                        </p:par>
                        <p:par>
                          <p:cTn id="36" fill="hold">
                            <p:stCondLst>
                              <p:cond delay="3000"/>
                            </p:stCondLst>
                            <p:childTnLst>
                              <p:par>
                                <p:cTn id="37" presetID="53" presetClass="exit" presetSubtype="32" fill="hold" grpId="1" nodeType="afterEffect">
                                  <p:stCondLst>
                                    <p:cond delay="0"/>
                                  </p:stCondLst>
                                  <p:childTnLst>
                                    <p:anim calcmode="lin" valueType="num">
                                      <p:cBhvr>
                                        <p:cTn id="38" dur="2000"/>
                                        <p:tgtEl>
                                          <p:spTgt spid="3"/>
                                        </p:tgtEl>
                                        <p:attrNameLst>
                                          <p:attrName>ppt_w</p:attrName>
                                        </p:attrNameLst>
                                      </p:cBhvr>
                                      <p:tavLst>
                                        <p:tav tm="0">
                                          <p:val>
                                            <p:strVal val="ppt_w"/>
                                          </p:val>
                                        </p:tav>
                                        <p:tav tm="100000">
                                          <p:val>
                                            <p:fltVal val="0"/>
                                          </p:val>
                                        </p:tav>
                                      </p:tavLst>
                                    </p:anim>
                                    <p:anim calcmode="lin" valueType="num">
                                      <p:cBhvr>
                                        <p:cTn id="39" dur="2000"/>
                                        <p:tgtEl>
                                          <p:spTgt spid="3"/>
                                        </p:tgtEl>
                                        <p:attrNameLst>
                                          <p:attrName>ppt_h</p:attrName>
                                        </p:attrNameLst>
                                      </p:cBhvr>
                                      <p:tavLst>
                                        <p:tav tm="0">
                                          <p:val>
                                            <p:strVal val="ppt_h"/>
                                          </p:val>
                                        </p:tav>
                                        <p:tav tm="100000">
                                          <p:val>
                                            <p:fltVal val="0"/>
                                          </p:val>
                                        </p:tav>
                                      </p:tavLst>
                                    </p:anim>
                                    <p:animEffect transition="out" filter="fade">
                                      <p:cBhvr>
                                        <p:cTn id="40" dur="2000"/>
                                        <p:tgtEl>
                                          <p:spTgt spid="3"/>
                                        </p:tgtEl>
                                      </p:cBhvr>
                                    </p:animEffect>
                                    <p:set>
                                      <p:cBhvr>
                                        <p:cTn id="41"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1" grpId="0"/>
      <p:bldP spid="32" grpId="0"/>
      <p:bldP spid="3" grpId="0"/>
      <p:bldP spid="3" grpId="1"/>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grpSp>
        <p:nvGrpSpPr>
          <p:cNvPr id="2" name="グループ化 1"/>
          <p:cNvGrpSpPr/>
          <p:nvPr/>
        </p:nvGrpSpPr>
        <p:grpSpPr>
          <a:xfrm>
            <a:off x="3806372" y="2176591"/>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7" name="テキスト ボックス 6">
            <a:extLst>
              <a:ext uri="{FF2B5EF4-FFF2-40B4-BE49-F238E27FC236}">
                <a16:creationId xmlns:a16="http://schemas.microsoft.com/office/drawing/2014/main" id="{3C5A538E-25EE-6967-16DF-3170B08C037A}"/>
              </a:ext>
            </a:extLst>
          </p:cNvPr>
          <p:cNvSpPr txBox="1"/>
          <p:nvPr/>
        </p:nvSpPr>
        <p:spPr>
          <a:xfrm>
            <a:off x="2522445" y="2137421"/>
            <a:ext cx="5262979" cy="2739211"/>
          </a:xfrm>
          <a:prstGeom prst="rect">
            <a:avLst/>
          </a:prstGeom>
          <a:solidFill>
            <a:schemeClr val="bg1">
              <a:alpha val="38000"/>
            </a:schemeClr>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全否定</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ハラスメント</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と受け取る</a:t>
            </a:r>
            <a:endParaRPr kumimoji="1" lang="ja-JP" altLang="en-US" sz="1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角丸四角形 8">
            <a:extLst>
              <a:ext uri="{FF2B5EF4-FFF2-40B4-BE49-F238E27FC236}">
                <a16:creationId xmlns:a16="http://schemas.microsoft.com/office/drawing/2014/main" id="{329AC518-5355-057B-7A50-25CD5F28F7FF}"/>
              </a:ext>
            </a:extLst>
          </p:cNvPr>
          <p:cNvSpPr/>
          <p:nvPr/>
        </p:nvSpPr>
        <p:spPr bwMode="auto">
          <a:xfrm>
            <a:off x="1095329" y="4651778"/>
            <a:ext cx="2959332" cy="1371600"/>
          </a:xfrm>
          <a:prstGeom prst="roundRect">
            <a:avLst/>
          </a:prstGeom>
          <a:solidFill>
            <a:srgbClr val="00B0F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孤立</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角丸四角形 3">
            <a:extLst>
              <a:ext uri="{FF2B5EF4-FFF2-40B4-BE49-F238E27FC236}">
                <a16:creationId xmlns:a16="http://schemas.microsoft.com/office/drawing/2014/main" id="{B40F3451-F648-4967-EB5B-2B4E32087CF8}"/>
              </a:ext>
            </a:extLst>
          </p:cNvPr>
          <p:cNvSpPr/>
          <p:nvPr/>
        </p:nvSpPr>
        <p:spPr bwMode="auto">
          <a:xfrm>
            <a:off x="3846022" y="980901"/>
            <a:ext cx="2610197" cy="1371600"/>
          </a:xfrm>
          <a:prstGeom prst="roundRect">
            <a:avLst/>
          </a:prstGeom>
          <a:solidFill>
            <a:srgbClr val="92D05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不信感</a:t>
            </a:r>
          </a:p>
        </p:txBody>
      </p:sp>
      <p:sp>
        <p:nvSpPr>
          <p:cNvPr id="10" name="角丸四角形 7">
            <a:extLst>
              <a:ext uri="{FF2B5EF4-FFF2-40B4-BE49-F238E27FC236}">
                <a16:creationId xmlns:a16="http://schemas.microsoft.com/office/drawing/2014/main" id="{963D634A-602A-8EAC-D45D-E59AAB4C6748}"/>
              </a:ext>
            </a:extLst>
          </p:cNvPr>
          <p:cNvSpPr/>
          <p:nvPr/>
        </p:nvSpPr>
        <p:spPr bwMode="auto">
          <a:xfrm>
            <a:off x="6242857" y="4651778"/>
            <a:ext cx="2959332" cy="1371600"/>
          </a:xfrm>
          <a:prstGeom prst="roundRect">
            <a:avLst/>
          </a:prstGeom>
          <a:solidFill>
            <a:srgbClr val="FF66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拒否</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995791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500"/>
                                        <p:tgtEl>
                                          <p:spTgt spid="4"/>
                                        </p:tgtEl>
                                      </p:cBhvr>
                                    </p:animEffect>
                                  </p:childTnLst>
                                </p:cTn>
                              </p:par>
                              <p:par>
                                <p:cTn id="11" presetID="10" presetClass="exit" presetSubtype="0" fill="hold" grpId="0" nodeType="withEffect">
                                  <p:stCondLst>
                                    <p:cond delay="0"/>
                                  </p:stCondLst>
                                  <p:childTnLst>
                                    <p:animEffect transition="out" filter="fade">
                                      <p:cBhvr>
                                        <p:cTn id="12" dur="1500"/>
                                        <p:tgtEl>
                                          <p:spTgt spid="36"/>
                                        </p:tgtEl>
                                      </p:cBhvr>
                                    </p:animEffect>
                                    <p:set>
                                      <p:cBhvr>
                                        <p:cTn id="13" dur="1" fill="hold">
                                          <p:stCondLst>
                                            <p:cond delay="1499"/>
                                          </p:stCondLst>
                                        </p:cTn>
                                        <p:tgtEl>
                                          <p:spTgt spid="36"/>
                                        </p:tgtEl>
                                        <p:attrNameLst>
                                          <p:attrName>style.visibility</p:attrName>
                                        </p:attrNameLst>
                                      </p:cBhvr>
                                      <p:to>
                                        <p:strVal val="hidden"/>
                                      </p:to>
                                    </p:set>
                                  </p:childTnLst>
                                </p:cTn>
                              </p:par>
                            </p:childTnLst>
                          </p:cTn>
                        </p:par>
                        <p:par>
                          <p:cTn id="14" fill="hold">
                            <p:stCondLst>
                              <p:cond delay="3500"/>
                            </p:stCondLst>
                            <p:childTnLst>
                              <p:par>
                                <p:cTn id="15" presetID="10" presetClass="entr" presetSubtype="0" fill="hold" grpId="0" nodeType="afterEffect">
                                  <p:stCondLst>
                                    <p:cond delay="1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childTnLst>
                                </p:cTn>
                              </p:par>
                            </p:childTnLst>
                          </p:cTn>
                        </p:par>
                        <p:par>
                          <p:cTn id="18" fill="hold">
                            <p:stCondLst>
                              <p:cond delay="6500"/>
                            </p:stCondLst>
                            <p:childTnLst>
                              <p:par>
                                <p:cTn id="19" presetID="10" presetClass="entr" presetSubtype="0" fill="hold" grpId="0" nodeType="after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500"/>
                                        <p:tgtEl>
                                          <p:spTgt spid="10"/>
                                        </p:tgtEl>
                                      </p:cBhvr>
                                    </p:animEffect>
                                  </p:childTnLst>
                                </p:cTn>
                              </p:par>
                              <p:par>
                                <p:cTn id="22" presetID="10" presetClass="exit" presetSubtype="0" fill="hold" grpId="0" nodeType="withEffect">
                                  <p:stCondLst>
                                    <p:cond delay="0"/>
                                  </p:stCondLst>
                                  <p:childTnLst>
                                    <p:animEffect transition="out" filter="fade">
                                      <p:cBhvr>
                                        <p:cTn id="23" dur="1500"/>
                                        <p:tgtEl>
                                          <p:spTgt spid="35"/>
                                        </p:tgtEl>
                                      </p:cBhvr>
                                    </p:animEffect>
                                    <p:set>
                                      <p:cBhvr>
                                        <p:cTn id="24" dur="1" fill="hold">
                                          <p:stCondLst>
                                            <p:cond delay="1499"/>
                                          </p:stCondLst>
                                        </p:cTn>
                                        <p:tgtEl>
                                          <p:spTgt spid="35"/>
                                        </p:tgtEl>
                                        <p:attrNameLst>
                                          <p:attrName>style.visibility</p:attrName>
                                        </p:attrNameLst>
                                      </p:cBhvr>
                                      <p:to>
                                        <p:strVal val="hidden"/>
                                      </p:to>
                                    </p:set>
                                  </p:childTnLst>
                                </p:cTn>
                              </p:par>
                            </p:childTnLst>
                          </p:cTn>
                        </p:par>
                        <p:par>
                          <p:cTn id="25" fill="hold">
                            <p:stCondLst>
                              <p:cond delay="9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 fill="hold"/>
                                        <p:tgtEl>
                                          <p:spTgt spid="7"/>
                                        </p:tgtEl>
                                        <p:attrNameLst>
                                          <p:attrName>ppt_w</p:attrName>
                                        </p:attrNameLst>
                                      </p:cBhvr>
                                      <p:tavLst>
                                        <p:tav tm="0">
                                          <p:val>
                                            <p:fltVal val="0"/>
                                          </p:val>
                                        </p:tav>
                                        <p:tav tm="100000">
                                          <p:val>
                                            <p:strVal val="#ppt_w"/>
                                          </p:val>
                                        </p:tav>
                                      </p:tavLst>
                                    </p:anim>
                                    <p:anim calcmode="lin" valueType="num">
                                      <p:cBhvr>
                                        <p:cTn id="29" dur="2000" fill="hold"/>
                                        <p:tgtEl>
                                          <p:spTgt spid="7"/>
                                        </p:tgtEl>
                                        <p:attrNameLst>
                                          <p:attrName>ppt_h</p:attrName>
                                        </p:attrNameLst>
                                      </p:cBhvr>
                                      <p:tavLst>
                                        <p:tav tm="0">
                                          <p:val>
                                            <p:fltVal val="0"/>
                                          </p:val>
                                        </p:tav>
                                        <p:tav tm="100000">
                                          <p:val>
                                            <p:strVal val="#ppt_h"/>
                                          </p:val>
                                        </p:tav>
                                      </p:tavLst>
                                    </p:anim>
                                    <p:animEffect transition="in" filter="fade">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7" grpId="0" animBg="1"/>
      <p:bldP spid="4" grpId="0" animBg="1"/>
      <p:bldP spid="6"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テキスト ボックス 61"/>
          <p:cNvSpPr txBox="1"/>
          <p:nvPr/>
        </p:nvSpPr>
        <p:spPr>
          <a:xfrm>
            <a:off x="-56642" y="-75545"/>
            <a:ext cx="98965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の効用</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右矢印 2"/>
          <p:cNvSpPr/>
          <p:nvPr/>
        </p:nvSpPr>
        <p:spPr>
          <a:xfrm rot="16200000">
            <a:off x="1194414" y="1418328"/>
            <a:ext cx="4091023" cy="4464496"/>
          </a:xfrm>
          <a:prstGeom prst="rightArrow">
            <a:avLst/>
          </a:prstGeom>
          <a:solidFill>
            <a:srgbClr val="FFB3E9"/>
          </a:solidFill>
        </p:spPr>
        <p:style>
          <a:lnRef idx="0">
            <a:schemeClr val="dk1">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 name="角丸四角形 4"/>
          <p:cNvSpPr/>
          <p:nvPr/>
        </p:nvSpPr>
        <p:spPr>
          <a:xfrm>
            <a:off x="1978948" y="3993253"/>
            <a:ext cx="2521955" cy="140922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nvGrpSpPr>
          <p:cNvPr id="56" name="グループ化 55"/>
          <p:cNvGrpSpPr/>
          <p:nvPr/>
        </p:nvGrpSpPr>
        <p:grpSpPr>
          <a:xfrm>
            <a:off x="1650804" y="3139078"/>
            <a:ext cx="3178243" cy="466874"/>
            <a:chOff x="1754178" y="3139078"/>
            <a:chExt cx="3178243" cy="466874"/>
          </a:xfrm>
        </p:grpSpPr>
        <p:sp>
          <p:nvSpPr>
            <p:cNvPr id="8" name="角丸四角形 7"/>
            <p:cNvSpPr/>
            <p:nvPr/>
          </p:nvSpPr>
          <p:spPr>
            <a:xfrm>
              <a:off x="1754178" y="3139078"/>
              <a:ext cx="3178243" cy="466874"/>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9" name="角丸四角形 7"/>
            <p:cNvSpPr/>
            <p:nvPr/>
          </p:nvSpPr>
          <p:spPr>
            <a:xfrm>
              <a:off x="2623299" y="321051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自覚的健康度</a:t>
              </a:r>
            </a:p>
          </p:txBody>
        </p:sp>
      </p:grpSp>
      <p:grpSp>
        <p:nvGrpSpPr>
          <p:cNvPr id="57" name="グループ化 56"/>
          <p:cNvGrpSpPr/>
          <p:nvPr/>
        </p:nvGrpSpPr>
        <p:grpSpPr>
          <a:xfrm>
            <a:off x="2292178" y="2284902"/>
            <a:ext cx="1895495" cy="466875"/>
            <a:chOff x="2395552" y="2284902"/>
            <a:chExt cx="1895495" cy="466875"/>
          </a:xfrm>
        </p:grpSpPr>
        <p:sp>
          <p:nvSpPr>
            <p:cNvPr id="11" name="角丸四角形 10"/>
            <p:cNvSpPr/>
            <p:nvPr/>
          </p:nvSpPr>
          <p:spPr>
            <a:xfrm>
              <a:off x="2395552" y="2284902"/>
              <a:ext cx="1895495" cy="46687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2" name="角丸四角形 9"/>
            <p:cNvSpPr/>
            <p:nvPr/>
          </p:nvSpPr>
          <p:spPr>
            <a:xfrm>
              <a:off x="2623299" y="235633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自殺率</a:t>
              </a:r>
            </a:p>
          </p:txBody>
        </p:sp>
      </p:grpSp>
      <p:grpSp>
        <p:nvGrpSpPr>
          <p:cNvPr id="52" name="グループ化 51"/>
          <p:cNvGrpSpPr/>
          <p:nvPr/>
        </p:nvGrpSpPr>
        <p:grpSpPr>
          <a:xfrm>
            <a:off x="960854" y="5732317"/>
            <a:ext cx="8368193" cy="466874"/>
            <a:chOff x="953311" y="5732317"/>
            <a:chExt cx="8368193" cy="466874"/>
          </a:xfrm>
        </p:grpSpPr>
        <p:sp>
          <p:nvSpPr>
            <p:cNvPr id="17" name="角丸四角形 16"/>
            <p:cNvSpPr/>
            <p:nvPr/>
          </p:nvSpPr>
          <p:spPr>
            <a:xfrm>
              <a:off x="953311" y="5732317"/>
              <a:ext cx="8368193" cy="466874"/>
            </a:xfrm>
            <a:prstGeom prst="roundRect">
              <a:avLst/>
            </a:prstGeom>
            <a:solidFill>
              <a:schemeClr val="accent1"/>
            </a:solidFill>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8" name="角丸四角形 7"/>
            <p:cNvSpPr/>
            <p:nvPr/>
          </p:nvSpPr>
          <p:spPr>
            <a:xfrm>
              <a:off x="2096658" y="5775099"/>
              <a:ext cx="6081498" cy="381311"/>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ソーシャル・キャピタル（絆</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きずな＋</a:t>
              </a:r>
              <a:r>
                <a:rPr kumimoji="1" lang="ja-JP" altLang="en-US" sz="2000" b="0" i="0" u="none" strike="noStrike" kern="1200" cap="none" spc="0" normalizeH="0" baseline="0" noProof="0" dirty="0" err="1">
                  <a:ln>
                    <a:noFill/>
                  </a:ln>
                  <a:solidFill>
                    <a:srgbClr val="0000FF"/>
                  </a:solidFill>
                  <a:effectLst/>
                  <a:uLnTx/>
                  <a:uFillTx/>
                  <a:latin typeface="Arial"/>
                  <a:ea typeface="ＭＳ Ｐゴシック"/>
                  <a:cs typeface="+mn-cs"/>
                </a:rPr>
                <a:t>ほだ</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し</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がある居場所）</a:t>
              </a:r>
            </a:p>
          </p:txBody>
        </p:sp>
      </p:grpSp>
      <p:sp>
        <p:nvSpPr>
          <p:cNvPr id="48" name="テキスト ボックス 47"/>
          <p:cNvSpPr txBox="1"/>
          <p:nvPr/>
        </p:nvSpPr>
        <p:spPr>
          <a:xfrm>
            <a:off x="1916486" y="799538"/>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Calibri"/>
                <a:ea typeface="ＭＳ Ｐゴシック" pitchFamily="50" charset="-128"/>
                <a:cs typeface="+mn-cs"/>
              </a:rPr>
              <a:t>健康面の効用</a:t>
            </a:r>
          </a:p>
        </p:txBody>
      </p:sp>
      <p:grpSp>
        <p:nvGrpSpPr>
          <p:cNvPr id="53" name="グループ化 52"/>
          <p:cNvGrpSpPr/>
          <p:nvPr/>
        </p:nvGrpSpPr>
        <p:grpSpPr>
          <a:xfrm>
            <a:off x="5984719" y="1420321"/>
            <a:ext cx="2633472" cy="4275766"/>
            <a:chOff x="6155005" y="1420321"/>
            <a:chExt cx="2633472" cy="4275766"/>
          </a:xfrm>
        </p:grpSpPr>
        <p:sp>
          <p:nvSpPr>
            <p:cNvPr id="19" name="角丸四角形 18"/>
            <p:cNvSpPr/>
            <p:nvPr/>
          </p:nvSpPr>
          <p:spPr>
            <a:xfrm>
              <a:off x="6155005" y="1420321"/>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0" name="角丸四角形 4"/>
            <p:cNvSpPr/>
            <p:nvPr/>
          </p:nvSpPr>
          <p:spPr>
            <a:xfrm>
              <a:off x="7124297" y="1474321"/>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行政効率</a:t>
              </a:r>
            </a:p>
          </p:txBody>
        </p:sp>
        <p:sp>
          <p:nvSpPr>
            <p:cNvPr id="21" name="角丸四角形 20"/>
            <p:cNvSpPr/>
            <p:nvPr/>
          </p:nvSpPr>
          <p:spPr>
            <a:xfrm>
              <a:off x="6155005" y="1900792"/>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角丸四角形 6"/>
            <p:cNvSpPr/>
            <p:nvPr/>
          </p:nvSpPr>
          <p:spPr>
            <a:xfrm>
              <a:off x="7124297" y="1954792"/>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まちおこし</a:t>
              </a:r>
            </a:p>
          </p:txBody>
        </p:sp>
        <p:sp>
          <p:nvSpPr>
            <p:cNvPr id="23" name="角丸四角形 22"/>
            <p:cNvSpPr/>
            <p:nvPr/>
          </p:nvSpPr>
          <p:spPr>
            <a:xfrm>
              <a:off x="6155005" y="2381263"/>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角丸四角形 8"/>
            <p:cNvSpPr/>
            <p:nvPr/>
          </p:nvSpPr>
          <p:spPr>
            <a:xfrm>
              <a:off x="7124297" y="2435263"/>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防災対策</a:t>
              </a:r>
            </a:p>
          </p:txBody>
        </p:sp>
        <p:sp>
          <p:nvSpPr>
            <p:cNvPr id="25" name="角丸四角形 24"/>
            <p:cNvSpPr/>
            <p:nvPr/>
          </p:nvSpPr>
          <p:spPr>
            <a:xfrm>
              <a:off x="6155005" y="2861734"/>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角丸四角形 10"/>
            <p:cNvSpPr/>
            <p:nvPr/>
          </p:nvSpPr>
          <p:spPr>
            <a:xfrm>
              <a:off x="7124297" y="2915734"/>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治安・防犯</a:t>
              </a:r>
            </a:p>
          </p:txBody>
        </p:sp>
        <p:sp>
          <p:nvSpPr>
            <p:cNvPr id="27" name="角丸四角形 26"/>
            <p:cNvSpPr/>
            <p:nvPr/>
          </p:nvSpPr>
          <p:spPr>
            <a:xfrm>
              <a:off x="6155005" y="3342205"/>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角丸四角形 12"/>
            <p:cNvSpPr/>
            <p:nvPr/>
          </p:nvSpPr>
          <p:spPr>
            <a:xfrm>
              <a:off x="7124297" y="3396205"/>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子育て</a:t>
              </a:r>
            </a:p>
          </p:txBody>
        </p:sp>
        <p:sp>
          <p:nvSpPr>
            <p:cNvPr id="29" name="角丸四角形 28"/>
            <p:cNvSpPr/>
            <p:nvPr/>
          </p:nvSpPr>
          <p:spPr>
            <a:xfrm>
              <a:off x="6155005" y="3822676"/>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0" name="角丸四角形 14"/>
            <p:cNvSpPr/>
            <p:nvPr/>
          </p:nvSpPr>
          <p:spPr>
            <a:xfrm>
              <a:off x="7124297" y="3876676"/>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教　育</a:t>
              </a:r>
            </a:p>
          </p:txBody>
        </p:sp>
        <p:sp>
          <p:nvSpPr>
            <p:cNvPr id="31" name="角丸四角形 30"/>
            <p:cNvSpPr/>
            <p:nvPr/>
          </p:nvSpPr>
          <p:spPr>
            <a:xfrm>
              <a:off x="6155005" y="430314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角丸四角形 16"/>
            <p:cNvSpPr/>
            <p:nvPr/>
          </p:nvSpPr>
          <p:spPr>
            <a:xfrm>
              <a:off x="7124297" y="4357147"/>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就　労</a:t>
              </a:r>
            </a:p>
          </p:txBody>
        </p:sp>
        <p:sp>
          <p:nvSpPr>
            <p:cNvPr id="33" name="角丸四角形 32"/>
            <p:cNvSpPr/>
            <p:nvPr/>
          </p:nvSpPr>
          <p:spPr>
            <a:xfrm>
              <a:off x="6155005" y="4783618"/>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角丸四角形 18"/>
            <p:cNvSpPr/>
            <p:nvPr/>
          </p:nvSpPr>
          <p:spPr>
            <a:xfrm>
              <a:off x="7124297" y="4837618"/>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経済成長</a:t>
              </a:r>
            </a:p>
          </p:txBody>
        </p:sp>
        <p:sp>
          <p:nvSpPr>
            <p:cNvPr id="35" name="角丸四角形 34"/>
            <p:cNvSpPr/>
            <p:nvPr/>
          </p:nvSpPr>
          <p:spPr>
            <a:xfrm>
              <a:off x="6155005" y="526408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vert="horz" wrap="non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5" name="テキスト ボックス 44"/>
            <p:cNvSpPr txBox="1"/>
            <p:nvPr/>
          </p:nvSpPr>
          <p:spPr>
            <a:xfrm>
              <a:off x="7124297" y="5318087"/>
              <a:ext cx="720000" cy="324000"/>
            </a:xfrm>
            <a:prstGeom prst="rect">
              <a:avLst/>
            </a:prstGeom>
            <a:noFill/>
          </p:spPr>
          <p:txBody>
            <a:bodyPr vert="horz" wrap="non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Calibri"/>
                  <a:ea typeface="ＭＳ Ｐゴシック" pitchFamily="50" charset="-128"/>
                  <a:cs typeface="+mn-cs"/>
                </a:rPr>
                <a:t>技術革新</a:t>
              </a:r>
            </a:p>
          </p:txBody>
        </p:sp>
      </p:grpSp>
      <p:sp>
        <p:nvSpPr>
          <p:cNvPr id="49" name="テキスト ボックス 48"/>
          <p:cNvSpPr txBox="1"/>
          <p:nvPr/>
        </p:nvSpPr>
        <p:spPr>
          <a:xfrm>
            <a:off x="5725126" y="799539"/>
            <a:ext cx="305724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Calibri"/>
                <a:ea typeface="ＭＳ Ｐゴシック" pitchFamily="50" charset="-128"/>
                <a:cs typeface="+mn-cs"/>
              </a:rPr>
              <a:t>健康以外の効用</a:t>
            </a:r>
          </a:p>
        </p:txBody>
      </p:sp>
      <p:sp>
        <p:nvSpPr>
          <p:cNvPr id="51" name="正方形/長方形 50"/>
          <p:cNvSpPr/>
          <p:nvPr/>
        </p:nvSpPr>
        <p:spPr>
          <a:xfrm>
            <a:off x="5653824" y="6284890"/>
            <a:ext cx="4633175" cy="57578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平成</a:t>
            </a:r>
            <a:r>
              <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26</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年度厚生労働科学研究（健康安全・危機管理対策総合研究事業）</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「地域保健対策におけるソーシャルキャピタルの活用のあり方に関する研究」 </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http://www.jpha.or.jp/sub/menu04_10.html</a:t>
            </a:r>
            <a:endPar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58" name="グループ化 57"/>
          <p:cNvGrpSpPr/>
          <p:nvPr/>
        </p:nvGrpSpPr>
        <p:grpSpPr>
          <a:xfrm>
            <a:off x="1959488" y="1420321"/>
            <a:ext cx="2560875" cy="477280"/>
            <a:chOff x="2062862" y="1420321"/>
            <a:chExt cx="2560875" cy="477280"/>
          </a:xfrm>
        </p:grpSpPr>
        <p:sp>
          <p:nvSpPr>
            <p:cNvPr id="14" name="角丸四角形 13"/>
            <p:cNvSpPr/>
            <p:nvPr/>
          </p:nvSpPr>
          <p:spPr>
            <a:xfrm>
              <a:off x="2062862" y="1420321"/>
              <a:ext cx="2560875" cy="477280"/>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4" name="角丸四角形 9"/>
            <p:cNvSpPr/>
            <p:nvPr/>
          </p:nvSpPr>
          <p:spPr>
            <a:xfrm>
              <a:off x="2623299" y="149696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総死亡率</a:t>
              </a:r>
            </a:p>
          </p:txBody>
        </p:sp>
      </p:grpSp>
      <p:sp>
        <p:nvSpPr>
          <p:cNvPr id="41" name="角丸四角形 5"/>
          <p:cNvSpPr/>
          <p:nvPr/>
        </p:nvSpPr>
        <p:spPr>
          <a:xfrm>
            <a:off x="2519925" y="413290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健康行動</a:t>
            </a:r>
          </a:p>
        </p:txBody>
      </p:sp>
      <p:sp>
        <p:nvSpPr>
          <p:cNvPr id="42" name="角丸四角形 5"/>
          <p:cNvSpPr/>
          <p:nvPr/>
        </p:nvSpPr>
        <p:spPr>
          <a:xfrm>
            <a:off x="2519925" y="455265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喫煙率</a:t>
            </a:r>
            <a:endParaRPr kumimoji="1" lang="en-US" altLang="ja-JP"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3" name="角丸四角形 5"/>
          <p:cNvSpPr/>
          <p:nvPr/>
        </p:nvSpPr>
        <p:spPr>
          <a:xfrm>
            <a:off x="2519925" y="497240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運動習慣</a:t>
            </a:r>
          </a:p>
        </p:txBody>
      </p:sp>
      <p:sp>
        <p:nvSpPr>
          <p:cNvPr id="46" name="角丸四角形 5"/>
          <p:cNvSpPr/>
          <p:nvPr/>
        </p:nvSpPr>
        <p:spPr>
          <a:xfrm>
            <a:off x="4115629" y="3177078"/>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47" name="角丸四角形 5"/>
          <p:cNvSpPr/>
          <p:nvPr/>
        </p:nvSpPr>
        <p:spPr>
          <a:xfrm>
            <a:off x="3658543" y="2318316"/>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0" name="角丸四角形 5"/>
          <p:cNvSpPr/>
          <p:nvPr/>
        </p:nvSpPr>
        <p:spPr>
          <a:xfrm>
            <a:off x="3843310" y="1475053"/>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9" name="角丸四角形 5"/>
          <p:cNvSpPr/>
          <p:nvPr/>
        </p:nvSpPr>
        <p:spPr>
          <a:xfrm>
            <a:off x="3838293" y="4090949"/>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0" name="角丸四角形 5"/>
          <p:cNvSpPr/>
          <p:nvPr/>
        </p:nvSpPr>
        <p:spPr>
          <a:xfrm>
            <a:off x="3838293" y="493199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1" name="角丸四角形 5"/>
          <p:cNvSpPr/>
          <p:nvPr/>
        </p:nvSpPr>
        <p:spPr>
          <a:xfrm>
            <a:off x="3838293" y="451422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Tree>
    <p:custDataLst>
      <p:tags r:id="rId1"/>
    </p:custDataLst>
    <p:extLst>
      <p:ext uri="{BB962C8B-B14F-4D97-AF65-F5344CB8AC3E}">
        <p14:creationId xmlns:p14="http://schemas.microsoft.com/office/powerpoint/2010/main" val="115059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500"/>
                                        <p:tgtEl>
                                          <p:spTgt spid="4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1500"/>
                                        <p:tgtEl>
                                          <p:spTgt spid="60"/>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500"/>
                                        <p:tgtEl>
                                          <p:spTgt spid="42"/>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500"/>
                                        <p:tgtEl>
                                          <p:spTgt spid="61"/>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500"/>
                                        <p:tgtEl>
                                          <p:spTgt spid="41"/>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1500"/>
                                        <p:tgtEl>
                                          <p:spTgt spid="59"/>
                                        </p:tgtEl>
                                      </p:cBhvr>
                                    </p:animEffect>
                                  </p:childTnLst>
                                </p:cTn>
                              </p:par>
                              <p:par>
                                <p:cTn id="29" presetID="10" presetClass="entr" presetSubtype="0" fill="hold" nodeType="withEffect">
                                  <p:stCondLst>
                                    <p:cond delay="25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250"/>
                                        <p:tgtEl>
                                          <p:spTgt spid="56"/>
                                        </p:tgtEl>
                                      </p:cBhvr>
                                    </p:animEffect>
                                  </p:childTnLst>
                                </p:cTn>
                              </p:par>
                              <p:par>
                                <p:cTn id="32" presetID="10" presetClass="entr" presetSubtype="0" fill="hold" grpId="0" nodeType="withEffect">
                                  <p:stCondLst>
                                    <p:cond delay="25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250"/>
                                        <p:tgtEl>
                                          <p:spTgt spid="46"/>
                                        </p:tgtEl>
                                      </p:cBhvr>
                                    </p:animEffect>
                                  </p:childTnLst>
                                </p:cTn>
                              </p:par>
                              <p:par>
                                <p:cTn id="35" presetID="10" presetClass="entr" presetSubtype="0" fill="hold" nodeType="withEffect">
                                  <p:stCondLst>
                                    <p:cond delay="325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1250"/>
                                        <p:tgtEl>
                                          <p:spTgt spid="57"/>
                                        </p:tgtEl>
                                      </p:cBhvr>
                                    </p:animEffect>
                                  </p:childTnLst>
                                </p:cTn>
                              </p:par>
                              <p:par>
                                <p:cTn id="38" presetID="10" presetClass="entr" presetSubtype="0" fill="hold" grpId="0" nodeType="withEffect">
                                  <p:stCondLst>
                                    <p:cond delay="3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250"/>
                                        <p:tgtEl>
                                          <p:spTgt spid="47"/>
                                        </p:tgtEl>
                                      </p:cBhvr>
                                    </p:animEffect>
                                  </p:childTnLst>
                                </p:cTn>
                              </p:par>
                              <p:par>
                                <p:cTn id="41" presetID="10" presetClass="entr" presetSubtype="0" fill="hold" nodeType="withEffect">
                                  <p:stCondLst>
                                    <p:cond delay="40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250"/>
                                        <p:tgtEl>
                                          <p:spTgt spid="58"/>
                                        </p:tgtEl>
                                      </p:cBhvr>
                                    </p:animEffect>
                                  </p:childTnLst>
                                </p:cTn>
                              </p:par>
                              <p:par>
                                <p:cTn id="44" presetID="10" presetClass="entr" presetSubtype="0" fill="hold" grpId="0" nodeType="withEffect">
                                  <p:stCondLst>
                                    <p:cond delay="40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25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p:bldP spid="50" grpId="0"/>
      <p:bldP spid="59" grpId="0"/>
      <p:bldP spid="60" grpId="0"/>
      <p:bldP spid="61"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242094" y="2622494"/>
            <a:ext cx="9802812" cy="161300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教科書がストレスに</a:t>
            </a:r>
            <a:endParaRPr kumimoji="1" lang="en-US" altLang="ja-JP"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Tree>
    <p:extLst>
      <p:ext uri="{BB962C8B-B14F-4D97-AF65-F5344CB8AC3E}">
        <p14:creationId xmlns:p14="http://schemas.microsoft.com/office/powerpoint/2010/main" val="2179428368"/>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F798514-76F7-9225-1D04-1C295C0F4B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74938" y="0"/>
            <a:ext cx="4937124" cy="6858000"/>
          </a:xfrm>
          <a:prstGeom prst="rect">
            <a:avLst/>
          </a:prstGeom>
        </p:spPr>
      </p:pic>
    </p:spTree>
    <p:extLst>
      <p:ext uri="{BB962C8B-B14F-4D97-AF65-F5344CB8AC3E}">
        <p14:creationId xmlns:p14="http://schemas.microsoft.com/office/powerpoint/2010/main" val="384522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テキスト&#10;&#10;自動的に生成された説明">
            <a:extLst>
              <a:ext uri="{FF2B5EF4-FFF2-40B4-BE49-F238E27FC236}">
                <a16:creationId xmlns:a16="http://schemas.microsoft.com/office/drawing/2014/main" id="{8E58075D-A11E-434C-5EB1-0ABAEEAFFDB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40424" y="0"/>
            <a:ext cx="4423074" cy="6858000"/>
          </a:xfrm>
          <a:prstGeom prst="rect">
            <a:avLst/>
          </a:prstGeom>
        </p:spPr>
      </p:pic>
      <p:pic>
        <p:nvPicPr>
          <p:cNvPr id="5" name="図 4" descr="テキスト&#10;&#10;自動的に生成された説明">
            <a:extLst>
              <a:ext uri="{FF2B5EF4-FFF2-40B4-BE49-F238E27FC236}">
                <a16:creationId xmlns:a16="http://schemas.microsoft.com/office/drawing/2014/main" id="{FCD6C315-9F68-37ED-6BE2-ADAFAF9B9D0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flipH="1" flipV="1">
            <a:off x="5469396" y="0"/>
            <a:ext cx="4423074" cy="6858000"/>
          </a:xfrm>
          <a:prstGeom prst="rect">
            <a:avLst/>
          </a:prstGeom>
        </p:spPr>
      </p:pic>
    </p:spTree>
    <p:extLst>
      <p:ext uri="{BB962C8B-B14F-4D97-AF65-F5344CB8AC3E}">
        <p14:creationId xmlns:p14="http://schemas.microsoft.com/office/powerpoint/2010/main" val="291457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テキスト&#10;&#10;自動的に生成された説明">
            <a:extLst>
              <a:ext uri="{FF2B5EF4-FFF2-40B4-BE49-F238E27FC236}">
                <a16:creationId xmlns:a16="http://schemas.microsoft.com/office/drawing/2014/main" id="{8E58075D-A11E-434C-5EB1-0ABAEEAFFDB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40424" y="0"/>
            <a:ext cx="4423074" cy="6858000"/>
          </a:xfrm>
          <a:prstGeom prst="rect">
            <a:avLst/>
          </a:prstGeom>
        </p:spPr>
      </p:pic>
      <p:pic>
        <p:nvPicPr>
          <p:cNvPr id="5" name="図 4" descr="テキスト&#10;&#10;自動的に生成された説明">
            <a:extLst>
              <a:ext uri="{FF2B5EF4-FFF2-40B4-BE49-F238E27FC236}">
                <a16:creationId xmlns:a16="http://schemas.microsoft.com/office/drawing/2014/main" id="{FCD6C315-9F68-37ED-6BE2-ADAFAF9B9D0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flipH="1" flipV="1">
            <a:off x="5469396" y="0"/>
            <a:ext cx="4423074" cy="6858000"/>
          </a:xfrm>
          <a:prstGeom prst="rect">
            <a:avLst/>
          </a:prstGeom>
        </p:spPr>
      </p:pic>
      <p:pic>
        <p:nvPicPr>
          <p:cNvPr id="12" name="図 11" descr="テキスト&#10;&#10;自動的に生成された説明">
            <a:extLst>
              <a:ext uri="{FF2B5EF4-FFF2-40B4-BE49-F238E27FC236}">
                <a16:creationId xmlns:a16="http://schemas.microsoft.com/office/drawing/2014/main" id="{9C060C89-BD1B-4F16-DE4A-FEE1134FC1ED}"/>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rot="10800000">
            <a:off x="1059096" y="0"/>
            <a:ext cx="8114703" cy="6859726"/>
          </a:xfrm>
          <a:prstGeom prst="rect">
            <a:avLst/>
          </a:prstGeom>
        </p:spPr>
      </p:pic>
      <p:sp>
        <p:nvSpPr>
          <p:cNvPr id="14" name="正方形/長方形 13">
            <a:extLst>
              <a:ext uri="{FF2B5EF4-FFF2-40B4-BE49-F238E27FC236}">
                <a16:creationId xmlns:a16="http://schemas.microsoft.com/office/drawing/2014/main" id="{4A40C6B7-F61F-44FC-31F4-17CAE7E16E6B}"/>
              </a:ext>
            </a:extLst>
          </p:cNvPr>
          <p:cNvSpPr/>
          <p:nvPr/>
        </p:nvSpPr>
        <p:spPr bwMode="auto">
          <a:xfrm>
            <a:off x="3281902" y="559690"/>
            <a:ext cx="5876203"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4A423C10-CE57-C000-86AD-BDC03A3201BC}"/>
              </a:ext>
            </a:extLst>
          </p:cNvPr>
          <p:cNvSpPr/>
          <p:nvPr/>
        </p:nvSpPr>
        <p:spPr bwMode="auto">
          <a:xfrm>
            <a:off x="1087563" y="1004869"/>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6" name="正方形/長方形 15">
            <a:extLst>
              <a:ext uri="{FF2B5EF4-FFF2-40B4-BE49-F238E27FC236}">
                <a16:creationId xmlns:a16="http://schemas.microsoft.com/office/drawing/2014/main" id="{AD9729D2-FB4F-045E-5B1F-CD0495BE6B68}"/>
              </a:ext>
            </a:extLst>
          </p:cNvPr>
          <p:cNvSpPr/>
          <p:nvPr/>
        </p:nvSpPr>
        <p:spPr bwMode="auto">
          <a:xfrm>
            <a:off x="1087563" y="1450048"/>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正方形/長方形 16">
            <a:extLst>
              <a:ext uri="{FF2B5EF4-FFF2-40B4-BE49-F238E27FC236}">
                <a16:creationId xmlns:a16="http://schemas.microsoft.com/office/drawing/2014/main" id="{32D5E358-0B37-193A-01D9-E64E6DEA700D}"/>
              </a:ext>
            </a:extLst>
          </p:cNvPr>
          <p:cNvSpPr/>
          <p:nvPr/>
        </p:nvSpPr>
        <p:spPr bwMode="auto">
          <a:xfrm>
            <a:off x="1087563" y="1895227"/>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8" name="正方形/長方形 17">
            <a:extLst>
              <a:ext uri="{FF2B5EF4-FFF2-40B4-BE49-F238E27FC236}">
                <a16:creationId xmlns:a16="http://schemas.microsoft.com/office/drawing/2014/main" id="{77B36632-6523-B842-9FC8-9841A8D8B4D0}"/>
              </a:ext>
            </a:extLst>
          </p:cNvPr>
          <p:cNvSpPr/>
          <p:nvPr/>
        </p:nvSpPr>
        <p:spPr bwMode="auto">
          <a:xfrm>
            <a:off x="1087563" y="2340406"/>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9" name="正方形/長方形 18">
            <a:extLst>
              <a:ext uri="{FF2B5EF4-FFF2-40B4-BE49-F238E27FC236}">
                <a16:creationId xmlns:a16="http://schemas.microsoft.com/office/drawing/2014/main" id="{085B19DC-C1B7-BE19-8934-24691ABB0179}"/>
              </a:ext>
            </a:extLst>
          </p:cNvPr>
          <p:cNvSpPr/>
          <p:nvPr/>
        </p:nvSpPr>
        <p:spPr bwMode="auto">
          <a:xfrm>
            <a:off x="1087563" y="2785585"/>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0" name="正方形/長方形 19">
            <a:extLst>
              <a:ext uri="{FF2B5EF4-FFF2-40B4-BE49-F238E27FC236}">
                <a16:creationId xmlns:a16="http://schemas.microsoft.com/office/drawing/2014/main" id="{3750683D-A50D-FA7D-CAE0-5433C7241A10}"/>
              </a:ext>
            </a:extLst>
          </p:cNvPr>
          <p:cNvSpPr/>
          <p:nvPr/>
        </p:nvSpPr>
        <p:spPr bwMode="auto">
          <a:xfrm>
            <a:off x="1087563" y="3230766"/>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 name="正方形/長方形 1">
            <a:extLst>
              <a:ext uri="{FF2B5EF4-FFF2-40B4-BE49-F238E27FC236}">
                <a16:creationId xmlns:a16="http://schemas.microsoft.com/office/drawing/2014/main" id="{9A675C74-91A8-0A65-9CE4-626F06ADED04}"/>
              </a:ext>
            </a:extLst>
          </p:cNvPr>
          <p:cNvSpPr/>
          <p:nvPr/>
        </p:nvSpPr>
        <p:spPr bwMode="auto">
          <a:xfrm>
            <a:off x="4000500" y="3759088"/>
            <a:ext cx="5157605"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4" name="正方形/長方形 3">
            <a:extLst>
              <a:ext uri="{FF2B5EF4-FFF2-40B4-BE49-F238E27FC236}">
                <a16:creationId xmlns:a16="http://schemas.microsoft.com/office/drawing/2014/main" id="{D88A718F-6F6A-0590-78FD-D9A1A94CEF6B}"/>
              </a:ext>
            </a:extLst>
          </p:cNvPr>
          <p:cNvSpPr/>
          <p:nvPr/>
        </p:nvSpPr>
        <p:spPr bwMode="auto">
          <a:xfrm>
            <a:off x="1087563" y="4204267"/>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6" name="正方形/長方形 5">
            <a:extLst>
              <a:ext uri="{FF2B5EF4-FFF2-40B4-BE49-F238E27FC236}">
                <a16:creationId xmlns:a16="http://schemas.microsoft.com/office/drawing/2014/main" id="{08923987-C4CF-C664-5DFE-D01B7C0324E7}"/>
              </a:ext>
            </a:extLst>
          </p:cNvPr>
          <p:cNvSpPr/>
          <p:nvPr/>
        </p:nvSpPr>
        <p:spPr bwMode="auto">
          <a:xfrm>
            <a:off x="1087563" y="4649446"/>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7" name="正方形/長方形 6">
            <a:extLst>
              <a:ext uri="{FF2B5EF4-FFF2-40B4-BE49-F238E27FC236}">
                <a16:creationId xmlns:a16="http://schemas.microsoft.com/office/drawing/2014/main" id="{E1216246-3B09-63FA-D81E-682C8FFCCD23}"/>
              </a:ext>
            </a:extLst>
          </p:cNvPr>
          <p:cNvSpPr/>
          <p:nvPr/>
        </p:nvSpPr>
        <p:spPr bwMode="auto">
          <a:xfrm>
            <a:off x="1087563" y="5094625"/>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正方形/長方形 7">
            <a:extLst>
              <a:ext uri="{FF2B5EF4-FFF2-40B4-BE49-F238E27FC236}">
                <a16:creationId xmlns:a16="http://schemas.microsoft.com/office/drawing/2014/main" id="{B3B5C0A0-ABD0-A198-1F4E-8B423D3E9507}"/>
              </a:ext>
            </a:extLst>
          </p:cNvPr>
          <p:cNvSpPr/>
          <p:nvPr/>
        </p:nvSpPr>
        <p:spPr bwMode="auto">
          <a:xfrm>
            <a:off x="1087563" y="5522461"/>
            <a:ext cx="8070542" cy="445179"/>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9" name="正方形/長方形 8">
            <a:extLst>
              <a:ext uri="{FF2B5EF4-FFF2-40B4-BE49-F238E27FC236}">
                <a16:creationId xmlns:a16="http://schemas.microsoft.com/office/drawing/2014/main" id="{F0407DA3-47F8-18F8-F082-9CE0FCE49475}"/>
              </a:ext>
            </a:extLst>
          </p:cNvPr>
          <p:cNvSpPr/>
          <p:nvPr/>
        </p:nvSpPr>
        <p:spPr bwMode="auto">
          <a:xfrm>
            <a:off x="1087563" y="5984983"/>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 name="正方形/長方形 9">
            <a:extLst>
              <a:ext uri="{FF2B5EF4-FFF2-40B4-BE49-F238E27FC236}">
                <a16:creationId xmlns:a16="http://schemas.microsoft.com/office/drawing/2014/main" id="{86C65338-A1C8-47F3-4DF2-6293F57B13FC}"/>
              </a:ext>
            </a:extLst>
          </p:cNvPr>
          <p:cNvSpPr/>
          <p:nvPr/>
        </p:nvSpPr>
        <p:spPr bwMode="auto">
          <a:xfrm>
            <a:off x="1087563" y="6430164"/>
            <a:ext cx="8070542" cy="42783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7148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par>
                                <p:cTn id="10" presetID="35" presetClass="path" presetSubtype="0" accel="50000" decel="50000" fill="hold" nodeType="withEffect">
                                  <p:stCondLst>
                                    <p:cond delay="0"/>
                                  </p:stCondLst>
                                  <p:childTnLst>
                                    <p:animMotion origin="layout" path="M 0.2074 -0.04282 L 3.38271E-17 0 " pathEditMode="relative" rAng="0" ptsTypes="AA">
                                      <p:cBhvr>
                                        <p:cTn id="11" dur="2000" fill="hold"/>
                                        <p:tgtEl>
                                          <p:spTgt spid="12"/>
                                        </p:tgtEl>
                                        <p:attrNameLst>
                                          <p:attrName>ppt_x</p:attrName>
                                          <p:attrName>ppt_y</p:attrName>
                                        </p:attrNameLst>
                                      </p:cBhvr>
                                      <p:rCtr x="-10247" y="2130"/>
                                    </p:animMotion>
                                  </p:childTnLst>
                                </p:cTn>
                              </p:par>
                              <p:par>
                                <p:cTn id="12" presetID="10" presetClass="entr" presetSubtype="0" fill="hold" grpId="1" nodeType="withEffect">
                                  <p:stCondLst>
                                    <p:cond delay="15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1" nodeType="withEffect">
                                  <p:stCondLst>
                                    <p:cond delay="15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1" nodeType="withEffect">
                                  <p:stCondLst>
                                    <p:cond delay="15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1" nodeType="withEffect">
                                  <p:stCondLst>
                                    <p:cond delay="15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1" nodeType="withEffect">
                                  <p:stCondLst>
                                    <p:cond delay="15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1" nodeType="withEffect">
                                  <p:stCondLst>
                                    <p:cond delay="15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1" nodeType="withEffect">
                                  <p:stCondLst>
                                    <p:cond delay="1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10" presetClass="entr" presetSubtype="0" fill="hold" grpId="1" nodeType="withEffect">
                                  <p:stCondLst>
                                    <p:cond delay="15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par>
                                <p:cTn id="39" presetID="10" presetClass="entr" presetSubtype="0" fill="hold" grpId="1" nodeType="withEffect">
                                  <p:stCondLst>
                                    <p:cond delay="150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1" nodeType="withEffect">
                                  <p:stCondLst>
                                    <p:cond delay="150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1" nodeType="withEffect">
                                  <p:stCondLst>
                                    <p:cond delay="15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grpId="1" nodeType="withEffect">
                                  <p:stCondLst>
                                    <p:cond delay="15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1" nodeType="withEffect">
                                  <p:stCondLst>
                                    <p:cond delay="15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xit" presetSubtype="8" fill="hold" grpId="0" nodeType="clickEffect">
                                  <p:stCondLst>
                                    <p:cond delay="0"/>
                                  </p:stCondLst>
                                  <p:childTnLst>
                                    <p:animEffect transition="out" filter="wipe(left)">
                                      <p:cBhvr>
                                        <p:cTn id="57" dur="3250"/>
                                        <p:tgtEl>
                                          <p:spTgt spid="14"/>
                                        </p:tgtEl>
                                      </p:cBhvr>
                                    </p:animEffect>
                                    <p:set>
                                      <p:cBhvr>
                                        <p:cTn id="58" dur="1" fill="hold">
                                          <p:stCondLst>
                                            <p:cond delay="3249"/>
                                          </p:stCondLst>
                                        </p:cTn>
                                        <p:tgtEl>
                                          <p:spTgt spid="14"/>
                                        </p:tgtEl>
                                        <p:attrNameLst>
                                          <p:attrName>style.visibility</p:attrName>
                                        </p:attrNameLst>
                                      </p:cBhvr>
                                      <p:to>
                                        <p:strVal val="hidden"/>
                                      </p:to>
                                    </p:set>
                                  </p:childTnLst>
                                </p:cTn>
                              </p:par>
                              <p:par>
                                <p:cTn id="59" presetID="22" presetClass="exit" presetSubtype="8" fill="hold" grpId="0" nodeType="withEffect">
                                  <p:stCondLst>
                                    <p:cond delay="2500"/>
                                  </p:stCondLst>
                                  <p:childTnLst>
                                    <p:animEffect transition="out" filter="wipe(left)">
                                      <p:cBhvr>
                                        <p:cTn id="60" dur="4000"/>
                                        <p:tgtEl>
                                          <p:spTgt spid="15"/>
                                        </p:tgtEl>
                                      </p:cBhvr>
                                    </p:animEffect>
                                    <p:set>
                                      <p:cBhvr>
                                        <p:cTn id="61" dur="1" fill="hold">
                                          <p:stCondLst>
                                            <p:cond delay="3999"/>
                                          </p:stCondLst>
                                        </p:cTn>
                                        <p:tgtEl>
                                          <p:spTgt spid="15"/>
                                        </p:tgtEl>
                                        <p:attrNameLst>
                                          <p:attrName>style.visibility</p:attrName>
                                        </p:attrNameLst>
                                      </p:cBhvr>
                                      <p:to>
                                        <p:strVal val="hidden"/>
                                      </p:to>
                                    </p:set>
                                  </p:childTnLst>
                                </p:cTn>
                              </p:par>
                              <p:par>
                                <p:cTn id="62" presetID="22" presetClass="exit" presetSubtype="8" fill="hold" grpId="0" nodeType="withEffect">
                                  <p:stCondLst>
                                    <p:cond delay="6000"/>
                                  </p:stCondLst>
                                  <p:childTnLst>
                                    <p:animEffect transition="out" filter="wipe(left)">
                                      <p:cBhvr>
                                        <p:cTn id="63" dur="4000"/>
                                        <p:tgtEl>
                                          <p:spTgt spid="16"/>
                                        </p:tgtEl>
                                      </p:cBhvr>
                                    </p:animEffect>
                                    <p:set>
                                      <p:cBhvr>
                                        <p:cTn id="64" dur="1" fill="hold">
                                          <p:stCondLst>
                                            <p:cond delay="3999"/>
                                          </p:stCondLst>
                                        </p:cTn>
                                        <p:tgtEl>
                                          <p:spTgt spid="16"/>
                                        </p:tgtEl>
                                        <p:attrNameLst>
                                          <p:attrName>style.visibility</p:attrName>
                                        </p:attrNameLst>
                                      </p:cBhvr>
                                      <p:to>
                                        <p:strVal val="hidden"/>
                                      </p:to>
                                    </p:set>
                                  </p:childTnLst>
                                </p:cTn>
                              </p:par>
                              <p:par>
                                <p:cTn id="65" presetID="22" presetClass="exit" presetSubtype="8" fill="hold" grpId="0" nodeType="withEffect">
                                  <p:stCondLst>
                                    <p:cond delay="9500"/>
                                  </p:stCondLst>
                                  <p:childTnLst>
                                    <p:animEffect transition="out" filter="wipe(left)">
                                      <p:cBhvr>
                                        <p:cTn id="66" dur="4000"/>
                                        <p:tgtEl>
                                          <p:spTgt spid="17"/>
                                        </p:tgtEl>
                                      </p:cBhvr>
                                    </p:animEffect>
                                    <p:set>
                                      <p:cBhvr>
                                        <p:cTn id="67" dur="1" fill="hold">
                                          <p:stCondLst>
                                            <p:cond delay="3999"/>
                                          </p:stCondLst>
                                        </p:cTn>
                                        <p:tgtEl>
                                          <p:spTgt spid="17"/>
                                        </p:tgtEl>
                                        <p:attrNameLst>
                                          <p:attrName>style.visibility</p:attrName>
                                        </p:attrNameLst>
                                      </p:cBhvr>
                                      <p:to>
                                        <p:strVal val="hidden"/>
                                      </p:to>
                                    </p:set>
                                  </p:childTnLst>
                                </p:cTn>
                              </p:par>
                              <p:par>
                                <p:cTn id="68" presetID="22" presetClass="exit" presetSubtype="8" fill="hold" grpId="0" nodeType="withEffect">
                                  <p:stCondLst>
                                    <p:cond delay="13000"/>
                                  </p:stCondLst>
                                  <p:childTnLst>
                                    <p:animEffect transition="out" filter="wipe(left)">
                                      <p:cBhvr>
                                        <p:cTn id="69" dur="4000"/>
                                        <p:tgtEl>
                                          <p:spTgt spid="18"/>
                                        </p:tgtEl>
                                      </p:cBhvr>
                                    </p:animEffect>
                                    <p:set>
                                      <p:cBhvr>
                                        <p:cTn id="70" dur="1" fill="hold">
                                          <p:stCondLst>
                                            <p:cond delay="3999"/>
                                          </p:stCondLst>
                                        </p:cTn>
                                        <p:tgtEl>
                                          <p:spTgt spid="18"/>
                                        </p:tgtEl>
                                        <p:attrNameLst>
                                          <p:attrName>style.visibility</p:attrName>
                                        </p:attrNameLst>
                                      </p:cBhvr>
                                      <p:to>
                                        <p:strVal val="hidden"/>
                                      </p:to>
                                    </p:set>
                                  </p:childTnLst>
                                </p:cTn>
                              </p:par>
                              <p:par>
                                <p:cTn id="71" presetID="22" presetClass="exit" presetSubtype="8" fill="hold" grpId="0" nodeType="withEffect">
                                  <p:stCondLst>
                                    <p:cond delay="16500"/>
                                  </p:stCondLst>
                                  <p:childTnLst>
                                    <p:animEffect transition="out" filter="wipe(left)">
                                      <p:cBhvr>
                                        <p:cTn id="72" dur="4000"/>
                                        <p:tgtEl>
                                          <p:spTgt spid="19"/>
                                        </p:tgtEl>
                                      </p:cBhvr>
                                    </p:animEffect>
                                    <p:set>
                                      <p:cBhvr>
                                        <p:cTn id="73" dur="1" fill="hold">
                                          <p:stCondLst>
                                            <p:cond delay="3999"/>
                                          </p:stCondLst>
                                        </p:cTn>
                                        <p:tgtEl>
                                          <p:spTgt spid="19"/>
                                        </p:tgtEl>
                                        <p:attrNameLst>
                                          <p:attrName>style.visibility</p:attrName>
                                        </p:attrNameLst>
                                      </p:cBhvr>
                                      <p:to>
                                        <p:strVal val="hidden"/>
                                      </p:to>
                                    </p:set>
                                  </p:childTnLst>
                                </p:cTn>
                              </p:par>
                              <p:par>
                                <p:cTn id="74" presetID="22" presetClass="exit" presetSubtype="8" fill="hold" grpId="0" nodeType="withEffect">
                                  <p:stCondLst>
                                    <p:cond delay="20000"/>
                                  </p:stCondLst>
                                  <p:childTnLst>
                                    <p:animEffect transition="out" filter="wipe(left)">
                                      <p:cBhvr>
                                        <p:cTn id="75" dur="4000"/>
                                        <p:tgtEl>
                                          <p:spTgt spid="20"/>
                                        </p:tgtEl>
                                      </p:cBhvr>
                                    </p:animEffect>
                                    <p:set>
                                      <p:cBhvr>
                                        <p:cTn id="76" dur="1" fill="hold">
                                          <p:stCondLst>
                                            <p:cond delay="3999"/>
                                          </p:stCondLst>
                                        </p:cTn>
                                        <p:tgtEl>
                                          <p:spTgt spid="20"/>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22" presetClass="exit" presetSubtype="8" fill="hold" grpId="0" nodeType="clickEffect">
                                  <p:stCondLst>
                                    <p:cond delay="0"/>
                                  </p:stCondLst>
                                  <p:childTnLst>
                                    <p:animEffect transition="out" filter="wipe(left)">
                                      <p:cBhvr>
                                        <p:cTn id="80" dur="3250"/>
                                        <p:tgtEl>
                                          <p:spTgt spid="2"/>
                                        </p:tgtEl>
                                      </p:cBhvr>
                                    </p:animEffect>
                                    <p:set>
                                      <p:cBhvr>
                                        <p:cTn id="81" dur="1" fill="hold">
                                          <p:stCondLst>
                                            <p:cond delay="3249"/>
                                          </p:stCondLst>
                                        </p:cTn>
                                        <p:tgtEl>
                                          <p:spTgt spid="2"/>
                                        </p:tgtEl>
                                        <p:attrNameLst>
                                          <p:attrName>style.visibility</p:attrName>
                                        </p:attrNameLst>
                                      </p:cBhvr>
                                      <p:to>
                                        <p:strVal val="hidden"/>
                                      </p:to>
                                    </p:set>
                                  </p:childTnLst>
                                </p:cTn>
                              </p:par>
                              <p:par>
                                <p:cTn id="82" presetID="22" presetClass="exit" presetSubtype="8" fill="hold" grpId="0" nodeType="withEffect">
                                  <p:stCondLst>
                                    <p:cond delay="2500"/>
                                  </p:stCondLst>
                                  <p:childTnLst>
                                    <p:animEffect transition="out" filter="wipe(left)">
                                      <p:cBhvr>
                                        <p:cTn id="83" dur="4000"/>
                                        <p:tgtEl>
                                          <p:spTgt spid="4"/>
                                        </p:tgtEl>
                                      </p:cBhvr>
                                    </p:animEffect>
                                    <p:set>
                                      <p:cBhvr>
                                        <p:cTn id="84" dur="1" fill="hold">
                                          <p:stCondLst>
                                            <p:cond delay="3999"/>
                                          </p:stCondLst>
                                        </p:cTn>
                                        <p:tgtEl>
                                          <p:spTgt spid="4"/>
                                        </p:tgtEl>
                                        <p:attrNameLst>
                                          <p:attrName>style.visibility</p:attrName>
                                        </p:attrNameLst>
                                      </p:cBhvr>
                                      <p:to>
                                        <p:strVal val="hidden"/>
                                      </p:to>
                                    </p:set>
                                  </p:childTnLst>
                                </p:cTn>
                              </p:par>
                              <p:par>
                                <p:cTn id="85" presetID="22" presetClass="exit" presetSubtype="8" fill="hold" grpId="0" nodeType="withEffect">
                                  <p:stCondLst>
                                    <p:cond delay="6000"/>
                                  </p:stCondLst>
                                  <p:childTnLst>
                                    <p:animEffect transition="out" filter="wipe(left)">
                                      <p:cBhvr>
                                        <p:cTn id="86" dur="4000"/>
                                        <p:tgtEl>
                                          <p:spTgt spid="6"/>
                                        </p:tgtEl>
                                      </p:cBhvr>
                                    </p:animEffect>
                                    <p:set>
                                      <p:cBhvr>
                                        <p:cTn id="87" dur="1" fill="hold">
                                          <p:stCondLst>
                                            <p:cond delay="3999"/>
                                          </p:stCondLst>
                                        </p:cTn>
                                        <p:tgtEl>
                                          <p:spTgt spid="6"/>
                                        </p:tgtEl>
                                        <p:attrNameLst>
                                          <p:attrName>style.visibility</p:attrName>
                                        </p:attrNameLst>
                                      </p:cBhvr>
                                      <p:to>
                                        <p:strVal val="hidden"/>
                                      </p:to>
                                    </p:set>
                                  </p:childTnLst>
                                </p:cTn>
                              </p:par>
                              <p:par>
                                <p:cTn id="88" presetID="22" presetClass="exit" presetSubtype="8" fill="hold" grpId="0" nodeType="withEffect">
                                  <p:stCondLst>
                                    <p:cond delay="9500"/>
                                  </p:stCondLst>
                                  <p:childTnLst>
                                    <p:animEffect transition="out" filter="wipe(left)">
                                      <p:cBhvr>
                                        <p:cTn id="89" dur="4000"/>
                                        <p:tgtEl>
                                          <p:spTgt spid="7"/>
                                        </p:tgtEl>
                                      </p:cBhvr>
                                    </p:animEffect>
                                    <p:set>
                                      <p:cBhvr>
                                        <p:cTn id="90" dur="1" fill="hold">
                                          <p:stCondLst>
                                            <p:cond delay="3999"/>
                                          </p:stCondLst>
                                        </p:cTn>
                                        <p:tgtEl>
                                          <p:spTgt spid="7"/>
                                        </p:tgtEl>
                                        <p:attrNameLst>
                                          <p:attrName>style.visibility</p:attrName>
                                        </p:attrNameLst>
                                      </p:cBhvr>
                                      <p:to>
                                        <p:strVal val="hidden"/>
                                      </p:to>
                                    </p:set>
                                  </p:childTnLst>
                                </p:cTn>
                              </p:par>
                              <p:par>
                                <p:cTn id="91" presetID="22" presetClass="exit" presetSubtype="8" fill="hold" grpId="0" nodeType="withEffect">
                                  <p:stCondLst>
                                    <p:cond delay="13000"/>
                                  </p:stCondLst>
                                  <p:childTnLst>
                                    <p:animEffect transition="out" filter="wipe(left)">
                                      <p:cBhvr>
                                        <p:cTn id="92" dur="4000"/>
                                        <p:tgtEl>
                                          <p:spTgt spid="8"/>
                                        </p:tgtEl>
                                      </p:cBhvr>
                                    </p:animEffect>
                                    <p:set>
                                      <p:cBhvr>
                                        <p:cTn id="93" dur="1" fill="hold">
                                          <p:stCondLst>
                                            <p:cond delay="3999"/>
                                          </p:stCondLst>
                                        </p:cTn>
                                        <p:tgtEl>
                                          <p:spTgt spid="8"/>
                                        </p:tgtEl>
                                        <p:attrNameLst>
                                          <p:attrName>style.visibility</p:attrName>
                                        </p:attrNameLst>
                                      </p:cBhvr>
                                      <p:to>
                                        <p:strVal val="hidden"/>
                                      </p:to>
                                    </p:set>
                                  </p:childTnLst>
                                </p:cTn>
                              </p:par>
                              <p:par>
                                <p:cTn id="94" presetID="22" presetClass="exit" presetSubtype="8" fill="hold" grpId="0" nodeType="withEffect">
                                  <p:stCondLst>
                                    <p:cond delay="16500"/>
                                  </p:stCondLst>
                                  <p:childTnLst>
                                    <p:animEffect transition="out" filter="wipe(left)">
                                      <p:cBhvr>
                                        <p:cTn id="95" dur="4000"/>
                                        <p:tgtEl>
                                          <p:spTgt spid="9"/>
                                        </p:tgtEl>
                                      </p:cBhvr>
                                    </p:animEffect>
                                    <p:set>
                                      <p:cBhvr>
                                        <p:cTn id="96" dur="1" fill="hold">
                                          <p:stCondLst>
                                            <p:cond delay="3999"/>
                                          </p:stCondLst>
                                        </p:cTn>
                                        <p:tgtEl>
                                          <p:spTgt spid="9"/>
                                        </p:tgtEl>
                                        <p:attrNameLst>
                                          <p:attrName>style.visibility</p:attrName>
                                        </p:attrNameLst>
                                      </p:cBhvr>
                                      <p:to>
                                        <p:strVal val="hidden"/>
                                      </p:to>
                                    </p:set>
                                  </p:childTnLst>
                                </p:cTn>
                              </p:par>
                              <p:par>
                                <p:cTn id="97" presetID="22" presetClass="exit" presetSubtype="8" fill="hold" grpId="0" nodeType="withEffect">
                                  <p:stCondLst>
                                    <p:cond delay="20000"/>
                                  </p:stCondLst>
                                  <p:childTnLst>
                                    <p:animEffect transition="out" filter="wipe(left)">
                                      <p:cBhvr>
                                        <p:cTn id="98" dur="4000"/>
                                        <p:tgtEl>
                                          <p:spTgt spid="10"/>
                                        </p:tgtEl>
                                      </p:cBhvr>
                                    </p:animEffect>
                                    <p:set>
                                      <p:cBhvr>
                                        <p:cTn id="99" dur="1" fill="hold">
                                          <p:stCondLst>
                                            <p:cond delay="3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 grpId="0" animBg="1"/>
      <p:bldP spid="2" grpId="1" animBg="1"/>
      <p:bldP spid="4" grpId="0" animBg="1"/>
      <p:bldP spid="4"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テキスト&#10;&#10;自動的に生成された説明">
            <a:extLst>
              <a:ext uri="{FF2B5EF4-FFF2-40B4-BE49-F238E27FC236}">
                <a16:creationId xmlns:a16="http://schemas.microsoft.com/office/drawing/2014/main" id="{8E58075D-A11E-434C-5EB1-0ABAEEAFFDB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40424" y="0"/>
            <a:ext cx="4423074" cy="6858000"/>
          </a:xfrm>
          <a:prstGeom prst="rect">
            <a:avLst/>
          </a:prstGeom>
        </p:spPr>
      </p:pic>
      <p:pic>
        <p:nvPicPr>
          <p:cNvPr id="5" name="図 4" descr="テキスト&#10;&#10;自動的に生成された説明">
            <a:extLst>
              <a:ext uri="{FF2B5EF4-FFF2-40B4-BE49-F238E27FC236}">
                <a16:creationId xmlns:a16="http://schemas.microsoft.com/office/drawing/2014/main" id="{FCD6C315-9F68-37ED-6BE2-ADAFAF9B9D0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flipH="1" flipV="1">
            <a:off x="5469396" y="0"/>
            <a:ext cx="4423074" cy="6858000"/>
          </a:xfrm>
          <a:prstGeom prst="rect">
            <a:avLst/>
          </a:prstGeom>
        </p:spPr>
      </p:pic>
      <p:pic>
        <p:nvPicPr>
          <p:cNvPr id="7" name="図 6" descr="部屋 が含まれている画像&#10;&#10;自動的に生成された説明">
            <a:extLst>
              <a:ext uri="{FF2B5EF4-FFF2-40B4-BE49-F238E27FC236}">
                <a16:creationId xmlns:a16="http://schemas.microsoft.com/office/drawing/2014/main" id="{DEC1279C-6666-35A5-2A8F-54F20136BA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785494"/>
            <a:ext cx="10287329" cy="5287013"/>
          </a:xfrm>
          <a:prstGeom prst="rect">
            <a:avLst/>
          </a:prstGeom>
        </p:spPr>
      </p:pic>
      <p:sp>
        <p:nvSpPr>
          <p:cNvPr id="8" name="テキスト ボックス 7">
            <a:extLst>
              <a:ext uri="{FF2B5EF4-FFF2-40B4-BE49-F238E27FC236}">
                <a16:creationId xmlns:a16="http://schemas.microsoft.com/office/drawing/2014/main" id="{C648F300-3B07-CAE0-D948-BE57C2DC78F8}"/>
              </a:ext>
            </a:extLst>
          </p:cNvPr>
          <p:cNvSpPr txBox="1"/>
          <p:nvPr/>
        </p:nvSpPr>
        <p:spPr>
          <a:xfrm>
            <a:off x="2437663" y="5024967"/>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11" name="テキスト ボックス 10">
            <a:extLst>
              <a:ext uri="{FF2B5EF4-FFF2-40B4-BE49-F238E27FC236}">
                <a16:creationId xmlns:a16="http://schemas.microsoft.com/office/drawing/2014/main" id="{97CDAD2F-3F51-57E9-AA9B-4B49A8B42CAD}"/>
              </a:ext>
            </a:extLst>
          </p:cNvPr>
          <p:cNvSpPr txBox="1"/>
          <p:nvPr/>
        </p:nvSpPr>
        <p:spPr>
          <a:xfrm>
            <a:off x="1514795" y="4045502"/>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14" name="テキスト ボックス 13">
            <a:extLst>
              <a:ext uri="{FF2B5EF4-FFF2-40B4-BE49-F238E27FC236}">
                <a16:creationId xmlns:a16="http://schemas.microsoft.com/office/drawing/2014/main" id="{4B9C2A6B-1B7C-3DD8-7998-611817331AC2}"/>
              </a:ext>
            </a:extLst>
          </p:cNvPr>
          <p:cNvSpPr txBox="1"/>
          <p:nvPr/>
        </p:nvSpPr>
        <p:spPr>
          <a:xfrm>
            <a:off x="2310665" y="4780100"/>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15" name="テキスト ボックス 14">
            <a:extLst>
              <a:ext uri="{FF2B5EF4-FFF2-40B4-BE49-F238E27FC236}">
                <a16:creationId xmlns:a16="http://schemas.microsoft.com/office/drawing/2014/main" id="{B9819242-A4CB-E2A6-B949-BC59DBADD31D}"/>
              </a:ext>
            </a:extLst>
          </p:cNvPr>
          <p:cNvSpPr txBox="1"/>
          <p:nvPr/>
        </p:nvSpPr>
        <p:spPr>
          <a:xfrm>
            <a:off x="1200124" y="3795975"/>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16" name="テキスト ボックス 15">
            <a:extLst>
              <a:ext uri="{FF2B5EF4-FFF2-40B4-BE49-F238E27FC236}">
                <a16:creationId xmlns:a16="http://schemas.microsoft.com/office/drawing/2014/main" id="{2204CFDC-A2D9-DF27-137B-995DDA37E530}"/>
              </a:ext>
            </a:extLst>
          </p:cNvPr>
          <p:cNvSpPr txBox="1"/>
          <p:nvPr/>
        </p:nvSpPr>
        <p:spPr>
          <a:xfrm>
            <a:off x="2179620" y="4535234"/>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17" name="テキスト ボックス 16">
            <a:extLst>
              <a:ext uri="{FF2B5EF4-FFF2-40B4-BE49-F238E27FC236}">
                <a16:creationId xmlns:a16="http://schemas.microsoft.com/office/drawing/2014/main" id="{1E67B295-384F-9F24-FEFF-EAA404C79D3D}"/>
              </a:ext>
            </a:extLst>
          </p:cNvPr>
          <p:cNvSpPr txBox="1"/>
          <p:nvPr/>
        </p:nvSpPr>
        <p:spPr>
          <a:xfrm>
            <a:off x="1023921" y="3555770"/>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18" name="テキスト ボックス 17">
            <a:extLst>
              <a:ext uri="{FF2B5EF4-FFF2-40B4-BE49-F238E27FC236}">
                <a16:creationId xmlns:a16="http://schemas.microsoft.com/office/drawing/2014/main" id="{8B5328EA-FA97-D3F3-1336-C8154841C36A}"/>
              </a:ext>
            </a:extLst>
          </p:cNvPr>
          <p:cNvSpPr txBox="1"/>
          <p:nvPr/>
        </p:nvSpPr>
        <p:spPr>
          <a:xfrm>
            <a:off x="1918173" y="4290368"/>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評 価</a:t>
            </a:r>
          </a:p>
        </p:txBody>
      </p:sp>
      <p:sp>
        <p:nvSpPr>
          <p:cNvPr id="19" name="テキスト ボックス 18">
            <a:extLst>
              <a:ext uri="{FF2B5EF4-FFF2-40B4-BE49-F238E27FC236}">
                <a16:creationId xmlns:a16="http://schemas.microsoft.com/office/drawing/2014/main" id="{04C37A3E-09CF-C88D-8B4D-D0A365C463AE}"/>
              </a:ext>
            </a:extLst>
          </p:cNvPr>
          <p:cNvSpPr txBox="1"/>
          <p:nvPr/>
        </p:nvSpPr>
        <p:spPr>
          <a:xfrm>
            <a:off x="3973920" y="5022354"/>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20" name="テキスト ボックス 19">
            <a:extLst>
              <a:ext uri="{FF2B5EF4-FFF2-40B4-BE49-F238E27FC236}">
                <a16:creationId xmlns:a16="http://schemas.microsoft.com/office/drawing/2014/main" id="{A28F26CE-3081-8819-7690-C7BECC9D69CD}"/>
              </a:ext>
            </a:extLst>
          </p:cNvPr>
          <p:cNvSpPr txBox="1"/>
          <p:nvPr/>
        </p:nvSpPr>
        <p:spPr>
          <a:xfrm>
            <a:off x="3828536" y="4041871"/>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21" name="テキスト ボックス 20">
            <a:extLst>
              <a:ext uri="{FF2B5EF4-FFF2-40B4-BE49-F238E27FC236}">
                <a16:creationId xmlns:a16="http://schemas.microsoft.com/office/drawing/2014/main" id="{8B432256-D003-BD5C-812A-027E29A50583}"/>
              </a:ext>
            </a:extLst>
          </p:cNvPr>
          <p:cNvSpPr txBox="1"/>
          <p:nvPr/>
        </p:nvSpPr>
        <p:spPr>
          <a:xfrm>
            <a:off x="3965006" y="4777488"/>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22" name="テキスト ボックス 21">
            <a:extLst>
              <a:ext uri="{FF2B5EF4-FFF2-40B4-BE49-F238E27FC236}">
                <a16:creationId xmlns:a16="http://schemas.microsoft.com/office/drawing/2014/main" id="{F21CE3E4-09D0-D77D-785D-C7DF9009E436}"/>
              </a:ext>
            </a:extLst>
          </p:cNvPr>
          <p:cNvSpPr txBox="1"/>
          <p:nvPr/>
        </p:nvSpPr>
        <p:spPr>
          <a:xfrm>
            <a:off x="3502075" y="3776716"/>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23" name="テキスト ボックス 22">
            <a:extLst>
              <a:ext uri="{FF2B5EF4-FFF2-40B4-BE49-F238E27FC236}">
                <a16:creationId xmlns:a16="http://schemas.microsoft.com/office/drawing/2014/main" id="{922EDC0E-1838-831A-EA55-D6E94A8BA2D0}"/>
              </a:ext>
            </a:extLst>
          </p:cNvPr>
          <p:cNvSpPr txBox="1"/>
          <p:nvPr/>
        </p:nvSpPr>
        <p:spPr>
          <a:xfrm>
            <a:off x="4046652" y="4535234"/>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24" name="テキスト ボックス 23">
            <a:extLst>
              <a:ext uri="{FF2B5EF4-FFF2-40B4-BE49-F238E27FC236}">
                <a16:creationId xmlns:a16="http://schemas.microsoft.com/office/drawing/2014/main" id="{91567309-0F7B-8930-A40A-A78D8E1546AE}"/>
              </a:ext>
            </a:extLst>
          </p:cNvPr>
          <p:cNvSpPr txBox="1"/>
          <p:nvPr/>
        </p:nvSpPr>
        <p:spPr>
          <a:xfrm>
            <a:off x="3476549" y="3534605"/>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25" name="テキスト ボックス 24">
            <a:extLst>
              <a:ext uri="{FF2B5EF4-FFF2-40B4-BE49-F238E27FC236}">
                <a16:creationId xmlns:a16="http://schemas.microsoft.com/office/drawing/2014/main" id="{7A49A346-2724-FA78-E4A6-96B47BCD5364}"/>
              </a:ext>
            </a:extLst>
          </p:cNvPr>
          <p:cNvSpPr txBox="1"/>
          <p:nvPr/>
        </p:nvSpPr>
        <p:spPr>
          <a:xfrm>
            <a:off x="4046982" y="4278479"/>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評 価</a:t>
            </a:r>
          </a:p>
        </p:txBody>
      </p:sp>
      <p:sp>
        <p:nvSpPr>
          <p:cNvPr id="26" name="テキスト ボックス 25">
            <a:extLst>
              <a:ext uri="{FF2B5EF4-FFF2-40B4-BE49-F238E27FC236}">
                <a16:creationId xmlns:a16="http://schemas.microsoft.com/office/drawing/2014/main" id="{C593D6EA-C929-263B-D6E6-6B2DF7457614}"/>
              </a:ext>
            </a:extLst>
          </p:cNvPr>
          <p:cNvSpPr txBox="1"/>
          <p:nvPr/>
        </p:nvSpPr>
        <p:spPr>
          <a:xfrm>
            <a:off x="5671963" y="5022354"/>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27" name="テキスト ボックス 26">
            <a:extLst>
              <a:ext uri="{FF2B5EF4-FFF2-40B4-BE49-F238E27FC236}">
                <a16:creationId xmlns:a16="http://schemas.microsoft.com/office/drawing/2014/main" id="{B10B5787-D94E-CD04-33FC-16B7D9E55E24}"/>
              </a:ext>
            </a:extLst>
          </p:cNvPr>
          <p:cNvSpPr txBox="1"/>
          <p:nvPr/>
        </p:nvSpPr>
        <p:spPr>
          <a:xfrm>
            <a:off x="5895535" y="3991057"/>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28" name="テキスト ボックス 27">
            <a:extLst>
              <a:ext uri="{FF2B5EF4-FFF2-40B4-BE49-F238E27FC236}">
                <a16:creationId xmlns:a16="http://schemas.microsoft.com/office/drawing/2014/main" id="{A3509FE5-86B6-4040-B8EB-4DB7CD372ACC}"/>
              </a:ext>
            </a:extLst>
          </p:cNvPr>
          <p:cNvSpPr txBox="1"/>
          <p:nvPr/>
        </p:nvSpPr>
        <p:spPr>
          <a:xfrm>
            <a:off x="5662094" y="4776549"/>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29" name="テキスト ボックス 28">
            <a:extLst>
              <a:ext uri="{FF2B5EF4-FFF2-40B4-BE49-F238E27FC236}">
                <a16:creationId xmlns:a16="http://schemas.microsoft.com/office/drawing/2014/main" id="{677A6BBD-1536-BCC9-D486-E1B2C4515240}"/>
              </a:ext>
            </a:extLst>
          </p:cNvPr>
          <p:cNvSpPr txBox="1"/>
          <p:nvPr/>
        </p:nvSpPr>
        <p:spPr>
          <a:xfrm>
            <a:off x="6137730" y="3747456"/>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30" name="テキスト ボックス 29">
            <a:extLst>
              <a:ext uri="{FF2B5EF4-FFF2-40B4-BE49-F238E27FC236}">
                <a16:creationId xmlns:a16="http://schemas.microsoft.com/office/drawing/2014/main" id="{1D2CD40B-41AA-14DB-58A9-25C3BE6ABC4D}"/>
              </a:ext>
            </a:extLst>
          </p:cNvPr>
          <p:cNvSpPr txBox="1"/>
          <p:nvPr/>
        </p:nvSpPr>
        <p:spPr>
          <a:xfrm>
            <a:off x="5594918" y="4519679"/>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31" name="テキスト ボックス 30">
            <a:extLst>
              <a:ext uri="{FF2B5EF4-FFF2-40B4-BE49-F238E27FC236}">
                <a16:creationId xmlns:a16="http://schemas.microsoft.com/office/drawing/2014/main" id="{BA771DBE-543A-599C-79DE-CD8A6D8DE9B2}"/>
              </a:ext>
            </a:extLst>
          </p:cNvPr>
          <p:cNvSpPr txBox="1"/>
          <p:nvPr/>
        </p:nvSpPr>
        <p:spPr>
          <a:xfrm>
            <a:off x="6164927" y="3508462"/>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32" name="テキスト ボックス 31">
            <a:extLst>
              <a:ext uri="{FF2B5EF4-FFF2-40B4-BE49-F238E27FC236}">
                <a16:creationId xmlns:a16="http://schemas.microsoft.com/office/drawing/2014/main" id="{7599CEFF-8AA2-6F4A-3D24-5286852D7933}"/>
              </a:ext>
            </a:extLst>
          </p:cNvPr>
          <p:cNvSpPr txBox="1"/>
          <p:nvPr/>
        </p:nvSpPr>
        <p:spPr>
          <a:xfrm>
            <a:off x="5624011" y="4255368"/>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評 価</a:t>
            </a:r>
          </a:p>
        </p:txBody>
      </p:sp>
      <p:sp>
        <p:nvSpPr>
          <p:cNvPr id="33" name="テキスト ボックス 32">
            <a:extLst>
              <a:ext uri="{FF2B5EF4-FFF2-40B4-BE49-F238E27FC236}">
                <a16:creationId xmlns:a16="http://schemas.microsoft.com/office/drawing/2014/main" id="{93F73FF7-40D6-A485-B130-F0CBC117F7EB}"/>
              </a:ext>
            </a:extLst>
          </p:cNvPr>
          <p:cNvSpPr txBox="1"/>
          <p:nvPr/>
        </p:nvSpPr>
        <p:spPr>
          <a:xfrm>
            <a:off x="7267446" y="5039648"/>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34" name="テキスト ボックス 33">
            <a:extLst>
              <a:ext uri="{FF2B5EF4-FFF2-40B4-BE49-F238E27FC236}">
                <a16:creationId xmlns:a16="http://schemas.microsoft.com/office/drawing/2014/main" id="{2AC4370E-7C14-CB6B-BF78-38CA5D2A0E64}"/>
              </a:ext>
            </a:extLst>
          </p:cNvPr>
          <p:cNvSpPr txBox="1"/>
          <p:nvPr/>
        </p:nvSpPr>
        <p:spPr>
          <a:xfrm>
            <a:off x="8199971" y="4033699"/>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目 標</a:t>
            </a:r>
          </a:p>
        </p:txBody>
      </p:sp>
      <p:sp>
        <p:nvSpPr>
          <p:cNvPr id="35" name="テキスト ボックス 34">
            <a:extLst>
              <a:ext uri="{FF2B5EF4-FFF2-40B4-BE49-F238E27FC236}">
                <a16:creationId xmlns:a16="http://schemas.microsoft.com/office/drawing/2014/main" id="{11973744-FB53-3D5A-DCAA-22D7C8530CEE}"/>
              </a:ext>
            </a:extLst>
          </p:cNvPr>
          <p:cNvSpPr txBox="1"/>
          <p:nvPr/>
        </p:nvSpPr>
        <p:spPr>
          <a:xfrm>
            <a:off x="7398218" y="4793605"/>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36" name="テキスト ボックス 35">
            <a:extLst>
              <a:ext uri="{FF2B5EF4-FFF2-40B4-BE49-F238E27FC236}">
                <a16:creationId xmlns:a16="http://schemas.microsoft.com/office/drawing/2014/main" id="{17BE6508-0971-9C79-BE6C-07B1C15B56BE}"/>
              </a:ext>
            </a:extLst>
          </p:cNvPr>
          <p:cNvSpPr txBox="1"/>
          <p:nvPr/>
        </p:nvSpPr>
        <p:spPr>
          <a:xfrm>
            <a:off x="8527848" y="3794841"/>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行 動</a:t>
            </a:r>
          </a:p>
        </p:txBody>
      </p:sp>
      <p:sp>
        <p:nvSpPr>
          <p:cNvPr id="37" name="テキスト ボックス 36">
            <a:extLst>
              <a:ext uri="{FF2B5EF4-FFF2-40B4-BE49-F238E27FC236}">
                <a16:creationId xmlns:a16="http://schemas.microsoft.com/office/drawing/2014/main" id="{50CBCFEA-E565-2676-EF96-AACD8057888C}"/>
              </a:ext>
            </a:extLst>
          </p:cNvPr>
          <p:cNvSpPr txBox="1"/>
          <p:nvPr/>
        </p:nvSpPr>
        <p:spPr>
          <a:xfrm>
            <a:off x="7523657" y="4546213"/>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38" name="テキスト ボックス 37">
            <a:extLst>
              <a:ext uri="{FF2B5EF4-FFF2-40B4-BE49-F238E27FC236}">
                <a16:creationId xmlns:a16="http://schemas.microsoft.com/office/drawing/2014/main" id="{36F2FAC5-3628-ECCD-C832-AA5DB65604E0}"/>
              </a:ext>
            </a:extLst>
          </p:cNvPr>
          <p:cNvSpPr txBox="1"/>
          <p:nvPr/>
        </p:nvSpPr>
        <p:spPr>
          <a:xfrm>
            <a:off x="8682279" y="3539429"/>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 果</a:t>
            </a:r>
          </a:p>
        </p:txBody>
      </p:sp>
      <p:sp>
        <p:nvSpPr>
          <p:cNvPr id="39" name="テキスト ボックス 38">
            <a:extLst>
              <a:ext uri="{FF2B5EF4-FFF2-40B4-BE49-F238E27FC236}">
                <a16:creationId xmlns:a16="http://schemas.microsoft.com/office/drawing/2014/main" id="{D482D5B5-A69F-76F6-E9B5-63B865395759}"/>
              </a:ext>
            </a:extLst>
          </p:cNvPr>
          <p:cNvSpPr txBox="1"/>
          <p:nvPr/>
        </p:nvSpPr>
        <p:spPr>
          <a:xfrm>
            <a:off x="7799669" y="4300170"/>
            <a:ext cx="58862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評 価</a:t>
            </a:r>
          </a:p>
        </p:txBody>
      </p:sp>
    </p:spTree>
    <p:extLst>
      <p:ext uri="{BB962C8B-B14F-4D97-AF65-F5344CB8AC3E}">
        <p14:creationId xmlns:p14="http://schemas.microsoft.com/office/powerpoint/2010/main" val="244021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par>
                                <p:cTn id="10" presetID="35" presetClass="path" presetSubtype="0" accel="50000" decel="50000" fill="hold" nodeType="withEffect">
                                  <p:stCondLst>
                                    <p:cond delay="0"/>
                                  </p:stCondLst>
                                  <p:childTnLst>
                                    <p:animMotion origin="layout" path="M 0.23997 0.42523 L 0 0 " pathEditMode="relative" rAng="0" ptsTypes="AA">
                                      <p:cBhvr>
                                        <p:cTn id="11" dur="2000" fill="hold"/>
                                        <p:tgtEl>
                                          <p:spTgt spid="7"/>
                                        </p:tgtEl>
                                        <p:attrNameLst>
                                          <p:attrName>ppt_x</p:attrName>
                                          <p:attrName>ppt_y</p:attrName>
                                        </p:attrNameLst>
                                      </p:cBhvr>
                                      <p:rCtr x="-12006" y="-21273"/>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1000"/>
                                        <p:tgtEl>
                                          <p:spTgt spid="37"/>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1000"/>
                                        <p:tgtEl>
                                          <p:spTgt spid="3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000"/>
                                        <p:tgtEl>
                                          <p:spTgt spid="2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1000"/>
                                        <p:tgtEl>
                                          <p:spTgt spid="34"/>
                                        </p:tgtEl>
                                      </p:cBhvr>
                                    </p:animEffect>
                                  </p:childTnLst>
                                </p:cTn>
                              </p:par>
                            </p:childTnLst>
                          </p:cTn>
                        </p:par>
                        <p:par>
                          <p:cTn id="77" fill="hold">
                            <p:stCondLst>
                              <p:cond delay="7000"/>
                            </p:stCondLst>
                            <p:childTnLst>
                              <p:par>
                                <p:cTn id="78" presetID="10" presetClass="entr" presetSubtype="0"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1000"/>
                                        <p:tgtEl>
                                          <p:spTgt spid="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fade">
                                      <p:cBhvr>
                                        <p:cTn id="89" dur="1000"/>
                                        <p:tgtEl>
                                          <p:spTgt spid="36"/>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1000"/>
                                        <p:tgtEl>
                                          <p:spTgt spid="1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fade">
                                      <p:cBhvr>
                                        <p:cTn id="96" dur="1000"/>
                                        <p:tgtEl>
                                          <p:spTgt spid="2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411162" y="963613"/>
            <a:ext cx="9464675" cy="4930775"/>
          </a:xfrm>
        </p:spPr>
        <p:txBody>
          <a:bodyPr/>
          <a:lstStyle/>
          <a:p>
            <a:pPr>
              <a:lnSpc>
                <a:spcPct val="150000"/>
              </a:lnSpc>
            </a:pPr>
            <a:r>
              <a:rPr lang="ja-JP" altLang="en-US" sz="8000" dirty="0">
                <a:solidFill>
                  <a:srgbClr val="CCFF33"/>
                </a:solidFill>
                <a:effectLst>
                  <a:outerShdw blurRad="38100" dist="38100" dir="2700000" algn="tl">
                    <a:srgbClr val="000000">
                      <a:alpha val="43137"/>
                    </a:srgbClr>
                  </a:outerShdw>
                </a:effectLst>
              </a:rPr>
              <a:t>なぜ、つながりが</a:t>
            </a:r>
            <a:br>
              <a:rPr lang="en-US" altLang="ja-JP" sz="8000" dirty="0">
                <a:solidFill>
                  <a:srgbClr val="CCFF33"/>
                </a:solidFill>
                <a:effectLst>
                  <a:outerShdw blurRad="38100" dist="38100" dir="2700000" algn="tl">
                    <a:srgbClr val="000000">
                      <a:alpha val="43137"/>
                    </a:srgbClr>
                  </a:outerShdw>
                </a:effectLst>
              </a:rPr>
            </a:br>
            <a:r>
              <a:rPr lang="ja-JP" altLang="en-US" sz="9600" dirty="0">
                <a:solidFill>
                  <a:schemeClr val="tx1"/>
                </a:solidFill>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必要</a:t>
            </a:r>
            <a:r>
              <a:rPr lang="ja-JP" altLang="en-US" sz="8000" dirty="0">
                <a:solidFill>
                  <a:srgbClr val="CCFF33"/>
                </a:solidFill>
                <a:effectLst>
                  <a:outerShdw blurRad="38100" dist="38100" dir="2700000" algn="tl">
                    <a:srgbClr val="000000">
                      <a:alpha val="43137"/>
                    </a:srgbClr>
                  </a:outerShdw>
                </a:effectLst>
              </a:rPr>
              <a:t>か？</a:t>
            </a:r>
          </a:p>
        </p:txBody>
      </p:sp>
    </p:spTree>
    <p:extLst>
      <p:ext uri="{BB962C8B-B14F-4D97-AF65-F5344CB8AC3E}">
        <p14:creationId xmlns:p14="http://schemas.microsoft.com/office/powerpoint/2010/main" val="2747088163"/>
      </p:ext>
    </p:extLst>
  </p:cSld>
  <p:clrMapOvr>
    <a:overrideClrMapping bg1="dk2" tx1="lt1" bg2="dk1"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4544"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自己実現の欲求</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9" name="コンテンツ プレースホルダー 4"/>
          <p:cNvSpPr txBox="1">
            <a:spLocks/>
          </p:cNvSpPr>
          <p:nvPr/>
        </p:nvSpPr>
        <p:spPr bwMode="auto">
          <a:xfrm>
            <a:off x="4945038" y="6185658"/>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生理的欲求</a:t>
            </a: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8" name="コンテンツ プレースホルダー 4"/>
          <p:cNvSpPr txBox="1">
            <a:spLocks/>
          </p:cNvSpPr>
          <p:nvPr/>
        </p:nvSpPr>
        <p:spPr bwMode="auto">
          <a:xfrm>
            <a:off x="4945038" y="5407737"/>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安全の欲求</a:t>
            </a:r>
          </a:p>
        </p:txBody>
      </p:sp>
      <p:sp>
        <p:nvSpPr>
          <p:cNvPr id="7" name="コンテンツ プレースホルダー 4"/>
          <p:cNvSpPr txBox="1">
            <a:spLocks/>
          </p:cNvSpPr>
          <p:nvPr/>
        </p:nvSpPr>
        <p:spPr bwMode="auto">
          <a:xfrm>
            <a:off x="5210227" y="4596144"/>
            <a:ext cx="2205622"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所属の欲求</a:t>
            </a:r>
          </a:p>
        </p:txBody>
      </p:sp>
      <p:sp>
        <p:nvSpPr>
          <p:cNvPr id="6" name="コンテンツ プレースホルダー 4"/>
          <p:cNvSpPr txBox="1">
            <a:spLocks/>
          </p:cNvSpPr>
          <p:nvPr/>
        </p:nvSpPr>
        <p:spPr bwMode="auto">
          <a:xfrm>
            <a:off x="5196446"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承認の欲求</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5356792"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マズローの欲求</a:t>
            </a: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5</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段階説</a:t>
            </a:r>
          </a:p>
        </p:txBody>
      </p:sp>
      <p:pic>
        <p:nvPicPr>
          <p:cNvPr id="15" name="図 14">
            <a:extLst>
              <a:ext uri="{FF2B5EF4-FFF2-40B4-BE49-F238E27FC236}">
                <a16:creationId xmlns:a16="http://schemas.microsoft.com/office/drawing/2014/main" id="{DC433235-FC97-4434-8C21-4F949AE16D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81481" y="0"/>
            <a:ext cx="2105519" cy="3046669"/>
          </a:xfrm>
          <a:prstGeom prst="rect">
            <a:avLst/>
          </a:prstGeom>
        </p:spPr>
      </p:pic>
      <p:sp>
        <p:nvSpPr>
          <p:cNvPr id="4" name="テキスト ボックス 3">
            <a:extLst>
              <a:ext uri="{FF2B5EF4-FFF2-40B4-BE49-F238E27FC236}">
                <a16:creationId xmlns:a16="http://schemas.microsoft.com/office/drawing/2014/main" id="{443A321E-B4BD-5678-F8D5-BF70CFADE54A}"/>
              </a:ext>
            </a:extLst>
          </p:cNvPr>
          <p:cNvSpPr txBox="1"/>
          <p:nvPr/>
        </p:nvSpPr>
        <p:spPr>
          <a:xfrm>
            <a:off x="7899374" y="3016033"/>
            <a:ext cx="2451813"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https://www.amazon.co.jp/dp/4382049245/</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7554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build="p"/>
      <p:bldP spid="3" grpId="0" animBg="1"/>
      <p:bldP spid="10" grpId="0" animBg="1"/>
      <p:bldP spid="12" grpId="0" animBg="1"/>
      <p:bldP spid="9" grpId="0"/>
      <p:bldP spid="13" grpId="0" animBg="1"/>
      <p:bldP spid="8" grpId="0"/>
      <p:bldP spid="7"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4544"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自己実現の欲求</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9" name="コンテンツ プレースホルダー 4"/>
          <p:cNvSpPr txBox="1">
            <a:spLocks/>
          </p:cNvSpPr>
          <p:nvPr/>
        </p:nvSpPr>
        <p:spPr bwMode="auto">
          <a:xfrm>
            <a:off x="4945038" y="6185658"/>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生理的欲求</a:t>
            </a: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8" name="コンテンツ プレースホルダー 4"/>
          <p:cNvSpPr txBox="1">
            <a:spLocks/>
          </p:cNvSpPr>
          <p:nvPr/>
        </p:nvSpPr>
        <p:spPr bwMode="auto">
          <a:xfrm>
            <a:off x="5066651" y="5407737"/>
            <a:ext cx="2492775"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安全の欲求</a:t>
            </a:r>
          </a:p>
        </p:txBody>
      </p:sp>
      <p:sp>
        <p:nvSpPr>
          <p:cNvPr id="7" name="コンテンツ プレースホルダー 4"/>
          <p:cNvSpPr txBox="1">
            <a:spLocks/>
          </p:cNvSpPr>
          <p:nvPr/>
        </p:nvSpPr>
        <p:spPr bwMode="auto">
          <a:xfrm>
            <a:off x="5254226" y="4596144"/>
            <a:ext cx="2117625"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所属の欲求</a:t>
            </a:r>
          </a:p>
        </p:txBody>
      </p:sp>
      <p:sp>
        <p:nvSpPr>
          <p:cNvPr id="6" name="コンテンツ プレースホルダー 4"/>
          <p:cNvSpPr txBox="1">
            <a:spLocks/>
          </p:cNvSpPr>
          <p:nvPr/>
        </p:nvSpPr>
        <p:spPr bwMode="auto">
          <a:xfrm>
            <a:off x="5196446"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承認の欲求</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5356792"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マズローの欲求</a:t>
            </a: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5</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段階説</a:t>
            </a:r>
          </a:p>
        </p:txBody>
      </p:sp>
      <p:sp>
        <p:nvSpPr>
          <p:cNvPr id="15" name="タイトル 3">
            <a:extLst>
              <a:ext uri="{FF2B5EF4-FFF2-40B4-BE49-F238E27FC236}">
                <a16:creationId xmlns:a16="http://schemas.microsoft.com/office/drawing/2014/main" id="{3A357D75-F609-47C5-9E43-D3BE9463BF22}"/>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cxnSp>
        <p:nvCxnSpPr>
          <p:cNvPr id="4" name="直線コネクタ 3">
            <a:extLst>
              <a:ext uri="{FF2B5EF4-FFF2-40B4-BE49-F238E27FC236}">
                <a16:creationId xmlns:a16="http://schemas.microsoft.com/office/drawing/2014/main" id="{94B705FF-A567-420B-AD9B-3924F0400D07}"/>
              </a:ext>
            </a:extLst>
          </p:cNvPr>
          <p:cNvCxnSpPr/>
          <p:nvPr/>
        </p:nvCxnSpPr>
        <p:spPr bwMode="auto">
          <a:xfrm>
            <a:off x="6770451" y="2986391"/>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18" name="直線コネクタ 17">
            <a:extLst>
              <a:ext uri="{FF2B5EF4-FFF2-40B4-BE49-F238E27FC236}">
                <a16:creationId xmlns:a16="http://schemas.microsoft.com/office/drawing/2014/main" id="{E8B792EF-D14F-4C6B-9CB7-165F1B2B7BFB}"/>
              </a:ext>
            </a:extLst>
          </p:cNvPr>
          <p:cNvCxnSpPr/>
          <p:nvPr/>
        </p:nvCxnSpPr>
        <p:spPr bwMode="auto">
          <a:xfrm>
            <a:off x="6439711" y="3919627"/>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19" name="直線コネクタ 18">
            <a:extLst>
              <a:ext uri="{FF2B5EF4-FFF2-40B4-BE49-F238E27FC236}">
                <a16:creationId xmlns:a16="http://schemas.microsoft.com/office/drawing/2014/main" id="{84484A25-8DC1-4DD0-BCAE-7D56ED91962C}"/>
              </a:ext>
            </a:extLst>
          </p:cNvPr>
          <p:cNvCxnSpPr/>
          <p:nvPr/>
        </p:nvCxnSpPr>
        <p:spPr bwMode="auto">
          <a:xfrm>
            <a:off x="6439711" y="4893959"/>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20" name="直線コネクタ 19">
            <a:extLst>
              <a:ext uri="{FF2B5EF4-FFF2-40B4-BE49-F238E27FC236}">
                <a16:creationId xmlns:a16="http://schemas.microsoft.com/office/drawing/2014/main" id="{2385848D-4E49-4D55-8E72-3EDE66295E66}"/>
              </a:ext>
            </a:extLst>
          </p:cNvPr>
          <p:cNvCxnSpPr/>
          <p:nvPr/>
        </p:nvCxnSpPr>
        <p:spPr bwMode="auto">
          <a:xfrm>
            <a:off x="6439711" y="5703906"/>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21" name="直線コネクタ 20">
            <a:extLst>
              <a:ext uri="{FF2B5EF4-FFF2-40B4-BE49-F238E27FC236}">
                <a16:creationId xmlns:a16="http://schemas.microsoft.com/office/drawing/2014/main" id="{537E2DCE-5E95-4081-9FBB-8C5F25761479}"/>
              </a:ext>
            </a:extLst>
          </p:cNvPr>
          <p:cNvCxnSpPr/>
          <p:nvPr/>
        </p:nvCxnSpPr>
        <p:spPr bwMode="auto">
          <a:xfrm>
            <a:off x="6439711" y="6472755"/>
            <a:ext cx="787940" cy="0"/>
          </a:xfrm>
          <a:prstGeom prst="line">
            <a:avLst/>
          </a:prstGeom>
          <a:noFill/>
          <a:ln w="76200" cap="flat" cmpd="sng" algn="ctr">
            <a:solidFill>
              <a:srgbClr val="FF99FF"/>
            </a:solidFill>
            <a:prstDash val="solid"/>
            <a:round/>
            <a:headEnd type="none" w="med" len="med"/>
            <a:tailEnd type="none" w="med" len="med"/>
          </a:ln>
          <a:effectLst/>
        </p:spPr>
      </p:cxnSp>
      <p:sp>
        <p:nvSpPr>
          <p:cNvPr id="23" name="テキスト ボックス 22">
            <a:extLst>
              <a:ext uri="{FF2B5EF4-FFF2-40B4-BE49-F238E27FC236}">
                <a16:creationId xmlns:a16="http://schemas.microsoft.com/office/drawing/2014/main" id="{91A69410-87E9-4668-8AFF-828DCA81A86C}"/>
              </a:ext>
            </a:extLst>
          </p:cNvPr>
          <p:cNvSpPr txBox="1"/>
          <p:nvPr/>
        </p:nvSpPr>
        <p:spPr>
          <a:xfrm>
            <a:off x="1702337" y="1328433"/>
            <a:ext cx="203132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原文は？</a:t>
            </a:r>
          </a:p>
        </p:txBody>
      </p:sp>
      <p:sp>
        <p:nvSpPr>
          <p:cNvPr id="24" name="タイトル 3">
            <a:extLst>
              <a:ext uri="{FF2B5EF4-FFF2-40B4-BE49-F238E27FC236}">
                <a16:creationId xmlns:a16="http://schemas.microsoft.com/office/drawing/2014/main" id="{E2B45056-E5FF-4872-846A-387B4301E80E}"/>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pic>
        <p:nvPicPr>
          <p:cNvPr id="22" name="図 21">
            <a:extLst>
              <a:ext uri="{FF2B5EF4-FFF2-40B4-BE49-F238E27FC236}">
                <a16:creationId xmlns:a16="http://schemas.microsoft.com/office/drawing/2014/main" id="{04E8B351-7D1C-405D-8081-C0CCE9CB38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43" y="2143646"/>
            <a:ext cx="1810629" cy="2708902"/>
          </a:xfrm>
          <a:prstGeom prst="rect">
            <a:avLst/>
          </a:prstGeom>
        </p:spPr>
      </p:pic>
      <p:sp>
        <p:nvSpPr>
          <p:cNvPr id="16" name="テキスト ボックス 15">
            <a:extLst>
              <a:ext uri="{FF2B5EF4-FFF2-40B4-BE49-F238E27FC236}">
                <a16:creationId xmlns:a16="http://schemas.microsoft.com/office/drawing/2014/main" id="{725D29AD-F71A-C4AB-A5D3-4686E7798DAD}"/>
              </a:ext>
            </a:extLst>
          </p:cNvPr>
          <p:cNvSpPr txBox="1"/>
          <p:nvPr/>
        </p:nvSpPr>
        <p:spPr>
          <a:xfrm>
            <a:off x="1268069" y="4852548"/>
            <a:ext cx="246559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https://www.amazon.com/dp/0060419873</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38019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xit" presetSubtype="0" fill="hold" grpId="0" nodeType="afterEffect">
                                  <p:stCondLst>
                                    <p:cond delay="0"/>
                                  </p:stCondLst>
                                  <p:childTnLst>
                                    <p:animEffect transition="out" filter="fade">
                                      <p:cBhvr>
                                        <p:cTn id="10" dur="1500"/>
                                        <p:tgtEl>
                                          <p:spTgt spid="14"/>
                                        </p:tgtEl>
                                      </p:cBhvr>
                                    </p:animEffect>
                                    <p:set>
                                      <p:cBhvr>
                                        <p:cTn id="11" dur="1" fill="hold">
                                          <p:stCondLst>
                                            <p:cond delay="1499"/>
                                          </p:stCondLst>
                                        </p:cTn>
                                        <p:tgtEl>
                                          <p:spTgt spid="14"/>
                                        </p:tgtEl>
                                        <p:attrNameLst>
                                          <p:attrName>style.visibility</p:attrName>
                                        </p:attrNameLst>
                                      </p:cBhvr>
                                      <p:to>
                                        <p:strVal val="hidden"/>
                                      </p:to>
                                    </p:se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500"/>
                                        <p:tgtEl>
                                          <p:spTgt spid="2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0399"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自己実現が必要</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7" name="コンテンツ プレースホルダー 4"/>
          <p:cNvSpPr txBox="1">
            <a:spLocks/>
          </p:cNvSpPr>
          <p:nvPr/>
        </p:nvSpPr>
        <p:spPr bwMode="auto">
          <a:xfrm>
            <a:off x="5058774" y="4596144"/>
            <a:ext cx="2500239"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所属が必要</a:t>
            </a:r>
          </a:p>
        </p:txBody>
      </p:sp>
      <p:sp>
        <p:nvSpPr>
          <p:cNvPr id="6" name="コンテンツ プレースホルダー 4"/>
          <p:cNvSpPr txBox="1">
            <a:spLocks/>
          </p:cNvSpPr>
          <p:nvPr/>
        </p:nvSpPr>
        <p:spPr bwMode="auto">
          <a:xfrm>
            <a:off x="5192301"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承認が必要</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15" name="タイトル 3">
            <a:extLst>
              <a:ext uri="{FF2B5EF4-FFF2-40B4-BE49-F238E27FC236}">
                <a16:creationId xmlns:a16="http://schemas.microsoft.com/office/drawing/2014/main" id="{3A357D75-F609-47C5-9E43-D3BE9463BF22}"/>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2" name="コンテンツ プレースホルダー 4">
            <a:extLst>
              <a:ext uri="{FF2B5EF4-FFF2-40B4-BE49-F238E27FC236}">
                <a16:creationId xmlns:a16="http://schemas.microsoft.com/office/drawing/2014/main" id="{739922E4-1B03-4A10-91E9-C4E83D604BF6}"/>
              </a:ext>
            </a:extLst>
          </p:cNvPr>
          <p:cNvSpPr txBox="1">
            <a:spLocks/>
          </p:cNvSpPr>
          <p:nvPr/>
        </p:nvSpPr>
        <p:spPr bwMode="auto">
          <a:xfrm>
            <a:off x="4817350" y="6184702"/>
            <a:ext cx="2983086"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生理的必要</a:t>
            </a:r>
          </a:p>
        </p:txBody>
      </p:sp>
      <p:sp>
        <p:nvSpPr>
          <p:cNvPr id="23" name="コンテンツ プレースホルダー 4">
            <a:extLst>
              <a:ext uri="{FF2B5EF4-FFF2-40B4-BE49-F238E27FC236}">
                <a16:creationId xmlns:a16="http://schemas.microsoft.com/office/drawing/2014/main" id="{CB0653EF-A9CC-4102-A93E-47D4DF0A7FF3}"/>
              </a:ext>
            </a:extLst>
          </p:cNvPr>
          <p:cNvSpPr txBox="1">
            <a:spLocks/>
          </p:cNvSpPr>
          <p:nvPr/>
        </p:nvSpPr>
        <p:spPr bwMode="auto">
          <a:xfrm>
            <a:off x="4989422" y="5407737"/>
            <a:ext cx="2638942"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16" name="テキスト ボックス 15">
            <a:extLst>
              <a:ext uri="{FF2B5EF4-FFF2-40B4-BE49-F238E27FC236}">
                <a16:creationId xmlns:a16="http://schemas.microsoft.com/office/drawing/2014/main" id="{BCCE5C93-8E82-4210-BDD2-DF8EE36D1CA0}"/>
              </a:ext>
            </a:extLst>
          </p:cNvPr>
          <p:cNvSpPr txBox="1"/>
          <p:nvPr/>
        </p:nvSpPr>
        <p:spPr>
          <a:xfrm>
            <a:off x="1702337" y="1328433"/>
            <a:ext cx="203132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原文は？</a:t>
            </a:r>
          </a:p>
        </p:txBody>
      </p:sp>
      <p:pic>
        <p:nvPicPr>
          <p:cNvPr id="17" name="図 16">
            <a:extLst>
              <a:ext uri="{FF2B5EF4-FFF2-40B4-BE49-F238E27FC236}">
                <a16:creationId xmlns:a16="http://schemas.microsoft.com/office/drawing/2014/main" id="{1A5C1795-956D-4129-B703-E2AC3AD92D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0743" y="2143646"/>
            <a:ext cx="1810629" cy="2708902"/>
          </a:xfrm>
          <a:prstGeom prst="rect">
            <a:avLst/>
          </a:prstGeom>
        </p:spPr>
      </p:pic>
      <p:sp>
        <p:nvSpPr>
          <p:cNvPr id="2" name="テキスト ボックス 1">
            <a:extLst>
              <a:ext uri="{FF2B5EF4-FFF2-40B4-BE49-F238E27FC236}">
                <a16:creationId xmlns:a16="http://schemas.microsoft.com/office/drawing/2014/main" id="{EF639BA2-31EE-1843-F53C-A825A4CA80DB}"/>
              </a:ext>
            </a:extLst>
          </p:cNvPr>
          <p:cNvSpPr txBox="1"/>
          <p:nvPr/>
        </p:nvSpPr>
        <p:spPr>
          <a:xfrm>
            <a:off x="1268069" y="4852548"/>
            <a:ext cx="246559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https://www.amazon.com/dp/0060419873</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8428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Tree>
    <p:extLst>
      <p:ext uri="{BB962C8B-B14F-4D97-AF65-F5344CB8AC3E}">
        <p14:creationId xmlns:p14="http://schemas.microsoft.com/office/powerpoint/2010/main" val="401681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29" name="テキスト ボックス 28">
            <a:extLst>
              <a:ext uri="{FF2B5EF4-FFF2-40B4-BE49-F238E27FC236}">
                <a16:creationId xmlns:a16="http://schemas.microsoft.com/office/drawing/2014/main" id="{54900954-EB6E-4D1C-A18D-42C47E3F04E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30" name="テキスト ボックス 29">
            <a:extLst>
              <a:ext uri="{FF2B5EF4-FFF2-40B4-BE49-F238E27FC236}">
                <a16:creationId xmlns:a16="http://schemas.microsoft.com/office/drawing/2014/main" id="{83549683-FEA4-40F3-B3E8-FBB7BE171A4A}"/>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31" name="テキスト ボックス 30">
            <a:extLst>
              <a:ext uri="{FF2B5EF4-FFF2-40B4-BE49-F238E27FC236}">
                <a16:creationId xmlns:a16="http://schemas.microsoft.com/office/drawing/2014/main" id="{67D13758-CC6F-4C03-BC75-3E7B2D69C292}"/>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33" name="テキスト ボックス 32">
            <a:extLst>
              <a:ext uri="{FF2B5EF4-FFF2-40B4-BE49-F238E27FC236}">
                <a16:creationId xmlns:a16="http://schemas.microsoft.com/office/drawing/2014/main" id="{FE8A2B31-3BDA-46A0-B0E3-938EA8428F32}"/>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テキスト ボックス 33">
            <a:extLst>
              <a:ext uri="{FF2B5EF4-FFF2-40B4-BE49-F238E27FC236}">
                <a16:creationId xmlns:a16="http://schemas.microsoft.com/office/drawing/2014/main" id="{AE953ED6-2D04-43DD-B01D-916B87163549}"/>
              </a:ext>
            </a:extLst>
          </p:cNvPr>
          <p:cNvSpPr txBox="1"/>
          <p:nvPr/>
        </p:nvSpPr>
        <p:spPr>
          <a:xfrm>
            <a:off x="5332972" y="2744193"/>
            <a:ext cx="1954382" cy="754887"/>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13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2" name="コンテンツ プレースホルダー 4">
            <a:extLst>
              <a:ext uri="{FF2B5EF4-FFF2-40B4-BE49-F238E27FC236}">
                <a16:creationId xmlns:a16="http://schemas.microsoft.com/office/drawing/2014/main" id="{76B1928F-2A08-4D5D-8523-6A38E8AC1062}"/>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5405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2000" fill="hold"/>
                                        <p:tgtEl>
                                          <p:spTgt spid="32"/>
                                        </p:tgtEl>
                                        <p:attrNameLst>
                                          <p:attrName>ppt_w</p:attrName>
                                        </p:attrNameLst>
                                      </p:cBhvr>
                                      <p:tavLst>
                                        <p:tav tm="0">
                                          <p:val>
                                            <p:fltVal val="0"/>
                                          </p:val>
                                        </p:tav>
                                        <p:tav tm="100000">
                                          <p:val>
                                            <p:strVal val="#ppt_w"/>
                                          </p:val>
                                        </p:tav>
                                      </p:tavLst>
                                    </p:anim>
                                    <p:anim calcmode="lin" valueType="num">
                                      <p:cBhvr>
                                        <p:cTn id="18" dur="2000" fill="hold"/>
                                        <p:tgtEl>
                                          <p:spTgt spid="32"/>
                                        </p:tgtEl>
                                        <p:attrNameLst>
                                          <p:attrName>ppt_h</p:attrName>
                                        </p:attrNameLst>
                                      </p:cBhvr>
                                      <p:tavLst>
                                        <p:tav tm="0">
                                          <p:val>
                                            <p:fltVal val="0"/>
                                          </p:val>
                                        </p:tav>
                                        <p:tav tm="100000">
                                          <p:val>
                                            <p:strVal val="#ppt_h"/>
                                          </p:val>
                                        </p:tav>
                                      </p:tavLst>
                                    </p:anim>
                                    <p:animEffect transition="in" filter="fade">
                                      <p:cBhvr>
                                        <p:cTn id="19" dur="2000"/>
                                        <p:tgtEl>
                                          <p:spTgt spid="32"/>
                                        </p:tgtEl>
                                      </p:cBhvr>
                                    </p:animEffect>
                                  </p:childTnLst>
                                </p:cTn>
                              </p:par>
                              <p:par>
                                <p:cTn id="20" presetID="42" presetClass="path" presetSubtype="0" accel="50000" decel="50000" fill="hold" grpId="1" nodeType="withEffect">
                                  <p:stCondLst>
                                    <p:cond delay="0"/>
                                  </p:stCondLst>
                                  <p:childTnLst>
                                    <p:animMotion origin="layout" path="M -0.18658 0.0338 L 3.20988E-6 -1.85185E-6 " pathEditMode="relative" rAng="0" ptsTypes="AA">
                                      <p:cBhvr>
                                        <p:cTn id="21" dur="2000" fill="hold"/>
                                        <p:tgtEl>
                                          <p:spTgt spid="32"/>
                                        </p:tgtEl>
                                        <p:attrNameLst>
                                          <p:attrName>ppt_x</p:attrName>
                                          <p:attrName>ppt_y</p:attrName>
                                        </p:attrNameLst>
                                      </p:cBhvr>
                                      <p:rCtr x="9321" y="-1690"/>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4" grpId="0"/>
      <p:bldP spid="32" grpId="0"/>
      <p:bldP spid="32"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2" name="テキスト ボックス 31">
            <a:extLst>
              <a:ext uri="{FF2B5EF4-FFF2-40B4-BE49-F238E27FC236}">
                <a16:creationId xmlns:a16="http://schemas.microsoft.com/office/drawing/2014/main" id="{4453FC95-36BF-47E6-99BA-DD19FED0415C}"/>
              </a:ext>
            </a:extLst>
          </p:cNvPr>
          <p:cNvSpPr txBox="1"/>
          <p:nvPr/>
        </p:nvSpPr>
        <p:spPr>
          <a:xfrm>
            <a:off x="5493026"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29" name="テキスト ボックス 28">
            <a:extLst>
              <a:ext uri="{FF2B5EF4-FFF2-40B4-BE49-F238E27FC236}">
                <a16:creationId xmlns:a16="http://schemas.microsoft.com/office/drawing/2014/main" id="{54900954-EB6E-4D1C-A18D-42C47E3F04E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30" name="テキスト ボックス 29">
            <a:extLst>
              <a:ext uri="{FF2B5EF4-FFF2-40B4-BE49-F238E27FC236}">
                <a16:creationId xmlns:a16="http://schemas.microsoft.com/office/drawing/2014/main" id="{83549683-FEA4-40F3-B3E8-FBB7BE171A4A}"/>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31" name="テキスト ボックス 30">
            <a:extLst>
              <a:ext uri="{FF2B5EF4-FFF2-40B4-BE49-F238E27FC236}">
                <a16:creationId xmlns:a16="http://schemas.microsoft.com/office/drawing/2014/main" id="{67D13758-CC6F-4C03-BC75-3E7B2D69C292}"/>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33" name="テキスト ボックス 32">
            <a:extLst>
              <a:ext uri="{FF2B5EF4-FFF2-40B4-BE49-F238E27FC236}">
                <a16:creationId xmlns:a16="http://schemas.microsoft.com/office/drawing/2014/main" id="{FE8A2B31-3BDA-46A0-B0E3-938EA8428F32}"/>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テキスト ボックス 33">
            <a:extLst>
              <a:ext uri="{FF2B5EF4-FFF2-40B4-BE49-F238E27FC236}">
                <a16:creationId xmlns:a16="http://schemas.microsoft.com/office/drawing/2014/main" id="{136919F2-0BCB-4105-9E5F-0E7501A709B2}"/>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0" name="テキスト ボックス 39">
            <a:extLst>
              <a:ext uri="{FF2B5EF4-FFF2-40B4-BE49-F238E27FC236}">
                <a16:creationId xmlns:a16="http://schemas.microsoft.com/office/drawing/2014/main" id="{A1DF8DA4-8D44-4A88-9B4D-78DD87BA3A5D}"/>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41" name="コンテンツ プレースホルダー 4">
            <a:extLst>
              <a:ext uri="{FF2B5EF4-FFF2-40B4-BE49-F238E27FC236}">
                <a16:creationId xmlns:a16="http://schemas.microsoft.com/office/drawing/2014/main" id="{8BE50441-6794-4B42-9AA5-46E996328C94}"/>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80618532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500"/>
                                        <p:tgtEl>
                                          <p:spTgt spid="32">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2">
                                            <p:txEl>
                                              <p:pRg st="1" end="1"/>
                                            </p:txEl>
                                          </p:spTgt>
                                        </p:tgtEl>
                                        <p:attrNameLst>
                                          <p:attrName>style.visibility</p:attrName>
                                        </p:attrNameLst>
                                      </p:cBhvr>
                                      <p:to>
                                        <p:strVal val="visible"/>
                                      </p:to>
                                    </p:set>
                                    <p:animEffect transition="in" filter="fade">
                                      <p:cBhvr>
                                        <p:cTn id="11" dur="1500"/>
                                        <p:tgtEl>
                                          <p:spTgt spid="32">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2">
                                            <p:txEl>
                                              <p:pRg st="2" end="2"/>
                                            </p:txEl>
                                          </p:spTgt>
                                        </p:tgtEl>
                                        <p:attrNameLst>
                                          <p:attrName>style.visibility</p:attrName>
                                        </p:attrNameLst>
                                      </p:cBhvr>
                                      <p:to>
                                        <p:strVal val="visible"/>
                                      </p:to>
                                    </p:set>
                                    <p:animEffect transition="in" filter="fade">
                                      <p:cBhvr>
                                        <p:cTn id="15" dur="1500"/>
                                        <p:tgtEl>
                                          <p:spTgt spid="32">
                                            <p:txEl>
                                              <p:pRg st="2" end="2"/>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2">
                                            <p:txEl>
                                              <p:pRg st="3" end="3"/>
                                            </p:txEl>
                                          </p:spTgt>
                                        </p:tgtEl>
                                        <p:attrNameLst>
                                          <p:attrName>style.visibility</p:attrName>
                                        </p:attrNameLst>
                                      </p:cBhvr>
                                      <p:to>
                                        <p:strVal val="visible"/>
                                      </p:to>
                                    </p:set>
                                    <p:animEffect transition="in" filter="fade">
                                      <p:cBhvr>
                                        <p:cTn id="19" dur="1500"/>
                                        <p:tgtEl>
                                          <p:spTgt spid="32">
                                            <p:txEl>
                                              <p:pRg st="3" end="3"/>
                                            </p:txEl>
                                          </p:spTgt>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34">
                                            <p:txEl>
                                              <p:pRg st="0" end="0"/>
                                            </p:txEl>
                                          </p:spTgt>
                                        </p:tgtEl>
                                        <p:attrNameLst>
                                          <p:attrName>style.visibility</p:attrName>
                                        </p:attrNameLst>
                                      </p:cBhvr>
                                      <p:to>
                                        <p:strVal val="visible"/>
                                      </p:to>
                                    </p:set>
                                    <p:animEffect transition="in" filter="fade">
                                      <p:cBhvr>
                                        <p:cTn id="23" dur="1500"/>
                                        <p:tgtEl>
                                          <p:spTgt spid="34">
                                            <p:txEl>
                                              <p:pRg st="0" end="0"/>
                                            </p:txEl>
                                          </p:spTgt>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40">
                                            <p:txEl>
                                              <p:pRg st="0" end="0"/>
                                            </p:txEl>
                                          </p:spTgt>
                                        </p:tgtEl>
                                        <p:attrNameLst>
                                          <p:attrName>style.visibility</p:attrName>
                                        </p:attrNameLst>
                                      </p:cBhvr>
                                      <p:to>
                                        <p:strVal val="visible"/>
                                      </p:to>
                                    </p:set>
                                    <p:animEffect transition="in" filter="fade">
                                      <p:cBhvr>
                                        <p:cTn id="27" dur="1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p"/>
      <p:bldP spid="34" grpId="0" uiExpand="1" build="p"/>
      <p:bldP spid="40"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0" name="タイトル 3">
            <a:extLst>
              <a:ext uri="{FF2B5EF4-FFF2-40B4-BE49-F238E27FC236}">
                <a16:creationId xmlns:a16="http://schemas.microsoft.com/office/drawing/2014/main" id="{97F40651-7B93-4414-A866-7703C3496AA6}"/>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1" name="テキスト ボックス 30">
            <a:extLst>
              <a:ext uri="{FF2B5EF4-FFF2-40B4-BE49-F238E27FC236}">
                <a16:creationId xmlns:a16="http://schemas.microsoft.com/office/drawing/2014/main" id="{572BAD8A-55A3-411A-BE7E-C8BDA0D02014}"/>
              </a:ext>
            </a:extLst>
          </p:cNvPr>
          <p:cNvSpPr txBox="1"/>
          <p:nvPr/>
        </p:nvSpPr>
        <p:spPr>
          <a:xfrm>
            <a:off x="3137428" y="2480919"/>
            <a:ext cx="60136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cxnSp>
        <p:nvCxnSpPr>
          <p:cNvPr id="32" name="直線矢印コネクタ 31">
            <a:extLst>
              <a:ext uri="{FF2B5EF4-FFF2-40B4-BE49-F238E27FC236}">
                <a16:creationId xmlns:a16="http://schemas.microsoft.com/office/drawing/2014/main" id="{E0333922-D38A-4A05-B105-CF6509C8EE57}"/>
              </a:ext>
            </a:extLst>
          </p:cNvPr>
          <p:cNvCxnSpPr>
            <a:cxnSpLocks/>
          </p:cNvCxnSpPr>
          <p:nvPr/>
        </p:nvCxnSpPr>
        <p:spPr bwMode="auto">
          <a:xfrm flipV="1">
            <a:off x="2319394" y="3038972"/>
            <a:ext cx="2423999" cy="146017"/>
          </a:xfrm>
          <a:prstGeom prst="straightConnector1">
            <a:avLst/>
          </a:prstGeom>
          <a:noFill/>
          <a:ln w="38100" cap="flat" cmpd="sng" algn="ctr">
            <a:solidFill>
              <a:srgbClr val="FF99FF"/>
            </a:solidFill>
            <a:prstDash val="solid"/>
            <a:round/>
            <a:headEnd type="none" w="med" len="med"/>
            <a:tailEnd type="stealth" w="lg" len="lg"/>
          </a:ln>
          <a:effectLst/>
        </p:spPr>
      </p:cxnSp>
      <p:sp>
        <p:nvSpPr>
          <p:cNvPr id="28" name="コンテンツ プレースホルダー 4">
            <a:extLst>
              <a:ext uri="{FF2B5EF4-FFF2-40B4-BE49-F238E27FC236}">
                <a16:creationId xmlns:a16="http://schemas.microsoft.com/office/drawing/2014/main" id="{6FE6AC45-4A20-47A0-83FD-74A3422A890E}"/>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33" name="コンテンツ プレースホルダー 4">
            <a:extLst>
              <a:ext uri="{FF2B5EF4-FFF2-40B4-BE49-F238E27FC236}">
                <a16:creationId xmlns:a16="http://schemas.microsoft.com/office/drawing/2014/main" id="{2B239854-8790-4553-AB6A-F8AC42A10F6B}"/>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34" name="コンテンツ プレースホルダー 4">
            <a:extLst>
              <a:ext uri="{FF2B5EF4-FFF2-40B4-BE49-F238E27FC236}">
                <a16:creationId xmlns:a16="http://schemas.microsoft.com/office/drawing/2014/main" id="{EBE8A296-EEFF-4637-838D-D4ED868F9FE2}"/>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35" name="コンテンツ プレースホルダー 4">
            <a:extLst>
              <a:ext uri="{FF2B5EF4-FFF2-40B4-BE49-F238E27FC236}">
                <a16:creationId xmlns:a16="http://schemas.microsoft.com/office/drawing/2014/main" id="{531D25EE-65C6-4B10-A0AF-9ADC81B956D4}"/>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38" name="コンテンツ プレースホルダー 4">
            <a:extLst>
              <a:ext uri="{FF2B5EF4-FFF2-40B4-BE49-F238E27FC236}">
                <a16:creationId xmlns:a16="http://schemas.microsoft.com/office/drawing/2014/main" id="{B9BA416E-612C-4F87-B3F6-75080EF78721}"/>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F41470DB-F5DF-4294-8B60-68C50D8B3A73}"/>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40" name="コンテンツ プレースホルダー 4">
            <a:extLst>
              <a:ext uri="{FF2B5EF4-FFF2-40B4-BE49-F238E27FC236}">
                <a16:creationId xmlns:a16="http://schemas.microsoft.com/office/drawing/2014/main" id="{D29CFB08-01FB-4BF9-8E31-204282083D3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41" name="コンテンツ プレースホルダー 4">
            <a:extLst>
              <a:ext uri="{FF2B5EF4-FFF2-40B4-BE49-F238E27FC236}">
                <a16:creationId xmlns:a16="http://schemas.microsoft.com/office/drawing/2014/main" id="{C628089A-D8F4-4946-805C-40E365D9689F}"/>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42" name="コンテンツ プレースホルダー 4">
            <a:extLst>
              <a:ext uri="{FF2B5EF4-FFF2-40B4-BE49-F238E27FC236}">
                <a16:creationId xmlns:a16="http://schemas.microsoft.com/office/drawing/2014/main" id="{D83723ED-3107-4CAD-B8FA-50FEEEA909C9}"/>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コンテンツ プレースホルダー 4">
            <a:extLst>
              <a:ext uri="{FF2B5EF4-FFF2-40B4-BE49-F238E27FC236}">
                <a16:creationId xmlns:a16="http://schemas.microsoft.com/office/drawing/2014/main" id="{48450A61-E8D6-44B6-8979-B3175ED664E1}"/>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68258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250"/>
                                        <p:tgtEl>
                                          <p:spTgt spid="3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DB2D8507-61C4-4504-B25D-AAF7A7E563FF}"/>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8710046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 name="台形 1">
            <a:extLst>
              <a:ext uri="{FF2B5EF4-FFF2-40B4-BE49-F238E27FC236}">
                <a16:creationId xmlns:a16="http://schemas.microsoft.com/office/drawing/2014/main" id="{9E05B847-7EA0-4945-BF36-B1FFB85DFEE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F1307340-654D-4EEA-A728-11D7279C4CB0}"/>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37" name="コンテンツ プレースホルダー 4">
            <a:extLst>
              <a:ext uri="{FF2B5EF4-FFF2-40B4-BE49-F238E27FC236}">
                <a16:creationId xmlns:a16="http://schemas.microsoft.com/office/drawing/2014/main" id="{2A1C2B81-2FAB-4922-8F69-5F9DF48C3DAF}"/>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385592550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1500"/>
                                        <p:tgtEl>
                                          <p:spTgt spid="13"/>
                                        </p:tgtEl>
                                      </p:cBhvr>
                                    </p:animEffect>
                                    <p:set>
                                      <p:cBhvr>
                                        <p:cTn id="7" dur="1" fill="hold">
                                          <p:stCondLst>
                                            <p:cond delay="1499"/>
                                          </p:stCondLst>
                                        </p:cTn>
                                        <p:tgtEl>
                                          <p:spTgt spid="1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500"/>
                                        <p:tgtEl>
                                          <p:spTgt spid="12"/>
                                        </p:tgtEl>
                                      </p:cBhvr>
                                    </p:animEffect>
                                    <p:set>
                                      <p:cBhvr>
                                        <p:cTn id="10" dur="1" fill="hold">
                                          <p:stCondLst>
                                            <p:cond delay="14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500"/>
                                        <p:tgtEl>
                                          <p:spTgt spid="21"/>
                                        </p:tgtEl>
                                      </p:cBhvr>
                                    </p:animEffect>
                                    <p:set>
                                      <p:cBhvr>
                                        <p:cTn id="13" dur="1" fill="hold">
                                          <p:stCondLst>
                                            <p:cond delay="1499"/>
                                          </p:stCondLst>
                                        </p:cTn>
                                        <p:tgtEl>
                                          <p:spTgt spid="2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500"/>
                                        <p:tgtEl>
                                          <p:spTgt spid="29"/>
                                        </p:tgtEl>
                                      </p:cBhvr>
                                    </p:animEffect>
                                    <p:set>
                                      <p:cBhvr>
                                        <p:cTn id="16" dur="1" fill="hold">
                                          <p:stCondLst>
                                            <p:cond delay="1499"/>
                                          </p:stCondLst>
                                        </p:cTn>
                                        <p:tgtEl>
                                          <p:spTgt spid="29"/>
                                        </p:tgtEl>
                                        <p:attrNameLst>
                                          <p:attrName>style.visibility</p:attrName>
                                        </p:attrNameLst>
                                      </p:cBhvr>
                                      <p:to>
                                        <p:strVal val="hidden"/>
                                      </p:to>
                                    </p:se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1" grpId="0"/>
      <p:bldP spid="29" grpId="0"/>
      <p:bldP spid="3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5"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5493025"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66DEDAEE-87F3-4B00-9210-27686BAA3548}"/>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7" name="テキスト ボックス 36">
            <a:extLst>
              <a:ext uri="{FF2B5EF4-FFF2-40B4-BE49-F238E27FC236}">
                <a16:creationId xmlns:a16="http://schemas.microsoft.com/office/drawing/2014/main" id="{0495D52A-C19A-4C90-99DC-AD2D44BB9F85}"/>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38" name="テキスト ボックス 37">
            <a:extLst>
              <a:ext uri="{FF2B5EF4-FFF2-40B4-BE49-F238E27FC236}">
                <a16:creationId xmlns:a16="http://schemas.microsoft.com/office/drawing/2014/main" id="{1A3AC714-B4CA-408C-B4E2-5E870A7829BA}"/>
              </a:ext>
            </a:extLst>
          </p:cNvPr>
          <p:cNvSpPr txBox="1"/>
          <p:nvPr/>
        </p:nvSpPr>
        <p:spPr>
          <a:xfrm>
            <a:off x="245959" y="1368821"/>
            <a:ext cx="1723549"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40" name="テキスト ボックス 39">
            <a:extLst>
              <a:ext uri="{FF2B5EF4-FFF2-40B4-BE49-F238E27FC236}">
                <a16:creationId xmlns:a16="http://schemas.microsoft.com/office/drawing/2014/main" id="{C205AAB5-EC8E-43BE-B521-1A4986A99016}"/>
              </a:ext>
            </a:extLst>
          </p:cNvPr>
          <p:cNvSpPr txBox="1"/>
          <p:nvPr/>
        </p:nvSpPr>
        <p:spPr>
          <a:xfrm>
            <a:off x="2290137" y="1368821"/>
            <a:ext cx="3400290" cy="66684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自分は自分であっていい</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（高垣忠一郎）</a:t>
            </a:r>
            <a:endPar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1" name="テキスト ボックス 40">
            <a:extLst>
              <a:ext uri="{FF2B5EF4-FFF2-40B4-BE49-F238E27FC236}">
                <a16:creationId xmlns:a16="http://schemas.microsoft.com/office/drawing/2014/main" id="{326BB89E-5778-448F-8390-A65CF882806D}"/>
              </a:ext>
            </a:extLst>
          </p:cNvPr>
          <p:cNvSpPr txBox="1"/>
          <p:nvPr/>
        </p:nvSpPr>
        <p:spPr>
          <a:xfrm>
            <a:off x="1883600" y="1368821"/>
            <a:ext cx="492444"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42" name="台形 41">
            <a:extLst>
              <a:ext uri="{FF2B5EF4-FFF2-40B4-BE49-F238E27FC236}">
                <a16:creationId xmlns:a16="http://schemas.microsoft.com/office/drawing/2014/main" id="{09A67E0D-AE8F-49BE-9B0B-3AD976D29E7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43" name="テキスト ボックス 42">
            <a:extLst>
              <a:ext uri="{FF2B5EF4-FFF2-40B4-BE49-F238E27FC236}">
                <a16:creationId xmlns:a16="http://schemas.microsoft.com/office/drawing/2014/main" id="{86A072E5-1108-4547-B319-CA30A0103256}"/>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29" name="コンテンツ プレースホルダー 4">
            <a:extLst>
              <a:ext uri="{FF2B5EF4-FFF2-40B4-BE49-F238E27FC236}">
                <a16:creationId xmlns:a16="http://schemas.microsoft.com/office/drawing/2014/main" id="{CB3FB991-4F5B-46C6-8C56-5ECA9B497512}"/>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41090859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1500"/>
                                        <p:tgtEl>
                                          <p:spTgt spid="38">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animEffect transition="in" filter="fade">
                                      <p:cBhvr>
                                        <p:cTn id="11" dur="1500"/>
                                        <p:tgtEl>
                                          <p:spTgt spid="41">
                                            <p:txEl>
                                              <p:pRg st="0" end="0"/>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40">
                                            <p:txEl>
                                              <p:pRg st="0" end="0"/>
                                            </p:txEl>
                                          </p:spTgt>
                                        </p:tgtEl>
                                        <p:attrNameLst>
                                          <p:attrName>style.visibility</p:attrName>
                                        </p:attrNameLst>
                                      </p:cBhvr>
                                      <p:to>
                                        <p:strVal val="visible"/>
                                      </p:to>
                                    </p:set>
                                    <p:animEffect transition="in" filter="fade">
                                      <p:cBhvr>
                                        <p:cTn id="15" dur="1500"/>
                                        <p:tgtEl>
                                          <p:spTgt spid="40">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xEl>
                                              <p:pRg st="1" end="1"/>
                                            </p:txEl>
                                          </p:spTgt>
                                        </p:tgtEl>
                                        <p:attrNameLst>
                                          <p:attrName>style.visibility</p:attrName>
                                        </p:attrNameLst>
                                      </p:cBhvr>
                                      <p:to>
                                        <p:strVal val="visible"/>
                                      </p:to>
                                    </p:set>
                                    <p:animEffect transition="in" filter="fade">
                                      <p:cBhvr>
                                        <p:cTn id="18" dur="15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P spid="40" grpId="0" uiExpand="1" build="p"/>
      <p:bldP spid="41"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9" name="テキスト ボックス 38">
            <a:extLst>
              <a:ext uri="{FF2B5EF4-FFF2-40B4-BE49-F238E27FC236}">
                <a16:creationId xmlns:a16="http://schemas.microsoft.com/office/drawing/2014/main" id="{75F7DF61-4867-402E-BC0F-57D70BBB67B3}"/>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5"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5493025"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66DEDAEE-87F3-4B00-9210-27686BAA3548}"/>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7" name="テキスト ボックス 36">
            <a:extLst>
              <a:ext uri="{FF2B5EF4-FFF2-40B4-BE49-F238E27FC236}">
                <a16:creationId xmlns:a16="http://schemas.microsoft.com/office/drawing/2014/main" id="{0495D52A-C19A-4C90-99DC-AD2D44BB9F85}"/>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38" name="テキスト ボックス 37">
            <a:extLst>
              <a:ext uri="{FF2B5EF4-FFF2-40B4-BE49-F238E27FC236}">
                <a16:creationId xmlns:a16="http://schemas.microsoft.com/office/drawing/2014/main" id="{1A3AC714-B4CA-408C-B4E2-5E870A7829BA}"/>
              </a:ext>
            </a:extLst>
          </p:cNvPr>
          <p:cNvSpPr txBox="1"/>
          <p:nvPr/>
        </p:nvSpPr>
        <p:spPr>
          <a:xfrm>
            <a:off x="245959" y="1368821"/>
            <a:ext cx="1723549"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40" name="テキスト ボックス 39">
            <a:extLst>
              <a:ext uri="{FF2B5EF4-FFF2-40B4-BE49-F238E27FC236}">
                <a16:creationId xmlns:a16="http://schemas.microsoft.com/office/drawing/2014/main" id="{C205AAB5-EC8E-43BE-B521-1A4986A99016}"/>
              </a:ext>
            </a:extLst>
          </p:cNvPr>
          <p:cNvSpPr txBox="1"/>
          <p:nvPr/>
        </p:nvSpPr>
        <p:spPr>
          <a:xfrm>
            <a:off x="2290137" y="1368821"/>
            <a:ext cx="3400290" cy="66684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自分は自分であっていい</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（高垣忠一郎）</a:t>
            </a:r>
            <a:endPar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1" name="テキスト ボックス 40">
            <a:extLst>
              <a:ext uri="{FF2B5EF4-FFF2-40B4-BE49-F238E27FC236}">
                <a16:creationId xmlns:a16="http://schemas.microsoft.com/office/drawing/2014/main" id="{326BB89E-5778-448F-8390-A65CF882806D}"/>
              </a:ext>
            </a:extLst>
          </p:cNvPr>
          <p:cNvSpPr txBox="1"/>
          <p:nvPr/>
        </p:nvSpPr>
        <p:spPr>
          <a:xfrm>
            <a:off x="1883600" y="1368821"/>
            <a:ext cx="492444"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42" name="台形 41">
            <a:extLst>
              <a:ext uri="{FF2B5EF4-FFF2-40B4-BE49-F238E27FC236}">
                <a16:creationId xmlns:a16="http://schemas.microsoft.com/office/drawing/2014/main" id="{09A67E0D-AE8F-49BE-9B0B-3AD976D29E7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43" name="テキスト ボックス 42">
            <a:extLst>
              <a:ext uri="{FF2B5EF4-FFF2-40B4-BE49-F238E27FC236}">
                <a16:creationId xmlns:a16="http://schemas.microsoft.com/office/drawing/2014/main" id="{86A072E5-1108-4547-B319-CA30A0103256}"/>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29" name="コンテンツ プレースホルダー 4">
            <a:extLst>
              <a:ext uri="{FF2B5EF4-FFF2-40B4-BE49-F238E27FC236}">
                <a16:creationId xmlns:a16="http://schemas.microsoft.com/office/drawing/2014/main" id="{FE8B6B34-6B39-434A-A5F8-D0D2A163DECF}"/>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24082720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4.07407E-6 L -0.30911 0.23194 " pathEditMode="relative" rAng="0" ptsTypes="AA">
                                      <p:cBhvr>
                                        <p:cTn id="6" dur="2000" fill="hold"/>
                                        <p:tgtEl>
                                          <p:spTgt spid="40">
                                            <p:txEl>
                                              <p:pRg st="0" end="0"/>
                                            </p:txEl>
                                          </p:spTgt>
                                        </p:tgtEl>
                                        <p:attrNameLst>
                                          <p:attrName>ppt_x</p:attrName>
                                          <p:attrName>ppt_y</p:attrName>
                                        </p:attrNameLst>
                                      </p:cBhvr>
                                      <p:rCtr x="-15463" y="11597"/>
                                    </p:animMotion>
                                  </p:childTnLst>
                                </p:cTn>
                              </p:par>
                              <p:par>
                                <p:cTn id="7" presetID="53" presetClass="exit" presetSubtype="32" fill="hold" grpId="1" nodeType="withEffect">
                                  <p:stCondLst>
                                    <p:cond delay="1000"/>
                                  </p:stCondLst>
                                  <p:childTnLst>
                                    <p:anim calcmode="lin" valueType="num">
                                      <p:cBhvr>
                                        <p:cTn id="8" dur="1000"/>
                                        <p:tgtEl>
                                          <p:spTgt spid="40">
                                            <p:txEl>
                                              <p:pRg st="0" end="0"/>
                                            </p:txEl>
                                          </p:spTgt>
                                        </p:tgtEl>
                                        <p:attrNameLst>
                                          <p:attrName>ppt_w</p:attrName>
                                        </p:attrNameLst>
                                      </p:cBhvr>
                                      <p:tavLst>
                                        <p:tav tm="0">
                                          <p:val>
                                            <p:strVal val="ppt_w"/>
                                          </p:val>
                                        </p:tav>
                                        <p:tav tm="100000">
                                          <p:val>
                                            <p:fltVal val="0"/>
                                          </p:val>
                                        </p:tav>
                                      </p:tavLst>
                                    </p:anim>
                                    <p:anim calcmode="lin" valueType="num">
                                      <p:cBhvr>
                                        <p:cTn id="9" dur="1000"/>
                                        <p:tgtEl>
                                          <p:spTgt spid="40">
                                            <p:txEl>
                                              <p:pRg st="0" end="0"/>
                                            </p:txEl>
                                          </p:spTgt>
                                        </p:tgtEl>
                                        <p:attrNameLst>
                                          <p:attrName>ppt_h</p:attrName>
                                        </p:attrNameLst>
                                      </p:cBhvr>
                                      <p:tavLst>
                                        <p:tav tm="0">
                                          <p:val>
                                            <p:strVal val="ppt_h"/>
                                          </p:val>
                                        </p:tav>
                                        <p:tav tm="100000">
                                          <p:val>
                                            <p:fltVal val="0"/>
                                          </p:val>
                                        </p:tav>
                                      </p:tavLst>
                                    </p:anim>
                                    <p:animEffect transition="out" filter="fade">
                                      <p:cBhvr>
                                        <p:cTn id="10" dur="1000"/>
                                        <p:tgtEl>
                                          <p:spTgt spid="40">
                                            <p:txEl>
                                              <p:pRg st="0" end="0"/>
                                            </p:txEl>
                                          </p:spTgt>
                                        </p:tgtEl>
                                      </p:cBhvr>
                                    </p:animEffect>
                                    <p:set>
                                      <p:cBhvr>
                                        <p:cTn id="11" dur="1" fill="hold">
                                          <p:stCondLst>
                                            <p:cond delay="999"/>
                                          </p:stCondLst>
                                        </p:cTn>
                                        <p:tgtEl>
                                          <p:spTgt spid="40">
                                            <p:txEl>
                                              <p:pRg st="0" end="0"/>
                                            </p:txEl>
                                          </p:spTgt>
                                        </p:tgtEl>
                                        <p:attrNameLst>
                                          <p:attrName>style.visibility</p:attrName>
                                        </p:attrNameLst>
                                      </p:cBhvr>
                                      <p:to>
                                        <p:strVal val="hidden"/>
                                      </p:to>
                                    </p:set>
                                  </p:childTnLst>
                                </p:cTn>
                              </p:par>
                              <p:par>
                                <p:cTn id="12" presetID="10" presetClass="exit" presetSubtype="0" fill="hold" grpId="0" nodeType="withEffect">
                                  <p:stCondLst>
                                    <p:cond delay="500"/>
                                  </p:stCondLst>
                                  <p:childTnLst>
                                    <p:animEffect transition="out" filter="fade">
                                      <p:cBhvr>
                                        <p:cTn id="13" dur="1500"/>
                                        <p:tgtEl>
                                          <p:spTgt spid="40">
                                            <p:txEl>
                                              <p:pRg st="1" end="1"/>
                                            </p:txEl>
                                          </p:spTgt>
                                        </p:tgtEl>
                                      </p:cBhvr>
                                    </p:animEffect>
                                    <p:set>
                                      <p:cBhvr>
                                        <p:cTn id="14" dur="1" fill="hold">
                                          <p:stCondLst>
                                            <p:cond delay="1499"/>
                                          </p:stCondLst>
                                        </p:cTn>
                                        <p:tgtEl>
                                          <p:spTgt spid="40">
                                            <p:txEl>
                                              <p:pRg st="1" end="1"/>
                                            </p:txEl>
                                          </p:spTgt>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41">
                                            <p:txEl>
                                              <p:pRg st="0" end="0"/>
                                            </p:txEl>
                                          </p:spTgt>
                                        </p:tgtEl>
                                      </p:cBhvr>
                                    </p:animEffect>
                                    <p:set>
                                      <p:cBhvr>
                                        <p:cTn id="17" dur="1" fill="hold">
                                          <p:stCondLst>
                                            <p:cond delay="999"/>
                                          </p:stCondLst>
                                        </p:cTn>
                                        <p:tgtEl>
                                          <p:spTgt spid="41">
                                            <p:txEl>
                                              <p:pRg st="0" end="0"/>
                                            </p:txEl>
                                          </p:spTgt>
                                        </p:tgtEl>
                                        <p:attrNameLst>
                                          <p:attrName>style.visibility</p:attrName>
                                        </p:attrNameLst>
                                      </p:cBhvr>
                                      <p:to>
                                        <p:strVal val="hidden"/>
                                      </p:to>
                                    </p:set>
                                  </p:childTnLst>
                                </p:cTn>
                              </p:par>
                            </p:childTnLst>
                          </p:cTn>
                        </p:par>
                        <p:par>
                          <p:cTn id="18" fill="hold">
                            <p:stCondLst>
                              <p:cond delay="2000"/>
                            </p:stCondLst>
                            <p:childTnLst>
                              <p:par>
                                <p:cTn id="19" presetID="42" presetClass="path" presetSubtype="0" accel="50000" decel="50000" fill="hold" grpId="0" nodeType="afterEffect">
                                  <p:stCondLst>
                                    <p:cond delay="0"/>
                                  </p:stCondLst>
                                  <p:childTnLst>
                                    <p:animMotion origin="layout" path="M 3.95062E-6 2.59259E-6 L 0.53796 0.21504 " pathEditMode="relative" rAng="0" ptsTypes="AA">
                                      <p:cBhvr>
                                        <p:cTn id="20" dur="2000" fill="hold"/>
                                        <p:tgtEl>
                                          <p:spTgt spid="38"/>
                                        </p:tgtEl>
                                        <p:attrNameLst>
                                          <p:attrName>ppt_x</p:attrName>
                                          <p:attrName>ppt_y</p:attrName>
                                        </p:attrNameLst>
                                      </p:cBhvr>
                                      <p:rCtr x="26898" y="10741"/>
                                    </p:animMotion>
                                  </p:childTnLst>
                                </p:cTn>
                              </p:par>
                              <p:par>
                                <p:cTn id="21" presetID="10" presetClass="exit" presetSubtype="0" fill="hold" grpId="1" nodeType="withEffect">
                                  <p:stCondLst>
                                    <p:cond delay="1000"/>
                                  </p:stCondLst>
                                  <p:childTnLst>
                                    <p:animEffect transition="out" filter="fade">
                                      <p:cBhvr>
                                        <p:cTn id="22" dur="1000"/>
                                        <p:tgtEl>
                                          <p:spTgt spid="38"/>
                                        </p:tgtEl>
                                      </p:cBhvr>
                                    </p:animEffect>
                                    <p:set>
                                      <p:cBhvr>
                                        <p:cTn id="23" dur="1" fill="hold">
                                          <p:stCondLst>
                                            <p:cond delay="999"/>
                                          </p:stCondLst>
                                        </p:cTn>
                                        <p:tgtEl>
                                          <p:spTgt spid="38"/>
                                        </p:tgtEl>
                                        <p:attrNameLst>
                                          <p:attrName>style.visibility</p:attrName>
                                        </p:attrNameLst>
                                      </p:cBhvr>
                                      <p:to>
                                        <p:strVal val="hidden"/>
                                      </p:to>
                                    </p:set>
                                  </p:childTnLst>
                                </p:cTn>
                              </p:par>
                              <p:par>
                                <p:cTn id="24" presetID="10" presetClass="entr" presetSubtype="0" fill="hold" grpId="0" nodeType="withEffect">
                                  <p:stCondLst>
                                    <p:cond delay="1000"/>
                                  </p:stCondLst>
                                  <p:childTnLst>
                                    <p:set>
                                      <p:cBhvr>
                                        <p:cTn id="25" dur="1" fill="hold">
                                          <p:stCondLst>
                                            <p:cond delay="0"/>
                                          </p:stCondLst>
                                        </p:cTn>
                                        <p:tgtEl>
                                          <p:spTgt spid="39">
                                            <p:txEl>
                                              <p:pRg st="0" end="0"/>
                                            </p:txEl>
                                          </p:spTgt>
                                        </p:tgtEl>
                                        <p:attrNameLst>
                                          <p:attrName>style.visibility</p:attrName>
                                        </p:attrNameLst>
                                      </p:cBhvr>
                                      <p:to>
                                        <p:strVal val="visible"/>
                                      </p:to>
                                    </p:set>
                                    <p:animEffect transition="in" filter="fade">
                                      <p:cBhvr>
                                        <p:cTn id="26" dur="1500"/>
                                        <p:tgtEl>
                                          <p:spTgt spid="39">
                                            <p:txEl>
                                              <p:pRg st="0" end="0"/>
                                            </p:txEl>
                                          </p:spTgt>
                                        </p:tgtEl>
                                      </p:cBhvr>
                                    </p:animEffect>
                                  </p:childTnLst>
                                </p:cTn>
                              </p:par>
                              <p:par>
                                <p:cTn id="27" presetID="10" presetClass="exit" presetSubtype="0" fill="hold" grpId="0" nodeType="withEffect">
                                  <p:stCondLst>
                                    <p:cond delay="1500"/>
                                  </p:stCondLst>
                                  <p:childTnLst>
                                    <p:animEffect transition="out" filter="fade">
                                      <p:cBhvr>
                                        <p:cTn id="28" dur="1000"/>
                                        <p:tgtEl>
                                          <p:spTgt spid="37"/>
                                        </p:tgtEl>
                                      </p:cBhvr>
                                    </p:animEffect>
                                    <p:set>
                                      <p:cBhvr>
                                        <p:cTn id="29" dur="1" fill="hold">
                                          <p:stCondLst>
                                            <p:cond delay="9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uiExpand="1" build="p"/>
      <p:bldP spid="37" grpId="0"/>
      <p:bldP spid="38" grpId="0"/>
      <p:bldP spid="38" grpId="1"/>
      <p:bldP spid="40" grpId="0" uiExpand="1" build="allAtOnce"/>
      <p:bldP spid="40" grpId="1" uiExpand="1" build="allAtOnce"/>
      <p:bldP spid="41" grpId="0" build="allAtOnce"/>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a:extLst>
              <a:ext uri="{FF2B5EF4-FFF2-40B4-BE49-F238E27FC236}">
                <a16:creationId xmlns:a16="http://schemas.microsoft.com/office/drawing/2014/main" id="{89904D26-5A8E-0EF4-12B5-8BF5B2E93CCC}"/>
              </a:ext>
            </a:extLst>
          </p:cNvPr>
          <p:cNvGraphicFramePr>
            <a:graphicFrameLocks noGrp="1"/>
          </p:cNvGraphicFramePr>
          <p:nvPr>
            <p:ph idx="1"/>
          </p:nvPr>
        </p:nvGraphicFramePr>
        <p:xfrm>
          <a:off x="14799" y="89346"/>
          <a:ext cx="10257403" cy="6669059"/>
        </p:xfrm>
        <a:graphic>
          <a:graphicData uri="http://schemas.openxmlformats.org/drawingml/2006/table">
            <a:tbl>
              <a:tblPr firstRow="1" bandRow="1">
                <a:tableStyleId>{5940675A-B579-460E-94D1-54222C63F5DA}</a:tableStyleId>
              </a:tblPr>
              <a:tblGrid>
                <a:gridCol w="358113">
                  <a:extLst>
                    <a:ext uri="{9D8B030D-6E8A-4147-A177-3AD203B41FA5}">
                      <a16:colId xmlns:a16="http://schemas.microsoft.com/office/drawing/2014/main" val="1873249829"/>
                    </a:ext>
                  </a:extLst>
                </a:gridCol>
                <a:gridCol w="4949645">
                  <a:extLst>
                    <a:ext uri="{9D8B030D-6E8A-4147-A177-3AD203B41FA5}">
                      <a16:colId xmlns:a16="http://schemas.microsoft.com/office/drawing/2014/main" val="3002492941"/>
                    </a:ext>
                  </a:extLst>
                </a:gridCol>
                <a:gridCol w="4949645">
                  <a:extLst>
                    <a:ext uri="{9D8B030D-6E8A-4147-A177-3AD203B41FA5}">
                      <a16:colId xmlns:a16="http://schemas.microsoft.com/office/drawing/2014/main" val="1003353155"/>
                    </a:ext>
                  </a:extLst>
                </a:gridCol>
              </a:tblGrid>
              <a:tr h="7603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会話</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FF99FF"/>
                          </a:solidFill>
                        </a:rPr>
                        <a:t>独り言（</a:t>
                      </a:r>
                      <a:r>
                        <a:rPr kumimoji="1" lang="en-US" altLang="ja-JP" sz="2800" dirty="0">
                          <a:solidFill>
                            <a:srgbClr val="FF99FF"/>
                          </a:solidFill>
                        </a:rPr>
                        <a:t>monologue</a:t>
                      </a:r>
                      <a:r>
                        <a:rPr kumimoji="1" lang="ja-JP" altLang="en-US" sz="2800" dirty="0">
                          <a:solidFill>
                            <a:srgbClr val="FF99FF"/>
                          </a:solidFill>
                        </a:rPr>
                        <a:t>）</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CCFF33"/>
                          </a:solidFill>
                        </a:rPr>
                        <a:t>対話（</a:t>
                      </a:r>
                      <a:r>
                        <a:rPr kumimoji="1" lang="en-US" altLang="ja-JP" sz="2800" dirty="0">
                          <a:solidFill>
                            <a:srgbClr val="CCFF33"/>
                          </a:solidFill>
                        </a:rPr>
                        <a:t>dialogue</a:t>
                      </a:r>
                      <a:r>
                        <a:rPr kumimoji="1" lang="ja-JP" altLang="en-US" sz="2800" dirty="0">
                          <a:solidFill>
                            <a:srgbClr val="CCFF33"/>
                          </a:solidFill>
                        </a:rPr>
                        <a:t>）</a:t>
                      </a:r>
                      <a:endParaRPr kumimoji="1" lang="ja-JP" altLang="en-US" sz="2800" dirty="0">
                        <a:solidFill>
                          <a:srgbClr val="FF99FF"/>
                        </a:solidFill>
                      </a:endParaRPr>
                    </a:p>
                  </a:txBody>
                  <a:tcPr marL="0" marR="0" marT="38576" marB="38576" anchor="ctr"/>
                </a:tc>
                <a:extLst>
                  <a:ext uri="{0D108BD9-81ED-4DB2-BD59-A6C34878D82A}">
                    <a16:rowId xmlns:a16="http://schemas.microsoft.com/office/drawing/2014/main" val="2539322392"/>
                  </a:ext>
                </a:extLst>
              </a:tr>
              <a:tr h="65652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姿勢</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solidFill>
                            <a:schemeClr val="tx1"/>
                          </a:solidFill>
                        </a:rPr>
                        <a:t>の思い、感情、感覚が中心</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お互い</a:t>
                      </a:r>
                      <a:r>
                        <a:rPr kumimoji="1" lang="ja-JP" altLang="en-US" sz="2000" dirty="0">
                          <a:solidFill>
                            <a:schemeClr val="tx1"/>
                          </a:solidFill>
                        </a:rPr>
                        <a:t>の感情</a:t>
                      </a:r>
                      <a:r>
                        <a:rPr kumimoji="1" lang="ja-JP" altLang="en-US" sz="2000" dirty="0">
                          <a:solidFill>
                            <a:schemeClr val="tx2"/>
                          </a:solidFill>
                        </a:rPr>
                        <a:t>、</a:t>
                      </a:r>
                      <a:r>
                        <a:rPr kumimoji="1" lang="ja-JP" altLang="en-US" sz="2000" dirty="0"/>
                        <a:t>感覚を大切、大事に</a:t>
                      </a:r>
                    </a:p>
                  </a:txBody>
                  <a:tcPr marL="0" marR="0" marT="38576" marB="38576" anchor="ctr"/>
                </a:tc>
                <a:extLst>
                  <a:ext uri="{0D108BD9-81ED-4DB2-BD59-A6C34878D82A}">
                    <a16:rowId xmlns:a16="http://schemas.microsoft.com/office/drawing/2014/main" val="1157780378"/>
                  </a:ext>
                </a:extLst>
              </a:tr>
              <a:tr h="656525">
                <a:tc vMerge="1">
                  <a:txBody>
                    <a:bodyPr/>
                    <a:lstStyle/>
                    <a:p>
                      <a:endParaRPr/>
                    </a:p>
                  </a:txBody>
                  <a:tcPr marL="0" marR="0" marT="0" marB="0" vert="eaVert" anchor="ctr"/>
                </a:tc>
                <a:tc>
                  <a:txBody>
                    <a:bodyPr/>
                    <a:lstStyle/>
                    <a:p>
                      <a:pPr algn="ctr"/>
                      <a:r>
                        <a:rPr kumimoji="1" lang="ja-JP" altLang="en-US" sz="2000" kern="1200" dirty="0">
                          <a:solidFill>
                            <a:schemeClr val="tx1"/>
                          </a:solidFill>
                          <a:latin typeface="+mn-lt"/>
                          <a:ea typeface="+mn-ea"/>
                          <a:cs typeface="+mn-cs"/>
                        </a:rPr>
                        <a:t>思考停止・無関心・管轄外</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読み解く・学びと気づきの連続・お互い様</a:t>
                      </a:r>
                    </a:p>
                  </a:txBody>
                  <a:tcPr marL="0" marR="0" marT="38576" marB="38576" anchor="ctr"/>
                </a:tc>
                <a:extLst>
                  <a:ext uri="{0D108BD9-81ED-4DB2-BD59-A6C34878D82A}">
                    <a16:rowId xmlns:a16="http://schemas.microsoft.com/office/drawing/2014/main" val="3843589996"/>
                  </a:ext>
                </a:extLst>
              </a:tr>
              <a:tr h="656525">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行動</a:t>
                      </a:r>
                    </a:p>
                  </a:txBody>
                  <a:tcPr marL="0" marR="0" marT="0" marB="0" vert="eaVert"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自分の話をする・相手を説得・一方的</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聴く・傾聴・分ちあう</a:t>
                      </a:r>
                    </a:p>
                  </a:txBody>
                  <a:tcPr marL="0" marR="0" marT="38576" marB="38576" anchor="ctr"/>
                </a:tc>
                <a:extLst>
                  <a:ext uri="{0D108BD9-81ED-4DB2-BD59-A6C34878D82A}">
                    <a16:rowId xmlns:a16="http://schemas.microsoft.com/office/drawing/2014/main" val="745255250"/>
                  </a:ext>
                </a:extLst>
              </a:tr>
              <a:tr h="656525">
                <a:tc vMerge="1">
                  <a:txBody>
                    <a:bodyPr/>
                    <a:lstStyle/>
                    <a:p>
                      <a:endParaRPr/>
                    </a:p>
                  </a:txBody>
                  <a:tcPr marL="0" marR="0" marT="0" marB="0" vert="eaVert" anchor="ctr"/>
                </a:tc>
                <a:tc>
                  <a:txBody>
                    <a:bodyPr/>
                    <a:lstStyle/>
                    <a:p>
                      <a:pPr algn="ctr"/>
                      <a:r>
                        <a:rPr kumimoji="1" lang="ja-JP" altLang="en-US" sz="2000" dirty="0"/>
                        <a:t>排除・否定・無関心・無視</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algn="ctr" defTabSz="914400" rtl="0" eaLnBrk="1" latinLnBrk="0" hangingPunct="1"/>
                      <a:r>
                        <a:rPr kumimoji="1" lang="ja-JP" altLang="en-US" sz="2000" dirty="0"/>
                        <a:t>受容・共感・共有・見守り</a:t>
                      </a:r>
                      <a:endParaRPr kumimoji="1" lang="ja-JP" altLang="en-US" sz="20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4148194180"/>
                  </a:ext>
                </a:extLst>
              </a:tr>
              <a:tr h="656525">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200"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t>の正解を押し付ける　〇か</a:t>
                      </a:r>
                      <a:r>
                        <a:rPr kumimoji="1" lang="en-US" altLang="ja-JP" sz="2000" dirty="0"/>
                        <a:t>×</a:t>
                      </a:r>
                      <a:r>
                        <a:rPr kumimoji="1" lang="ja-JP" altLang="en-US" sz="2000" dirty="0"/>
                        <a:t>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正解を示さない</a:t>
                      </a:r>
                    </a:p>
                  </a:txBody>
                  <a:tcPr marL="0" marR="0" marT="38576" marB="38576" anchor="ctr"/>
                </a:tc>
                <a:extLst>
                  <a:ext uri="{0D108BD9-81ED-4DB2-BD59-A6C34878D82A}">
                    <a16:rowId xmlns:a16="http://schemas.microsoft.com/office/drawing/2014/main" val="3707272586"/>
                  </a:ext>
                </a:extLst>
              </a:tr>
              <a:tr h="656525">
                <a:tc rowSpan="4">
                  <a:txBody>
                    <a:bodyPr/>
                    <a:lstStyle/>
                    <a:p>
                      <a:pPr algn="ctr"/>
                      <a:r>
                        <a:rPr kumimoji="1" lang="ja-JP" altLang="en-US" sz="2000" dirty="0"/>
                        <a:t>結果</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対立・分断・孤立・孤独</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信頼・</a:t>
                      </a:r>
                      <a:r>
                        <a:rPr kumimoji="1" lang="ja-JP" altLang="en-US" sz="2000" dirty="0">
                          <a:solidFill>
                            <a:schemeClr val="tx1"/>
                          </a:solidFill>
                        </a:rPr>
                        <a:t>つながり・絆（きずな＋ほだし）</a:t>
                      </a:r>
                      <a:endParaRPr kumimoji="1" lang="ja-JP" altLang="en-US" sz="2000" dirty="0"/>
                    </a:p>
                  </a:txBody>
                  <a:tcPr marL="0" marR="0" marT="38576" marB="38576" anchor="ctr"/>
                </a:tc>
                <a:extLst>
                  <a:ext uri="{0D108BD9-81ED-4DB2-BD59-A6C34878D82A}">
                    <a16:rowId xmlns:a16="http://schemas.microsoft.com/office/drawing/2014/main" val="2224988662"/>
                  </a:ext>
                </a:extLst>
              </a:tr>
              <a:tr h="656525">
                <a:tc vMerge="1">
                  <a:txBody>
                    <a:bodyPr/>
                    <a:lstStyle/>
                    <a:p>
                      <a:endParaRPr kumimoji="1" lang="ja-JP" altLang="en-US"/>
                    </a:p>
                  </a:txBody>
                  <a:tcPr/>
                </a:tc>
                <a:tc>
                  <a:txBody>
                    <a:bodyPr/>
                    <a:lstStyle/>
                    <a:p>
                      <a:pPr marL="0" algn="ctr" defTabSz="914400" rtl="0" eaLnBrk="1" latinLnBrk="0" hangingPunct="1"/>
                      <a:r>
                        <a:rPr kumimoji="1" lang="ja-JP" altLang="en-US" sz="2000" kern="1200" dirty="0">
                          <a:solidFill>
                            <a:schemeClr val="tx1"/>
                          </a:solidFill>
                          <a:latin typeface="+mn-lt"/>
                          <a:ea typeface="+mn-ea"/>
                          <a:cs typeface="+mn-cs"/>
                        </a:rPr>
                        <a:t>無表情・怒り・拒否・論破・偏狭・同質性</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笑い・余裕・お互い様・協働・寛容・多様性</a:t>
                      </a:r>
                    </a:p>
                  </a:txBody>
                  <a:tcPr marL="0" marR="0" marT="38576" marB="38576" anchor="ctr"/>
                </a:tc>
                <a:extLst>
                  <a:ext uri="{0D108BD9-81ED-4DB2-BD59-A6C34878D82A}">
                    <a16:rowId xmlns:a16="http://schemas.microsoft.com/office/drawing/2014/main" val="2676677679"/>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コミュニケーションの壁（コミュ障）</a:t>
                      </a:r>
                      <a:endParaRPr kumimoji="1" lang="ja-JP" altLang="en-US" sz="2000" dirty="0">
                        <a:solidFill>
                          <a:schemeClr val="tx1"/>
                        </a:solidFill>
                      </a:endParaRPr>
                    </a:p>
                  </a:txBody>
                  <a:tcPr marL="0" marR="0" marT="38576" marB="38576"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コミュニケーション</a:t>
                      </a:r>
                      <a:endParaRPr kumimoji="1" lang="ja-JP" altLang="en-US" sz="2000" dirty="0">
                        <a:solidFill>
                          <a:schemeClr val="tx1"/>
                        </a:solidFill>
                      </a:endParaRPr>
                    </a:p>
                  </a:txBody>
                  <a:tcPr marL="0" marR="0" marT="38576" marB="38576" anchor="ctr"/>
                </a:tc>
                <a:extLst>
                  <a:ext uri="{0D108BD9-81ED-4DB2-BD59-A6C34878D82A}">
                    <a16:rowId xmlns:a16="http://schemas.microsoft.com/office/drawing/2014/main" val="4198697205"/>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ハラスメント</a:t>
                      </a:r>
                      <a:endParaRPr kumimoji="1" lang="ja-JP" altLang="en-US" sz="2000" kern="1200" dirty="0">
                        <a:solidFill>
                          <a:schemeClr val="tx1"/>
                        </a:solidFill>
                        <a:latin typeface="+mn-lt"/>
                        <a:ea typeface="+mn-ea"/>
                        <a:cs typeface="+mn-cs"/>
                      </a:endParaRPr>
                    </a:p>
                  </a:txBody>
                  <a:tcPr marL="0" marR="0" marT="38576" marB="38576" anchor="ctr"/>
                </a:tc>
                <a:tc vMerge="1">
                  <a:txBody>
                    <a:bodyPr/>
                    <a:lstStyle/>
                    <a:p>
                      <a:pPr algn="ctr"/>
                      <a:endParaRPr kumimoji="1" lang="ja-JP" altLang="en-US" sz="14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3747450906"/>
                  </a:ext>
                </a:extLst>
              </a:tr>
            </a:tbl>
          </a:graphicData>
        </a:graphic>
      </p:graphicFrame>
      <p:sp>
        <p:nvSpPr>
          <p:cNvPr id="2" name="正方形/長方形 1">
            <a:extLst>
              <a:ext uri="{FF2B5EF4-FFF2-40B4-BE49-F238E27FC236}">
                <a16:creationId xmlns:a16="http://schemas.microsoft.com/office/drawing/2014/main" id="{7BF90013-3FD8-6BB1-5DEE-1F2F315DC9FA}"/>
              </a:ext>
            </a:extLst>
          </p:cNvPr>
          <p:cNvSpPr/>
          <p:nvPr/>
        </p:nvSpPr>
        <p:spPr bwMode="auto">
          <a:xfrm>
            <a:off x="441872" y="879954"/>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正方形/長方形 2">
            <a:extLst>
              <a:ext uri="{FF2B5EF4-FFF2-40B4-BE49-F238E27FC236}">
                <a16:creationId xmlns:a16="http://schemas.microsoft.com/office/drawing/2014/main" id="{20A0B49A-FCF7-35AF-D7C4-498E3CAABE4B}"/>
              </a:ext>
            </a:extLst>
          </p:cNvPr>
          <p:cNvSpPr/>
          <p:nvPr/>
        </p:nvSpPr>
        <p:spPr bwMode="auto">
          <a:xfrm>
            <a:off x="5488203" y="901598"/>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 name="正方形/長方形 4">
            <a:extLst>
              <a:ext uri="{FF2B5EF4-FFF2-40B4-BE49-F238E27FC236}">
                <a16:creationId xmlns:a16="http://schemas.microsoft.com/office/drawing/2014/main" id="{D6104FCC-2A2E-0722-7E3B-C6C5589544DF}"/>
              </a:ext>
            </a:extLst>
          </p:cNvPr>
          <p:cNvSpPr/>
          <p:nvPr/>
        </p:nvSpPr>
        <p:spPr bwMode="auto">
          <a:xfrm>
            <a:off x="441872" y="1555805"/>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正方形/長方形 5">
            <a:extLst>
              <a:ext uri="{FF2B5EF4-FFF2-40B4-BE49-F238E27FC236}">
                <a16:creationId xmlns:a16="http://schemas.microsoft.com/office/drawing/2014/main" id="{FD602BED-B30A-FC7A-02E1-993E3866DA62}"/>
              </a:ext>
            </a:extLst>
          </p:cNvPr>
          <p:cNvSpPr/>
          <p:nvPr/>
        </p:nvSpPr>
        <p:spPr bwMode="auto">
          <a:xfrm>
            <a:off x="5488203" y="1565856"/>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正方形/長方形 6">
            <a:extLst>
              <a:ext uri="{FF2B5EF4-FFF2-40B4-BE49-F238E27FC236}">
                <a16:creationId xmlns:a16="http://schemas.microsoft.com/office/drawing/2014/main" id="{434C806A-0B7E-AC67-72F8-4706A0FE4C62}"/>
              </a:ext>
            </a:extLst>
          </p:cNvPr>
          <p:cNvSpPr/>
          <p:nvPr/>
        </p:nvSpPr>
        <p:spPr bwMode="auto">
          <a:xfrm>
            <a:off x="441872" y="2231656"/>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正方形/長方形 7">
            <a:extLst>
              <a:ext uri="{FF2B5EF4-FFF2-40B4-BE49-F238E27FC236}">
                <a16:creationId xmlns:a16="http://schemas.microsoft.com/office/drawing/2014/main" id="{8314BBBE-D850-7B55-1618-E618DEE5C91E}"/>
              </a:ext>
            </a:extLst>
          </p:cNvPr>
          <p:cNvSpPr/>
          <p:nvPr/>
        </p:nvSpPr>
        <p:spPr bwMode="auto">
          <a:xfrm>
            <a:off x="5488203" y="2230114"/>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正方形/長方形 8">
            <a:extLst>
              <a:ext uri="{FF2B5EF4-FFF2-40B4-BE49-F238E27FC236}">
                <a16:creationId xmlns:a16="http://schemas.microsoft.com/office/drawing/2014/main" id="{673B29EB-C94E-24F5-C31F-87661B284650}"/>
              </a:ext>
            </a:extLst>
          </p:cNvPr>
          <p:cNvSpPr/>
          <p:nvPr/>
        </p:nvSpPr>
        <p:spPr bwMode="auto">
          <a:xfrm>
            <a:off x="441872" y="2907507"/>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正方形/長方形 9">
            <a:extLst>
              <a:ext uri="{FF2B5EF4-FFF2-40B4-BE49-F238E27FC236}">
                <a16:creationId xmlns:a16="http://schemas.microsoft.com/office/drawing/2014/main" id="{571230FE-F22F-7D1B-7148-A17F477B21B6}"/>
              </a:ext>
            </a:extLst>
          </p:cNvPr>
          <p:cNvSpPr/>
          <p:nvPr/>
        </p:nvSpPr>
        <p:spPr bwMode="auto">
          <a:xfrm>
            <a:off x="5488203" y="2894372"/>
            <a:ext cx="464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1" name="正方形/長方形 10">
            <a:extLst>
              <a:ext uri="{FF2B5EF4-FFF2-40B4-BE49-F238E27FC236}">
                <a16:creationId xmlns:a16="http://schemas.microsoft.com/office/drawing/2014/main" id="{F3C2A044-A6A7-65AF-13C4-EC59D897F0D2}"/>
              </a:ext>
            </a:extLst>
          </p:cNvPr>
          <p:cNvSpPr/>
          <p:nvPr/>
        </p:nvSpPr>
        <p:spPr bwMode="auto">
          <a:xfrm>
            <a:off x="441872" y="3583358"/>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2" name="正方形/長方形 11">
            <a:extLst>
              <a:ext uri="{FF2B5EF4-FFF2-40B4-BE49-F238E27FC236}">
                <a16:creationId xmlns:a16="http://schemas.microsoft.com/office/drawing/2014/main" id="{A6D7DEA7-B54B-C7A7-4803-D7186AEF648C}"/>
              </a:ext>
            </a:extLst>
          </p:cNvPr>
          <p:cNvSpPr/>
          <p:nvPr/>
        </p:nvSpPr>
        <p:spPr bwMode="auto">
          <a:xfrm>
            <a:off x="5488203" y="3558630"/>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正方形/長方形 12">
            <a:extLst>
              <a:ext uri="{FF2B5EF4-FFF2-40B4-BE49-F238E27FC236}">
                <a16:creationId xmlns:a16="http://schemas.microsoft.com/office/drawing/2014/main" id="{ED64F9DC-EF01-6B44-4EB0-A259713EA1EB}"/>
              </a:ext>
            </a:extLst>
          </p:cNvPr>
          <p:cNvSpPr/>
          <p:nvPr/>
        </p:nvSpPr>
        <p:spPr bwMode="auto">
          <a:xfrm>
            <a:off x="441872" y="4259209"/>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正方形/長方形 13">
            <a:extLst>
              <a:ext uri="{FF2B5EF4-FFF2-40B4-BE49-F238E27FC236}">
                <a16:creationId xmlns:a16="http://schemas.microsoft.com/office/drawing/2014/main" id="{DF594DE4-5095-1D27-CF9E-F4DFB12CEE7F}"/>
              </a:ext>
            </a:extLst>
          </p:cNvPr>
          <p:cNvSpPr/>
          <p:nvPr/>
        </p:nvSpPr>
        <p:spPr bwMode="auto">
          <a:xfrm>
            <a:off x="5488203" y="4222888"/>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3AB1C5C9-5EB1-BD42-35D9-0B3F6CA7869E}"/>
              </a:ext>
            </a:extLst>
          </p:cNvPr>
          <p:cNvSpPr/>
          <p:nvPr/>
        </p:nvSpPr>
        <p:spPr bwMode="auto">
          <a:xfrm>
            <a:off x="441872" y="4935060"/>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6" name="正方形/長方形 15">
            <a:extLst>
              <a:ext uri="{FF2B5EF4-FFF2-40B4-BE49-F238E27FC236}">
                <a16:creationId xmlns:a16="http://schemas.microsoft.com/office/drawing/2014/main" id="{7DD8FA8F-C5DF-A03C-4DEA-296DF08F4BC7}"/>
              </a:ext>
            </a:extLst>
          </p:cNvPr>
          <p:cNvSpPr/>
          <p:nvPr/>
        </p:nvSpPr>
        <p:spPr bwMode="auto">
          <a:xfrm>
            <a:off x="5488203" y="4887148"/>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9" name="正方形/長方形 18">
            <a:extLst>
              <a:ext uri="{FF2B5EF4-FFF2-40B4-BE49-F238E27FC236}">
                <a16:creationId xmlns:a16="http://schemas.microsoft.com/office/drawing/2014/main" id="{1403C1D0-A908-DE7A-E491-B2832CCE2FFB}"/>
              </a:ext>
            </a:extLst>
          </p:cNvPr>
          <p:cNvSpPr/>
          <p:nvPr/>
        </p:nvSpPr>
        <p:spPr bwMode="auto">
          <a:xfrm>
            <a:off x="906883" y="99599"/>
            <a:ext cx="4006355" cy="638183"/>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正方形/長方形 19">
            <a:extLst>
              <a:ext uri="{FF2B5EF4-FFF2-40B4-BE49-F238E27FC236}">
                <a16:creationId xmlns:a16="http://schemas.microsoft.com/office/drawing/2014/main" id="{D8E69AA6-0F5B-F149-DEEC-8A02C458A72F}"/>
              </a:ext>
            </a:extLst>
          </p:cNvPr>
          <p:cNvSpPr/>
          <p:nvPr/>
        </p:nvSpPr>
        <p:spPr bwMode="auto">
          <a:xfrm>
            <a:off x="441872" y="6286765"/>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1" name="正方形/長方形 20">
            <a:extLst>
              <a:ext uri="{FF2B5EF4-FFF2-40B4-BE49-F238E27FC236}">
                <a16:creationId xmlns:a16="http://schemas.microsoft.com/office/drawing/2014/main" id="{D272A8F6-55D3-FE4E-DF2C-AB79267B2646}"/>
              </a:ext>
            </a:extLst>
          </p:cNvPr>
          <p:cNvSpPr/>
          <p:nvPr/>
        </p:nvSpPr>
        <p:spPr bwMode="auto">
          <a:xfrm>
            <a:off x="5506203" y="5854765"/>
            <a:ext cx="4608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2" name="正方形/長方形 21">
            <a:extLst>
              <a:ext uri="{FF2B5EF4-FFF2-40B4-BE49-F238E27FC236}">
                <a16:creationId xmlns:a16="http://schemas.microsoft.com/office/drawing/2014/main" id="{B56B02F6-50AC-7D0D-1329-469D761B3910}"/>
              </a:ext>
            </a:extLst>
          </p:cNvPr>
          <p:cNvSpPr/>
          <p:nvPr/>
        </p:nvSpPr>
        <p:spPr bwMode="auto">
          <a:xfrm>
            <a:off x="441872" y="5610911"/>
            <a:ext cx="4824000" cy="432000"/>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正方形/長方形 22">
            <a:extLst>
              <a:ext uri="{FF2B5EF4-FFF2-40B4-BE49-F238E27FC236}">
                <a16:creationId xmlns:a16="http://schemas.microsoft.com/office/drawing/2014/main" id="{1302B713-AD1A-7EBB-91D9-512C5F083E30}"/>
              </a:ext>
            </a:extLst>
          </p:cNvPr>
          <p:cNvSpPr/>
          <p:nvPr/>
        </p:nvSpPr>
        <p:spPr bwMode="auto">
          <a:xfrm>
            <a:off x="5827525" y="114764"/>
            <a:ext cx="4006355" cy="638183"/>
          </a:xfrm>
          <a:prstGeom prst="rect">
            <a:avLst/>
          </a:prstGeom>
          <a:solidFill>
            <a:schemeClr val="bg2"/>
          </a:solidFill>
          <a:ln w="9525" cap="flat" cmpd="sng" algn="ctr">
            <a:noFill/>
            <a:prstDash val="solid"/>
            <a:round/>
            <a:headEnd type="none" w="med" len="med"/>
            <a:tailEnd type="none" w="med" len="med"/>
          </a:ln>
          <a:effectLst/>
        </p:spPr>
        <p:txBody>
          <a:bodyPr vert="horz" wrap="square" lIns="75938" tIns="39488" rIns="75938" bIns="39488" numCol="1" rtlCol="0" anchor="t" anchorCtr="0" compatLnSpc="1">
            <a:prstTxWarp prst="textNoShape">
              <a:avLst/>
            </a:prstTxWarp>
          </a:bodyPr>
          <a:lstStyle/>
          <a:p>
            <a:pPr marL="0" marR="0" lvl="0" indent="0" algn="ctr" defTabSz="771525" rtl="0" eaLnBrk="0" fontAlgn="base" latinLnBrk="0" hangingPunct="0">
              <a:lnSpc>
                <a:spcPct val="100000"/>
              </a:lnSpc>
              <a:spcBef>
                <a:spcPct val="0"/>
              </a:spcBef>
              <a:spcAft>
                <a:spcPct val="0"/>
              </a:spcAft>
              <a:buClrTx/>
              <a:buSzTx/>
              <a:buFontTx/>
              <a:buNone/>
              <a:tabLst/>
              <a:defRPr/>
            </a:pPr>
            <a:endParaRPr kumimoji="1" lang="ja-JP" altLang="en-US" sz="3038"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92411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500"/>
                                        <p:tgtEl>
                                          <p:spTgt spid="19"/>
                                        </p:tgtEl>
                                      </p:cBhvr>
                                    </p:animEffect>
                                    <p:set>
                                      <p:cBhvr>
                                        <p:cTn id="7" dur="1" fill="hold">
                                          <p:stCondLst>
                                            <p:cond delay="1499"/>
                                          </p:stCondLst>
                                        </p:cTn>
                                        <p:tgtEl>
                                          <p:spTgt spid="19"/>
                                        </p:tgtEl>
                                        <p:attrNameLst>
                                          <p:attrName>style.visibility</p:attrName>
                                        </p:attrNameLst>
                                      </p:cBhvr>
                                      <p:to>
                                        <p:strVal val="hidden"/>
                                      </p:to>
                                    </p:set>
                                  </p:childTnLst>
                                </p:cTn>
                              </p:par>
                            </p:childTnLst>
                          </p:cTn>
                        </p:par>
                        <p:par>
                          <p:cTn id="8" fill="hold">
                            <p:stCondLst>
                              <p:cond delay="1500"/>
                            </p:stCondLst>
                            <p:childTnLst>
                              <p:par>
                                <p:cTn id="9" presetID="10" presetClass="exit" presetSubtype="0" fill="hold" grpId="0" nodeType="afterEffect">
                                  <p:stCondLst>
                                    <p:cond delay="0"/>
                                  </p:stCondLst>
                                  <p:childTnLst>
                                    <p:animEffect transition="out" filter="fade">
                                      <p:cBhvr>
                                        <p:cTn id="10" dur="1500"/>
                                        <p:tgtEl>
                                          <p:spTgt spid="23"/>
                                        </p:tgtEl>
                                      </p:cBhvr>
                                    </p:animEffect>
                                    <p:set>
                                      <p:cBhvr>
                                        <p:cTn id="11" dur="1" fill="hold">
                                          <p:stCondLst>
                                            <p:cond delay="1499"/>
                                          </p:stCondLst>
                                        </p:cTn>
                                        <p:tgtEl>
                                          <p:spTgt spid="2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1500"/>
                                        <p:tgtEl>
                                          <p:spTgt spid="2"/>
                                        </p:tgtEl>
                                      </p:cBhvr>
                                    </p:animEffect>
                                    <p:set>
                                      <p:cBhvr>
                                        <p:cTn id="16" dur="1" fill="hold">
                                          <p:stCondLst>
                                            <p:cond delay="1499"/>
                                          </p:stCondLst>
                                        </p:cTn>
                                        <p:tgtEl>
                                          <p:spTgt spid="2"/>
                                        </p:tgtEl>
                                        <p:attrNameLst>
                                          <p:attrName>style.visibility</p:attrName>
                                        </p:attrNameLst>
                                      </p:cBhvr>
                                      <p:to>
                                        <p:strVal val="hidden"/>
                                      </p:to>
                                    </p:set>
                                  </p:childTnLst>
                                </p:cTn>
                              </p:par>
                            </p:childTnLst>
                          </p:cTn>
                        </p:par>
                        <p:par>
                          <p:cTn id="17" fill="hold">
                            <p:stCondLst>
                              <p:cond delay="1500"/>
                            </p:stCondLst>
                            <p:childTnLst>
                              <p:par>
                                <p:cTn id="18" presetID="10" presetClass="exit" presetSubtype="0" fill="hold" grpId="0" nodeType="afterEffect">
                                  <p:stCondLst>
                                    <p:cond delay="0"/>
                                  </p:stCondLst>
                                  <p:childTnLst>
                                    <p:animEffect transition="out" filter="fade">
                                      <p:cBhvr>
                                        <p:cTn id="19" dur="1500"/>
                                        <p:tgtEl>
                                          <p:spTgt spid="3"/>
                                        </p:tgtEl>
                                      </p:cBhvr>
                                    </p:animEffect>
                                    <p:set>
                                      <p:cBhvr>
                                        <p:cTn id="20" dur="1" fill="hold">
                                          <p:stCondLst>
                                            <p:cond delay="1499"/>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1500"/>
                                        <p:tgtEl>
                                          <p:spTgt spid="5"/>
                                        </p:tgtEl>
                                      </p:cBhvr>
                                    </p:animEffect>
                                    <p:set>
                                      <p:cBhvr>
                                        <p:cTn id="25" dur="1" fill="hold">
                                          <p:stCondLst>
                                            <p:cond delay="1499"/>
                                          </p:stCondLst>
                                        </p:cTn>
                                        <p:tgtEl>
                                          <p:spTgt spid="5"/>
                                        </p:tgtEl>
                                        <p:attrNameLst>
                                          <p:attrName>style.visibility</p:attrName>
                                        </p:attrNameLst>
                                      </p:cBhvr>
                                      <p:to>
                                        <p:strVal val="hidden"/>
                                      </p:to>
                                    </p:set>
                                  </p:childTnLst>
                                </p:cTn>
                              </p:par>
                            </p:childTnLst>
                          </p:cTn>
                        </p:par>
                        <p:par>
                          <p:cTn id="26" fill="hold">
                            <p:stCondLst>
                              <p:cond delay="1500"/>
                            </p:stCondLst>
                            <p:childTnLst>
                              <p:par>
                                <p:cTn id="27" presetID="10" presetClass="exit" presetSubtype="0" fill="hold" grpId="0" nodeType="afterEffect">
                                  <p:stCondLst>
                                    <p:cond delay="0"/>
                                  </p:stCondLst>
                                  <p:childTnLst>
                                    <p:animEffect transition="out" filter="fade">
                                      <p:cBhvr>
                                        <p:cTn id="28" dur="1500"/>
                                        <p:tgtEl>
                                          <p:spTgt spid="6"/>
                                        </p:tgtEl>
                                      </p:cBhvr>
                                    </p:animEffect>
                                    <p:set>
                                      <p:cBhvr>
                                        <p:cTn id="29" dur="1" fill="hold">
                                          <p:stCondLst>
                                            <p:cond delay="1499"/>
                                          </p:stCondLst>
                                        </p:cTn>
                                        <p:tgtEl>
                                          <p:spTgt spid="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1500"/>
                                        <p:tgtEl>
                                          <p:spTgt spid="7"/>
                                        </p:tgtEl>
                                      </p:cBhvr>
                                    </p:animEffect>
                                    <p:set>
                                      <p:cBhvr>
                                        <p:cTn id="34" dur="1" fill="hold">
                                          <p:stCondLst>
                                            <p:cond delay="1499"/>
                                          </p:stCondLst>
                                        </p:cTn>
                                        <p:tgtEl>
                                          <p:spTgt spid="7"/>
                                        </p:tgtEl>
                                        <p:attrNameLst>
                                          <p:attrName>style.visibility</p:attrName>
                                        </p:attrNameLst>
                                      </p:cBhvr>
                                      <p:to>
                                        <p:strVal val="hidden"/>
                                      </p:to>
                                    </p:set>
                                  </p:childTnLst>
                                </p:cTn>
                              </p:par>
                            </p:childTnLst>
                          </p:cTn>
                        </p:par>
                        <p:par>
                          <p:cTn id="35" fill="hold">
                            <p:stCondLst>
                              <p:cond delay="1500"/>
                            </p:stCondLst>
                            <p:childTnLst>
                              <p:par>
                                <p:cTn id="36" presetID="10" presetClass="exit" presetSubtype="0" fill="hold" grpId="0" nodeType="afterEffect">
                                  <p:stCondLst>
                                    <p:cond delay="0"/>
                                  </p:stCondLst>
                                  <p:childTnLst>
                                    <p:animEffect transition="out" filter="fade">
                                      <p:cBhvr>
                                        <p:cTn id="37" dur="1500"/>
                                        <p:tgtEl>
                                          <p:spTgt spid="8"/>
                                        </p:tgtEl>
                                      </p:cBhvr>
                                    </p:animEffect>
                                    <p:set>
                                      <p:cBhvr>
                                        <p:cTn id="38" dur="1" fill="hold">
                                          <p:stCondLst>
                                            <p:cond delay="1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1500"/>
                                        <p:tgtEl>
                                          <p:spTgt spid="9"/>
                                        </p:tgtEl>
                                      </p:cBhvr>
                                    </p:animEffect>
                                    <p:set>
                                      <p:cBhvr>
                                        <p:cTn id="43" dur="1" fill="hold">
                                          <p:stCondLst>
                                            <p:cond delay="1499"/>
                                          </p:stCondLst>
                                        </p:cTn>
                                        <p:tgtEl>
                                          <p:spTgt spid="9"/>
                                        </p:tgtEl>
                                        <p:attrNameLst>
                                          <p:attrName>style.visibility</p:attrName>
                                        </p:attrNameLst>
                                      </p:cBhvr>
                                      <p:to>
                                        <p:strVal val="hidden"/>
                                      </p:to>
                                    </p:set>
                                  </p:childTnLst>
                                </p:cTn>
                              </p:par>
                            </p:childTnLst>
                          </p:cTn>
                        </p:par>
                        <p:par>
                          <p:cTn id="44" fill="hold">
                            <p:stCondLst>
                              <p:cond delay="1500"/>
                            </p:stCondLst>
                            <p:childTnLst>
                              <p:par>
                                <p:cTn id="45" presetID="10" presetClass="exit" presetSubtype="0" fill="hold" grpId="0" nodeType="afterEffect">
                                  <p:stCondLst>
                                    <p:cond delay="0"/>
                                  </p:stCondLst>
                                  <p:childTnLst>
                                    <p:animEffect transition="out" filter="fade">
                                      <p:cBhvr>
                                        <p:cTn id="46" dur="1500"/>
                                        <p:tgtEl>
                                          <p:spTgt spid="10"/>
                                        </p:tgtEl>
                                      </p:cBhvr>
                                    </p:animEffect>
                                    <p:set>
                                      <p:cBhvr>
                                        <p:cTn id="47" dur="1" fill="hold">
                                          <p:stCondLst>
                                            <p:cond delay="14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1500"/>
                                        <p:tgtEl>
                                          <p:spTgt spid="11"/>
                                        </p:tgtEl>
                                      </p:cBhvr>
                                    </p:animEffect>
                                    <p:set>
                                      <p:cBhvr>
                                        <p:cTn id="52" dur="1" fill="hold">
                                          <p:stCondLst>
                                            <p:cond delay="1499"/>
                                          </p:stCondLst>
                                        </p:cTn>
                                        <p:tgtEl>
                                          <p:spTgt spid="11"/>
                                        </p:tgtEl>
                                        <p:attrNameLst>
                                          <p:attrName>style.visibility</p:attrName>
                                        </p:attrNameLst>
                                      </p:cBhvr>
                                      <p:to>
                                        <p:strVal val="hidden"/>
                                      </p:to>
                                    </p:set>
                                  </p:childTnLst>
                                </p:cTn>
                              </p:par>
                            </p:childTnLst>
                          </p:cTn>
                        </p:par>
                        <p:par>
                          <p:cTn id="53" fill="hold">
                            <p:stCondLst>
                              <p:cond delay="1500"/>
                            </p:stCondLst>
                            <p:childTnLst>
                              <p:par>
                                <p:cTn id="54" presetID="10" presetClass="exit" presetSubtype="0" fill="hold" grpId="0" nodeType="afterEffect">
                                  <p:stCondLst>
                                    <p:cond delay="0"/>
                                  </p:stCondLst>
                                  <p:childTnLst>
                                    <p:animEffect transition="out" filter="fade">
                                      <p:cBhvr>
                                        <p:cTn id="55" dur="1500"/>
                                        <p:tgtEl>
                                          <p:spTgt spid="12"/>
                                        </p:tgtEl>
                                      </p:cBhvr>
                                    </p:animEffect>
                                    <p:set>
                                      <p:cBhvr>
                                        <p:cTn id="56" dur="1" fill="hold">
                                          <p:stCondLst>
                                            <p:cond delay="1499"/>
                                          </p:stCondLst>
                                        </p:cTn>
                                        <p:tgtEl>
                                          <p:spTgt spid="1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1500"/>
                                        <p:tgtEl>
                                          <p:spTgt spid="13"/>
                                        </p:tgtEl>
                                      </p:cBhvr>
                                    </p:animEffect>
                                    <p:set>
                                      <p:cBhvr>
                                        <p:cTn id="61" dur="1" fill="hold">
                                          <p:stCondLst>
                                            <p:cond delay="1499"/>
                                          </p:stCondLst>
                                        </p:cTn>
                                        <p:tgtEl>
                                          <p:spTgt spid="13"/>
                                        </p:tgtEl>
                                        <p:attrNameLst>
                                          <p:attrName>style.visibility</p:attrName>
                                        </p:attrNameLst>
                                      </p:cBhvr>
                                      <p:to>
                                        <p:strVal val="hidden"/>
                                      </p:to>
                                    </p:set>
                                  </p:childTnLst>
                                </p:cTn>
                              </p:par>
                            </p:childTnLst>
                          </p:cTn>
                        </p:par>
                        <p:par>
                          <p:cTn id="62" fill="hold">
                            <p:stCondLst>
                              <p:cond delay="1500"/>
                            </p:stCondLst>
                            <p:childTnLst>
                              <p:par>
                                <p:cTn id="63" presetID="10" presetClass="exit" presetSubtype="0" fill="hold" grpId="0" nodeType="afterEffect">
                                  <p:stCondLst>
                                    <p:cond delay="0"/>
                                  </p:stCondLst>
                                  <p:childTnLst>
                                    <p:animEffect transition="out" filter="fade">
                                      <p:cBhvr>
                                        <p:cTn id="64" dur="1500"/>
                                        <p:tgtEl>
                                          <p:spTgt spid="14"/>
                                        </p:tgtEl>
                                      </p:cBhvr>
                                    </p:animEffect>
                                    <p:set>
                                      <p:cBhvr>
                                        <p:cTn id="65" dur="1" fill="hold">
                                          <p:stCondLst>
                                            <p:cond delay="1499"/>
                                          </p:stCondLst>
                                        </p:cTn>
                                        <p:tgtEl>
                                          <p:spTgt spid="14"/>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0"/>
                                  </p:stCondLst>
                                  <p:childTnLst>
                                    <p:animEffect transition="out" filter="fade">
                                      <p:cBhvr>
                                        <p:cTn id="69" dur="1500"/>
                                        <p:tgtEl>
                                          <p:spTgt spid="15"/>
                                        </p:tgtEl>
                                      </p:cBhvr>
                                    </p:animEffect>
                                    <p:set>
                                      <p:cBhvr>
                                        <p:cTn id="70" dur="1" fill="hold">
                                          <p:stCondLst>
                                            <p:cond delay="1499"/>
                                          </p:stCondLst>
                                        </p:cTn>
                                        <p:tgtEl>
                                          <p:spTgt spid="15"/>
                                        </p:tgtEl>
                                        <p:attrNameLst>
                                          <p:attrName>style.visibility</p:attrName>
                                        </p:attrNameLst>
                                      </p:cBhvr>
                                      <p:to>
                                        <p:strVal val="hidden"/>
                                      </p:to>
                                    </p:set>
                                  </p:childTnLst>
                                </p:cTn>
                              </p:par>
                            </p:childTnLst>
                          </p:cTn>
                        </p:par>
                        <p:par>
                          <p:cTn id="71" fill="hold">
                            <p:stCondLst>
                              <p:cond delay="1500"/>
                            </p:stCondLst>
                            <p:childTnLst>
                              <p:par>
                                <p:cTn id="72" presetID="10" presetClass="exit" presetSubtype="0" fill="hold" grpId="0" nodeType="afterEffect">
                                  <p:stCondLst>
                                    <p:cond delay="0"/>
                                  </p:stCondLst>
                                  <p:childTnLst>
                                    <p:animEffect transition="out" filter="fade">
                                      <p:cBhvr>
                                        <p:cTn id="73" dur="1500"/>
                                        <p:tgtEl>
                                          <p:spTgt spid="16"/>
                                        </p:tgtEl>
                                      </p:cBhvr>
                                    </p:animEffect>
                                    <p:set>
                                      <p:cBhvr>
                                        <p:cTn id="74" dur="1" fill="hold">
                                          <p:stCondLst>
                                            <p:cond delay="1499"/>
                                          </p:stCondLst>
                                        </p:cTn>
                                        <p:tgtEl>
                                          <p:spTgt spid="16"/>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1500"/>
                                        <p:tgtEl>
                                          <p:spTgt spid="22"/>
                                        </p:tgtEl>
                                      </p:cBhvr>
                                    </p:animEffect>
                                    <p:set>
                                      <p:cBhvr>
                                        <p:cTn id="79" dur="1" fill="hold">
                                          <p:stCondLst>
                                            <p:cond delay="1499"/>
                                          </p:stCondLst>
                                        </p:cTn>
                                        <p:tgtEl>
                                          <p:spTgt spid="22"/>
                                        </p:tgtEl>
                                        <p:attrNameLst>
                                          <p:attrName>style.visibility</p:attrName>
                                        </p:attrNameLst>
                                      </p:cBhvr>
                                      <p:to>
                                        <p:strVal val="hidden"/>
                                      </p:to>
                                    </p:set>
                                  </p:childTnLst>
                                </p:cTn>
                              </p:par>
                            </p:childTnLst>
                          </p:cTn>
                        </p:par>
                        <p:par>
                          <p:cTn id="80" fill="hold">
                            <p:stCondLst>
                              <p:cond delay="1500"/>
                            </p:stCondLst>
                            <p:childTnLst>
                              <p:par>
                                <p:cTn id="81" presetID="10" presetClass="exit" presetSubtype="0" fill="hold" grpId="0" nodeType="afterEffect">
                                  <p:stCondLst>
                                    <p:cond delay="0"/>
                                  </p:stCondLst>
                                  <p:childTnLst>
                                    <p:animEffect transition="out" filter="fade">
                                      <p:cBhvr>
                                        <p:cTn id="82" dur="1500"/>
                                        <p:tgtEl>
                                          <p:spTgt spid="20"/>
                                        </p:tgtEl>
                                      </p:cBhvr>
                                    </p:animEffect>
                                    <p:set>
                                      <p:cBhvr>
                                        <p:cTn id="83" dur="1" fill="hold">
                                          <p:stCondLst>
                                            <p:cond delay="1499"/>
                                          </p:stCondLst>
                                        </p:cTn>
                                        <p:tgtEl>
                                          <p:spTgt spid="20"/>
                                        </p:tgtEl>
                                        <p:attrNameLst>
                                          <p:attrName>style.visibility</p:attrName>
                                        </p:attrNameLst>
                                      </p:cBhvr>
                                      <p:to>
                                        <p:strVal val="hidden"/>
                                      </p:to>
                                    </p:set>
                                  </p:childTnLst>
                                </p:cTn>
                              </p:par>
                            </p:childTnLst>
                          </p:cTn>
                        </p:par>
                        <p:par>
                          <p:cTn id="84" fill="hold">
                            <p:stCondLst>
                              <p:cond delay="3000"/>
                            </p:stCondLst>
                            <p:childTnLst>
                              <p:par>
                                <p:cTn id="85" presetID="10" presetClass="exit" presetSubtype="0" fill="hold" grpId="0" nodeType="afterEffect">
                                  <p:stCondLst>
                                    <p:cond delay="0"/>
                                  </p:stCondLst>
                                  <p:childTnLst>
                                    <p:animEffect transition="out" filter="fade">
                                      <p:cBhvr>
                                        <p:cTn id="86" dur="1500"/>
                                        <p:tgtEl>
                                          <p:spTgt spid="21"/>
                                        </p:tgtEl>
                                      </p:cBhvr>
                                    </p:animEffect>
                                    <p:set>
                                      <p:cBhvr>
                                        <p:cTn id="87" dur="1" fill="hold">
                                          <p:stCondLst>
                                            <p:cond delay="1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3">
            <a:extLst>
              <a:ext uri="{FF2B5EF4-FFF2-40B4-BE49-F238E27FC236}">
                <a16:creationId xmlns:a16="http://schemas.microsoft.com/office/drawing/2014/main" id="{BA347E9F-2355-0410-14C5-54BA8E84D99F}"/>
              </a:ext>
            </a:extLst>
          </p:cNvPr>
          <p:cNvGraphicFramePr>
            <a:graphicFrameLocks noGrp="1"/>
          </p:cNvGraphicFramePr>
          <p:nvPr>
            <p:ph idx="1"/>
          </p:nvPr>
        </p:nvGraphicFramePr>
        <p:xfrm>
          <a:off x="14799" y="89346"/>
          <a:ext cx="10257403" cy="6669059"/>
        </p:xfrm>
        <a:graphic>
          <a:graphicData uri="http://schemas.openxmlformats.org/drawingml/2006/table">
            <a:tbl>
              <a:tblPr firstRow="1" bandRow="1">
                <a:tableStyleId>{5940675A-B579-460E-94D1-54222C63F5DA}</a:tableStyleId>
              </a:tblPr>
              <a:tblGrid>
                <a:gridCol w="358113">
                  <a:extLst>
                    <a:ext uri="{9D8B030D-6E8A-4147-A177-3AD203B41FA5}">
                      <a16:colId xmlns:a16="http://schemas.microsoft.com/office/drawing/2014/main" val="1873249829"/>
                    </a:ext>
                  </a:extLst>
                </a:gridCol>
                <a:gridCol w="4949645">
                  <a:extLst>
                    <a:ext uri="{9D8B030D-6E8A-4147-A177-3AD203B41FA5}">
                      <a16:colId xmlns:a16="http://schemas.microsoft.com/office/drawing/2014/main" val="3002492941"/>
                    </a:ext>
                  </a:extLst>
                </a:gridCol>
                <a:gridCol w="4949645">
                  <a:extLst>
                    <a:ext uri="{9D8B030D-6E8A-4147-A177-3AD203B41FA5}">
                      <a16:colId xmlns:a16="http://schemas.microsoft.com/office/drawing/2014/main" val="1003353155"/>
                    </a:ext>
                  </a:extLst>
                </a:gridCol>
              </a:tblGrid>
              <a:tr h="7603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会話</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FF99FF"/>
                          </a:solidFill>
                        </a:rPr>
                        <a:t>独り言（</a:t>
                      </a:r>
                      <a:r>
                        <a:rPr kumimoji="1" lang="en-US" altLang="ja-JP" sz="2800" dirty="0">
                          <a:solidFill>
                            <a:srgbClr val="FF99FF"/>
                          </a:solidFill>
                        </a:rPr>
                        <a:t>monologue</a:t>
                      </a:r>
                      <a:r>
                        <a:rPr kumimoji="1" lang="ja-JP" altLang="en-US" sz="2800" dirty="0">
                          <a:solidFill>
                            <a:srgbClr val="FF99FF"/>
                          </a:solidFill>
                        </a:rPr>
                        <a:t>）</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CCFF33"/>
                          </a:solidFill>
                        </a:rPr>
                        <a:t>対話（</a:t>
                      </a:r>
                      <a:r>
                        <a:rPr kumimoji="1" lang="en-US" altLang="ja-JP" sz="2800" dirty="0">
                          <a:solidFill>
                            <a:srgbClr val="CCFF33"/>
                          </a:solidFill>
                        </a:rPr>
                        <a:t>dialogue</a:t>
                      </a:r>
                      <a:r>
                        <a:rPr kumimoji="1" lang="ja-JP" altLang="en-US" sz="2800" dirty="0">
                          <a:solidFill>
                            <a:srgbClr val="CCFF33"/>
                          </a:solidFill>
                        </a:rPr>
                        <a:t>）</a:t>
                      </a:r>
                      <a:endParaRPr kumimoji="1" lang="ja-JP" altLang="en-US" sz="2800" dirty="0">
                        <a:solidFill>
                          <a:srgbClr val="FF99FF"/>
                        </a:solidFill>
                      </a:endParaRPr>
                    </a:p>
                  </a:txBody>
                  <a:tcPr marL="0" marR="0" marT="38576" marB="38576" anchor="ctr"/>
                </a:tc>
                <a:extLst>
                  <a:ext uri="{0D108BD9-81ED-4DB2-BD59-A6C34878D82A}">
                    <a16:rowId xmlns:a16="http://schemas.microsoft.com/office/drawing/2014/main" val="2539322392"/>
                  </a:ext>
                </a:extLst>
              </a:tr>
              <a:tr h="65652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姿勢</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solidFill>
                            <a:schemeClr val="tx1"/>
                          </a:solidFill>
                        </a:rPr>
                        <a:t>の思い、感情、感覚が中心</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お互い</a:t>
                      </a:r>
                      <a:r>
                        <a:rPr kumimoji="1" lang="ja-JP" altLang="en-US" sz="2000" dirty="0">
                          <a:solidFill>
                            <a:schemeClr val="tx1"/>
                          </a:solidFill>
                        </a:rPr>
                        <a:t>の感情</a:t>
                      </a:r>
                      <a:r>
                        <a:rPr kumimoji="1" lang="ja-JP" altLang="en-US" sz="2000" dirty="0">
                          <a:solidFill>
                            <a:schemeClr val="tx2"/>
                          </a:solidFill>
                        </a:rPr>
                        <a:t>、</a:t>
                      </a:r>
                      <a:r>
                        <a:rPr kumimoji="1" lang="ja-JP" altLang="en-US" sz="2000" dirty="0"/>
                        <a:t>感覚を大切、大事に</a:t>
                      </a:r>
                    </a:p>
                  </a:txBody>
                  <a:tcPr marL="0" marR="0" marT="38576" marB="38576" anchor="ctr"/>
                </a:tc>
                <a:extLst>
                  <a:ext uri="{0D108BD9-81ED-4DB2-BD59-A6C34878D82A}">
                    <a16:rowId xmlns:a16="http://schemas.microsoft.com/office/drawing/2014/main" val="1157780378"/>
                  </a:ext>
                </a:extLst>
              </a:tr>
              <a:tr h="656525">
                <a:tc vMerge="1">
                  <a:txBody>
                    <a:bodyPr/>
                    <a:lstStyle/>
                    <a:p>
                      <a:endParaRPr/>
                    </a:p>
                  </a:txBody>
                  <a:tcPr marL="0" marR="0" marT="0" marB="0" vert="eaVert" anchor="ctr"/>
                </a:tc>
                <a:tc>
                  <a:txBody>
                    <a:bodyPr/>
                    <a:lstStyle/>
                    <a:p>
                      <a:pPr algn="ctr"/>
                      <a:r>
                        <a:rPr kumimoji="1" lang="ja-JP" altLang="en-US" sz="2000" kern="1200" dirty="0">
                          <a:solidFill>
                            <a:schemeClr val="tx1"/>
                          </a:solidFill>
                          <a:latin typeface="+mn-lt"/>
                          <a:ea typeface="+mn-ea"/>
                          <a:cs typeface="+mn-cs"/>
                        </a:rPr>
                        <a:t>思考停止・無関心・管轄外</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読み解く・学びと気づきの連続・お互い様</a:t>
                      </a:r>
                    </a:p>
                  </a:txBody>
                  <a:tcPr marL="0" marR="0" marT="38576" marB="38576" anchor="ctr"/>
                </a:tc>
                <a:extLst>
                  <a:ext uri="{0D108BD9-81ED-4DB2-BD59-A6C34878D82A}">
                    <a16:rowId xmlns:a16="http://schemas.microsoft.com/office/drawing/2014/main" val="3843589996"/>
                  </a:ext>
                </a:extLst>
              </a:tr>
              <a:tr h="656525">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行動</a:t>
                      </a:r>
                    </a:p>
                  </a:txBody>
                  <a:tcPr marL="0" marR="0" marT="0" marB="0" vert="eaVert"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自分の話をする・相手を説得・一方的</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聴く・傾聴・分ちあう</a:t>
                      </a:r>
                    </a:p>
                  </a:txBody>
                  <a:tcPr marL="0" marR="0" marT="38576" marB="38576" anchor="ctr"/>
                </a:tc>
                <a:extLst>
                  <a:ext uri="{0D108BD9-81ED-4DB2-BD59-A6C34878D82A}">
                    <a16:rowId xmlns:a16="http://schemas.microsoft.com/office/drawing/2014/main" val="745255250"/>
                  </a:ext>
                </a:extLst>
              </a:tr>
              <a:tr h="656525">
                <a:tc vMerge="1">
                  <a:txBody>
                    <a:bodyPr/>
                    <a:lstStyle/>
                    <a:p>
                      <a:endParaRPr/>
                    </a:p>
                  </a:txBody>
                  <a:tcPr marL="0" marR="0" marT="0" marB="0" vert="eaVert" anchor="ctr"/>
                </a:tc>
                <a:tc>
                  <a:txBody>
                    <a:bodyPr/>
                    <a:lstStyle/>
                    <a:p>
                      <a:pPr algn="ctr"/>
                      <a:r>
                        <a:rPr kumimoji="1" lang="ja-JP" altLang="en-US" sz="2000" dirty="0"/>
                        <a:t>排除・否定・無関心・無視</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algn="ctr" defTabSz="914400" rtl="0" eaLnBrk="1" latinLnBrk="0" hangingPunct="1"/>
                      <a:r>
                        <a:rPr kumimoji="1" lang="ja-JP" altLang="en-US" sz="2000" dirty="0"/>
                        <a:t>受容・共感・共有・見守り</a:t>
                      </a:r>
                      <a:endParaRPr kumimoji="1" lang="ja-JP" altLang="en-US" sz="20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4148194180"/>
                  </a:ext>
                </a:extLst>
              </a:tr>
              <a:tr h="656525">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200"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t>の正解を押し付ける　〇か</a:t>
                      </a:r>
                      <a:r>
                        <a:rPr kumimoji="1" lang="en-US" altLang="ja-JP" sz="2000" dirty="0"/>
                        <a:t>×</a:t>
                      </a:r>
                      <a:r>
                        <a:rPr kumimoji="1" lang="ja-JP" altLang="en-US" sz="2000" dirty="0"/>
                        <a:t>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正解を示さない</a:t>
                      </a:r>
                    </a:p>
                  </a:txBody>
                  <a:tcPr marL="0" marR="0" marT="38576" marB="38576" anchor="ctr"/>
                </a:tc>
                <a:extLst>
                  <a:ext uri="{0D108BD9-81ED-4DB2-BD59-A6C34878D82A}">
                    <a16:rowId xmlns:a16="http://schemas.microsoft.com/office/drawing/2014/main" val="3707272586"/>
                  </a:ext>
                </a:extLst>
              </a:tr>
              <a:tr h="656525">
                <a:tc rowSpan="4">
                  <a:txBody>
                    <a:bodyPr/>
                    <a:lstStyle/>
                    <a:p>
                      <a:pPr algn="ctr"/>
                      <a:r>
                        <a:rPr kumimoji="1" lang="ja-JP" altLang="en-US" sz="2000" dirty="0"/>
                        <a:t>結果</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対立・分断・孤立・孤独</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信頼・</a:t>
                      </a:r>
                      <a:r>
                        <a:rPr kumimoji="1" lang="ja-JP" altLang="en-US" sz="2000" dirty="0">
                          <a:solidFill>
                            <a:schemeClr val="tx1"/>
                          </a:solidFill>
                        </a:rPr>
                        <a:t>つながり・絆（きずな＋ほだし）</a:t>
                      </a:r>
                      <a:endParaRPr kumimoji="1" lang="ja-JP" altLang="en-US" sz="2000" dirty="0"/>
                    </a:p>
                  </a:txBody>
                  <a:tcPr marL="0" marR="0" marT="38576" marB="38576" anchor="ctr"/>
                </a:tc>
                <a:extLst>
                  <a:ext uri="{0D108BD9-81ED-4DB2-BD59-A6C34878D82A}">
                    <a16:rowId xmlns:a16="http://schemas.microsoft.com/office/drawing/2014/main" val="2224988662"/>
                  </a:ext>
                </a:extLst>
              </a:tr>
              <a:tr h="656525">
                <a:tc vMerge="1">
                  <a:txBody>
                    <a:bodyPr/>
                    <a:lstStyle/>
                    <a:p>
                      <a:endParaRPr kumimoji="1" lang="ja-JP" altLang="en-US"/>
                    </a:p>
                  </a:txBody>
                  <a:tcPr/>
                </a:tc>
                <a:tc>
                  <a:txBody>
                    <a:bodyPr/>
                    <a:lstStyle/>
                    <a:p>
                      <a:pPr marL="0" algn="ctr" defTabSz="914400" rtl="0" eaLnBrk="1" latinLnBrk="0" hangingPunct="1"/>
                      <a:r>
                        <a:rPr kumimoji="1" lang="ja-JP" altLang="en-US" sz="2000" kern="1200" dirty="0">
                          <a:solidFill>
                            <a:schemeClr val="tx1"/>
                          </a:solidFill>
                          <a:latin typeface="+mn-lt"/>
                          <a:ea typeface="+mn-ea"/>
                          <a:cs typeface="+mn-cs"/>
                        </a:rPr>
                        <a:t>無表情・怒り・拒否・論破・偏狭・同質性</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笑い・余裕・お互い様・協働・寛容・多様性</a:t>
                      </a:r>
                    </a:p>
                  </a:txBody>
                  <a:tcPr marL="0" marR="0" marT="38576" marB="38576" anchor="ctr"/>
                </a:tc>
                <a:extLst>
                  <a:ext uri="{0D108BD9-81ED-4DB2-BD59-A6C34878D82A}">
                    <a16:rowId xmlns:a16="http://schemas.microsoft.com/office/drawing/2014/main" val="2676677679"/>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コミュニケーションの壁（コミュ障）</a:t>
                      </a:r>
                      <a:endParaRPr kumimoji="1" lang="ja-JP" altLang="en-US" sz="2000" dirty="0">
                        <a:solidFill>
                          <a:schemeClr val="tx1"/>
                        </a:solidFill>
                      </a:endParaRPr>
                    </a:p>
                  </a:txBody>
                  <a:tcPr marL="0" marR="0" marT="38576" marB="38576"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コミュニケーション</a:t>
                      </a:r>
                      <a:endParaRPr kumimoji="1" lang="ja-JP" altLang="en-US" sz="2000" dirty="0">
                        <a:solidFill>
                          <a:schemeClr val="tx1"/>
                        </a:solidFill>
                      </a:endParaRPr>
                    </a:p>
                  </a:txBody>
                  <a:tcPr marL="0" marR="0" marT="38576" marB="38576" anchor="ctr"/>
                </a:tc>
                <a:extLst>
                  <a:ext uri="{0D108BD9-81ED-4DB2-BD59-A6C34878D82A}">
                    <a16:rowId xmlns:a16="http://schemas.microsoft.com/office/drawing/2014/main" val="4198697205"/>
                  </a:ext>
                </a:extLst>
              </a:tr>
              <a:tr h="656525">
                <a:tc vMerge="1">
                  <a:txBody>
                    <a:bodyPr/>
                    <a:lstStyle/>
                    <a:p>
                      <a:endParaRPr kumimoji="1" lang="ja-JP" altLang="en-US"/>
                    </a:p>
                  </a:txBody>
                  <a:tcPr/>
                </a:tc>
                <a:tc>
                  <a:txBody>
                    <a:bodyPr/>
                    <a:lstStyle/>
                    <a:p>
                      <a:pPr algn="ctr"/>
                      <a:r>
                        <a:rPr kumimoji="1" lang="ja-JP" altLang="en-US" sz="2000" kern="1200" dirty="0">
                          <a:solidFill>
                            <a:schemeClr val="tx2"/>
                          </a:solidFill>
                          <a:latin typeface="+mn-lt"/>
                          <a:ea typeface="+mn-ea"/>
                          <a:cs typeface="+mn-cs"/>
                        </a:rPr>
                        <a:t>ハラスメント</a:t>
                      </a:r>
                      <a:endParaRPr kumimoji="1" lang="ja-JP" altLang="en-US" sz="2000" kern="1200" dirty="0">
                        <a:solidFill>
                          <a:schemeClr val="tx1"/>
                        </a:solidFill>
                        <a:latin typeface="+mn-lt"/>
                        <a:ea typeface="+mn-ea"/>
                        <a:cs typeface="+mn-cs"/>
                      </a:endParaRPr>
                    </a:p>
                  </a:txBody>
                  <a:tcPr marL="0" marR="0" marT="38576" marB="38576" anchor="ctr"/>
                </a:tc>
                <a:tc vMerge="1">
                  <a:txBody>
                    <a:bodyPr/>
                    <a:lstStyle/>
                    <a:p>
                      <a:pPr algn="ctr"/>
                      <a:endParaRPr kumimoji="1" lang="ja-JP" altLang="en-US" sz="14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3747450906"/>
                  </a:ext>
                </a:extLst>
              </a:tr>
            </a:tbl>
          </a:graphicData>
        </a:graphic>
      </p:graphicFrame>
    </p:spTree>
    <p:extLst>
      <p:ext uri="{BB962C8B-B14F-4D97-AF65-F5344CB8AC3E}">
        <p14:creationId xmlns:p14="http://schemas.microsoft.com/office/powerpoint/2010/main" val="27322080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083394" name="Rectangle 2"/>
          <p:cNvSpPr>
            <a:spLocks noGrp="1" noChangeArrowheads="1"/>
          </p:cNvSpPr>
          <p:nvPr>
            <p:ph type="title"/>
          </p:nvPr>
        </p:nvSpPr>
        <p:spPr>
          <a:xfrm>
            <a:off x="755650" y="963612"/>
            <a:ext cx="8775700" cy="4930775"/>
          </a:xfrm>
        </p:spPr>
        <p:txBody>
          <a:bodyPr/>
          <a:lstStyle/>
          <a:p>
            <a:r>
              <a:rPr lang="ja-JP" altLang="en-US" sz="9600" dirty="0">
                <a:solidFill>
                  <a:srgbClr val="CCFF33"/>
                </a:solidFill>
                <a:effectLst>
                  <a:outerShdw blurRad="38100" dist="38100" dir="2700000" algn="tl">
                    <a:srgbClr val="000000">
                      <a:alpha val="43137"/>
                    </a:srgbClr>
                  </a:outerShdw>
                </a:effectLst>
              </a:rPr>
              <a:t>世界の意識も</a:t>
            </a:r>
            <a:br>
              <a:rPr lang="ja-JP" altLang="en-US" sz="9600" dirty="0">
                <a:solidFill>
                  <a:srgbClr val="CCFF33"/>
                </a:solidFill>
                <a:effectLst>
                  <a:outerShdw blurRad="38100" dist="38100" dir="2700000" algn="tl">
                    <a:srgbClr val="000000">
                      <a:alpha val="43137"/>
                    </a:srgbClr>
                  </a:outerShdw>
                </a:effectLst>
              </a:rPr>
            </a:br>
            <a:br>
              <a:rPr lang="ja-JP" altLang="en-US" sz="9600" dirty="0">
                <a:solidFill>
                  <a:srgbClr val="CCFF33"/>
                </a:solidFill>
                <a:effectLst>
                  <a:outerShdw blurRad="38100" dist="38100" dir="2700000" algn="tl">
                    <a:srgbClr val="000000">
                      <a:alpha val="43137"/>
                    </a:srgbClr>
                  </a:outerShdw>
                </a:effectLst>
              </a:rPr>
            </a:br>
            <a:r>
              <a:rPr lang="ja-JP" altLang="en-US" sz="9600" dirty="0">
                <a:solidFill>
                  <a:srgbClr val="CCFF33"/>
                </a:solidFill>
                <a:effectLst>
                  <a:outerShdw blurRad="38100" dist="38100" dir="2700000" algn="tl">
                    <a:srgbClr val="000000">
                      <a:alpha val="43137"/>
                    </a:srgbClr>
                  </a:outerShdw>
                </a:effectLst>
              </a:rPr>
              <a:t>変わってきた！</a:t>
            </a:r>
          </a:p>
        </p:txBody>
      </p:sp>
    </p:spTree>
    <p:extLst>
      <p:ext uri="{BB962C8B-B14F-4D97-AF65-F5344CB8AC3E}">
        <p14:creationId xmlns:p14="http://schemas.microsoft.com/office/powerpoint/2010/main" val="3829895538"/>
      </p:ext>
    </p:extLst>
  </p:cSld>
  <p:clrMapOvr>
    <a:overrideClrMapping bg1="dk2" tx1="lt1" bg2="dk1" tx2="lt2" accent1="accent1" accent2="accent2" accent3="accent3" accent4="accent4" accent5="accent5" accent6="accent6" hlink="hlink" folHlink="folHlink"/>
  </p:clrMapOvr>
  <p:transition spd="slow">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ja-JP" altLang="en-US"/>
              <a:t>現代社会の課題</a:t>
            </a:r>
          </a:p>
        </p:txBody>
      </p:sp>
      <p:sp>
        <p:nvSpPr>
          <p:cNvPr id="915459" name="Rectangle 3"/>
          <p:cNvSpPr>
            <a:spLocks noGrp="1" noChangeArrowheads="1"/>
          </p:cNvSpPr>
          <p:nvPr>
            <p:ph idx="1"/>
          </p:nvPr>
        </p:nvSpPr>
        <p:spPr>
          <a:xfrm>
            <a:off x="1711325" y="2252663"/>
            <a:ext cx="6807200" cy="4054475"/>
          </a:xfrm>
        </p:spPr>
        <p:txBody>
          <a:bodyPr/>
          <a:lstStyle/>
          <a:p>
            <a:pPr marL="0" indent="0" eaLnBrk="1" hangingPunct="1">
              <a:buFont typeface="Monotype Sorts" pitchFamily="2" charset="2"/>
              <a:buNone/>
            </a:pPr>
            <a:r>
              <a:rPr lang="ja-JP" altLang="en-US" dirty="0"/>
              <a:t>一番の課題は</a:t>
            </a:r>
            <a:r>
              <a:rPr lang="ja-JP" altLang="en-US" dirty="0">
                <a:solidFill>
                  <a:srgbClr val="FF99FF"/>
                </a:solidFill>
              </a:rPr>
              <a:t>「関係性の喪失」</a:t>
            </a:r>
          </a:p>
          <a:p>
            <a:pPr marL="0" indent="0" eaLnBrk="1" hangingPunct="1">
              <a:buFont typeface="Monotype Sorts" pitchFamily="2" charset="2"/>
              <a:buNone/>
            </a:pPr>
            <a:endParaRPr lang="ja-JP" altLang="en-US" dirty="0"/>
          </a:p>
          <a:p>
            <a:pPr marL="0" indent="0" eaLnBrk="1" hangingPunct="1">
              <a:buFont typeface="Monotype Sorts" pitchFamily="2" charset="2"/>
              <a:buNone/>
            </a:pPr>
            <a:r>
              <a:rPr lang="ja-JP" altLang="en-US" dirty="0"/>
              <a:t>最優先の目標は</a:t>
            </a:r>
            <a:r>
              <a:rPr lang="ja-JP" altLang="en-US" dirty="0">
                <a:solidFill>
                  <a:srgbClr val="FF99FF"/>
                </a:solidFill>
              </a:rPr>
              <a:t>「関係性の再構築」</a:t>
            </a:r>
          </a:p>
          <a:p>
            <a:pPr marL="0" indent="0" eaLnBrk="1" hangingPunct="1">
              <a:buFont typeface="Monotype Sorts" pitchFamily="2" charset="2"/>
              <a:buNone/>
            </a:pPr>
            <a:endParaRPr lang="ja-JP" altLang="en-US" dirty="0"/>
          </a:p>
          <a:p>
            <a:pPr marL="0" indent="0" eaLnBrk="1" hangingPunct="1">
              <a:buFont typeface="Monotype Sorts" pitchFamily="2" charset="2"/>
              <a:buNone/>
            </a:pPr>
            <a:r>
              <a:rPr lang="ja-JP" altLang="en-US" dirty="0"/>
              <a:t>そのために急がれるのは</a:t>
            </a:r>
          </a:p>
          <a:p>
            <a:pPr marL="0" indent="0" eaLnBrk="1" hangingPunct="1">
              <a:buFont typeface="Monotype Sorts" pitchFamily="2" charset="2"/>
              <a:buNone/>
            </a:pPr>
            <a:r>
              <a:rPr lang="ja-JP" altLang="en-US" dirty="0"/>
              <a:t>　　</a:t>
            </a:r>
            <a:r>
              <a:rPr lang="ja-JP" altLang="en-US" dirty="0">
                <a:solidFill>
                  <a:srgbClr val="FF99FF"/>
                </a:solidFill>
              </a:rPr>
              <a:t>「コミュニケーション能力の再開発」</a:t>
            </a:r>
          </a:p>
          <a:p>
            <a:pPr marL="0" indent="0" eaLnBrk="1" hangingPunct="1">
              <a:buFont typeface="Monotype Sorts" pitchFamily="2" charset="2"/>
              <a:buNone/>
            </a:pPr>
            <a:endParaRPr lang="ja-JP" altLang="en-US" dirty="0">
              <a:solidFill>
                <a:srgbClr val="FF99FF"/>
              </a:solidFill>
            </a:endParaRPr>
          </a:p>
          <a:p>
            <a:pPr marL="0" indent="0" eaLnBrk="1" hangingPunct="1">
              <a:buFont typeface="Monotype Sorts" pitchFamily="2" charset="2"/>
              <a:buNone/>
            </a:pPr>
            <a:endParaRPr lang="ja-JP" altLang="en-US" dirty="0"/>
          </a:p>
        </p:txBody>
      </p:sp>
      <p:sp>
        <p:nvSpPr>
          <p:cNvPr id="915460" name="Text Box 4"/>
          <p:cNvSpPr txBox="1">
            <a:spLocks noChangeArrowheads="1"/>
          </p:cNvSpPr>
          <p:nvPr/>
        </p:nvSpPr>
        <p:spPr bwMode="auto">
          <a:xfrm>
            <a:off x="5413375" y="1430338"/>
            <a:ext cx="4596130"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（前</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WHO</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西太平洋地域事務局長　尾身茂氏）</a:t>
            </a:r>
            <a:endPar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2003</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50" charset="-128"/>
                <a:cs typeface="+mn-cs"/>
              </a:rPr>
              <a:t>年　日本公衆衛生学会（京都）</a:t>
            </a:r>
          </a:p>
        </p:txBody>
      </p:sp>
      <p:sp>
        <p:nvSpPr>
          <p:cNvPr id="5" name="正方形/長方形 4">
            <a:extLst>
              <a:ext uri="{FF2B5EF4-FFF2-40B4-BE49-F238E27FC236}">
                <a16:creationId xmlns:a16="http://schemas.microsoft.com/office/drawing/2014/main" id="{27CBE082-E812-4C2F-9A15-C5A4AE331E19}"/>
              </a:ext>
            </a:extLst>
          </p:cNvPr>
          <p:cNvSpPr/>
          <p:nvPr/>
        </p:nvSpPr>
        <p:spPr>
          <a:xfrm>
            <a:off x="5629012" y="6596390"/>
            <a:ext cx="4657987" cy="2616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FFFFFF"/>
                </a:solidFill>
                <a:effectLst/>
                <a:uLnTx/>
                <a:uFillTx/>
                <a:latin typeface="游明朝" panose="02020400000000000000" pitchFamily="18" charset="-128"/>
                <a:ea typeface="ＭＳ Ｐゴシック" pitchFamily="50" charset="-128"/>
                <a:cs typeface="Times New Roman" panose="02020603050405020304" pitchFamily="18" charset="0"/>
                <a:hlinkClick r:id="rId2"/>
              </a:rPr>
              <a:t>http://www.igaku-shoin.co.jp/nwsppr/n2004dir/n2572dir/n2572_01.htm</a:t>
            </a:r>
            <a:endPar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8139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15460"/>
                                        </p:tgtEl>
                                        <p:attrNameLst>
                                          <p:attrName>style.visibility</p:attrName>
                                        </p:attrNameLst>
                                      </p:cBhvr>
                                      <p:to>
                                        <p:strVal val="visible"/>
                                      </p:to>
                                    </p:set>
                                    <p:animEffect transition="in" filter="strips(downRight)">
                                      <p:cBhvr>
                                        <p:cTn id="7" dur="2000"/>
                                        <p:tgtEl>
                                          <p:spTgt spid="91546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15459">
                                            <p:txEl>
                                              <p:pRg st="0" end="0"/>
                                            </p:txEl>
                                          </p:spTgt>
                                        </p:tgtEl>
                                        <p:attrNameLst>
                                          <p:attrName>style.visibility</p:attrName>
                                        </p:attrNameLst>
                                      </p:cBhvr>
                                      <p:to>
                                        <p:strVal val="visible"/>
                                      </p:to>
                                    </p:set>
                                    <p:animEffect transition="in" filter="strips(downRight)">
                                      <p:cBhvr>
                                        <p:cTn id="12" dur="5000"/>
                                        <p:tgtEl>
                                          <p:spTgt spid="915459">
                                            <p:txEl>
                                              <p:pRg st="0" end="0"/>
                                            </p:txEl>
                                          </p:spTgt>
                                        </p:tgtEl>
                                      </p:cBhvr>
                                    </p:animEffect>
                                  </p:childTnLst>
                                </p:cTn>
                              </p:par>
                            </p:childTnLst>
                          </p:cTn>
                        </p:par>
                        <p:par>
                          <p:cTn id="13" fill="hold">
                            <p:stCondLst>
                              <p:cond delay="5000"/>
                            </p:stCondLst>
                            <p:childTnLst>
                              <p:par>
                                <p:cTn id="14" presetID="18" presetClass="entr" presetSubtype="6" fill="hold" grpId="0" nodeType="afterEffect">
                                  <p:stCondLst>
                                    <p:cond delay="0"/>
                                  </p:stCondLst>
                                  <p:childTnLst>
                                    <p:set>
                                      <p:cBhvr>
                                        <p:cTn id="15" dur="1" fill="hold">
                                          <p:stCondLst>
                                            <p:cond delay="0"/>
                                          </p:stCondLst>
                                        </p:cTn>
                                        <p:tgtEl>
                                          <p:spTgt spid="915459">
                                            <p:txEl>
                                              <p:pRg st="2" end="2"/>
                                            </p:txEl>
                                          </p:spTgt>
                                        </p:tgtEl>
                                        <p:attrNameLst>
                                          <p:attrName>style.visibility</p:attrName>
                                        </p:attrNameLst>
                                      </p:cBhvr>
                                      <p:to>
                                        <p:strVal val="visible"/>
                                      </p:to>
                                    </p:set>
                                    <p:animEffect transition="in" filter="strips(downRight)">
                                      <p:cBhvr>
                                        <p:cTn id="16" dur="5000"/>
                                        <p:tgtEl>
                                          <p:spTgt spid="915459">
                                            <p:txEl>
                                              <p:pRg st="2" end="2"/>
                                            </p:txEl>
                                          </p:spTgt>
                                        </p:tgtEl>
                                      </p:cBhvr>
                                    </p:animEffect>
                                  </p:childTnLst>
                                </p:cTn>
                              </p:par>
                            </p:childTnLst>
                          </p:cTn>
                        </p:par>
                        <p:par>
                          <p:cTn id="17" fill="hold">
                            <p:stCondLst>
                              <p:cond delay="10000"/>
                            </p:stCondLst>
                            <p:childTnLst>
                              <p:par>
                                <p:cTn id="18" presetID="18" presetClass="entr" presetSubtype="6" fill="hold" grpId="0" nodeType="afterEffect">
                                  <p:stCondLst>
                                    <p:cond delay="0"/>
                                  </p:stCondLst>
                                  <p:childTnLst>
                                    <p:set>
                                      <p:cBhvr>
                                        <p:cTn id="19" dur="1" fill="hold">
                                          <p:stCondLst>
                                            <p:cond delay="0"/>
                                          </p:stCondLst>
                                        </p:cTn>
                                        <p:tgtEl>
                                          <p:spTgt spid="915459">
                                            <p:txEl>
                                              <p:pRg st="4" end="4"/>
                                            </p:txEl>
                                          </p:spTgt>
                                        </p:tgtEl>
                                        <p:attrNameLst>
                                          <p:attrName>style.visibility</p:attrName>
                                        </p:attrNameLst>
                                      </p:cBhvr>
                                      <p:to>
                                        <p:strVal val="visible"/>
                                      </p:to>
                                    </p:set>
                                    <p:animEffect transition="in" filter="strips(downRight)">
                                      <p:cBhvr>
                                        <p:cTn id="20" dur="3000"/>
                                        <p:tgtEl>
                                          <p:spTgt spid="915459">
                                            <p:txEl>
                                              <p:pRg st="4" end="4"/>
                                            </p:txEl>
                                          </p:spTgt>
                                        </p:tgtEl>
                                      </p:cBhvr>
                                    </p:animEffect>
                                  </p:childTnLst>
                                </p:cTn>
                              </p:par>
                            </p:childTnLst>
                          </p:cTn>
                        </p:par>
                        <p:par>
                          <p:cTn id="21" fill="hold">
                            <p:stCondLst>
                              <p:cond delay="13000"/>
                            </p:stCondLst>
                            <p:childTnLst>
                              <p:par>
                                <p:cTn id="22" presetID="18" presetClass="entr" presetSubtype="6" fill="hold" grpId="0" nodeType="afterEffect">
                                  <p:stCondLst>
                                    <p:cond delay="0"/>
                                  </p:stCondLst>
                                  <p:childTnLst>
                                    <p:set>
                                      <p:cBhvr>
                                        <p:cTn id="23" dur="1" fill="hold">
                                          <p:stCondLst>
                                            <p:cond delay="0"/>
                                          </p:stCondLst>
                                        </p:cTn>
                                        <p:tgtEl>
                                          <p:spTgt spid="915459">
                                            <p:txEl>
                                              <p:pRg st="5" end="5"/>
                                            </p:txEl>
                                          </p:spTgt>
                                        </p:tgtEl>
                                        <p:attrNameLst>
                                          <p:attrName>style.visibility</p:attrName>
                                        </p:attrNameLst>
                                      </p:cBhvr>
                                      <p:to>
                                        <p:strVal val="visible"/>
                                      </p:to>
                                    </p:set>
                                    <p:animEffect transition="in" filter="strips(downRight)">
                                      <p:cBhvr>
                                        <p:cTn id="24" dur="5000"/>
                                        <p:tgtEl>
                                          <p:spTgt spid="915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59" grpId="0" build="p"/>
      <p:bldP spid="91546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4799" y="898977"/>
            <a:ext cx="3778023" cy="4579257"/>
          </a:xfrm>
        </p:spPr>
        <p:txBody>
          <a:bodyPr/>
          <a:lstStyle/>
          <a:p>
            <a:r>
              <a:rPr lang="ja-JP" altLang="en-US" dirty="0"/>
              <a:t>関係性の喪失</a:t>
            </a:r>
            <a:br>
              <a:rPr lang="en-US" altLang="ja-JP" dirty="0"/>
            </a:br>
            <a:br>
              <a:rPr lang="en-US" altLang="ja-JP" dirty="0"/>
            </a:br>
            <a:r>
              <a:rPr lang="en-US" altLang="ja-JP" dirty="0"/>
              <a:t>||</a:t>
            </a:r>
            <a:br>
              <a:rPr lang="en-US" altLang="ja-JP" dirty="0"/>
            </a:br>
            <a:br>
              <a:rPr lang="en-US" altLang="ja-JP" dirty="0"/>
            </a:br>
            <a:r>
              <a:rPr lang="ja-JP" altLang="en-US" dirty="0"/>
              <a:t>無縁社会？</a:t>
            </a:r>
            <a:endParaRPr kumimoji="1" lang="ja-JP" altLang="en-US" dirty="0"/>
          </a:p>
        </p:txBody>
      </p:sp>
      <p:pic>
        <p:nvPicPr>
          <p:cNvPr id="4" name="コンテンツ プレースホルダ 3" descr="img078.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5210175" y="0"/>
            <a:ext cx="5076825" cy="6858000"/>
          </a:xfrm>
        </p:spPr>
      </p:pic>
    </p:spTree>
    <p:extLst>
      <p:ext uri="{BB962C8B-B14F-4D97-AF65-F5344CB8AC3E}">
        <p14:creationId xmlns:p14="http://schemas.microsoft.com/office/powerpoint/2010/main" val="3189442611"/>
      </p:ext>
    </p:extLst>
  </p:cSld>
  <p:clrMapOvr>
    <a:masterClrMapping/>
  </p:clrMapOvr>
  <p:transition spd="slow">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4098" name="タイトル 1"/>
          <p:cNvSpPr>
            <a:spLocks noGrp="1"/>
          </p:cNvSpPr>
          <p:nvPr>
            <p:ph type="ctrTitle"/>
          </p:nvPr>
        </p:nvSpPr>
        <p:spPr>
          <a:xfrm>
            <a:off x="771525" y="2693988"/>
            <a:ext cx="8743950" cy="1470025"/>
          </a:xfrm>
        </p:spPr>
        <p:txBody>
          <a:bodyPr/>
          <a:lstStyle/>
          <a:p>
            <a:pPr eaLnBrk="1" hangingPunct="1"/>
            <a:r>
              <a:rPr lang="ja-JP" altLang="en-US" dirty="0"/>
              <a:t>「関係性」とは</a:t>
            </a:r>
          </a:p>
        </p:txBody>
      </p:sp>
      <p:sp>
        <p:nvSpPr>
          <p:cNvPr id="3" name="サブタイトル 2"/>
          <p:cNvSpPr>
            <a:spLocks noGrp="1"/>
          </p:cNvSpPr>
          <p:nvPr>
            <p:ph type="subTitle" idx="1"/>
          </p:nvPr>
        </p:nvSpPr>
        <p:spPr>
          <a:xfrm>
            <a:off x="2839244" y="5589240"/>
            <a:ext cx="4608512" cy="769640"/>
          </a:xfrm>
        </p:spPr>
        <p:txBody>
          <a:bodyPr rtlCol="0">
            <a:normAutofit/>
          </a:bodyPr>
          <a:lstStyle/>
          <a:p>
            <a:pPr eaLnBrk="1" fontAlgn="auto" hangingPunct="1">
              <a:spcAft>
                <a:spcPts val="0"/>
              </a:spcAft>
              <a:defRPr/>
            </a:pPr>
            <a:r>
              <a:rPr lang="ja-JP" altLang="en-US" sz="2000" dirty="0"/>
              <a:t>浦安市いのちとこころの支援対策協議会</a:t>
            </a:r>
            <a:endParaRPr lang="en-US" altLang="ja-JP" sz="2000" dirty="0"/>
          </a:p>
          <a:p>
            <a:pPr eaLnBrk="1" fontAlgn="auto" hangingPunct="1">
              <a:spcAft>
                <a:spcPts val="0"/>
              </a:spcAft>
              <a:defRPr/>
            </a:pPr>
            <a:r>
              <a:rPr lang="ja-JP" altLang="en-US" sz="2000" dirty="0"/>
              <a:t>実務者会議・事務局での議論</a:t>
            </a:r>
            <a:endParaRPr lang="en-US" altLang="ja-JP" sz="2000" dirty="0"/>
          </a:p>
        </p:txBody>
      </p:sp>
      <p:pic>
        <p:nvPicPr>
          <p:cNvPr id="2" name="図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5" name="テキスト ボックス 4"/>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723864984"/>
      </p:ext>
    </p:extLst>
  </p:cSld>
  <p:clrMapOvr>
    <a:masterClrMapping/>
  </p:clrMapOvr>
  <p:transition spd="med">
    <p:fade/>
  </p:transition>
  <p:extLst>
    <p:ext uri="{E180D4A7-C9FB-4DFB-919C-405C955672EB}">
      <p14:showEvtLst xmlns:p14="http://schemas.microsoft.com/office/powerpoint/2010/main">
        <p14:playEvt time="2002" objId="4"/>
      </p14:showEvtLst>
    </p:ext>
  </p:extLst>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22" name="コンテンツ プレースホルダー 2"/>
          <p:cNvSpPr>
            <a:spLocks noGrp="1"/>
          </p:cNvSpPr>
          <p:nvPr>
            <p:ph idx="1"/>
          </p:nvPr>
        </p:nvSpPr>
        <p:spPr>
          <a:xfrm>
            <a:off x="1225836" y="2935003"/>
            <a:ext cx="7835329" cy="987995"/>
          </a:xfrm>
        </p:spPr>
        <p:txBody>
          <a:bodyPr anchor="ctr"/>
          <a:lstStyle/>
          <a:p>
            <a:pPr marL="0" indent="0" algn="ctr" eaLnBrk="1" hangingPunct="1">
              <a:buNone/>
            </a:pPr>
            <a:r>
              <a:rPr lang="ja-JP" altLang="en-US" sz="6600" dirty="0">
                <a:latin typeface="HGP創英角ｺﾞｼｯｸUB" panose="020B0900000000000000" pitchFamily="50" charset="-128"/>
                <a:ea typeface="HGP創英角ｺﾞｼｯｸUB" panose="020B0900000000000000" pitchFamily="50" charset="-128"/>
              </a:rPr>
              <a:t>「関係性」のイメージ</a:t>
            </a:r>
            <a:endParaRPr lang="ja-JP" altLang="en-US" sz="4800" dirty="0">
              <a:latin typeface="HGP創英角ｺﾞｼｯｸUB" panose="020B0900000000000000" pitchFamily="50" charset="-128"/>
              <a:ea typeface="HGP創英角ｺﾞｼｯｸUB" panose="020B0900000000000000" pitchFamily="50" charset="-128"/>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4" name="テキスト ボックス 3"/>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497626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advTm="4146">
        <p14:glitter pattern="hexagon"/>
      </p:transition>
    </mc:Choice>
    <mc:Fallback xmlns="">
      <p:transition spd="slow" advTm="4146">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2550" y="2251720"/>
            <a:ext cx="1012190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「関係性の喪失」とは</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何がなくなって</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何を失ったのだろうか・・・</a:t>
            </a:r>
          </a:p>
        </p:txBody>
      </p:sp>
      <p:sp>
        <p:nvSpPr>
          <p:cNvPr id="6147"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「関係性」のイメージ</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5" name="テキスト ボックス 4"/>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33577884"/>
      </p:ext>
    </p:extLst>
  </p:cSld>
  <p:clrMapOvr>
    <a:masterClrMapping/>
  </p:clrMapOvr>
  <p:transition spd="med" advTm="1141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28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par>
                                <p:cTn id="11" presetID="10" presetClass="entr" presetSubtype="0" fill="hold" grpId="0" nodeType="withEffect">
                                  <p:stCondLst>
                                    <p:cond delay="4800"/>
                                  </p:stCondLst>
                                  <p:iterate type="wd">
                                    <p:tmPct val="10000"/>
                                  </p:iterate>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20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524793" y="2251720"/>
            <a:ext cx="9237414"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「関係性の喪失」と聞くと、</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自分から関係性を絶ったということではなくて、周りの要因で失った　　という印象を受ける</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「関係性」のイメージ</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26491201"/>
      </p:ext>
    </p:extLst>
  </p:cSld>
  <p:clrMapOvr>
    <a:masterClrMapping/>
  </p:clrMapOvr>
  <p:transition spd="med" advTm="1054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21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84833" y="2251720"/>
            <a:ext cx="8517334"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自然に関係性を失ってきている急になくなったものではない</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「関係性」のイメージ</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345883737"/>
      </p:ext>
    </p:extLst>
  </p:cSld>
  <p:clrMapOvr>
    <a:masterClrMapping/>
  </p:clrMapOvr>
  <p:transition spd="med" advTm="675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290" name="コンテンツ プレースホルダー 2"/>
          <p:cNvSpPr>
            <a:spLocks noGrp="1"/>
          </p:cNvSpPr>
          <p:nvPr>
            <p:ph idx="1"/>
          </p:nvPr>
        </p:nvSpPr>
        <p:spPr>
          <a:xfrm>
            <a:off x="1268983" y="2935002"/>
            <a:ext cx="7749033" cy="987995"/>
          </a:xfrm>
        </p:spPr>
        <p:txBody>
          <a:bodyPr anchor="ctr"/>
          <a:lstStyle/>
          <a:p>
            <a:pPr marL="0" indent="0" algn="ctr" eaLnBrk="1" hangingPunct="1">
              <a:buNone/>
            </a:pPr>
            <a:r>
              <a:rPr lang="ja-JP" altLang="en-US" sz="6600" dirty="0">
                <a:latin typeface="HGP創英角ｺﾞｼｯｸUB" panose="020B0900000000000000" pitchFamily="50" charset="-128"/>
                <a:ea typeface="HGP創英角ｺﾞｼｯｸUB" panose="020B0900000000000000" pitchFamily="50" charset="-128"/>
              </a:rPr>
              <a:t>変化する「関係性」</a:t>
            </a:r>
            <a:endParaRPr lang="en-US" altLang="ja-JP" sz="6600" dirty="0">
              <a:latin typeface="HGP創英角ｺﾞｼｯｸUB" panose="020B0900000000000000" pitchFamily="50" charset="-128"/>
              <a:ea typeface="HGP創英角ｺﾞｼｯｸUB" panose="020B0900000000000000" pitchFamily="50" charset="-128"/>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4" name="テキスト ボックス 3"/>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6710998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advTm="1141">
        <p14:glitter/>
      </p:transition>
    </mc:Choice>
    <mc:Fallback xmlns="">
      <p:transition spd="slow" advTm="1141">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2550" y="2251720"/>
            <a:ext cx="1012190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誰かと関わらなくても、</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一人で完結することができる</a:t>
            </a:r>
          </a:p>
        </p:txBody>
      </p:sp>
      <p:sp>
        <p:nvSpPr>
          <p:cNvPr id="5"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53268796"/>
      </p:ext>
    </p:extLst>
  </p:cSld>
  <p:clrMapOvr>
    <a:masterClrMapping/>
  </p:clrMapOvr>
  <p:transition spd="med" advTm="7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21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2550" y="2276872"/>
            <a:ext cx="1012190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私たちの世代は</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元々、関係性がないから</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喪失しない</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932111778"/>
      </p:ext>
    </p:extLst>
  </p:cSld>
  <p:clrMapOvr>
    <a:masterClrMapping/>
  </p:clrMapOvr>
  <p:transition spd="med" advTm="683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18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par>
                                <p:cTn id="11" presetID="10" presetClass="entr" presetSubtype="0" fill="hold" grpId="0" nodeType="withEffect">
                                  <p:stCondLst>
                                    <p:cond delay="4000"/>
                                  </p:stCondLst>
                                  <p:iterate type="wd">
                                    <p:tmPct val="10000"/>
                                  </p:iterate>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20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1754027" y="2251720"/>
            <a:ext cx="6778947"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人は居心地のよい方向に</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行くのかもしれない</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920388868"/>
      </p:ext>
    </p:extLst>
  </p:cSld>
  <p:clrMapOvr>
    <a:masterClrMapping/>
  </p:clrMapOvr>
  <p:transition spd="med"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225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2550" y="2251720"/>
            <a:ext cx="1012190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人のなかに入っていくことを</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好まない風潮がある</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03635452"/>
      </p:ext>
    </p:extLst>
  </p:cSld>
  <p:clrMapOvr>
    <a:masterClrMapping/>
  </p:clrMapOvr>
  <p:transition spd="med" advTm="72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275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25602" name="コンテンツ プレースホルダー 2"/>
          <p:cNvSpPr>
            <a:spLocks noGrp="1"/>
          </p:cNvSpPr>
          <p:nvPr>
            <p:ph idx="1"/>
          </p:nvPr>
        </p:nvSpPr>
        <p:spPr>
          <a:xfrm>
            <a:off x="87475" y="2996952"/>
            <a:ext cx="10112051" cy="864096"/>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つながりすぎているのに</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中身は希薄</a:t>
            </a:r>
          </a:p>
        </p:txBody>
      </p:sp>
      <p:sp>
        <p:nvSpPr>
          <p:cNvPr id="5"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1033834160"/>
      </p:ext>
    </p:extLst>
  </p:cSld>
  <p:clrMapOvr>
    <a:masterClrMapping/>
  </p:clrMapOvr>
  <p:transition spd="med" advTm="8317">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fade">
                                      <p:cBhvr>
                                        <p:cTn id="7" dur="2000"/>
                                        <p:tgtEl>
                                          <p:spTgt spid="25602">
                                            <p:txEl>
                                              <p:pRg st="0" end="0"/>
                                            </p:txEl>
                                          </p:spTgt>
                                        </p:tgtEl>
                                      </p:cBhvr>
                                    </p:animEffect>
                                  </p:childTnLst>
                                </p:cTn>
                              </p:par>
                              <p:par>
                                <p:cTn id="8" presetID="10" presetClass="entr" presetSubtype="0" fill="hold" grpId="0" nodeType="withEffect">
                                  <p:stCondLst>
                                    <p:cond delay="2000"/>
                                  </p:stCondLst>
                                  <p:iterate type="wd">
                                    <p:tmPct val="10000"/>
                                  </p:iterate>
                                  <p:childTnLst>
                                    <p:set>
                                      <p:cBhvr>
                                        <p:cTn id="9" dur="1" fill="hold">
                                          <p:stCondLst>
                                            <p:cond delay="0"/>
                                          </p:stCondLst>
                                        </p:cTn>
                                        <p:tgtEl>
                                          <p:spTgt spid="25602">
                                            <p:txEl>
                                              <p:pRg st="1" end="1"/>
                                            </p:txEl>
                                          </p:spTgt>
                                        </p:tgtEl>
                                        <p:attrNameLst>
                                          <p:attrName>style.visibility</p:attrName>
                                        </p:attrNameLst>
                                      </p:cBhvr>
                                      <p:to>
                                        <p:strVal val="visible"/>
                                      </p:to>
                                    </p:set>
                                    <p:animEffect transition="in" filter="fade">
                                      <p:cBhvr>
                                        <p:cTn id="10" dur="2000"/>
                                        <p:tgtEl>
                                          <p:spTgt spid="256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22530" name="コンテンツ プレースホルダー 2"/>
          <p:cNvSpPr>
            <a:spLocks noGrp="1"/>
          </p:cNvSpPr>
          <p:nvPr>
            <p:ph idx="1"/>
          </p:nvPr>
        </p:nvSpPr>
        <p:spPr>
          <a:xfrm>
            <a:off x="1285875" y="2996977"/>
            <a:ext cx="7715250" cy="864045"/>
          </a:xfrm>
        </p:spPr>
        <p:txBody>
          <a:bodyPr/>
          <a:lstStyle/>
          <a:p>
            <a:pPr marL="0" indent="0" algn="ctr" eaLnBrk="1" hangingPunct="1">
              <a:buNone/>
            </a:pPr>
            <a:r>
              <a:rPr lang="ja-JP" altLang="en-US" sz="4800" dirty="0">
                <a:latin typeface="HGP創英角ｺﾞｼｯｸUB" panose="020B0900000000000000" pitchFamily="50" charset="-128"/>
                <a:ea typeface="HGP創英角ｺﾞｼｯｸUB" panose="020B0900000000000000" pitchFamily="50" charset="-128"/>
              </a:rPr>
              <a:t>裏アカウントが必要な時代に</a:t>
            </a:r>
          </a:p>
        </p:txBody>
      </p:sp>
      <p:sp>
        <p:nvSpPr>
          <p:cNvPr id="4"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4224670623"/>
      </p:ext>
    </p:extLst>
  </p:cSld>
  <p:clrMapOvr>
    <a:masterClrMapping/>
  </p:clrMapOvr>
  <p:transition spd="med" advTm="621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fade">
                                      <p:cBhvr>
                                        <p:cTn id="7" dur="2000"/>
                                        <p:tgtEl>
                                          <p:spTgt spid="22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0" y="2251720"/>
            <a:ext cx="10317534"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卒業式が永遠の別れにならない</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ネットでつながり続けている</a:t>
            </a:r>
          </a:p>
        </p:txBody>
      </p:sp>
      <p:sp>
        <p:nvSpPr>
          <p:cNvPr id="5" name="コンテンツ プレースホルダー 2"/>
          <p:cNvSpPr txBox="1">
            <a:spLocks/>
          </p:cNvSpPr>
          <p:nvPr/>
        </p:nvSpPr>
        <p:spPr bwMode="auto">
          <a:xfrm>
            <a:off x="8095829" y="6525344"/>
            <a:ext cx="2191172"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変化する「関係性」</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63899590"/>
      </p:ext>
    </p:extLst>
  </p:cSld>
  <p:clrMapOvr>
    <a:masterClrMapping/>
  </p:clrMapOvr>
  <p:transition spd="med" advTm="659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19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6866" name="コンテンツ プレースホルダー 2"/>
          <p:cNvSpPr>
            <a:spLocks noGrp="1"/>
          </p:cNvSpPr>
          <p:nvPr>
            <p:ph idx="1"/>
          </p:nvPr>
        </p:nvSpPr>
        <p:spPr>
          <a:xfrm>
            <a:off x="1232980" y="2971006"/>
            <a:ext cx="7821041" cy="915987"/>
          </a:xfrm>
        </p:spPr>
        <p:txBody>
          <a:bodyPr anchor="ctr"/>
          <a:lstStyle/>
          <a:p>
            <a:pPr marL="0" indent="0" algn="ctr" eaLnBrk="1" hangingPunct="1">
              <a:buNone/>
            </a:pPr>
            <a:r>
              <a:rPr lang="en-US" altLang="ja-JP" sz="6600" dirty="0">
                <a:latin typeface="HGP創英角ｺﾞｼｯｸUB" panose="020B0900000000000000" pitchFamily="50" charset="-128"/>
                <a:ea typeface="HGP創英角ｺﾞｼｯｸUB" panose="020B0900000000000000" pitchFamily="50" charset="-128"/>
              </a:rPr>
              <a:t>2025</a:t>
            </a:r>
            <a:r>
              <a:rPr lang="ja-JP" altLang="en-US" sz="6600" dirty="0">
                <a:latin typeface="HGP創英角ｺﾞｼｯｸUB" panose="020B0900000000000000" pitchFamily="50" charset="-128"/>
                <a:ea typeface="HGP創英角ｺﾞｼｯｸUB" panose="020B0900000000000000" pitchFamily="50" charset="-128"/>
              </a:rPr>
              <a:t>の「関係性」</a:t>
            </a:r>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4" name="テキスト ボックス 3"/>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561076407"/>
      </p:ext>
    </p:extLst>
  </p:cSld>
  <p:clrMapOvr>
    <a:masterClrMapping/>
  </p:clrMapOvr>
  <mc:AlternateContent xmlns:mc="http://schemas.openxmlformats.org/markup-compatibility/2006" xmlns:p14="http://schemas.microsoft.com/office/powerpoint/2010/main">
    <mc:Choice Requires="p14">
      <p:transition spd="slow" p14:dur="3900" advTm="5000">
        <p14:glitter dir="d" pattern="hexagon"/>
      </p:transition>
    </mc:Choice>
    <mc:Fallback xmlns="">
      <p:transition spd="slow" advTm="500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41275" y="2251720"/>
            <a:ext cx="1020445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以前は、自宅で子どもの行事から</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葬式までやったが</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今は、家以外の場所で、家族だけ</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08494826"/>
      </p:ext>
    </p:extLst>
  </p:cSld>
  <p:clrMapOvr>
    <a:masterClrMapping/>
  </p:clrMapOvr>
  <p:transition spd="med"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18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par>
                                <p:cTn id="11" presetID="10" presetClass="entr" presetSubtype="0" fill="hold" grpId="0" nodeType="withEffect">
                                  <p:stCondLst>
                                    <p:cond delay="3600"/>
                                  </p:stCondLst>
                                  <p:iterate type="wd">
                                    <p:tmPct val="10000"/>
                                  </p:iterate>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20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775466" y="2251720"/>
            <a:ext cx="8736067"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「つながっている」から</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場所が離れていても</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寂しいという気持ちが</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なくなってしまう</a:t>
            </a:r>
          </a:p>
        </p:txBody>
      </p:sp>
      <p:sp>
        <p:nvSpPr>
          <p:cNvPr id="4"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404521087"/>
      </p:ext>
    </p:extLst>
  </p:cSld>
  <p:clrMapOvr>
    <a:masterClrMapping/>
  </p:clrMapOvr>
  <p:transition spd="med" advTm="8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19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par>
                                <p:cTn id="11" presetID="10" presetClass="entr" presetSubtype="0" fill="hold" grpId="0" nodeType="withEffect">
                                  <p:stCondLst>
                                    <p:cond delay="3700"/>
                                  </p:stCondLst>
                                  <p:iterate type="wd">
                                    <p:tmPct val="10000"/>
                                  </p:iterate>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2000"/>
                                        <p:tgtEl>
                                          <p:spTgt spid="6146">
                                            <p:txEl>
                                              <p:pRg st="2" end="2"/>
                                            </p:txEl>
                                          </p:spTgt>
                                        </p:tgtEl>
                                      </p:cBhvr>
                                    </p:animEffect>
                                  </p:childTnLst>
                                </p:cTn>
                              </p:par>
                              <p:par>
                                <p:cTn id="14" presetID="10" presetClass="entr" presetSubtype="0" fill="hold" grpId="0" nodeType="withEffect">
                                  <p:stCondLst>
                                    <p:cond delay="5300"/>
                                  </p:stCondLst>
                                  <p:iterate type="wd">
                                    <p:tmPct val="10000"/>
                                  </p:iterate>
                                  <p:childTnLst>
                                    <p:set>
                                      <p:cBhvr>
                                        <p:cTn id="15" dur="1" fill="hold">
                                          <p:stCondLst>
                                            <p:cond delay="0"/>
                                          </p:stCondLst>
                                        </p:cTn>
                                        <p:tgtEl>
                                          <p:spTgt spid="6146">
                                            <p:txEl>
                                              <p:pRg st="3" end="3"/>
                                            </p:txEl>
                                          </p:spTgt>
                                        </p:tgtEl>
                                        <p:attrNameLst>
                                          <p:attrName>style.visibility</p:attrName>
                                        </p:attrNameLst>
                                      </p:cBhvr>
                                      <p:to>
                                        <p:strVal val="visible"/>
                                      </p:to>
                                    </p:set>
                                    <p:animEffect transition="in" filter="fade">
                                      <p:cBhvr>
                                        <p:cTn id="16" dur="2000"/>
                                        <p:tgtEl>
                                          <p:spTgt spid="61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29698" name="コンテンツ プレースホルダー 2"/>
          <p:cNvSpPr>
            <a:spLocks noGrp="1"/>
          </p:cNvSpPr>
          <p:nvPr>
            <p:ph idx="1"/>
          </p:nvPr>
        </p:nvSpPr>
        <p:spPr>
          <a:xfrm>
            <a:off x="1028700" y="2096852"/>
            <a:ext cx="8229600" cy="2664296"/>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便利になることで</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コミュニケーションをとることが</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苦手になっている</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1736109403"/>
      </p:ext>
    </p:extLst>
  </p:cSld>
  <p:clrMapOvr>
    <a:masterClrMapping/>
  </p:clrMapOvr>
  <p:transition spd="med" advTm="75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fade">
                                      <p:cBhvr>
                                        <p:cTn id="7" dur="2000"/>
                                        <p:tgtEl>
                                          <p:spTgt spid="29698">
                                            <p:txEl>
                                              <p:pRg st="0" end="0"/>
                                            </p:txEl>
                                          </p:spTgt>
                                        </p:tgtEl>
                                      </p:cBhvr>
                                    </p:animEffect>
                                  </p:childTnLst>
                                </p:cTn>
                              </p:par>
                              <p:par>
                                <p:cTn id="8" presetID="10" presetClass="entr" presetSubtype="0" fill="hold" grpId="0" nodeType="withEffect">
                                  <p:stCondLst>
                                    <p:cond delay="2000"/>
                                  </p:stCondLst>
                                  <p:iterate type="wd">
                                    <p:tmPct val="10000"/>
                                  </p:iterate>
                                  <p:childTnLst>
                                    <p:set>
                                      <p:cBhvr>
                                        <p:cTn id="9" dur="1" fill="hold">
                                          <p:stCondLst>
                                            <p:cond delay="0"/>
                                          </p:stCondLst>
                                        </p:cTn>
                                        <p:tgtEl>
                                          <p:spTgt spid="29698">
                                            <p:txEl>
                                              <p:pRg st="1" end="1"/>
                                            </p:txEl>
                                          </p:spTgt>
                                        </p:tgtEl>
                                        <p:attrNameLst>
                                          <p:attrName>style.visibility</p:attrName>
                                        </p:attrNameLst>
                                      </p:cBhvr>
                                      <p:to>
                                        <p:strVal val="visible"/>
                                      </p:to>
                                    </p:set>
                                    <p:animEffect transition="in" filter="fade">
                                      <p:cBhvr>
                                        <p:cTn id="10" dur="2000"/>
                                        <p:tgtEl>
                                          <p:spTgt spid="29698">
                                            <p:txEl>
                                              <p:pRg st="1" end="1"/>
                                            </p:txEl>
                                          </p:spTgt>
                                        </p:tgtEl>
                                      </p:cBhvr>
                                    </p:animEffect>
                                  </p:childTnLst>
                                </p:cTn>
                              </p:par>
                              <p:par>
                                <p:cTn id="11" presetID="10" presetClass="entr" presetSubtype="0" fill="hold" grpId="0" nodeType="withEffect">
                                  <p:stCondLst>
                                    <p:cond delay="4000"/>
                                  </p:stCondLst>
                                  <p:iterate type="wd">
                                    <p:tmPct val="10000"/>
                                  </p:iterate>
                                  <p:childTnLst>
                                    <p:set>
                                      <p:cBhvr>
                                        <p:cTn id="12" dur="1" fill="hold">
                                          <p:stCondLst>
                                            <p:cond delay="0"/>
                                          </p:stCondLst>
                                        </p:cTn>
                                        <p:tgtEl>
                                          <p:spTgt spid="29698">
                                            <p:txEl>
                                              <p:pRg st="2" end="2"/>
                                            </p:txEl>
                                          </p:spTgt>
                                        </p:tgtEl>
                                        <p:attrNameLst>
                                          <p:attrName>style.visibility</p:attrName>
                                        </p:attrNameLst>
                                      </p:cBhvr>
                                      <p:to>
                                        <p:strVal val="visible"/>
                                      </p:to>
                                    </p:set>
                                    <p:animEffect transition="in" filter="fade">
                                      <p:cBhvr>
                                        <p:cTn id="13" dur="2000"/>
                                        <p:tgtEl>
                                          <p:spTgt spid="296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31746" name="コンテンツ プレースホルダー 2"/>
          <p:cNvSpPr>
            <a:spLocks noGrp="1"/>
          </p:cNvSpPr>
          <p:nvPr>
            <p:ph idx="1"/>
          </p:nvPr>
        </p:nvSpPr>
        <p:spPr>
          <a:xfrm>
            <a:off x="922339" y="1125539"/>
            <a:ext cx="8435975" cy="4535487"/>
          </a:xfrm>
        </p:spPr>
        <p:txBody>
          <a:bodyPr anchor="ctr"/>
          <a:lstStyle/>
          <a:p>
            <a:pPr marL="0" indent="0"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調子がいいときには、</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関係性を必要としないけれど、</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転んだだときには必要</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　</a:t>
            </a:r>
            <a:r>
              <a:rPr lang="en-US" altLang="ja-JP" sz="4800" dirty="0">
                <a:latin typeface="HGP創英角ｺﾞｼｯｸUB" panose="020B0900000000000000" pitchFamily="50" charset="-128"/>
                <a:ea typeface="HGP創英角ｺﾞｼｯｸUB" panose="020B0900000000000000" pitchFamily="50" charset="-128"/>
              </a:rPr>
              <a:t>…</a:t>
            </a:r>
            <a:r>
              <a:rPr lang="ja-JP" altLang="en-US" sz="4800" dirty="0">
                <a:latin typeface="HGP創英角ｺﾞｼｯｸUB" panose="020B0900000000000000" pitchFamily="50" charset="-128"/>
                <a:ea typeface="HGP創英角ｺﾞｼｯｸUB" panose="020B0900000000000000" pitchFamily="50" charset="-128"/>
              </a:rPr>
              <a:t>都合のよい話だとわかってる</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2178512127"/>
      </p:ext>
    </p:extLst>
  </p:cSld>
  <p:clrMapOvr>
    <a:masterClrMapping/>
  </p:clrMapOvr>
  <p:transition spd="med" advTm="11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fade">
                                      <p:cBhvr>
                                        <p:cTn id="7" dur="2000"/>
                                        <p:tgtEl>
                                          <p:spTgt spid="31746">
                                            <p:txEl>
                                              <p:pRg st="0" end="0"/>
                                            </p:txEl>
                                          </p:spTgt>
                                        </p:tgtEl>
                                      </p:cBhvr>
                                    </p:animEffect>
                                  </p:childTnLst>
                                </p:cTn>
                              </p:par>
                              <p:par>
                                <p:cTn id="8" presetID="10" presetClass="entr" presetSubtype="0" fill="hold" grpId="0" nodeType="withEffect">
                                  <p:stCondLst>
                                    <p:cond delay="1600"/>
                                  </p:stCondLst>
                                  <p:iterate type="wd">
                                    <p:tmPct val="10000"/>
                                  </p:iterate>
                                  <p:childTnLst>
                                    <p:set>
                                      <p:cBhvr>
                                        <p:cTn id="9" dur="1" fill="hold">
                                          <p:stCondLst>
                                            <p:cond delay="0"/>
                                          </p:stCondLst>
                                        </p:cTn>
                                        <p:tgtEl>
                                          <p:spTgt spid="31746">
                                            <p:txEl>
                                              <p:pRg st="1" end="1"/>
                                            </p:txEl>
                                          </p:spTgt>
                                        </p:tgtEl>
                                        <p:attrNameLst>
                                          <p:attrName>style.visibility</p:attrName>
                                        </p:attrNameLst>
                                      </p:cBhvr>
                                      <p:to>
                                        <p:strVal val="visible"/>
                                      </p:to>
                                    </p:set>
                                    <p:animEffect transition="in" filter="fade">
                                      <p:cBhvr>
                                        <p:cTn id="10" dur="2000"/>
                                        <p:tgtEl>
                                          <p:spTgt spid="31746">
                                            <p:txEl>
                                              <p:pRg st="1" end="1"/>
                                            </p:txEl>
                                          </p:spTgt>
                                        </p:tgtEl>
                                      </p:cBhvr>
                                    </p:animEffect>
                                  </p:childTnLst>
                                </p:cTn>
                              </p:par>
                              <p:par>
                                <p:cTn id="11" presetID="10" presetClass="entr" presetSubtype="0" fill="hold" grpId="0" nodeType="withEffect">
                                  <p:stCondLst>
                                    <p:cond delay="3100"/>
                                  </p:stCondLst>
                                  <p:iterate type="wd">
                                    <p:tmPct val="10000"/>
                                  </p:iterate>
                                  <p:childTnLst>
                                    <p:set>
                                      <p:cBhvr>
                                        <p:cTn id="12" dur="1" fill="hold">
                                          <p:stCondLst>
                                            <p:cond delay="0"/>
                                          </p:stCondLst>
                                        </p:cTn>
                                        <p:tgtEl>
                                          <p:spTgt spid="31746">
                                            <p:txEl>
                                              <p:pRg st="2" end="2"/>
                                            </p:txEl>
                                          </p:spTgt>
                                        </p:tgtEl>
                                        <p:attrNameLst>
                                          <p:attrName>style.visibility</p:attrName>
                                        </p:attrNameLst>
                                      </p:cBhvr>
                                      <p:to>
                                        <p:strVal val="visible"/>
                                      </p:to>
                                    </p:set>
                                    <p:animEffect transition="in" filter="fade">
                                      <p:cBhvr>
                                        <p:cTn id="13" dur="2000"/>
                                        <p:tgtEl>
                                          <p:spTgt spid="31746">
                                            <p:txEl>
                                              <p:pRg st="2" end="2"/>
                                            </p:txEl>
                                          </p:spTgt>
                                        </p:tgtEl>
                                      </p:cBhvr>
                                    </p:animEffect>
                                  </p:childTnLst>
                                </p:cTn>
                              </p:par>
                              <p:par>
                                <p:cTn id="14" presetID="10" presetClass="entr" presetSubtype="0" fill="hold" grpId="0" nodeType="withEffect">
                                  <p:stCondLst>
                                    <p:cond delay="4800"/>
                                  </p:stCondLst>
                                  <p:iterate type="wd">
                                    <p:tmPct val="10000"/>
                                  </p:iterate>
                                  <p:childTnLst>
                                    <p:set>
                                      <p:cBhvr>
                                        <p:cTn id="15" dur="1" fill="hold">
                                          <p:stCondLst>
                                            <p:cond delay="0"/>
                                          </p:stCondLst>
                                        </p:cTn>
                                        <p:tgtEl>
                                          <p:spTgt spid="31746">
                                            <p:txEl>
                                              <p:pRg st="3" end="3"/>
                                            </p:txEl>
                                          </p:spTgt>
                                        </p:tgtEl>
                                        <p:attrNameLst>
                                          <p:attrName>style.visibility</p:attrName>
                                        </p:attrNameLst>
                                      </p:cBhvr>
                                      <p:to>
                                        <p:strVal val="visible"/>
                                      </p:to>
                                    </p:set>
                                    <p:animEffect transition="in" filter="fade">
                                      <p:cBhvr>
                                        <p:cTn id="16" dur="2000"/>
                                        <p:tgtEl>
                                          <p:spTgt spid="317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49154" name="コンテンツ プレースホルダー 2"/>
          <p:cNvSpPr>
            <a:spLocks noGrp="1"/>
          </p:cNvSpPr>
          <p:nvPr>
            <p:ph idx="1"/>
          </p:nvPr>
        </p:nvSpPr>
        <p:spPr>
          <a:xfrm>
            <a:off x="1136173" y="2240843"/>
            <a:ext cx="8014655" cy="2376314"/>
          </a:xfrm>
        </p:spPr>
        <p:txBody>
          <a:bodyP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コミュニケーションとるツールは、言葉だけではない</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495864732"/>
      </p:ext>
    </p:extLst>
  </p:cSld>
  <p:clrMapOvr>
    <a:masterClrMapping/>
  </p:clrMapOvr>
  <p:transition spd="med" advTm="7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fade">
                                      <p:cBhvr>
                                        <p:cTn id="7" dur="2000"/>
                                        <p:tgtEl>
                                          <p:spTgt spid="491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32770" name="コンテンツ プレースホルダー 2"/>
          <p:cNvSpPr>
            <a:spLocks noGrp="1"/>
          </p:cNvSpPr>
          <p:nvPr>
            <p:ph idx="1"/>
          </p:nvPr>
        </p:nvSpPr>
        <p:spPr>
          <a:xfrm>
            <a:off x="1921160" y="2297534"/>
            <a:ext cx="6444679" cy="2262931"/>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飲み会で育った世代も</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飲み会を開催していない</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2157463097"/>
      </p:ext>
    </p:extLst>
  </p:cSld>
  <p:clrMapOvr>
    <a:masterClrMapping/>
  </p:clrMapOvr>
  <p:transition spd="med" advTm="6953">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fade">
                                      <p:cBhvr>
                                        <p:cTn id="7" dur="2000"/>
                                        <p:tgtEl>
                                          <p:spTgt spid="32770">
                                            <p:txEl>
                                              <p:pRg st="0" end="0"/>
                                            </p:txEl>
                                          </p:spTgt>
                                        </p:tgtEl>
                                      </p:cBhvr>
                                    </p:animEffect>
                                  </p:childTnLst>
                                </p:cTn>
                              </p:par>
                              <p:par>
                                <p:cTn id="8" presetID="10" presetClass="entr" presetSubtype="0" fill="hold" grpId="0" nodeType="withEffect">
                                  <p:stCondLst>
                                    <p:cond delay="2100"/>
                                  </p:stCondLst>
                                  <p:iterate type="wd">
                                    <p:tmPct val="10000"/>
                                  </p:iterate>
                                  <p:childTnLst>
                                    <p:set>
                                      <p:cBhvr>
                                        <p:cTn id="9" dur="1" fill="hold">
                                          <p:stCondLst>
                                            <p:cond delay="0"/>
                                          </p:stCondLst>
                                        </p:cTn>
                                        <p:tgtEl>
                                          <p:spTgt spid="32770">
                                            <p:txEl>
                                              <p:pRg st="1" end="1"/>
                                            </p:txEl>
                                          </p:spTgt>
                                        </p:tgtEl>
                                        <p:attrNameLst>
                                          <p:attrName>style.visibility</p:attrName>
                                        </p:attrNameLst>
                                      </p:cBhvr>
                                      <p:to>
                                        <p:strVal val="visible"/>
                                      </p:to>
                                    </p:set>
                                    <p:animEffect transition="in" filter="fade">
                                      <p:cBhvr>
                                        <p:cTn id="10" dur="2000"/>
                                        <p:tgtEl>
                                          <p:spTgt spid="3277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6146" name="コンテンツ プレースホルダー 2"/>
          <p:cNvSpPr>
            <a:spLocks noGrp="1"/>
          </p:cNvSpPr>
          <p:nvPr>
            <p:ph idx="1"/>
          </p:nvPr>
        </p:nvSpPr>
        <p:spPr>
          <a:xfrm>
            <a:off x="82549" y="2251720"/>
            <a:ext cx="10121901" cy="235456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昔から住んでいるから</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地域のつながりが固いとか</a:t>
            </a: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絆があるということではない</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012149301"/>
      </p:ext>
    </p:extLst>
  </p:cSld>
  <p:clrMapOvr>
    <a:masterClrMapping/>
  </p:clrMapOvr>
  <p:transition spd="med" advTm="93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2000"/>
                                        <p:tgtEl>
                                          <p:spTgt spid="6146">
                                            <p:txEl>
                                              <p:pRg st="0" end="0"/>
                                            </p:txEl>
                                          </p:spTgt>
                                        </p:tgtEl>
                                      </p:cBhvr>
                                    </p:animEffect>
                                  </p:childTnLst>
                                </p:cTn>
                              </p:par>
                              <p:par>
                                <p:cTn id="8" presetID="10" presetClass="entr" presetSubtype="0" fill="hold" grpId="0" nodeType="withEffect">
                                  <p:stCondLst>
                                    <p:cond delay="1800"/>
                                  </p:stCondLst>
                                  <p:iterate type="wd">
                                    <p:tmPct val="10000"/>
                                  </p:iterate>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2000"/>
                                        <p:tgtEl>
                                          <p:spTgt spid="6146">
                                            <p:txEl>
                                              <p:pRg st="1" end="1"/>
                                            </p:txEl>
                                          </p:spTgt>
                                        </p:tgtEl>
                                      </p:cBhvr>
                                    </p:animEffect>
                                  </p:childTnLst>
                                </p:cTn>
                              </p:par>
                              <p:par>
                                <p:cTn id="11" presetID="10" presetClass="entr" presetSubtype="0" fill="hold" grpId="0" nodeType="withEffect">
                                  <p:stCondLst>
                                    <p:cond delay="3800"/>
                                  </p:stCondLst>
                                  <p:iterate type="wd">
                                    <p:tmPct val="10000"/>
                                  </p:iterate>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20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58370" name="コンテンツ プレースホルダー 2"/>
          <p:cNvSpPr>
            <a:spLocks noGrp="1"/>
          </p:cNvSpPr>
          <p:nvPr>
            <p:ph idx="1"/>
          </p:nvPr>
        </p:nvSpPr>
        <p:spPr>
          <a:xfrm>
            <a:off x="1897856" y="2060575"/>
            <a:ext cx="6491288" cy="2736850"/>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悩んでいるとき</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違う視点の助言が</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的を得ていることもある</a:t>
            </a:r>
          </a:p>
        </p:txBody>
      </p:sp>
      <p:sp>
        <p:nvSpPr>
          <p:cNvPr id="5" name="コンテンツ プレースホルダー 2"/>
          <p:cNvSpPr txBox="1">
            <a:spLocks/>
          </p:cNvSpPr>
          <p:nvPr/>
        </p:nvSpPr>
        <p:spPr bwMode="auto">
          <a:xfrm>
            <a:off x="8671892" y="6525344"/>
            <a:ext cx="1615109"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2025</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の「関係性」</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3358367304"/>
      </p:ext>
    </p:extLst>
  </p:cSld>
  <p:clrMapOvr>
    <a:masterClrMapping/>
  </p:clrMapOvr>
  <p:transition spd="med" advTm="7483">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fade">
                                      <p:cBhvr>
                                        <p:cTn id="7" dur="2000"/>
                                        <p:tgtEl>
                                          <p:spTgt spid="58370">
                                            <p:txEl>
                                              <p:pRg st="0" end="0"/>
                                            </p:txEl>
                                          </p:spTgt>
                                        </p:tgtEl>
                                      </p:cBhvr>
                                    </p:animEffect>
                                  </p:childTnLst>
                                </p:cTn>
                              </p:par>
                              <p:par>
                                <p:cTn id="8" presetID="10" presetClass="entr" presetSubtype="0" fill="hold" grpId="0" nodeType="withEffect">
                                  <p:stCondLst>
                                    <p:cond delay="1600"/>
                                  </p:stCondLst>
                                  <p:iterate type="wd">
                                    <p:tmPct val="10000"/>
                                  </p:iterate>
                                  <p:childTnLst>
                                    <p:set>
                                      <p:cBhvr>
                                        <p:cTn id="9" dur="1" fill="hold">
                                          <p:stCondLst>
                                            <p:cond delay="0"/>
                                          </p:stCondLst>
                                        </p:cTn>
                                        <p:tgtEl>
                                          <p:spTgt spid="58370">
                                            <p:txEl>
                                              <p:pRg st="1" end="1"/>
                                            </p:txEl>
                                          </p:spTgt>
                                        </p:tgtEl>
                                        <p:attrNameLst>
                                          <p:attrName>style.visibility</p:attrName>
                                        </p:attrNameLst>
                                      </p:cBhvr>
                                      <p:to>
                                        <p:strVal val="visible"/>
                                      </p:to>
                                    </p:set>
                                    <p:animEffect transition="in" filter="fade">
                                      <p:cBhvr>
                                        <p:cTn id="10" dur="2000"/>
                                        <p:tgtEl>
                                          <p:spTgt spid="58370">
                                            <p:txEl>
                                              <p:pRg st="1" end="1"/>
                                            </p:txEl>
                                          </p:spTgt>
                                        </p:tgtEl>
                                      </p:cBhvr>
                                    </p:animEffect>
                                  </p:childTnLst>
                                </p:cTn>
                              </p:par>
                              <p:par>
                                <p:cTn id="11" presetID="10" presetClass="entr" presetSubtype="0" fill="hold" grpId="0" nodeType="withEffect">
                                  <p:stCondLst>
                                    <p:cond delay="3300"/>
                                  </p:stCondLst>
                                  <p:iterate type="wd">
                                    <p:tmPct val="10000"/>
                                  </p:iterate>
                                  <p:childTnLst>
                                    <p:set>
                                      <p:cBhvr>
                                        <p:cTn id="12" dur="1" fill="hold">
                                          <p:stCondLst>
                                            <p:cond delay="0"/>
                                          </p:stCondLst>
                                        </p:cTn>
                                        <p:tgtEl>
                                          <p:spTgt spid="58370">
                                            <p:txEl>
                                              <p:pRg st="2" end="2"/>
                                            </p:txEl>
                                          </p:spTgt>
                                        </p:tgtEl>
                                        <p:attrNameLst>
                                          <p:attrName>style.visibility</p:attrName>
                                        </p:attrNameLst>
                                      </p:cBhvr>
                                      <p:to>
                                        <p:strVal val="visible"/>
                                      </p:to>
                                    </p:set>
                                    <p:animEffect transition="in" filter="fade">
                                      <p:cBhvr>
                                        <p:cTn id="13" dur="2000"/>
                                        <p:tgtEl>
                                          <p:spTgt spid="583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8370" name="コンテンツ プレースホルダー 2"/>
          <p:cNvSpPr>
            <a:spLocks noGrp="1"/>
          </p:cNvSpPr>
          <p:nvPr>
            <p:ph idx="1"/>
          </p:nvPr>
        </p:nvSpPr>
        <p:spPr>
          <a:xfrm>
            <a:off x="1858963" y="2935003"/>
            <a:ext cx="6597650" cy="987995"/>
          </a:xfrm>
        </p:spPr>
        <p:txBody>
          <a:bodyPr anchor="ctr"/>
          <a:lstStyle/>
          <a:p>
            <a:pPr marL="0" indent="0" algn="ctr" eaLnBrk="1" hangingPunct="1">
              <a:buNone/>
            </a:pPr>
            <a:r>
              <a:rPr lang="ja-JP" altLang="en-US" sz="4800" dirty="0">
                <a:latin typeface="HGP創英角ｺﾞｼｯｸUB" panose="020B0900000000000000" pitchFamily="50" charset="-128"/>
                <a:ea typeface="HGP創英角ｺﾞｼｯｸUB" panose="020B0900000000000000" pitchFamily="50" charset="-128"/>
              </a:rPr>
              <a:t>「関係性」の育み方</a:t>
            </a:r>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4" name="テキスト ボックス 3"/>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97689027"/>
      </p:ext>
    </p:extLst>
  </p:cSld>
  <p:clrMapOvr>
    <a:masterClrMapping/>
  </p:clrMapOvr>
  <mc:AlternateContent xmlns:mc="http://schemas.openxmlformats.org/markup-compatibility/2006" xmlns:p14="http://schemas.microsoft.com/office/powerpoint/2010/main">
    <mc:Choice Requires="p14">
      <p:transition spd="slow" p14:dur="3900" advTm="4000">
        <p14:glitter dir="d" pattern="hexagon"/>
      </p:transition>
    </mc:Choice>
    <mc:Fallback xmlns="">
      <p:transition spd="slow" advTm="4000">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30722" name="コンテンツ プレースホルダー 2"/>
          <p:cNvSpPr>
            <a:spLocks noGrp="1"/>
          </p:cNvSpPr>
          <p:nvPr>
            <p:ph idx="1"/>
          </p:nvPr>
        </p:nvSpPr>
        <p:spPr>
          <a:xfrm>
            <a:off x="1028700" y="2924969"/>
            <a:ext cx="8229600" cy="1008062"/>
          </a:xfrm>
        </p:spPr>
        <p:txBody>
          <a:bodyPr/>
          <a:lstStyle/>
          <a:p>
            <a:pPr marL="0" indent="0" algn="ctr" eaLnBrk="1" hangingPunct="1">
              <a:buNone/>
            </a:pPr>
            <a:r>
              <a:rPr lang="ja-JP" altLang="en-US" sz="4800" dirty="0">
                <a:latin typeface="HGP創英角ｺﾞｼｯｸUB" panose="020B0900000000000000" pitchFamily="50" charset="-128"/>
                <a:ea typeface="HGP創英角ｺﾞｼｯｸUB" panose="020B0900000000000000" pitchFamily="50" charset="-128"/>
              </a:rPr>
              <a:t>昔のやり方に戻すのは無理</a:t>
            </a:r>
          </a:p>
        </p:txBody>
      </p:sp>
      <p:sp>
        <p:nvSpPr>
          <p:cNvPr id="6" name="コンテンツ プレースホルダー 2"/>
          <p:cNvSpPr txBox="1">
            <a:spLocks/>
          </p:cNvSpPr>
          <p:nvPr/>
        </p:nvSpPr>
        <p:spPr bwMode="auto">
          <a:xfrm>
            <a:off x="8455868" y="6525344"/>
            <a:ext cx="1831133"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「関係性」の育み方</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5" name="テキスト ボックス 4"/>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899339597"/>
      </p:ext>
    </p:extLst>
  </p:cSld>
  <p:clrMapOvr>
    <a:masterClrMapping/>
  </p:clrMapOvr>
  <p:transition spd="med" advTm="7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fade">
                                      <p:cBhvr>
                                        <p:cTn id="7" dur="2000"/>
                                        <p:tgtEl>
                                          <p:spTgt spid="307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26626" name="コンテンツ プレースホルダー 2"/>
          <p:cNvSpPr>
            <a:spLocks noGrp="1"/>
          </p:cNvSpPr>
          <p:nvPr>
            <p:ph idx="1"/>
          </p:nvPr>
        </p:nvSpPr>
        <p:spPr>
          <a:xfrm>
            <a:off x="1028700" y="1934686"/>
            <a:ext cx="8229600" cy="2988629"/>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一家に１台の電話だった頃</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相手の状況を想像して</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自分がどうすればよいか考えた</a:t>
            </a:r>
          </a:p>
        </p:txBody>
      </p:sp>
      <p:sp>
        <p:nvSpPr>
          <p:cNvPr id="5" name="コンテンツ プレースホルダー 2"/>
          <p:cNvSpPr txBox="1">
            <a:spLocks/>
          </p:cNvSpPr>
          <p:nvPr/>
        </p:nvSpPr>
        <p:spPr bwMode="auto">
          <a:xfrm>
            <a:off x="8455868" y="6525344"/>
            <a:ext cx="1831133"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「関係性」の育み方</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468621464"/>
      </p:ext>
    </p:extLst>
  </p:cSld>
  <p:clrMapOvr>
    <a:masterClrMapping/>
  </p:clrMapOvr>
  <p:transition spd="med" advTm="10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fade">
                                      <p:cBhvr>
                                        <p:cTn id="7" dur="2000"/>
                                        <p:tgtEl>
                                          <p:spTgt spid="26626">
                                            <p:txEl>
                                              <p:pRg st="0" end="0"/>
                                            </p:txEl>
                                          </p:spTgt>
                                        </p:tgtEl>
                                      </p:cBhvr>
                                    </p:animEffect>
                                  </p:childTnLst>
                                </p:cTn>
                              </p:par>
                              <p:par>
                                <p:cTn id="8" presetID="10" presetClass="entr" presetSubtype="0" fill="hold" grpId="0" nodeType="withEffect">
                                  <p:stCondLst>
                                    <p:cond delay="1600"/>
                                  </p:stCondLst>
                                  <p:iterate type="wd">
                                    <p:tmPct val="10000"/>
                                  </p:iterate>
                                  <p:childTnLst>
                                    <p:set>
                                      <p:cBhvr>
                                        <p:cTn id="9" dur="1" fill="hold">
                                          <p:stCondLst>
                                            <p:cond delay="0"/>
                                          </p:stCondLst>
                                        </p:cTn>
                                        <p:tgtEl>
                                          <p:spTgt spid="26626">
                                            <p:txEl>
                                              <p:pRg st="1" end="1"/>
                                            </p:txEl>
                                          </p:spTgt>
                                        </p:tgtEl>
                                        <p:attrNameLst>
                                          <p:attrName>style.visibility</p:attrName>
                                        </p:attrNameLst>
                                      </p:cBhvr>
                                      <p:to>
                                        <p:strVal val="visible"/>
                                      </p:to>
                                    </p:set>
                                    <p:animEffect transition="in" filter="fade">
                                      <p:cBhvr>
                                        <p:cTn id="10" dur="2000"/>
                                        <p:tgtEl>
                                          <p:spTgt spid="26626">
                                            <p:txEl>
                                              <p:pRg st="1" end="1"/>
                                            </p:txEl>
                                          </p:spTgt>
                                        </p:tgtEl>
                                      </p:cBhvr>
                                    </p:animEffect>
                                  </p:childTnLst>
                                </p:cTn>
                              </p:par>
                              <p:par>
                                <p:cTn id="11" presetID="10" presetClass="entr" presetSubtype="0" fill="hold" grpId="0" nodeType="withEffect">
                                  <p:stCondLst>
                                    <p:cond delay="3000"/>
                                  </p:stCondLst>
                                  <p:iterate type="wd">
                                    <p:tmPct val="10000"/>
                                  </p:iterate>
                                  <p:childTnLst>
                                    <p:set>
                                      <p:cBhvr>
                                        <p:cTn id="12" dur="1" fill="hold">
                                          <p:stCondLst>
                                            <p:cond delay="0"/>
                                          </p:stCondLst>
                                        </p:cTn>
                                        <p:tgtEl>
                                          <p:spTgt spid="26626">
                                            <p:txEl>
                                              <p:pRg st="2" end="2"/>
                                            </p:txEl>
                                          </p:spTgt>
                                        </p:tgtEl>
                                        <p:attrNameLst>
                                          <p:attrName>style.visibility</p:attrName>
                                        </p:attrNameLst>
                                      </p:cBhvr>
                                      <p:to>
                                        <p:strVal val="visible"/>
                                      </p:to>
                                    </p:set>
                                    <p:animEffect transition="in" filter="fade">
                                      <p:cBhvr>
                                        <p:cTn id="13" dur="2000"/>
                                        <p:tgtEl>
                                          <p:spTgt spid="266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20482" name="コンテンツ プレースホルダー 2"/>
          <p:cNvSpPr>
            <a:spLocks noGrp="1"/>
          </p:cNvSpPr>
          <p:nvPr>
            <p:ph idx="1"/>
          </p:nvPr>
        </p:nvSpPr>
        <p:spPr>
          <a:xfrm>
            <a:off x="1327337" y="2528888"/>
            <a:ext cx="7632325" cy="1800225"/>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関係性を作るためのツールは確実に増えている</a:t>
            </a:r>
          </a:p>
        </p:txBody>
      </p:sp>
      <p:sp>
        <p:nvSpPr>
          <p:cNvPr id="4" name="コンテンツ プレースホルダー 2"/>
          <p:cNvSpPr txBox="1">
            <a:spLocks/>
          </p:cNvSpPr>
          <p:nvPr/>
        </p:nvSpPr>
        <p:spPr bwMode="auto">
          <a:xfrm>
            <a:off x="8455868" y="6525344"/>
            <a:ext cx="1831133"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「関係性」の育み方</a:t>
            </a: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3848881809"/>
      </p:ext>
    </p:extLst>
  </p:cSld>
  <p:clrMapOvr>
    <a:masterClrMapping/>
  </p:clrMapOvr>
  <p:transition spd="med" advTm="8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fade">
                                      <p:cBhvr>
                                        <p:cTn id="7" dur="2000"/>
                                        <p:tgtEl>
                                          <p:spTgt spid="20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57346" name="コンテンツ プレースホルダー 2"/>
          <p:cNvSpPr>
            <a:spLocks noGrp="1"/>
          </p:cNvSpPr>
          <p:nvPr>
            <p:ph idx="1"/>
          </p:nvPr>
        </p:nvSpPr>
        <p:spPr>
          <a:xfrm>
            <a:off x="1028700" y="2420938"/>
            <a:ext cx="7786688" cy="1871662"/>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「なぜ関係性が必要か」</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ということを伝えることが重要</a:t>
            </a:r>
          </a:p>
        </p:txBody>
      </p:sp>
      <p:sp>
        <p:nvSpPr>
          <p:cNvPr id="4" name="コンテンツ プレースホルダー 2"/>
          <p:cNvSpPr txBox="1">
            <a:spLocks/>
          </p:cNvSpPr>
          <p:nvPr/>
        </p:nvSpPr>
        <p:spPr bwMode="auto">
          <a:xfrm>
            <a:off x="8455868" y="6525344"/>
            <a:ext cx="1831133"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「関係性」の育み方</a:t>
            </a: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3586136747"/>
      </p:ext>
    </p:extLst>
  </p:cSld>
  <p:clrMapOvr>
    <a:masterClrMapping/>
  </p:clrMapOvr>
  <p:transition spd="med" advTm="10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fade">
                                      <p:cBhvr>
                                        <p:cTn id="7" dur="2000"/>
                                        <p:tgtEl>
                                          <p:spTgt spid="57346">
                                            <p:txEl>
                                              <p:pRg st="0" end="0"/>
                                            </p:txEl>
                                          </p:spTgt>
                                        </p:tgtEl>
                                      </p:cBhvr>
                                    </p:animEffect>
                                  </p:childTnLst>
                                </p:cTn>
                              </p:par>
                              <p:par>
                                <p:cTn id="8" presetID="10" presetClass="entr" presetSubtype="0" fill="hold" grpId="0" nodeType="withEffect">
                                  <p:stCondLst>
                                    <p:cond delay="1500"/>
                                  </p:stCondLst>
                                  <p:iterate type="wd">
                                    <p:tmPct val="10000"/>
                                  </p:iterate>
                                  <p:childTnLst>
                                    <p:set>
                                      <p:cBhvr>
                                        <p:cTn id="9" dur="1" fill="hold">
                                          <p:stCondLst>
                                            <p:cond delay="0"/>
                                          </p:stCondLst>
                                        </p:cTn>
                                        <p:tgtEl>
                                          <p:spTgt spid="57346">
                                            <p:txEl>
                                              <p:pRg st="1" end="1"/>
                                            </p:txEl>
                                          </p:spTgt>
                                        </p:tgtEl>
                                        <p:attrNameLst>
                                          <p:attrName>style.visibility</p:attrName>
                                        </p:attrNameLst>
                                      </p:cBhvr>
                                      <p:to>
                                        <p:strVal val="visible"/>
                                      </p:to>
                                    </p:set>
                                    <p:animEffect transition="in" filter="fade">
                                      <p:cBhvr>
                                        <p:cTn id="10" dur="2000"/>
                                        <p:tgtEl>
                                          <p:spTgt spid="573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
        <p:nvSpPr>
          <p:cNvPr id="46082" name="コンテンツ プレースホルダー 2"/>
          <p:cNvSpPr>
            <a:spLocks noGrp="1"/>
          </p:cNvSpPr>
          <p:nvPr>
            <p:ph idx="1"/>
          </p:nvPr>
        </p:nvSpPr>
        <p:spPr>
          <a:xfrm>
            <a:off x="865188" y="1587500"/>
            <a:ext cx="8540750" cy="3671888"/>
          </a:xfrm>
        </p:spPr>
        <p:txBody>
          <a:bodyPr anchor="ctr"/>
          <a:lstStyle/>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知識はインターネット等でも</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得ることはできるけど</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実体験を積み、経験をすることが</a:t>
            </a:r>
            <a:endParaRPr lang="en-US" altLang="ja-JP" sz="4800" dirty="0">
              <a:latin typeface="HGP創英角ｺﾞｼｯｸUB" panose="020B0900000000000000" pitchFamily="50" charset="-128"/>
              <a:ea typeface="HGP創英角ｺﾞｼｯｸUB" panose="020B0900000000000000" pitchFamily="50" charset="-128"/>
            </a:endParaRPr>
          </a:p>
          <a:p>
            <a:pPr marL="0" indent="0" algn="ctr" eaLnBrk="1" hangingPunct="1">
              <a:lnSpc>
                <a:spcPct val="150000"/>
              </a:lnSpc>
              <a:buNone/>
            </a:pPr>
            <a:r>
              <a:rPr lang="ja-JP" altLang="en-US" sz="4800" dirty="0">
                <a:latin typeface="HGP創英角ｺﾞｼｯｸUB" panose="020B0900000000000000" pitchFamily="50" charset="-128"/>
                <a:ea typeface="HGP創英角ｺﾞｼｯｸUB" panose="020B0900000000000000" pitchFamily="50" charset="-128"/>
              </a:rPr>
              <a:t>「生きる力」につながっていく</a:t>
            </a:r>
          </a:p>
        </p:txBody>
      </p:sp>
      <p:sp>
        <p:nvSpPr>
          <p:cNvPr id="4" name="コンテンツ プレースホルダー 2"/>
          <p:cNvSpPr txBox="1">
            <a:spLocks/>
          </p:cNvSpPr>
          <p:nvPr/>
        </p:nvSpPr>
        <p:spPr bwMode="auto">
          <a:xfrm>
            <a:off x="8455868" y="6525344"/>
            <a:ext cx="1831133" cy="34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「関係性」の育み方</a:t>
            </a: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35052"/>
            <a:ext cx="1122947" cy="1122947"/>
          </a:xfrm>
          <a:prstGeom prst="rect">
            <a:avLst/>
          </a:prstGeom>
        </p:spPr>
      </p:pic>
      <p:sp>
        <p:nvSpPr>
          <p:cNvPr id="6" name="テキスト ボックス 5"/>
          <p:cNvSpPr txBox="1"/>
          <p:nvPr/>
        </p:nvSpPr>
        <p:spPr>
          <a:xfrm>
            <a:off x="63581" y="5438272"/>
            <a:ext cx="995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キマグレン</a:t>
            </a:r>
            <a:endParaRPr kumimoji="1" lang="ja-JP" altLang="en-US" sz="36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264421901"/>
      </p:ext>
    </p:extLst>
  </p:cSld>
  <p:clrMapOvr>
    <a:masterClrMapping/>
  </p:clrMapOvr>
  <p:transition spd="med" advTm="17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fade">
                                      <p:cBhvr>
                                        <p:cTn id="7" dur="2000"/>
                                        <p:tgtEl>
                                          <p:spTgt spid="46082">
                                            <p:txEl>
                                              <p:pRg st="0" end="0"/>
                                            </p:txEl>
                                          </p:spTgt>
                                        </p:tgtEl>
                                      </p:cBhvr>
                                    </p:animEffect>
                                  </p:childTnLst>
                                </p:cTn>
                              </p:par>
                              <p:par>
                                <p:cTn id="8" presetID="10" presetClass="entr" presetSubtype="0" fill="hold" grpId="0" nodeType="withEffect">
                                  <p:stCondLst>
                                    <p:cond delay="2500"/>
                                  </p:stCondLst>
                                  <p:iterate type="wd">
                                    <p:tmPct val="10000"/>
                                  </p:iterate>
                                  <p:childTnLst>
                                    <p:set>
                                      <p:cBhvr>
                                        <p:cTn id="9" dur="1" fill="hold">
                                          <p:stCondLst>
                                            <p:cond delay="0"/>
                                          </p:stCondLst>
                                        </p:cTn>
                                        <p:tgtEl>
                                          <p:spTgt spid="46082">
                                            <p:txEl>
                                              <p:pRg st="1" end="1"/>
                                            </p:txEl>
                                          </p:spTgt>
                                        </p:tgtEl>
                                        <p:attrNameLst>
                                          <p:attrName>style.visibility</p:attrName>
                                        </p:attrNameLst>
                                      </p:cBhvr>
                                      <p:to>
                                        <p:strVal val="visible"/>
                                      </p:to>
                                    </p:set>
                                    <p:animEffect transition="in" filter="fade">
                                      <p:cBhvr>
                                        <p:cTn id="10" dur="2000"/>
                                        <p:tgtEl>
                                          <p:spTgt spid="46082">
                                            <p:txEl>
                                              <p:pRg st="1" end="1"/>
                                            </p:txEl>
                                          </p:spTgt>
                                        </p:tgtEl>
                                      </p:cBhvr>
                                    </p:animEffect>
                                  </p:childTnLst>
                                </p:cTn>
                              </p:par>
                              <p:par>
                                <p:cTn id="11" presetID="10" presetClass="entr" presetSubtype="0" fill="hold" grpId="0" nodeType="withEffect">
                                  <p:stCondLst>
                                    <p:cond delay="5000"/>
                                  </p:stCondLst>
                                  <p:iterate type="wd">
                                    <p:tmPct val="10000"/>
                                  </p:iterate>
                                  <p:childTnLst>
                                    <p:set>
                                      <p:cBhvr>
                                        <p:cTn id="12" dur="1" fill="hold">
                                          <p:stCondLst>
                                            <p:cond delay="0"/>
                                          </p:stCondLst>
                                        </p:cTn>
                                        <p:tgtEl>
                                          <p:spTgt spid="46082">
                                            <p:txEl>
                                              <p:pRg st="2" end="2"/>
                                            </p:txEl>
                                          </p:spTgt>
                                        </p:tgtEl>
                                        <p:attrNameLst>
                                          <p:attrName>style.visibility</p:attrName>
                                        </p:attrNameLst>
                                      </p:cBhvr>
                                      <p:to>
                                        <p:strVal val="visible"/>
                                      </p:to>
                                    </p:set>
                                    <p:animEffect transition="in" filter="fade">
                                      <p:cBhvr>
                                        <p:cTn id="13" dur="2000"/>
                                        <p:tgtEl>
                                          <p:spTgt spid="46082">
                                            <p:txEl>
                                              <p:pRg st="2" end="2"/>
                                            </p:txEl>
                                          </p:spTgt>
                                        </p:tgtEl>
                                      </p:cBhvr>
                                    </p:animEffect>
                                  </p:childTnLst>
                                </p:cTn>
                              </p:par>
                              <p:par>
                                <p:cTn id="14" presetID="10" presetClass="entr" presetSubtype="0" fill="hold" grpId="0" nodeType="withEffect">
                                  <p:stCondLst>
                                    <p:cond delay="8000"/>
                                  </p:stCondLst>
                                  <p:iterate type="wd">
                                    <p:tmPct val="10000"/>
                                  </p:iterate>
                                  <p:childTnLst>
                                    <p:set>
                                      <p:cBhvr>
                                        <p:cTn id="15" dur="1" fill="hold">
                                          <p:stCondLst>
                                            <p:cond delay="0"/>
                                          </p:stCondLst>
                                        </p:cTn>
                                        <p:tgtEl>
                                          <p:spTgt spid="46082">
                                            <p:txEl>
                                              <p:pRg st="3" end="3"/>
                                            </p:txEl>
                                          </p:spTgt>
                                        </p:tgtEl>
                                        <p:attrNameLst>
                                          <p:attrName>style.visibility</p:attrName>
                                        </p:attrNameLst>
                                      </p:cBhvr>
                                      <p:to>
                                        <p:strVal val="visible"/>
                                      </p:to>
                                    </p:set>
                                    <p:animEffect transition="in" filter="fade">
                                      <p:cBhvr>
                                        <p:cTn id="16" dur="2000"/>
                                        <p:tgtEl>
                                          <p:spTgt spid="460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2FFD1"/>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5789052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387678" y="1160536"/>
            <a:ext cx="9511645" cy="4536928"/>
          </a:xfrm>
        </p:spPr>
        <p:txBody>
          <a:bodyPr/>
          <a:lstStyle/>
          <a:p>
            <a:pPr eaLnBrk="1" hangingPunct="1"/>
            <a:r>
              <a:rPr lang="ja-JP" altLang="en-US" sz="4800" dirty="0">
                <a:solidFill>
                  <a:srgbClr val="CCFF33"/>
                </a:solidFill>
                <a:effectLst>
                  <a:outerShdw blurRad="38100" dist="38100" dir="2700000" algn="tl">
                    <a:srgbClr val="000000">
                      <a:alpha val="43137"/>
                    </a:srgbClr>
                  </a:outerShdw>
                </a:effectLst>
              </a:rPr>
              <a:t>いまを生きる一人ひとりの課題</a:t>
            </a:r>
            <a:br>
              <a:rPr lang="en-US" altLang="ja-JP" sz="4800" dirty="0">
                <a:solidFill>
                  <a:srgbClr val="CCFF33"/>
                </a:solidFill>
                <a:effectLst>
                  <a:outerShdw blurRad="38100" dist="38100" dir="2700000" algn="tl">
                    <a:srgbClr val="000000">
                      <a:alpha val="43137"/>
                    </a:srgbClr>
                  </a:outerShdw>
                </a:effectLst>
              </a:rPr>
            </a:br>
            <a:br>
              <a:rPr lang="en-US" altLang="ja-JP" sz="60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t>「こころを病む」</a:t>
            </a:r>
            <a:b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br>
            <a:br>
              <a:rPr lang="ja-JP" altLang="en-US" sz="60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とは？</a:t>
            </a:r>
          </a:p>
        </p:txBody>
      </p:sp>
    </p:spTree>
    <p:extLst>
      <p:ext uri="{BB962C8B-B14F-4D97-AF65-F5344CB8AC3E}">
        <p14:creationId xmlns:p14="http://schemas.microsoft.com/office/powerpoint/2010/main" val="361704586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162818"/>
                                        </p:tgtEl>
                                        <p:attrNameLst>
                                          <p:attrName>style.visibility</p:attrName>
                                        </p:attrNameLst>
                                      </p:cBhvr>
                                      <p:to>
                                        <p:strVal val="visible"/>
                                      </p:to>
                                    </p:set>
                                    <p:animEffect transition="in" filter="fade">
                                      <p:cBhvr>
                                        <p:cTn id="7" dur="7250"/>
                                        <p:tgtEl>
                                          <p:spTgt spid="162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9013" name="Rectangle 5"/>
          <p:cNvSpPr>
            <a:spLocks noChangeArrowheads="1"/>
          </p:cNvSpPr>
          <p:nvPr/>
        </p:nvSpPr>
        <p:spPr bwMode="auto">
          <a:xfrm>
            <a:off x="209550" y="1509713"/>
            <a:ext cx="9826625" cy="5060950"/>
          </a:xfrm>
          <a:prstGeom prst="rect">
            <a:avLst/>
          </a:prstGeom>
          <a:noFill/>
          <a:ln w="9525">
            <a:noFill/>
            <a:miter lim="800000"/>
            <a:headEnd/>
            <a:tailEnd/>
          </a:ln>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仕事が思い通りにいかない、仕事に違和感を感じたとき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その仕事から離れればいい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そうだ、仕事は辞めた</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と本当に行動しますか？</a:t>
            </a:r>
          </a:p>
        </p:txBody>
      </p:sp>
      <p:sp>
        <p:nvSpPr>
          <p:cNvPr id="163842" name="Rectangle 2"/>
          <p:cNvSpPr>
            <a:spLocks noGrp="1" noChangeArrowheads="1"/>
          </p:cNvSpPr>
          <p:nvPr>
            <p:ph type="title"/>
          </p:nvPr>
        </p:nvSpPr>
        <p:spPr>
          <a:xfrm>
            <a:off x="214313" y="211138"/>
            <a:ext cx="9815512" cy="1143000"/>
          </a:xfrm>
        </p:spPr>
        <p:txBody>
          <a:bodyPr/>
          <a:lstStyle/>
          <a:p>
            <a:pPr eaLnBrk="1" hangingPunct="1"/>
            <a:r>
              <a:rPr lang="ja-JP" altLang="en-US" dirty="0"/>
              <a:t>こころを病むとは</a:t>
            </a:r>
          </a:p>
        </p:txBody>
      </p:sp>
      <p:sp>
        <p:nvSpPr>
          <p:cNvPr id="1579011" name="Rectangle 3"/>
          <p:cNvSpPr>
            <a:spLocks noGrp="1" noChangeArrowheads="1"/>
          </p:cNvSpPr>
          <p:nvPr>
            <p:ph idx="1"/>
          </p:nvPr>
        </p:nvSpPr>
        <p:spPr>
          <a:xfrm>
            <a:off x="209550" y="1949450"/>
            <a:ext cx="9823450" cy="4370388"/>
          </a:xfrm>
        </p:spPr>
        <p:txBody>
          <a:bodyPr/>
          <a:lstStyle/>
          <a:p>
            <a:pPr algn="ctr" eaLnBrk="1" hangingPunct="1">
              <a:lnSpc>
                <a:spcPct val="130000"/>
              </a:lnSpc>
              <a:buFont typeface="Monotype Sorts" pitchFamily="2" charset="2"/>
              <a:buNone/>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周囲の人の常識や思慮分別</a:t>
            </a:r>
            <a:r>
              <a:rPr lang="ja-JP" altLang="en-US" dirty="0"/>
              <a:t>から</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57333"/>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70340380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163842"/>
                                        </p:tgtEl>
                                        <p:attrNameLst>
                                          <p:attrName>style.visibility</p:attrName>
                                        </p:attrNameLst>
                                      </p:cBhvr>
                                      <p:to>
                                        <p:strVal val="visible"/>
                                      </p:to>
                                    </p:set>
                                    <p:animEffect transition="in" filter="fade">
                                      <p:cBhvr>
                                        <p:cTn id="7" dur="3000"/>
                                        <p:tgtEl>
                                          <p:spTgt spid="163842"/>
                                        </p:tgtEl>
                                      </p:cBhvr>
                                    </p:animEffect>
                                  </p:childTnLst>
                                </p:cTn>
                              </p:par>
                            </p:childTnLst>
                          </p:cTn>
                        </p:par>
                        <p:par>
                          <p:cTn id="8" fill="hold">
                            <p:stCondLst>
                              <p:cond delay="50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579011">
                                            <p:txEl>
                                              <p:pRg st="0" end="0"/>
                                            </p:txEl>
                                          </p:spTgt>
                                        </p:tgtEl>
                                        <p:attrNameLst>
                                          <p:attrName>style.visibility</p:attrName>
                                        </p:attrNameLst>
                                      </p:cBhvr>
                                      <p:to>
                                        <p:strVal val="visible"/>
                                      </p:to>
                                    </p:set>
                                    <p:animEffect transition="in" filter="fade">
                                      <p:cBhvr>
                                        <p:cTn id="11" dur="2000"/>
                                        <p:tgtEl>
                                          <p:spTgt spid="1579011">
                                            <p:txEl>
                                              <p:pRg st="0" end="0"/>
                                            </p:txEl>
                                          </p:spTgt>
                                        </p:tgtEl>
                                      </p:cBhvr>
                                    </p:animEffect>
                                  </p:childTnLst>
                                </p:cTn>
                              </p:par>
                            </p:childTnLst>
                          </p:cTn>
                        </p:par>
                        <p:par>
                          <p:cTn id="12" fill="hold">
                            <p:stCondLst>
                              <p:cond delay="90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579011">
                                            <p:txEl>
                                              <p:pRg st="2" end="2"/>
                                            </p:txEl>
                                          </p:spTgt>
                                        </p:tgtEl>
                                        <p:attrNameLst>
                                          <p:attrName>style.visibility</p:attrName>
                                        </p:attrNameLst>
                                      </p:cBhvr>
                                      <p:to>
                                        <p:strVal val="visible"/>
                                      </p:to>
                                    </p:set>
                                    <p:animEffect transition="in" filter="fade">
                                      <p:cBhvr>
                                        <p:cTn id="15" dur="2000"/>
                                        <p:tgtEl>
                                          <p:spTgt spid="1579011">
                                            <p:txEl>
                                              <p:pRg st="2" end="2"/>
                                            </p:txEl>
                                          </p:spTgt>
                                        </p:tgtEl>
                                      </p:cBhvr>
                                    </p:animEffect>
                                  </p:childTnLst>
                                </p:cTn>
                              </p:par>
                            </p:childTnLst>
                          </p:cTn>
                        </p:par>
                        <p:par>
                          <p:cTn id="16" fill="hold">
                            <p:stCondLst>
                              <p:cond delay="126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579011">
                                            <p:txEl>
                                              <p:pRg st="4" end="4"/>
                                            </p:txEl>
                                          </p:spTgt>
                                        </p:tgtEl>
                                        <p:attrNameLst>
                                          <p:attrName>style.visibility</p:attrName>
                                        </p:attrNameLst>
                                      </p:cBhvr>
                                      <p:to>
                                        <p:strVal val="visible"/>
                                      </p:to>
                                    </p:set>
                                    <p:animEffect transition="in" filter="fade">
                                      <p:cBhvr>
                                        <p:cTn id="19" dur="2000"/>
                                        <p:tgtEl>
                                          <p:spTgt spid="157901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1000"/>
                                  </p:stCondLst>
                                  <p:iterate type="wd">
                                    <p:tmPct val="10000"/>
                                  </p:iterate>
                                  <p:childTnLst>
                                    <p:set>
                                      <p:cBhvr>
                                        <p:cTn id="23" dur="1" fill="hold">
                                          <p:stCondLst>
                                            <p:cond delay="0"/>
                                          </p:stCondLst>
                                        </p:cTn>
                                        <p:tgtEl>
                                          <p:spTgt spid="1579013">
                                            <p:txEl>
                                              <p:pRg st="0" end="0"/>
                                            </p:txEl>
                                          </p:spTgt>
                                        </p:tgtEl>
                                        <p:attrNameLst>
                                          <p:attrName>style.visibility</p:attrName>
                                        </p:attrNameLst>
                                      </p:cBhvr>
                                      <p:to>
                                        <p:strVal val="visible"/>
                                      </p:to>
                                    </p:set>
                                    <p:animEffect transition="in" filter="fade">
                                      <p:cBhvr>
                                        <p:cTn id="24" dur="2000"/>
                                        <p:tgtEl>
                                          <p:spTgt spid="1579013">
                                            <p:txEl>
                                              <p:pRg st="0" end="0"/>
                                            </p:txEl>
                                          </p:spTgt>
                                        </p:tgtEl>
                                      </p:cBhvr>
                                    </p:animEffect>
                                  </p:childTnLst>
                                </p:cTn>
                              </p:par>
                            </p:childTnLst>
                          </p:cTn>
                        </p:par>
                        <p:par>
                          <p:cTn id="25" fill="hold">
                            <p:stCondLst>
                              <p:cond delay="52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1579013">
                                            <p:txEl>
                                              <p:pRg st="2" end="2"/>
                                            </p:txEl>
                                          </p:spTgt>
                                        </p:tgtEl>
                                        <p:attrNameLst>
                                          <p:attrName>style.visibility</p:attrName>
                                        </p:attrNameLst>
                                      </p:cBhvr>
                                      <p:to>
                                        <p:strVal val="visible"/>
                                      </p:to>
                                    </p:set>
                                    <p:animEffect transition="in" filter="fade">
                                      <p:cBhvr>
                                        <p:cTn id="28" dur="2000"/>
                                        <p:tgtEl>
                                          <p:spTgt spid="1579013">
                                            <p:txEl>
                                              <p:pRg st="2" end="2"/>
                                            </p:txEl>
                                          </p:spTgt>
                                        </p:tgtEl>
                                      </p:cBhvr>
                                    </p:animEffect>
                                  </p:childTnLst>
                                </p:cTn>
                              </p:par>
                            </p:childTnLst>
                          </p:cTn>
                        </p:par>
                        <p:par>
                          <p:cTn id="29" fill="hold">
                            <p:stCondLst>
                              <p:cond delay="800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1579013">
                                            <p:txEl>
                                              <p:pRg st="4" end="4"/>
                                            </p:txEl>
                                          </p:spTgt>
                                        </p:tgtEl>
                                        <p:attrNameLst>
                                          <p:attrName>style.visibility</p:attrName>
                                        </p:attrNameLst>
                                      </p:cBhvr>
                                      <p:to>
                                        <p:strVal val="visible"/>
                                      </p:to>
                                    </p:set>
                                    <p:animEffect transition="in" filter="fade">
                                      <p:cBhvr>
                                        <p:cTn id="32" dur="2000"/>
                                        <p:tgtEl>
                                          <p:spTgt spid="1579013">
                                            <p:txEl>
                                              <p:pRg st="4" end="4"/>
                                            </p:txEl>
                                          </p:spTgt>
                                        </p:tgtEl>
                                      </p:cBhvr>
                                    </p:animEffect>
                                  </p:childTnLst>
                                </p:cTn>
                              </p:par>
                            </p:childTnLst>
                          </p:cTn>
                        </p:par>
                        <p:par>
                          <p:cTn id="33" fill="hold">
                            <p:stCondLst>
                              <p:cond delay="11000"/>
                            </p:stCondLst>
                            <p:childTnLst>
                              <p:par>
                                <p:cTn id="34" presetID="10" presetClass="entr" presetSubtype="0" fill="hold" grpId="0" nodeType="afterEffect">
                                  <p:stCondLst>
                                    <p:cond delay="0"/>
                                  </p:stCondLst>
                                  <p:iterate type="wd">
                                    <p:tmPct val="10000"/>
                                  </p:iterate>
                                  <p:childTnLst>
                                    <p:set>
                                      <p:cBhvr>
                                        <p:cTn id="35" dur="1" fill="hold">
                                          <p:stCondLst>
                                            <p:cond delay="0"/>
                                          </p:stCondLst>
                                        </p:cTn>
                                        <p:tgtEl>
                                          <p:spTgt spid="1579013">
                                            <p:txEl>
                                              <p:pRg st="6" end="6"/>
                                            </p:txEl>
                                          </p:spTgt>
                                        </p:tgtEl>
                                        <p:attrNameLst>
                                          <p:attrName>style.visibility</p:attrName>
                                        </p:attrNameLst>
                                      </p:cBhvr>
                                      <p:to>
                                        <p:strVal val="visible"/>
                                      </p:to>
                                    </p:set>
                                    <p:animEffect transition="in" filter="fade">
                                      <p:cBhvr>
                                        <p:cTn id="36" dur="2000"/>
                                        <p:tgtEl>
                                          <p:spTgt spid="15790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9013" grpId="0" build="p"/>
      <p:bldP spid="163842" grpId="0"/>
      <p:bldP spid="1579011"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165" name="Rectangle 5"/>
          <p:cNvSpPr>
            <a:spLocks noChangeArrowheads="1"/>
          </p:cNvSpPr>
          <p:nvPr/>
        </p:nvSpPr>
        <p:spPr bwMode="auto">
          <a:xfrm>
            <a:off x="209550" y="1509713"/>
            <a:ext cx="9826625" cy="5060950"/>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人間関係があなたの思い通りにならないとき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その人たちから離れればいい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そうだ、閉じこもってしまおう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と行動しますか？</a:t>
            </a:r>
          </a:p>
        </p:txBody>
      </p:sp>
      <p:sp>
        <p:nvSpPr>
          <p:cNvPr id="1244162" name="Rectangle 2"/>
          <p:cNvSpPr>
            <a:spLocks noGrp="1" noChangeArrowheads="1"/>
          </p:cNvSpPr>
          <p:nvPr>
            <p:ph type="title"/>
          </p:nvPr>
        </p:nvSpPr>
        <p:spPr>
          <a:xfrm>
            <a:off x="214313" y="211138"/>
            <a:ext cx="9815512" cy="1143000"/>
          </a:xfrm>
        </p:spPr>
        <p:txBody>
          <a:bodyPr/>
          <a:lstStyle/>
          <a:p>
            <a:r>
              <a:rPr lang="ja-JP" altLang="en-US" dirty="0"/>
              <a:t>こころを病むとは</a:t>
            </a:r>
          </a:p>
        </p:txBody>
      </p:sp>
      <p:sp>
        <p:nvSpPr>
          <p:cNvPr id="1244163" name="Rectangle 3"/>
          <p:cNvSpPr>
            <a:spLocks noGrp="1" noChangeArrowheads="1"/>
          </p:cNvSpPr>
          <p:nvPr>
            <p:ph idx="1"/>
          </p:nvPr>
        </p:nvSpPr>
        <p:spPr>
          <a:xfrm>
            <a:off x="217404" y="1951205"/>
            <a:ext cx="9809163" cy="4365625"/>
          </a:xfrm>
        </p:spPr>
        <p:txBody>
          <a:bodyPr/>
          <a:lstStyle/>
          <a:p>
            <a:pPr algn="ctr">
              <a:lnSpc>
                <a:spcPct val="130000"/>
              </a:lnSpc>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a:lnSpc>
                <a:spcPct val="130000"/>
              </a:lnSpc>
            </a:pPr>
            <a:endParaRPr lang="ja-JP" altLang="en-US" dirty="0"/>
          </a:p>
          <a:p>
            <a:pPr algn="ctr">
              <a:lnSpc>
                <a:spcPct val="130000"/>
              </a:lnSpc>
            </a:pPr>
            <a:r>
              <a:rPr lang="ja-JP" altLang="en-US" dirty="0">
                <a:solidFill>
                  <a:srgbClr val="FF99CC"/>
                </a:solidFill>
              </a:rPr>
              <a:t>周囲の人の常識や思慮分別</a:t>
            </a:r>
            <a:r>
              <a:rPr lang="ja-JP" altLang="en-US" dirty="0"/>
              <a:t>から</a:t>
            </a:r>
          </a:p>
          <a:p>
            <a:pPr algn="ctr">
              <a:lnSpc>
                <a:spcPct val="130000"/>
              </a:lnSpc>
            </a:pPr>
            <a:endParaRPr lang="ja-JP" altLang="en-US" dirty="0"/>
          </a:p>
          <a:p>
            <a:pPr algn="ctr">
              <a:lnSpc>
                <a:spcPct val="130000"/>
              </a:lnSpc>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14302722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iterate type="wd">
                                    <p:tmPct val="10000"/>
                                  </p:iterate>
                                  <p:childTnLst>
                                    <p:set>
                                      <p:cBhvr>
                                        <p:cTn id="6" dur="1" fill="hold">
                                          <p:stCondLst>
                                            <p:cond delay="0"/>
                                          </p:stCondLst>
                                        </p:cTn>
                                        <p:tgtEl>
                                          <p:spTgt spid="1244165">
                                            <p:txEl>
                                              <p:pRg st="0" end="0"/>
                                            </p:txEl>
                                          </p:spTgt>
                                        </p:tgtEl>
                                        <p:attrNameLst>
                                          <p:attrName>style.visibility</p:attrName>
                                        </p:attrNameLst>
                                      </p:cBhvr>
                                      <p:to>
                                        <p:strVal val="visible"/>
                                      </p:to>
                                    </p:set>
                                    <p:animEffect transition="in" filter="fade">
                                      <p:cBhvr>
                                        <p:cTn id="7" dur="2000"/>
                                        <p:tgtEl>
                                          <p:spTgt spid="1244165">
                                            <p:txEl>
                                              <p:pRg st="0" end="0"/>
                                            </p:txEl>
                                          </p:spTgt>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44165">
                                            <p:txEl>
                                              <p:pRg st="2" end="2"/>
                                            </p:txEl>
                                          </p:spTgt>
                                        </p:tgtEl>
                                        <p:attrNameLst>
                                          <p:attrName>style.visibility</p:attrName>
                                        </p:attrNameLst>
                                      </p:cBhvr>
                                      <p:to>
                                        <p:strVal val="visible"/>
                                      </p:to>
                                    </p:set>
                                    <p:animEffect transition="in" filter="fade">
                                      <p:cBhvr>
                                        <p:cTn id="11" dur="2000"/>
                                        <p:tgtEl>
                                          <p:spTgt spid="1244165">
                                            <p:txEl>
                                              <p:pRg st="2" end="2"/>
                                            </p:txEl>
                                          </p:spTgt>
                                        </p:tgtEl>
                                      </p:cBhvr>
                                    </p:animEffect>
                                  </p:childTnLst>
                                </p:cTn>
                              </p:par>
                            </p:childTnLst>
                          </p:cTn>
                        </p:par>
                        <p:par>
                          <p:cTn id="12" fill="hold">
                            <p:stCondLst>
                              <p:cond delay="7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244165">
                                            <p:txEl>
                                              <p:pRg st="4" end="4"/>
                                            </p:txEl>
                                          </p:spTgt>
                                        </p:tgtEl>
                                        <p:attrNameLst>
                                          <p:attrName>style.visibility</p:attrName>
                                        </p:attrNameLst>
                                      </p:cBhvr>
                                      <p:to>
                                        <p:strVal val="visible"/>
                                      </p:to>
                                    </p:set>
                                    <p:animEffect transition="in" filter="fade">
                                      <p:cBhvr>
                                        <p:cTn id="15" dur="2000"/>
                                        <p:tgtEl>
                                          <p:spTgt spid="1244165">
                                            <p:txEl>
                                              <p:pRg st="4" end="4"/>
                                            </p:txEl>
                                          </p:spTgt>
                                        </p:tgtEl>
                                      </p:cBhvr>
                                    </p:animEffect>
                                  </p:childTnLst>
                                </p:cTn>
                              </p:par>
                            </p:childTnLst>
                          </p:cTn>
                        </p:par>
                        <p:par>
                          <p:cTn id="16" fill="hold">
                            <p:stCondLst>
                              <p:cond delay="104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244165">
                                            <p:txEl>
                                              <p:pRg st="6" end="6"/>
                                            </p:txEl>
                                          </p:spTgt>
                                        </p:tgtEl>
                                        <p:attrNameLst>
                                          <p:attrName>style.visibility</p:attrName>
                                        </p:attrNameLst>
                                      </p:cBhvr>
                                      <p:to>
                                        <p:strVal val="visible"/>
                                      </p:to>
                                    </p:set>
                                    <p:animEffect transition="in" filter="fade">
                                      <p:cBhvr>
                                        <p:cTn id="19" dur="2000"/>
                                        <p:tgtEl>
                                          <p:spTgt spid="124416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65"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165" name="Rectangle 5"/>
          <p:cNvSpPr>
            <a:spLocks noChangeArrowheads="1"/>
          </p:cNvSpPr>
          <p:nvPr/>
        </p:nvSpPr>
        <p:spPr bwMode="auto">
          <a:xfrm>
            <a:off x="209550" y="1509713"/>
            <a:ext cx="9826625" cy="5060950"/>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人間関係があなたの思い通りにならないとき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ストレスを解消しよう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そうだ、スマホで盗撮しよう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と行動しますか？</a:t>
            </a:r>
          </a:p>
        </p:txBody>
      </p:sp>
      <p:sp>
        <p:nvSpPr>
          <p:cNvPr id="1244162" name="Rectangle 2"/>
          <p:cNvSpPr>
            <a:spLocks noGrp="1" noChangeArrowheads="1"/>
          </p:cNvSpPr>
          <p:nvPr>
            <p:ph type="title"/>
          </p:nvPr>
        </p:nvSpPr>
        <p:spPr>
          <a:xfrm>
            <a:off x="214313" y="211138"/>
            <a:ext cx="9815512" cy="1143000"/>
          </a:xfrm>
        </p:spPr>
        <p:txBody>
          <a:bodyPr/>
          <a:lstStyle/>
          <a:p>
            <a:r>
              <a:rPr lang="ja-JP" altLang="en-US" dirty="0"/>
              <a:t>こころを病むとは</a:t>
            </a:r>
          </a:p>
        </p:txBody>
      </p:sp>
      <p:sp>
        <p:nvSpPr>
          <p:cNvPr id="1244163" name="Rectangle 3"/>
          <p:cNvSpPr>
            <a:spLocks noGrp="1" noChangeArrowheads="1"/>
          </p:cNvSpPr>
          <p:nvPr>
            <p:ph idx="1"/>
          </p:nvPr>
        </p:nvSpPr>
        <p:spPr>
          <a:xfrm>
            <a:off x="217404" y="1951205"/>
            <a:ext cx="9809163" cy="4365625"/>
          </a:xfrm>
        </p:spPr>
        <p:txBody>
          <a:bodyPr/>
          <a:lstStyle/>
          <a:p>
            <a:pPr algn="ctr">
              <a:lnSpc>
                <a:spcPct val="130000"/>
              </a:lnSpc>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a:lnSpc>
                <a:spcPct val="130000"/>
              </a:lnSpc>
            </a:pPr>
            <a:endParaRPr lang="ja-JP" altLang="en-US" dirty="0"/>
          </a:p>
          <a:p>
            <a:pPr algn="ctr">
              <a:lnSpc>
                <a:spcPct val="130000"/>
              </a:lnSpc>
            </a:pPr>
            <a:r>
              <a:rPr lang="ja-JP" altLang="en-US" dirty="0">
                <a:solidFill>
                  <a:srgbClr val="FF99CC"/>
                </a:solidFill>
              </a:rPr>
              <a:t>周囲の人の常識や思慮分別</a:t>
            </a:r>
            <a:r>
              <a:rPr lang="ja-JP" altLang="en-US" dirty="0"/>
              <a:t>から</a:t>
            </a:r>
          </a:p>
          <a:p>
            <a:pPr algn="ctr">
              <a:lnSpc>
                <a:spcPct val="130000"/>
              </a:lnSpc>
            </a:pPr>
            <a:endParaRPr lang="ja-JP" altLang="en-US" dirty="0"/>
          </a:p>
          <a:p>
            <a:pPr algn="ctr">
              <a:lnSpc>
                <a:spcPct val="130000"/>
              </a:lnSpc>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57199462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iterate type="wd">
                                    <p:tmPct val="10000"/>
                                  </p:iterate>
                                  <p:childTnLst>
                                    <p:set>
                                      <p:cBhvr>
                                        <p:cTn id="6" dur="1" fill="hold">
                                          <p:stCondLst>
                                            <p:cond delay="0"/>
                                          </p:stCondLst>
                                        </p:cTn>
                                        <p:tgtEl>
                                          <p:spTgt spid="1244165">
                                            <p:txEl>
                                              <p:pRg st="0" end="0"/>
                                            </p:txEl>
                                          </p:spTgt>
                                        </p:tgtEl>
                                        <p:attrNameLst>
                                          <p:attrName>style.visibility</p:attrName>
                                        </p:attrNameLst>
                                      </p:cBhvr>
                                      <p:to>
                                        <p:strVal val="visible"/>
                                      </p:to>
                                    </p:set>
                                    <p:animEffect transition="in" filter="fade">
                                      <p:cBhvr>
                                        <p:cTn id="7" dur="2000"/>
                                        <p:tgtEl>
                                          <p:spTgt spid="1244165">
                                            <p:txEl>
                                              <p:pRg st="0" end="0"/>
                                            </p:txEl>
                                          </p:spTgt>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44165">
                                            <p:txEl>
                                              <p:pRg st="2" end="2"/>
                                            </p:txEl>
                                          </p:spTgt>
                                        </p:tgtEl>
                                        <p:attrNameLst>
                                          <p:attrName>style.visibility</p:attrName>
                                        </p:attrNameLst>
                                      </p:cBhvr>
                                      <p:to>
                                        <p:strVal val="visible"/>
                                      </p:to>
                                    </p:set>
                                    <p:animEffect transition="in" filter="fade">
                                      <p:cBhvr>
                                        <p:cTn id="11" dur="2000"/>
                                        <p:tgtEl>
                                          <p:spTgt spid="1244165">
                                            <p:txEl>
                                              <p:pRg st="2" end="2"/>
                                            </p:txEl>
                                          </p:spTgt>
                                        </p:tgtEl>
                                      </p:cBhvr>
                                    </p:animEffect>
                                  </p:childTnLst>
                                </p:cTn>
                              </p:par>
                            </p:childTnLst>
                          </p:cTn>
                        </p:par>
                        <p:par>
                          <p:cTn id="12" fill="hold">
                            <p:stCondLst>
                              <p:cond delay="72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244165">
                                            <p:txEl>
                                              <p:pRg st="4" end="4"/>
                                            </p:txEl>
                                          </p:spTgt>
                                        </p:tgtEl>
                                        <p:attrNameLst>
                                          <p:attrName>style.visibility</p:attrName>
                                        </p:attrNameLst>
                                      </p:cBhvr>
                                      <p:to>
                                        <p:strVal val="visible"/>
                                      </p:to>
                                    </p:set>
                                    <p:animEffect transition="in" filter="fade">
                                      <p:cBhvr>
                                        <p:cTn id="15" dur="2000"/>
                                        <p:tgtEl>
                                          <p:spTgt spid="1244165">
                                            <p:txEl>
                                              <p:pRg st="4" end="4"/>
                                            </p:txEl>
                                          </p:spTgt>
                                        </p:tgtEl>
                                      </p:cBhvr>
                                    </p:animEffect>
                                  </p:childTnLst>
                                </p:cTn>
                              </p:par>
                            </p:childTnLst>
                          </p:cTn>
                        </p:par>
                        <p:par>
                          <p:cTn id="16" fill="hold">
                            <p:stCondLst>
                              <p:cond delay="104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244165">
                                            <p:txEl>
                                              <p:pRg st="6" end="6"/>
                                            </p:txEl>
                                          </p:spTgt>
                                        </p:tgtEl>
                                        <p:attrNameLst>
                                          <p:attrName>style.visibility</p:attrName>
                                        </p:attrNameLst>
                                      </p:cBhvr>
                                      <p:to>
                                        <p:strVal val="visible"/>
                                      </p:to>
                                    </p:set>
                                    <p:animEffect transition="in" filter="fade">
                                      <p:cBhvr>
                                        <p:cTn id="19" dur="2000"/>
                                        <p:tgtEl>
                                          <p:spTgt spid="124416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65"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2" name="Text Box 2"/>
          <p:cNvSpPr txBox="1">
            <a:spLocks noChangeArrowheads="1"/>
          </p:cNvSpPr>
          <p:nvPr/>
        </p:nvSpPr>
        <p:spPr bwMode="auto">
          <a:xfrm rot="10800000" flipV="1">
            <a:off x="0" y="1103859"/>
            <a:ext cx="10287000" cy="4154984"/>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99CC"/>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臭いもの</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には</a:t>
            </a:r>
            <a:r>
              <a:rPr kumimoji="1" lang="ja-JP" altLang="en-US" sz="6600" b="0" i="0" u="none" strike="noStrike" kern="1200" cap="none" spc="0" normalizeH="0" baseline="0" noProof="0" dirty="0">
                <a:ln>
                  <a:noFill/>
                </a:ln>
                <a:solidFill>
                  <a:srgbClr val="FF99CC"/>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蓋</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は</a:t>
            </a:r>
            <a:endParaRPr kumimoji="1" lang="en-US" altLang="ja-JP"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endParaRPr kumimoji="1" lang="en-US" altLang="ja-JP"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FF99CC"/>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経験</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する機会を奪う</a:t>
            </a:r>
            <a:r>
              <a:rPr kumimoji="1" lang="ja-JP" altLang="en-US" sz="66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建前</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社会</a:t>
            </a:r>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Tree>
    <p:extLst>
      <p:ext uri="{BB962C8B-B14F-4D97-AF65-F5344CB8AC3E}">
        <p14:creationId xmlns:p14="http://schemas.microsoft.com/office/powerpoint/2010/main" val="27446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977922"/>
                                        </p:tgtEl>
                                        <p:attrNameLst>
                                          <p:attrName>style.visibility</p:attrName>
                                        </p:attrNameLst>
                                      </p:cBhvr>
                                      <p:to>
                                        <p:strVal val="visible"/>
                                      </p:to>
                                    </p:set>
                                    <p:animEffect transition="in" filter="fade">
                                      <p:cBhvr>
                                        <p:cTn id="7" dur="2000"/>
                                        <p:tgtEl>
                                          <p:spTgt spid="977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545862" y="1176553"/>
            <a:ext cx="2031325" cy="39703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する人</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しない人</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違いは？</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予防は？</a:t>
            </a:r>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44090" y="965157"/>
            <a:ext cx="7342910" cy="4378036"/>
          </a:xfrm>
          <a:prstGeom prst="rect">
            <a:avLst/>
          </a:prstGeom>
        </p:spPr>
      </p:pic>
      <p:sp>
        <p:nvSpPr>
          <p:cNvPr id="8" name="角丸四角形吹き出し 7"/>
          <p:cNvSpPr/>
          <p:nvPr/>
        </p:nvSpPr>
        <p:spPr bwMode="auto">
          <a:xfrm>
            <a:off x="3310916" y="5554211"/>
            <a:ext cx="6609258" cy="705912"/>
          </a:xfrm>
          <a:prstGeom prst="wedgeRoundRectCallout">
            <a:avLst>
              <a:gd name="adj1" fmla="val 25568"/>
              <a:gd name="adj2" fmla="val -164049"/>
              <a:gd name="adj3" fmla="val 16667"/>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uLnTx/>
                <a:uFillTx/>
                <a:latin typeface="Times New Roman" pitchFamily="18" charset="0"/>
                <a:ea typeface="ＭＳ Ｐゴシック" pitchFamily="50" charset="-128"/>
                <a:cs typeface="+mn-cs"/>
              </a:rPr>
              <a:t>「教職員を厳しく指導していきたい」</a:t>
            </a:r>
          </a:p>
        </p:txBody>
      </p:sp>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4" name="テキスト ボックス 3">
            <a:extLst>
              <a:ext uri="{FF2B5EF4-FFF2-40B4-BE49-F238E27FC236}">
                <a16:creationId xmlns:a16="http://schemas.microsoft.com/office/drawing/2014/main" id="{F20CA0BA-116B-8A7D-F779-8017590305EC}"/>
              </a:ext>
            </a:extLst>
          </p:cNvPr>
          <p:cNvSpPr txBox="1"/>
          <p:nvPr/>
        </p:nvSpPr>
        <p:spPr>
          <a:xfrm>
            <a:off x="2250016" y="351163"/>
            <a:ext cx="5143500"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 </a:t>
            </a:r>
            <a:r>
              <a:rPr kumimoji="1" lang="en-US" altLang="ja-JP"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2014</a:t>
            </a:r>
            <a:r>
              <a:rPr kumimoji="1" lang="ja-JP" altLang="en-US"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年</a:t>
            </a:r>
            <a:r>
              <a:rPr kumimoji="1" lang="en-US" altLang="ja-JP"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8</a:t>
            </a:r>
            <a:r>
              <a:rPr kumimoji="1" lang="ja-JP" altLang="en-US"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月</a:t>
            </a:r>
            <a:r>
              <a:rPr kumimoji="1" lang="en-US" altLang="ja-JP"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7</a:t>
            </a:r>
            <a:r>
              <a:rPr kumimoji="1" lang="ja-JP" altLang="en-US"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日</a:t>
            </a:r>
            <a:r>
              <a:rPr kumimoji="1" lang="en-US" altLang="ja-JP"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a:t>
            </a:r>
            <a:r>
              <a:rPr kumimoji="1" lang="ja-JP" altLang="en-US" sz="3600" b="0" i="0" u="none" strike="noStrike" kern="1200" cap="none" spc="0" normalizeH="0" baseline="0" noProof="0" dirty="0">
                <a:ln>
                  <a:noFill/>
                </a:ln>
                <a:solidFill>
                  <a:srgbClr val="FFFFFF"/>
                </a:solidFill>
                <a:effectLst/>
                <a:uLnTx/>
                <a:uFillTx/>
                <a:latin typeface="ヒラギノ角ゴ Pro W3"/>
                <a:ea typeface="ＭＳ Ｐゴシック" pitchFamily="50" charset="-128"/>
                <a:cs typeface="+mn-cs"/>
              </a:rPr>
              <a:t>木</a:t>
            </a:r>
            <a:r>
              <a:rPr kumimoji="1" lang="en-US" altLang="ja-JP" sz="3600" b="0" i="0" u="none" strike="noStrike" kern="1200" cap="none" spc="0" normalizeH="0" baseline="0" noProof="0">
                <a:ln>
                  <a:noFill/>
                </a:ln>
                <a:solidFill>
                  <a:srgbClr val="FFFFFF"/>
                </a:solidFill>
                <a:effectLst/>
                <a:uLnTx/>
                <a:uFillTx/>
                <a:latin typeface="ヒラギノ角ゴ Pro W3"/>
                <a:ea typeface="ＭＳ Ｐゴシック" pitchFamily="50" charset="-128"/>
                <a:cs typeface="+mn-cs"/>
              </a:rPr>
              <a:t>) </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54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par>
                                <p:cTn id="10" presetID="42" presetClass="path" presetSubtype="0" accel="50000" decel="50000" fill="hold" grpId="1" nodeType="withEffect">
                                  <p:stCondLst>
                                    <p:cond delay="0"/>
                                  </p:stCondLst>
                                  <p:childTnLst>
                                    <p:animMotion origin="layout" path="M 0.17129 -0.16782 L -4.19753E-6 4.44444E-6 " pathEditMode="relative" rAng="0" ptsTypes="AA">
                                      <p:cBhvr>
                                        <p:cTn id="11" dur="2000" fill="hold"/>
                                        <p:tgtEl>
                                          <p:spTgt spid="8"/>
                                        </p:tgtEl>
                                        <p:attrNameLst>
                                          <p:attrName>ppt_x</p:attrName>
                                          <p:attrName>ppt_y</p:attrName>
                                        </p:attrNameLst>
                                      </p:cBhvr>
                                      <p:rCtr x="-8549" y="8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628" y="2553195"/>
            <a:ext cx="2719450" cy="2066305"/>
          </a:xfrm>
        </p:spPr>
        <p:txBody>
          <a:bodyPr/>
          <a:lstStyle/>
          <a:p>
            <a:r>
              <a:rPr lang="ja-JP" altLang="en-US" dirty="0"/>
              <a:t>犯罪者に</a:t>
            </a:r>
            <a:br>
              <a:rPr lang="en-US" altLang="ja-JP" dirty="0"/>
            </a:br>
            <a:r>
              <a:rPr lang="ja-JP" altLang="en-US" dirty="0"/>
              <a:t>何を学ぶ？</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90800" y="0"/>
            <a:ext cx="7696200" cy="6858000"/>
          </a:xfrm>
          <a:prstGeom prst="rect">
            <a:avLst/>
          </a:prstGeom>
        </p:spPr>
      </p:pic>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Tree>
    <p:extLst>
      <p:ext uri="{BB962C8B-B14F-4D97-AF65-F5344CB8AC3E}">
        <p14:creationId xmlns:p14="http://schemas.microsoft.com/office/powerpoint/2010/main" val="32160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CBBDD74-1B5C-42EF-D257-B7ABF5DB38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306" y="370335"/>
            <a:ext cx="5013708" cy="2884660"/>
          </a:xfrm>
          <a:prstGeom prst="rect">
            <a:avLst/>
          </a:prstGeom>
        </p:spPr>
      </p:pic>
      <p:pic>
        <p:nvPicPr>
          <p:cNvPr id="7" name="図 6">
            <a:extLst>
              <a:ext uri="{FF2B5EF4-FFF2-40B4-BE49-F238E27FC236}">
                <a16:creationId xmlns:a16="http://schemas.microsoft.com/office/drawing/2014/main" id="{3D19CFDD-E2A4-D034-BCAE-80AA09D449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3492" y="388372"/>
            <a:ext cx="5013708" cy="2877008"/>
          </a:xfrm>
          <a:prstGeom prst="rect">
            <a:avLst/>
          </a:prstGeom>
        </p:spPr>
      </p:pic>
      <p:pic>
        <p:nvPicPr>
          <p:cNvPr id="9" name="図 8">
            <a:extLst>
              <a:ext uri="{FF2B5EF4-FFF2-40B4-BE49-F238E27FC236}">
                <a16:creationId xmlns:a16="http://schemas.microsoft.com/office/drawing/2014/main" id="{FCB7D760-4EB8-347F-BDCE-32BF6861DFDF}"/>
              </a:ext>
            </a:extLst>
          </p:cNvPr>
          <p:cNvPicPr>
            <a:picLocks noChangeAspect="1"/>
          </p:cNvPicPr>
          <p:nvPr/>
        </p:nvPicPr>
        <p:blipFill>
          <a:blip r:embed="rId4" cstate="email">
            <a:extLst>
              <a:ext uri="{28A0092B-C50C-407E-A947-70E740481C1C}">
                <a14:useLocalDpi xmlns:a14="http://schemas.microsoft.com/office/drawing/2010/main"/>
              </a:ext>
            </a:extLst>
          </a:blip>
          <a:srcRect r="-1"/>
          <a:stretch>
            <a:fillRect/>
          </a:stretch>
        </p:blipFill>
        <p:spPr>
          <a:xfrm>
            <a:off x="43306" y="3466448"/>
            <a:ext cx="5100186" cy="3066317"/>
          </a:xfrm>
          <a:prstGeom prst="rect">
            <a:avLst/>
          </a:prstGeom>
        </p:spPr>
      </p:pic>
      <p:pic>
        <p:nvPicPr>
          <p:cNvPr id="12" name="図 11">
            <a:extLst>
              <a:ext uri="{FF2B5EF4-FFF2-40B4-BE49-F238E27FC236}">
                <a16:creationId xmlns:a16="http://schemas.microsoft.com/office/drawing/2014/main" id="{52C4843D-2ADF-E064-F5EB-0C4B4D87606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143496" y="3466448"/>
            <a:ext cx="5080935" cy="2142746"/>
          </a:xfrm>
          <a:prstGeom prst="rect">
            <a:avLst/>
          </a:prstGeom>
        </p:spPr>
      </p:pic>
      <p:pic>
        <p:nvPicPr>
          <p:cNvPr id="14" name="図 13">
            <a:extLst>
              <a:ext uri="{FF2B5EF4-FFF2-40B4-BE49-F238E27FC236}">
                <a16:creationId xmlns:a16="http://schemas.microsoft.com/office/drawing/2014/main" id="{22796B07-5341-0F0F-56F1-869F77D21F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43505" y="6011331"/>
            <a:ext cx="5143495" cy="476334"/>
          </a:xfrm>
          <a:prstGeom prst="rect">
            <a:avLst/>
          </a:prstGeom>
        </p:spPr>
      </p:pic>
      <p:pic>
        <p:nvPicPr>
          <p:cNvPr id="16" name="図 15">
            <a:extLst>
              <a:ext uri="{FF2B5EF4-FFF2-40B4-BE49-F238E27FC236}">
                <a16:creationId xmlns:a16="http://schemas.microsoft.com/office/drawing/2014/main" id="{96A7E80C-674A-BC05-B95E-2AEE038509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9279" y="143578"/>
            <a:ext cx="1100286" cy="219105"/>
          </a:xfrm>
          <a:prstGeom prst="rect">
            <a:avLst/>
          </a:prstGeom>
        </p:spPr>
      </p:pic>
    </p:spTree>
    <p:extLst>
      <p:ext uri="{BB962C8B-B14F-4D97-AF65-F5344CB8AC3E}">
        <p14:creationId xmlns:p14="http://schemas.microsoft.com/office/powerpoint/2010/main" val="143969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ダイアグラム が含まれている画像&#10;&#10;AI 生成コンテンツは誤りを含む可能性があります。">
            <a:extLst>
              <a:ext uri="{FF2B5EF4-FFF2-40B4-BE49-F238E27FC236}">
                <a16:creationId xmlns:a16="http://schemas.microsoft.com/office/drawing/2014/main" id="{9E18738E-9C12-F2F9-0E67-779C5FF3DA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15944" y="61621"/>
            <a:ext cx="7271056" cy="6734759"/>
          </a:xfrm>
          <a:prstGeom prst="rect">
            <a:avLst/>
          </a:prstGeom>
        </p:spPr>
      </p:pic>
      <p:pic>
        <p:nvPicPr>
          <p:cNvPr id="7" name="図 6" descr="テキスト&#10;&#10;AI 生成コンテンツは誤りを含む可能性があります。">
            <a:extLst>
              <a:ext uri="{FF2B5EF4-FFF2-40B4-BE49-F238E27FC236}">
                <a16:creationId xmlns:a16="http://schemas.microsoft.com/office/drawing/2014/main" id="{CC9AF295-24CE-6ACD-F52E-FFC7AEF415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9149" y="2942901"/>
            <a:ext cx="2169309" cy="972198"/>
          </a:xfrm>
          <a:prstGeom prst="rect">
            <a:avLst/>
          </a:prstGeom>
        </p:spPr>
      </p:pic>
      <p:pic>
        <p:nvPicPr>
          <p:cNvPr id="11" name="図 10" descr="挿絵, ヘルメット が含まれている画像&#10;&#10;AI 生成コンテンツは誤りを含む可能性があります。">
            <a:extLst>
              <a:ext uri="{FF2B5EF4-FFF2-40B4-BE49-F238E27FC236}">
                <a16:creationId xmlns:a16="http://schemas.microsoft.com/office/drawing/2014/main" id="{137796BC-161B-38E2-7F31-E65D205674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921" y="1541774"/>
            <a:ext cx="4179494" cy="1004513"/>
          </a:xfrm>
          <a:prstGeom prst="rect">
            <a:avLst/>
          </a:prstGeom>
        </p:spPr>
      </p:pic>
    </p:spTree>
    <p:extLst>
      <p:ext uri="{BB962C8B-B14F-4D97-AF65-F5344CB8AC3E}">
        <p14:creationId xmlns:p14="http://schemas.microsoft.com/office/powerpoint/2010/main" val="28394030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812EBFD-C419-49F7-8BD4-4CC86E3058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4284" y="3361261"/>
            <a:ext cx="2064460" cy="892331"/>
          </a:xfrm>
          <a:prstGeom prst="rect">
            <a:avLst/>
          </a:prstGeom>
        </p:spPr>
      </p:pic>
      <p:pic>
        <p:nvPicPr>
          <p:cNvPr id="7" name="図 6">
            <a:extLst>
              <a:ext uri="{FF2B5EF4-FFF2-40B4-BE49-F238E27FC236}">
                <a16:creationId xmlns:a16="http://schemas.microsoft.com/office/drawing/2014/main" id="{3ECD89BD-403E-4034-8441-32371E9A45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38118"/>
            <a:ext cx="2873028" cy="723143"/>
          </a:xfrm>
          <a:prstGeom prst="rect">
            <a:avLst/>
          </a:prstGeom>
        </p:spPr>
      </p:pic>
      <p:pic>
        <p:nvPicPr>
          <p:cNvPr id="9" name="図 8">
            <a:extLst>
              <a:ext uri="{FF2B5EF4-FFF2-40B4-BE49-F238E27FC236}">
                <a16:creationId xmlns:a16="http://schemas.microsoft.com/office/drawing/2014/main" id="{8F5231A1-6EDB-4E73-9E19-0AEAC1059F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950" y="204103"/>
            <a:ext cx="7258050" cy="5546299"/>
          </a:xfrm>
          <a:prstGeom prst="rect">
            <a:avLst/>
          </a:prstGeom>
        </p:spPr>
      </p:pic>
      <p:sp>
        <p:nvSpPr>
          <p:cNvPr id="2" name="テキスト ボックス 1">
            <a:extLst>
              <a:ext uri="{FF2B5EF4-FFF2-40B4-BE49-F238E27FC236}">
                <a16:creationId xmlns:a16="http://schemas.microsoft.com/office/drawing/2014/main" id="{AD062344-A095-4AE1-B424-87E06B87D76F}"/>
              </a:ext>
            </a:extLst>
          </p:cNvPr>
          <p:cNvSpPr txBox="1"/>
          <p:nvPr/>
        </p:nvSpPr>
        <p:spPr>
          <a:xfrm>
            <a:off x="710235" y="5946276"/>
            <a:ext cx="8866531"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根本原因、根っこ対策の視点がないから</a:t>
            </a:r>
          </a:p>
        </p:txBody>
      </p:sp>
    </p:spTree>
    <p:extLst>
      <p:ext uri="{BB962C8B-B14F-4D97-AF65-F5344CB8AC3E}">
        <p14:creationId xmlns:p14="http://schemas.microsoft.com/office/powerpoint/2010/main" val="317695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1" name="Rectangle 3"/>
          <p:cNvSpPr>
            <a:spLocks noGrp="1" noChangeArrowheads="1"/>
          </p:cNvSpPr>
          <p:nvPr>
            <p:ph type="title"/>
          </p:nvPr>
        </p:nvSpPr>
        <p:spPr>
          <a:xfrm>
            <a:off x="-100009" y="228327"/>
            <a:ext cx="7325636" cy="1651000"/>
          </a:xfrm>
        </p:spPr>
        <p:txBody>
          <a:bodyPr/>
          <a:lstStyle/>
          <a:p>
            <a:r>
              <a:rPr lang="ja-JP" altLang="en-US" dirty="0"/>
              <a:t>アダルトビデオを見る時は</a:t>
            </a:r>
            <a:endParaRPr lang="ja-JP" altLang="en-US" sz="3200" dirty="0"/>
          </a:p>
        </p:txBody>
      </p:sp>
      <p:sp>
        <p:nvSpPr>
          <p:cNvPr id="1133574" name="Rectangle 6"/>
          <p:cNvSpPr>
            <a:spLocks noChangeArrowheads="1"/>
          </p:cNvSpPr>
          <p:nvPr/>
        </p:nvSpPr>
        <p:spPr bwMode="auto">
          <a:xfrm>
            <a:off x="5587068" y="1840150"/>
            <a:ext cx="4607653" cy="4065700"/>
          </a:xfrm>
          <a:prstGeom prst="rect">
            <a:avLst/>
          </a:prstGeom>
          <a:noFill/>
          <a:ln w="9525">
            <a:noFill/>
            <a:miter lim="800000"/>
            <a:headEnd/>
            <a:tailEnd/>
          </a:ln>
          <a:effectLst/>
        </p:spPr>
        <p:txBody>
          <a:bodyPr/>
          <a:lstStyle/>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5</a:t>
            </a: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人以上で見ろ！</a:t>
            </a: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誰かが</a:t>
            </a: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「変</a:t>
            </a:r>
            <a:r>
              <a:rPr kumimoji="1" lang="ja-JP" altLang="en-US" sz="3200" b="0" i="0" u="none" strike="noStrike" kern="1200" cap="none" spc="0" normalizeH="0" baseline="0" noProof="0" dirty="0" err="1">
                <a:ln>
                  <a:noFill/>
                </a:ln>
                <a:solidFill>
                  <a:srgbClr val="FFFFFF"/>
                </a:solidFill>
                <a:effectLst/>
                <a:uLnTx/>
                <a:uFillTx/>
                <a:latin typeface="Arial" charset="0"/>
                <a:ea typeface="ＭＳ Ｐゴシック" pitchFamily="50" charset="-128"/>
                <a:cs typeface="+mn-cs"/>
              </a:rPr>
              <a:t>だよ</a:t>
            </a: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これ！」</a:t>
            </a: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「これって犯罪！」</a:t>
            </a: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「あり得ない！」</a:t>
            </a: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endParaRPr kumimoji="1" lang="en-US" altLang="ja-JP"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20000"/>
              </a:spcBef>
              <a:spcAft>
                <a:spcPct val="0"/>
              </a:spcAft>
              <a:buClr>
                <a:srgbClr val="FF9966"/>
              </a:buClr>
              <a:buSzTx/>
              <a:buFont typeface="Monotype Sorts" pitchFamily="2" charset="2"/>
              <a:buNone/>
              <a:tabLst/>
              <a:defRPr/>
            </a:pPr>
            <a:r>
              <a:rPr kumimoji="1" lang="ja-JP" altLang="en-US" sz="32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と教えてくれる。</a:t>
            </a:r>
          </a:p>
        </p:txBody>
      </p:sp>
      <p:pic>
        <p:nvPicPr>
          <p:cNvPr id="1133575" name="Picture 7" descr="オナニーTV"/>
          <p:cNvPicPr>
            <a:picLocks noChangeAspect="1" noChangeArrowheads="1"/>
          </p:cNvPicPr>
          <p:nvPr/>
        </p:nvPicPr>
        <p:blipFill>
          <a:blip r:embed="rId2" cstate="email"/>
          <a:srcRect/>
          <a:stretch>
            <a:fillRect/>
          </a:stretch>
        </p:blipFill>
        <p:spPr bwMode="auto">
          <a:xfrm>
            <a:off x="1063625" y="2727325"/>
            <a:ext cx="3457575" cy="3667125"/>
          </a:xfrm>
          <a:prstGeom prst="rect">
            <a:avLst/>
          </a:prstGeom>
          <a:noFill/>
        </p:spPr>
      </p:pic>
      <p:pic>
        <p:nvPicPr>
          <p:cNvPr id="10" name="図 9" descr="25.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21032849">
            <a:off x="66180" y="3624044"/>
            <a:ext cx="1174459" cy="1258349"/>
          </a:xfrm>
          <a:prstGeom prst="rect">
            <a:avLst/>
          </a:prstGeom>
        </p:spPr>
      </p:pic>
      <p:pic>
        <p:nvPicPr>
          <p:cNvPr id="13" name="図 12" descr="10.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735483" flipH="1">
            <a:off x="33090" y="1985190"/>
            <a:ext cx="1518407" cy="1416837"/>
          </a:xfrm>
          <a:prstGeom prst="ellipse">
            <a:avLst/>
          </a:prstGeom>
          <a:ln>
            <a:noFill/>
          </a:ln>
          <a:effectLst>
            <a:softEdge rad="112500"/>
          </a:effectLst>
        </p:spPr>
      </p:pic>
      <p:pic>
        <p:nvPicPr>
          <p:cNvPr id="12" name="図 11" descr="15.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23336" y="3021595"/>
            <a:ext cx="1559280" cy="1147733"/>
          </a:xfrm>
          <a:prstGeom prst="rect">
            <a:avLst/>
          </a:prstGeom>
        </p:spPr>
      </p:pic>
      <p:pic>
        <p:nvPicPr>
          <p:cNvPr id="11" name="コンテンツ プレースホルダ 5" descr="3.jpg"/>
          <p:cNvPicPr>
            <a:picLocks noGrp="1" noChangeAspect="1"/>
          </p:cNvPicPr>
          <p:nvPr>
            <p:ph idx="1"/>
          </p:nvPr>
        </p:nvPicPr>
        <p:blipFill rotWithShape="1">
          <a:blip r:embed="rId6" cstate="email">
            <a:extLst>
              <a:ext uri="{28A0092B-C50C-407E-A947-70E740481C1C}">
                <a14:useLocalDpi xmlns:a14="http://schemas.microsoft.com/office/drawing/2010/main"/>
              </a:ext>
            </a:extLst>
          </a:blip>
          <a:srcRect/>
          <a:stretch/>
        </p:blipFill>
        <p:spPr>
          <a:xfrm rot="21227634">
            <a:off x="3197889" y="2022826"/>
            <a:ext cx="1220423" cy="1220422"/>
          </a:xfrm>
        </p:spPr>
      </p:pic>
    </p:spTree>
    <p:extLst>
      <p:ext uri="{BB962C8B-B14F-4D97-AF65-F5344CB8AC3E}">
        <p14:creationId xmlns:p14="http://schemas.microsoft.com/office/powerpoint/2010/main" val="186396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133574">
                                            <p:txEl>
                                              <p:pRg st="0" end="0"/>
                                            </p:txEl>
                                          </p:spTgt>
                                        </p:tgtEl>
                                        <p:attrNameLst>
                                          <p:attrName>style.visibility</p:attrName>
                                        </p:attrNameLst>
                                      </p:cBhvr>
                                      <p:to>
                                        <p:strVal val="visible"/>
                                      </p:to>
                                    </p:set>
                                    <p:animEffect transition="in" filter="fade">
                                      <p:cBhvr>
                                        <p:cTn id="7" dur="2000"/>
                                        <p:tgtEl>
                                          <p:spTgt spid="1133574">
                                            <p:txEl>
                                              <p:pRg st="0" end="0"/>
                                            </p:txEl>
                                          </p:spTgt>
                                        </p:tgtEl>
                                      </p:cBhvr>
                                    </p:animEffect>
                                  </p:childTnLst>
                                </p:cTn>
                              </p:par>
                              <p:par>
                                <p:cTn id="8" presetID="53" presetClass="entr" presetSubtype="16" fill="hold" nodeType="withEffect">
                                  <p:stCondLst>
                                    <p:cond delay="1300"/>
                                  </p:stCondLst>
                                  <p:childTnLst>
                                    <p:set>
                                      <p:cBhvr>
                                        <p:cTn id="9" dur="1" fill="hold">
                                          <p:stCondLst>
                                            <p:cond delay="0"/>
                                          </p:stCondLst>
                                        </p:cTn>
                                        <p:tgtEl>
                                          <p:spTgt spid="11"/>
                                        </p:tgtEl>
                                        <p:attrNameLst>
                                          <p:attrName>style.visibility</p:attrName>
                                        </p:attrNameLst>
                                      </p:cBhvr>
                                      <p:to>
                                        <p:strVal val="visible"/>
                                      </p:to>
                                    </p:set>
                                    <p:anim calcmode="lin" valueType="num">
                                      <p:cBhvr>
                                        <p:cTn id="10" dur="2000" fill="hold"/>
                                        <p:tgtEl>
                                          <p:spTgt spid="11"/>
                                        </p:tgtEl>
                                        <p:attrNameLst>
                                          <p:attrName>ppt_w</p:attrName>
                                        </p:attrNameLst>
                                      </p:cBhvr>
                                      <p:tavLst>
                                        <p:tav tm="0">
                                          <p:val>
                                            <p:fltVal val="0"/>
                                          </p:val>
                                        </p:tav>
                                        <p:tav tm="100000">
                                          <p:val>
                                            <p:strVal val="#ppt_w"/>
                                          </p:val>
                                        </p:tav>
                                      </p:tavLst>
                                    </p:anim>
                                    <p:anim calcmode="lin" valueType="num">
                                      <p:cBhvr>
                                        <p:cTn id="11" dur="2000" fill="hold"/>
                                        <p:tgtEl>
                                          <p:spTgt spid="11"/>
                                        </p:tgtEl>
                                        <p:attrNameLst>
                                          <p:attrName>ppt_h</p:attrName>
                                        </p:attrNameLst>
                                      </p:cBhvr>
                                      <p:tavLst>
                                        <p:tav tm="0">
                                          <p:val>
                                            <p:fltVal val="0"/>
                                          </p:val>
                                        </p:tav>
                                        <p:tav tm="100000">
                                          <p:val>
                                            <p:strVal val="#ppt_h"/>
                                          </p:val>
                                        </p:tav>
                                      </p:tavLst>
                                    </p:anim>
                                    <p:animEffect transition="in" filter="fade">
                                      <p:cBhvr>
                                        <p:cTn id="12" dur="2000"/>
                                        <p:tgtEl>
                                          <p:spTgt spid="11"/>
                                        </p:tgtEl>
                                      </p:cBhvr>
                                    </p:animEffect>
                                  </p:childTnLst>
                                </p:cTn>
                              </p:par>
                              <p:par>
                                <p:cTn id="13" presetID="10" presetClass="entr" presetSubtype="0" fill="hold" grpId="0" nodeType="withEffect">
                                  <p:stCondLst>
                                    <p:cond delay="2600"/>
                                  </p:stCondLst>
                                  <p:iterate type="wd">
                                    <p:tmPct val="10000"/>
                                  </p:iterate>
                                  <p:childTnLst>
                                    <p:set>
                                      <p:cBhvr>
                                        <p:cTn id="14" dur="1" fill="hold">
                                          <p:stCondLst>
                                            <p:cond delay="0"/>
                                          </p:stCondLst>
                                        </p:cTn>
                                        <p:tgtEl>
                                          <p:spTgt spid="1133574">
                                            <p:txEl>
                                              <p:pRg st="1" end="1"/>
                                            </p:txEl>
                                          </p:spTgt>
                                        </p:tgtEl>
                                        <p:attrNameLst>
                                          <p:attrName>style.visibility</p:attrName>
                                        </p:attrNameLst>
                                      </p:cBhvr>
                                      <p:to>
                                        <p:strVal val="visible"/>
                                      </p:to>
                                    </p:set>
                                    <p:animEffect transition="in" filter="fade">
                                      <p:cBhvr>
                                        <p:cTn id="15" dur="1250"/>
                                        <p:tgtEl>
                                          <p:spTgt spid="1133574">
                                            <p:txEl>
                                              <p:pRg st="1" end="1"/>
                                            </p:txEl>
                                          </p:spTgt>
                                        </p:tgtEl>
                                      </p:cBhvr>
                                    </p:animEffect>
                                  </p:childTnLst>
                                </p:cTn>
                              </p:par>
                              <p:par>
                                <p:cTn id="16" presetID="10" presetClass="entr" presetSubtype="0" fill="hold" grpId="0" nodeType="withEffect">
                                  <p:stCondLst>
                                    <p:cond delay="3300"/>
                                  </p:stCondLst>
                                  <p:iterate type="wd">
                                    <p:tmPct val="10000"/>
                                  </p:iterate>
                                  <p:childTnLst>
                                    <p:set>
                                      <p:cBhvr>
                                        <p:cTn id="17" dur="1" fill="hold">
                                          <p:stCondLst>
                                            <p:cond delay="0"/>
                                          </p:stCondLst>
                                        </p:cTn>
                                        <p:tgtEl>
                                          <p:spTgt spid="1133574">
                                            <p:txEl>
                                              <p:pRg st="3" end="3"/>
                                            </p:txEl>
                                          </p:spTgt>
                                        </p:tgtEl>
                                        <p:attrNameLst>
                                          <p:attrName>style.visibility</p:attrName>
                                        </p:attrNameLst>
                                      </p:cBhvr>
                                      <p:to>
                                        <p:strVal val="visible"/>
                                      </p:to>
                                    </p:set>
                                    <p:animEffect transition="in" filter="fade">
                                      <p:cBhvr>
                                        <p:cTn id="18" dur="1250"/>
                                        <p:tgtEl>
                                          <p:spTgt spid="1133574">
                                            <p:txEl>
                                              <p:pRg st="3" end="3"/>
                                            </p:txEl>
                                          </p:spTgt>
                                        </p:tgtEl>
                                      </p:cBhvr>
                                    </p:animEffect>
                                  </p:childTnLst>
                                </p:cTn>
                              </p:par>
                              <p:par>
                                <p:cTn id="19" presetID="10" presetClass="entr" presetSubtype="0" fill="hold" grpId="0" nodeType="withEffect">
                                  <p:stCondLst>
                                    <p:cond delay="4200"/>
                                  </p:stCondLst>
                                  <p:iterate type="wd">
                                    <p:tmPct val="10000"/>
                                  </p:iterate>
                                  <p:childTnLst>
                                    <p:set>
                                      <p:cBhvr>
                                        <p:cTn id="20" dur="1" fill="hold">
                                          <p:stCondLst>
                                            <p:cond delay="0"/>
                                          </p:stCondLst>
                                        </p:cTn>
                                        <p:tgtEl>
                                          <p:spTgt spid="1133574">
                                            <p:txEl>
                                              <p:pRg st="4" end="4"/>
                                            </p:txEl>
                                          </p:spTgt>
                                        </p:tgtEl>
                                        <p:attrNameLst>
                                          <p:attrName>style.visibility</p:attrName>
                                        </p:attrNameLst>
                                      </p:cBhvr>
                                      <p:to>
                                        <p:strVal val="visible"/>
                                      </p:to>
                                    </p:set>
                                    <p:animEffect transition="in" filter="fade">
                                      <p:cBhvr>
                                        <p:cTn id="21" dur="1250"/>
                                        <p:tgtEl>
                                          <p:spTgt spid="1133574">
                                            <p:txEl>
                                              <p:pRg st="4" end="4"/>
                                            </p:txEl>
                                          </p:spTgt>
                                        </p:tgtEl>
                                      </p:cBhvr>
                                    </p:animEffect>
                                  </p:childTnLst>
                                </p:cTn>
                              </p:par>
                              <p:par>
                                <p:cTn id="22" presetID="10" presetClass="entr" presetSubtype="0" fill="hold" grpId="0" nodeType="withEffect">
                                  <p:stCondLst>
                                    <p:cond delay="5400"/>
                                  </p:stCondLst>
                                  <p:iterate type="wd">
                                    <p:tmPct val="10000"/>
                                  </p:iterate>
                                  <p:childTnLst>
                                    <p:set>
                                      <p:cBhvr>
                                        <p:cTn id="23" dur="1" fill="hold">
                                          <p:stCondLst>
                                            <p:cond delay="0"/>
                                          </p:stCondLst>
                                        </p:cTn>
                                        <p:tgtEl>
                                          <p:spTgt spid="1133574">
                                            <p:txEl>
                                              <p:pRg st="5" end="5"/>
                                            </p:txEl>
                                          </p:spTgt>
                                        </p:tgtEl>
                                        <p:attrNameLst>
                                          <p:attrName>style.visibility</p:attrName>
                                        </p:attrNameLst>
                                      </p:cBhvr>
                                      <p:to>
                                        <p:strVal val="visible"/>
                                      </p:to>
                                    </p:set>
                                    <p:animEffect transition="in" filter="fade">
                                      <p:cBhvr>
                                        <p:cTn id="24" dur="1250"/>
                                        <p:tgtEl>
                                          <p:spTgt spid="1133574">
                                            <p:txEl>
                                              <p:pRg st="5" end="5"/>
                                            </p:txEl>
                                          </p:spTgt>
                                        </p:tgtEl>
                                      </p:cBhvr>
                                    </p:animEffect>
                                  </p:childTnLst>
                                </p:cTn>
                              </p:par>
                              <p:par>
                                <p:cTn id="25" presetID="10" presetClass="entr" presetSubtype="0" fill="hold" grpId="0" nodeType="withEffect">
                                  <p:stCondLst>
                                    <p:cond delay="6200"/>
                                  </p:stCondLst>
                                  <p:iterate type="wd">
                                    <p:tmPct val="10000"/>
                                  </p:iterate>
                                  <p:childTnLst>
                                    <p:set>
                                      <p:cBhvr>
                                        <p:cTn id="26" dur="1" fill="hold">
                                          <p:stCondLst>
                                            <p:cond delay="0"/>
                                          </p:stCondLst>
                                        </p:cTn>
                                        <p:tgtEl>
                                          <p:spTgt spid="1133574">
                                            <p:txEl>
                                              <p:pRg st="7" end="7"/>
                                            </p:txEl>
                                          </p:spTgt>
                                        </p:tgtEl>
                                        <p:attrNameLst>
                                          <p:attrName>style.visibility</p:attrName>
                                        </p:attrNameLst>
                                      </p:cBhvr>
                                      <p:to>
                                        <p:strVal val="visible"/>
                                      </p:to>
                                    </p:set>
                                    <p:animEffect transition="in" filter="fade">
                                      <p:cBhvr>
                                        <p:cTn id="27" dur="1250"/>
                                        <p:tgtEl>
                                          <p:spTgt spid="1133574">
                                            <p:txEl>
                                              <p:pRg st="7" end="7"/>
                                            </p:txEl>
                                          </p:spTgt>
                                        </p:tgtEl>
                                      </p:cBhvr>
                                    </p:animEffect>
                                  </p:childTnLst>
                                </p:cTn>
                              </p:par>
                              <p:par>
                                <p:cTn id="28" presetID="53" presetClass="entr" presetSubtype="16" fill="hold" nodeType="withEffect">
                                  <p:stCondLst>
                                    <p:cond delay="21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2000" fill="hold"/>
                                        <p:tgtEl>
                                          <p:spTgt spid="13"/>
                                        </p:tgtEl>
                                        <p:attrNameLst>
                                          <p:attrName>ppt_w</p:attrName>
                                        </p:attrNameLst>
                                      </p:cBhvr>
                                      <p:tavLst>
                                        <p:tav tm="0">
                                          <p:val>
                                            <p:fltVal val="0"/>
                                          </p:val>
                                        </p:tav>
                                        <p:tav tm="100000">
                                          <p:val>
                                            <p:strVal val="#ppt_w"/>
                                          </p:val>
                                        </p:tav>
                                      </p:tavLst>
                                    </p:anim>
                                    <p:anim calcmode="lin" valueType="num">
                                      <p:cBhvr>
                                        <p:cTn id="31" dur="2000" fill="hold"/>
                                        <p:tgtEl>
                                          <p:spTgt spid="13"/>
                                        </p:tgtEl>
                                        <p:attrNameLst>
                                          <p:attrName>ppt_h</p:attrName>
                                        </p:attrNameLst>
                                      </p:cBhvr>
                                      <p:tavLst>
                                        <p:tav tm="0">
                                          <p:val>
                                            <p:fltVal val="0"/>
                                          </p:val>
                                        </p:tav>
                                        <p:tav tm="100000">
                                          <p:val>
                                            <p:strVal val="#ppt_h"/>
                                          </p:val>
                                        </p:tav>
                                      </p:tavLst>
                                    </p:anim>
                                    <p:animEffect transition="in" filter="fade">
                                      <p:cBhvr>
                                        <p:cTn id="32" dur="2000"/>
                                        <p:tgtEl>
                                          <p:spTgt spid="13"/>
                                        </p:tgtEl>
                                      </p:cBhvr>
                                    </p:animEffect>
                                  </p:childTnLst>
                                </p:cTn>
                              </p:par>
                              <p:par>
                                <p:cTn id="33" presetID="53" presetClass="entr" presetSubtype="16" fill="hold" nodeType="withEffect">
                                  <p:stCondLst>
                                    <p:cond delay="34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2000" fill="hold"/>
                                        <p:tgtEl>
                                          <p:spTgt spid="10"/>
                                        </p:tgtEl>
                                        <p:attrNameLst>
                                          <p:attrName>ppt_w</p:attrName>
                                        </p:attrNameLst>
                                      </p:cBhvr>
                                      <p:tavLst>
                                        <p:tav tm="0">
                                          <p:val>
                                            <p:fltVal val="0"/>
                                          </p:val>
                                        </p:tav>
                                        <p:tav tm="100000">
                                          <p:val>
                                            <p:strVal val="#ppt_w"/>
                                          </p:val>
                                        </p:tav>
                                      </p:tavLst>
                                    </p:anim>
                                    <p:anim calcmode="lin" valueType="num">
                                      <p:cBhvr>
                                        <p:cTn id="36" dur="2000" fill="hold"/>
                                        <p:tgtEl>
                                          <p:spTgt spid="10"/>
                                        </p:tgtEl>
                                        <p:attrNameLst>
                                          <p:attrName>ppt_h</p:attrName>
                                        </p:attrNameLst>
                                      </p:cBhvr>
                                      <p:tavLst>
                                        <p:tav tm="0">
                                          <p:val>
                                            <p:fltVal val="0"/>
                                          </p:val>
                                        </p:tav>
                                        <p:tav tm="100000">
                                          <p:val>
                                            <p:strVal val="#ppt_h"/>
                                          </p:val>
                                        </p:tav>
                                      </p:tavLst>
                                    </p:anim>
                                    <p:animEffect transition="in" filter="fade">
                                      <p:cBhvr>
                                        <p:cTn id="37" dur="2000"/>
                                        <p:tgtEl>
                                          <p:spTgt spid="10"/>
                                        </p:tgtEl>
                                      </p:cBhvr>
                                    </p:animEffect>
                                  </p:childTnLst>
                                </p:cTn>
                              </p:par>
                              <p:par>
                                <p:cTn id="38" presetID="53" presetClass="entr" presetSubtype="16" fill="hold" nodeType="withEffect">
                                  <p:stCondLst>
                                    <p:cond delay="48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2000" fill="hold"/>
                                        <p:tgtEl>
                                          <p:spTgt spid="12"/>
                                        </p:tgtEl>
                                        <p:attrNameLst>
                                          <p:attrName>ppt_w</p:attrName>
                                        </p:attrNameLst>
                                      </p:cBhvr>
                                      <p:tavLst>
                                        <p:tav tm="0">
                                          <p:val>
                                            <p:fltVal val="0"/>
                                          </p:val>
                                        </p:tav>
                                        <p:tav tm="100000">
                                          <p:val>
                                            <p:strVal val="#ppt_w"/>
                                          </p:val>
                                        </p:tav>
                                      </p:tavLst>
                                    </p:anim>
                                    <p:anim calcmode="lin" valueType="num">
                                      <p:cBhvr>
                                        <p:cTn id="41" dur="2000" fill="hold"/>
                                        <p:tgtEl>
                                          <p:spTgt spid="12"/>
                                        </p:tgtEl>
                                        <p:attrNameLst>
                                          <p:attrName>ppt_h</p:attrName>
                                        </p:attrNameLst>
                                      </p:cBhvr>
                                      <p:tavLst>
                                        <p:tav tm="0">
                                          <p:val>
                                            <p:fltVal val="0"/>
                                          </p:val>
                                        </p:tav>
                                        <p:tav tm="100000">
                                          <p:val>
                                            <p:strVal val="#ppt_h"/>
                                          </p:val>
                                        </p:tav>
                                      </p:tavLst>
                                    </p:anim>
                                    <p:animEffect transition="in" filter="fade">
                                      <p:cBhvr>
                                        <p:cTn id="4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3574" grpId="0" uiExpand="1"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8036" name="Rectangle 4"/>
          <p:cNvSpPr>
            <a:spLocks noChangeArrowheads="1"/>
          </p:cNvSpPr>
          <p:nvPr/>
        </p:nvSpPr>
        <p:spPr bwMode="auto">
          <a:xfrm>
            <a:off x="209550" y="1509713"/>
            <a:ext cx="9826625" cy="5060950"/>
          </a:xfrm>
          <a:prstGeom prst="rect">
            <a:avLst/>
          </a:prstGeom>
          <a:noFill/>
          <a:ln w="9525">
            <a:noFill/>
            <a:miter lim="800000"/>
            <a:headEnd/>
            <a:tailEnd/>
          </a:ln>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あなたの思い通りにならないことがあったとき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自分が消えてしまえばいい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そうだ、自殺してしまおう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と実際に行動しますか？</a:t>
            </a:r>
          </a:p>
        </p:txBody>
      </p:sp>
      <p:sp>
        <p:nvSpPr>
          <p:cNvPr id="165890" name="Rectangle 2"/>
          <p:cNvSpPr>
            <a:spLocks noGrp="1" noChangeArrowheads="1"/>
          </p:cNvSpPr>
          <p:nvPr>
            <p:ph type="title"/>
          </p:nvPr>
        </p:nvSpPr>
        <p:spPr>
          <a:xfrm>
            <a:off x="214313" y="211138"/>
            <a:ext cx="9815512" cy="1143000"/>
          </a:xfrm>
        </p:spPr>
        <p:txBody>
          <a:bodyPr/>
          <a:lstStyle/>
          <a:p>
            <a:pPr eaLnBrk="1" hangingPunct="1"/>
            <a:r>
              <a:rPr lang="ja-JP" altLang="en-US"/>
              <a:t>こころを病むとは</a:t>
            </a:r>
          </a:p>
        </p:txBody>
      </p:sp>
      <p:sp>
        <p:nvSpPr>
          <p:cNvPr id="165891" name="Rectangle 3"/>
          <p:cNvSpPr>
            <a:spLocks noGrp="1" noChangeArrowheads="1"/>
          </p:cNvSpPr>
          <p:nvPr>
            <p:ph idx="1"/>
          </p:nvPr>
        </p:nvSpPr>
        <p:spPr>
          <a:xfrm>
            <a:off x="209550" y="1949450"/>
            <a:ext cx="9823450" cy="4370388"/>
          </a:xfrm>
        </p:spPr>
        <p:txBody>
          <a:bodyPr/>
          <a:lstStyle/>
          <a:p>
            <a:pPr algn="ctr" eaLnBrk="1" hangingPunct="1">
              <a:lnSpc>
                <a:spcPct val="130000"/>
              </a:lnSpc>
              <a:buFont typeface="Monotype Sorts" pitchFamily="2" charset="2"/>
              <a:buNone/>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周囲の人の常識や思慮分別</a:t>
            </a:r>
            <a:r>
              <a:rPr lang="ja-JP" altLang="en-US" dirty="0"/>
              <a:t>から</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57333"/>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7" name="テキスト ボックス 6">
            <a:extLst>
              <a:ext uri="{FF2B5EF4-FFF2-40B4-BE49-F238E27FC236}">
                <a16:creationId xmlns:a16="http://schemas.microsoft.com/office/drawing/2014/main" id="{0A10DB72-B8A6-4DD9-AD81-3858D453ADED}"/>
              </a:ext>
            </a:extLst>
          </p:cNvPr>
          <p:cNvSpPr txBox="1"/>
          <p:nvPr/>
        </p:nvSpPr>
        <p:spPr>
          <a:xfrm>
            <a:off x="8860509" y="6245196"/>
            <a:ext cx="441146"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4392951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iterate type="wd">
                                    <p:tmPct val="10000"/>
                                  </p:iterate>
                                  <p:childTnLst>
                                    <p:set>
                                      <p:cBhvr>
                                        <p:cTn id="6" dur="1" fill="hold">
                                          <p:stCondLst>
                                            <p:cond delay="0"/>
                                          </p:stCondLst>
                                        </p:cTn>
                                        <p:tgtEl>
                                          <p:spTgt spid="1708036">
                                            <p:txEl>
                                              <p:pRg st="0" end="0"/>
                                            </p:txEl>
                                          </p:spTgt>
                                        </p:tgtEl>
                                        <p:attrNameLst>
                                          <p:attrName>style.visibility</p:attrName>
                                        </p:attrNameLst>
                                      </p:cBhvr>
                                      <p:to>
                                        <p:strVal val="visible"/>
                                      </p:to>
                                    </p:set>
                                    <p:animEffect transition="in" filter="fade">
                                      <p:cBhvr>
                                        <p:cTn id="7" dur="2000"/>
                                        <p:tgtEl>
                                          <p:spTgt spid="1708036">
                                            <p:txEl>
                                              <p:pRg st="0" end="0"/>
                                            </p:txEl>
                                          </p:spTgt>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708036">
                                            <p:txEl>
                                              <p:pRg st="2" end="2"/>
                                            </p:txEl>
                                          </p:spTgt>
                                        </p:tgtEl>
                                        <p:attrNameLst>
                                          <p:attrName>style.visibility</p:attrName>
                                        </p:attrNameLst>
                                      </p:cBhvr>
                                      <p:to>
                                        <p:strVal val="visible"/>
                                      </p:to>
                                    </p:set>
                                    <p:animEffect transition="in" filter="fade">
                                      <p:cBhvr>
                                        <p:cTn id="11" dur="2000"/>
                                        <p:tgtEl>
                                          <p:spTgt spid="1708036">
                                            <p:txEl>
                                              <p:pRg st="2" end="2"/>
                                            </p:txEl>
                                          </p:spTgt>
                                        </p:tgtEl>
                                      </p:cBhvr>
                                    </p:animEffect>
                                  </p:childTnLst>
                                </p:cTn>
                              </p:par>
                            </p:childTnLst>
                          </p:cTn>
                        </p:par>
                        <p:par>
                          <p:cTn id="12" fill="hold">
                            <p:stCondLst>
                              <p:cond delay="74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708036">
                                            <p:txEl>
                                              <p:pRg st="4" end="4"/>
                                            </p:txEl>
                                          </p:spTgt>
                                        </p:tgtEl>
                                        <p:attrNameLst>
                                          <p:attrName>style.visibility</p:attrName>
                                        </p:attrNameLst>
                                      </p:cBhvr>
                                      <p:to>
                                        <p:strVal val="visible"/>
                                      </p:to>
                                    </p:set>
                                    <p:animEffect transition="in" filter="fade">
                                      <p:cBhvr>
                                        <p:cTn id="15" dur="2000"/>
                                        <p:tgtEl>
                                          <p:spTgt spid="1708036">
                                            <p:txEl>
                                              <p:pRg st="4" end="4"/>
                                            </p:txEl>
                                          </p:spTgt>
                                        </p:tgtEl>
                                      </p:cBhvr>
                                    </p:animEffect>
                                  </p:childTnLst>
                                </p:cTn>
                              </p:par>
                            </p:childTnLst>
                          </p:cTn>
                        </p:par>
                        <p:par>
                          <p:cTn id="16" fill="hold">
                            <p:stCondLst>
                              <p:cond delay="104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708036">
                                            <p:txEl>
                                              <p:pRg st="6" end="6"/>
                                            </p:txEl>
                                          </p:spTgt>
                                        </p:tgtEl>
                                        <p:attrNameLst>
                                          <p:attrName>style.visibility</p:attrName>
                                        </p:attrNameLst>
                                      </p:cBhvr>
                                      <p:to>
                                        <p:strVal val="visible"/>
                                      </p:to>
                                    </p:set>
                                    <p:animEffect transition="in" filter="fade">
                                      <p:cBhvr>
                                        <p:cTn id="19" dur="2000"/>
                                        <p:tgtEl>
                                          <p:spTgt spid="1708036">
                                            <p:txEl>
                                              <p:pRg st="6" end="6"/>
                                            </p:txEl>
                                          </p:spTgt>
                                        </p:tgtEl>
                                      </p:cBhvr>
                                    </p:animEffect>
                                  </p:childTnLst>
                                </p:cTn>
                              </p:par>
                            </p:childTnLst>
                          </p:cTn>
                        </p:par>
                        <p:par>
                          <p:cTn id="20" fill="hold">
                            <p:stCondLst>
                              <p:cond delay="136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8036" grpId="0" build="p"/>
      <p:bldP spid="7"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1FF2602-91FF-449F-8F15-FB75AF4884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4295" y="-94448"/>
            <a:ext cx="1673653" cy="944805"/>
          </a:xfrm>
          <a:prstGeom prst="rect">
            <a:avLst/>
          </a:prstGeom>
        </p:spPr>
      </p:pic>
      <p:pic>
        <p:nvPicPr>
          <p:cNvPr id="5" name="図 4">
            <a:extLst>
              <a:ext uri="{FF2B5EF4-FFF2-40B4-BE49-F238E27FC236}">
                <a16:creationId xmlns:a16="http://schemas.microsoft.com/office/drawing/2014/main" id="{3595BC0C-A5E8-4829-B202-9341D47853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4295" y="430365"/>
            <a:ext cx="4772296" cy="484706"/>
          </a:xfrm>
          <a:prstGeom prst="rect">
            <a:avLst/>
          </a:prstGeom>
        </p:spPr>
      </p:pic>
      <p:pic>
        <p:nvPicPr>
          <p:cNvPr id="3" name="図 2">
            <a:extLst>
              <a:ext uri="{FF2B5EF4-FFF2-40B4-BE49-F238E27FC236}">
                <a16:creationId xmlns:a16="http://schemas.microsoft.com/office/drawing/2014/main" id="{5FF3C55E-03F4-48DC-A66B-6B15278442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9031" y="825388"/>
            <a:ext cx="4966334" cy="5033246"/>
          </a:xfrm>
          <a:prstGeom prst="rect">
            <a:avLst/>
          </a:prstGeom>
        </p:spPr>
      </p:pic>
      <p:pic>
        <p:nvPicPr>
          <p:cNvPr id="22" name="図 21">
            <a:extLst>
              <a:ext uri="{FF2B5EF4-FFF2-40B4-BE49-F238E27FC236}">
                <a16:creationId xmlns:a16="http://schemas.microsoft.com/office/drawing/2014/main" id="{1443E907-89CC-4120-8FF4-35C86EF9EE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5365" y="4063026"/>
            <a:ext cx="4772297" cy="2396978"/>
          </a:xfrm>
          <a:prstGeom prst="rect">
            <a:avLst/>
          </a:prstGeom>
        </p:spPr>
      </p:pic>
      <p:sp>
        <p:nvSpPr>
          <p:cNvPr id="24" name="テキスト ボックス 23">
            <a:extLst>
              <a:ext uri="{FF2B5EF4-FFF2-40B4-BE49-F238E27FC236}">
                <a16:creationId xmlns:a16="http://schemas.microsoft.com/office/drawing/2014/main" id="{3321D60E-7D12-47F5-97E6-7100B3E25C00}"/>
              </a:ext>
            </a:extLst>
          </p:cNvPr>
          <p:cNvSpPr txBox="1"/>
          <p:nvPr/>
        </p:nvSpPr>
        <p:spPr>
          <a:xfrm>
            <a:off x="6505996" y="6611779"/>
            <a:ext cx="3894291"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https://www3.nhk.or.jp/news/html/20210122/k10012827321000.html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Rectangle 3">
            <a:extLst>
              <a:ext uri="{FF2B5EF4-FFF2-40B4-BE49-F238E27FC236}">
                <a16:creationId xmlns:a16="http://schemas.microsoft.com/office/drawing/2014/main" id="{E5792206-2E1A-42EF-88F1-E722925844B2}"/>
              </a:ext>
            </a:extLst>
          </p:cNvPr>
          <p:cNvSpPr txBox="1">
            <a:spLocks noChangeArrowheads="1"/>
          </p:cNvSpPr>
          <p:nvPr/>
        </p:nvSpPr>
        <p:spPr bwMode="auto">
          <a:xfrm>
            <a:off x="1516847" y="771100"/>
            <a:ext cx="7236000" cy="5544000"/>
          </a:xfrm>
          <a:prstGeom prst="rect">
            <a:avLst/>
          </a:prstGeom>
          <a:solidFill>
            <a:schemeClr val="tx1">
              <a:alpha val="83000"/>
            </a:schemeClr>
          </a:solid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女性</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のものごとの</a:t>
            </a: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優先順位･価値観</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が</a:t>
            </a:r>
            <a:endParaRPr kumimoji="1" lang="ja-JP" altLang="en-US" sz="36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Tx/>
              <a:buNone/>
              <a:tabLst/>
              <a:defRPr/>
            </a:pPr>
            <a:endParaRPr kumimoji="1" lang="ja-JP" altLang="en-US" sz="28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こころを病</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んでいない</a:t>
            </a: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皆さん</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の</a:t>
            </a:r>
            <a:endParaRPr kumimoji="1" lang="en-US" altLang="ja-JP"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en-US" altLang="ja-JP" sz="28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常識</a:t>
            </a:r>
            <a:r>
              <a:rPr kumimoji="1" lang="ja-JP" altLang="en-US" sz="28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や</a:t>
            </a: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思慮分別</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から</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大きくかけ離れてしまった結果！</a:t>
            </a:r>
          </a:p>
        </p:txBody>
      </p:sp>
      <p:sp>
        <p:nvSpPr>
          <p:cNvPr id="8" name="テキスト ボックス 7">
            <a:extLst>
              <a:ext uri="{FF2B5EF4-FFF2-40B4-BE49-F238E27FC236}">
                <a16:creationId xmlns:a16="http://schemas.microsoft.com/office/drawing/2014/main" id="{65969EAE-C6D7-4209-9CA2-A69DFC746910}"/>
              </a:ext>
            </a:extLst>
          </p:cNvPr>
          <p:cNvSpPr txBox="1"/>
          <p:nvPr/>
        </p:nvSpPr>
        <p:spPr>
          <a:xfrm>
            <a:off x="4618299" y="1439884"/>
            <a:ext cx="3775393" cy="573042"/>
          </a:xfrm>
          <a:prstGeom prst="rect">
            <a:avLst/>
          </a:prstGeom>
          <a:noFill/>
        </p:spPr>
        <p:txBody>
          <a:bodyPr wrap="none" rtlCol="0">
            <a:spAutoFit/>
          </a:bodyPr>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Tx/>
              <a:buNone/>
              <a:tabLst/>
              <a:defRPr/>
            </a:pPr>
            <a:r>
              <a:rPr kumimoji="1" lang="ja-JP" altLang="en-US" sz="28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（感染は自分のせい）</a:t>
            </a:r>
          </a:p>
        </p:txBody>
      </p:sp>
    </p:spTree>
    <p:extLst>
      <p:ext uri="{BB962C8B-B14F-4D97-AF65-F5344CB8AC3E}">
        <p14:creationId xmlns:p14="http://schemas.microsoft.com/office/powerpoint/2010/main" val="407629943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ja-JP" altLang="en-US" sz="3600" dirty="0">
                <a:solidFill>
                  <a:srgbClr val="FF66FF"/>
                </a:solidFill>
                <a:latin typeface="HGS創英角ﾎﾟｯﾌﾟ体" pitchFamily="50" charset="-128"/>
                <a:ea typeface="HGS創英角ﾎﾟｯﾌﾟ体" pitchFamily="50" charset="-128"/>
                <a:cs typeface="+mn-cs"/>
              </a:rPr>
              <a:t>優先順位・価値観</a:t>
            </a:r>
            <a:r>
              <a:rPr lang="ja-JP" altLang="en-US" dirty="0"/>
              <a:t>を決めて実行できないと？</a:t>
            </a:r>
          </a:p>
        </p:txBody>
      </p:sp>
      <p:sp>
        <p:nvSpPr>
          <p:cNvPr id="1581059" name="Rectangle 3"/>
          <p:cNvSpPr>
            <a:spLocks noGrp="1" noChangeArrowheads="1"/>
          </p:cNvSpPr>
          <p:nvPr>
            <p:ph idx="1"/>
          </p:nvPr>
        </p:nvSpPr>
        <p:spPr>
          <a:xfrm>
            <a:off x="228600" y="1682750"/>
            <a:ext cx="9823450" cy="4110038"/>
          </a:xfrm>
        </p:spPr>
        <p:txBody>
          <a:bodyPr/>
          <a:lstStyle/>
          <a:p>
            <a:pPr algn="ctr" eaLnBrk="1" hangingPunct="1">
              <a:buFont typeface="Monotype Sorts" pitchFamily="2" charset="2"/>
              <a:buNone/>
            </a:pPr>
            <a:r>
              <a:rPr lang="ja-JP" altLang="en-US" dirty="0"/>
              <a:t>本人に</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t>後悔が残る</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t>不全感・違和感がつのる</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solidFill>
                  <a:srgbClr val="FF99FF"/>
                </a:solidFill>
              </a:rPr>
              <a:t>ストレス</a:t>
            </a:r>
            <a:r>
              <a:rPr lang="ja-JP" altLang="en-US" dirty="0"/>
              <a:t>がたまる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7"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420326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66914"/>
                                        </p:tgtEl>
                                        <p:attrNameLst>
                                          <p:attrName>style.visibility</p:attrName>
                                        </p:attrNameLst>
                                      </p:cBhvr>
                                      <p:to>
                                        <p:strVal val="visible"/>
                                      </p:to>
                                    </p:set>
                                    <p:animEffect transition="in" filter="fade">
                                      <p:cBhvr>
                                        <p:cTn id="7" dur="2000"/>
                                        <p:tgtEl>
                                          <p:spTgt spid="166914"/>
                                        </p:tgtEl>
                                      </p:cBhvr>
                                    </p:animEffect>
                                  </p:childTnLst>
                                </p:cTn>
                              </p:par>
                            </p:childTnLst>
                          </p:cTn>
                        </p:par>
                        <p:par>
                          <p:cTn id="8" fill="hold">
                            <p:stCondLst>
                              <p:cond delay="3000"/>
                            </p:stCondLst>
                            <p:childTnLst>
                              <p:par>
                                <p:cTn id="9" presetID="10" presetClass="entr" presetSubtype="0" fill="hold" grpId="0" nodeType="afterEffect">
                                  <p:stCondLst>
                                    <p:cond delay="0"/>
                                  </p:stCondLst>
                                  <p:iterate type="wd">
                                    <p:tmPct val="5000"/>
                                  </p:iterate>
                                  <p:childTnLst>
                                    <p:set>
                                      <p:cBhvr>
                                        <p:cTn id="10" dur="1" fill="hold">
                                          <p:stCondLst>
                                            <p:cond delay="0"/>
                                          </p:stCondLst>
                                        </p:cTn>
                                        <p:tgtEl>
                                          <p:spTgt spid="1581059">
                                            <p:txEl>
                                              <p:pRg st="0" end="0"/>
                                            </p:txEl>
                                          </p:spTgt>
                                        </p:tgtEl>
                                        <p:attrNameLst>
                                          <p:attrName>style.visibility</p:attrName>
                                        </p:attrNameLst>
                                      </p:cBhvr>
                                      <p:to>
                                        <p:strVal val="visible"/>
                                      </p:to>
                                    </p:set>
                                    <p:animEffect transition="in" filter="fade">
                                      <p:cBhvr>
                                        <p:cTn id="11" dur="1000"/>
                                        <p:tgtEl>
                                          <p:spTgt spid="1581059">
                                            <p:txEl>
                                              <p:pRg st="0" end="0"/>
                                            </p:txEl>
                                          </p:spTgt>
                                        </p:tgtEl>
                                      </p:cBhvr>
                                    </p:animEffect>
                                  </p:childTnLst>
                                </p:cTn>
                              </p:par>
                            </p:childTnLst>
                          </p:cTn>
                        </p:par>
                        <p:par>
                          <p:cTn id="12" fill="hold">
                            <p:stCondLst>
                              <p:cond delay="4050"/>
                            </p:stCondLst>
                            <p:childTnLst>
                              <p:par>
                                <p:cTn id="13" presetID="10" presetClass="entr" presetSubtype="0" fill="hold" grpId="0" nodeType="afterEffect">
                                  <p:stCondLst>
                                    <p:cond delay="0"/>
                                  </p:stCondLst>
                                  <p:iterate type="wd">
                                    <p:tmPct val="5000"/>
                                  </p:iterate>
                                  <p:childTnLst>
                                    <p:set>
                                      <p:cBhvr>
                                        <p:cTn id="14" dur="1" fill="hold">
                                          <p:stCondLst>
                                            <p:cond delay="0"/>
                                          </p:stCondLst>
                                        </p:cTn>
                                        <p:tgtEl>
                                          <p:spTgt spid="1581059">
                                            <p:txEl>
                                              <p:pRg st="2" end="2"/>
                                            </p:txEl>
                                          </p:spTgt>
                                        </p:tgtEl>
                                        <p:attrNameLst>
                                          <p:attrName>style.visibility</p:attrName>
                                        </p:attrNameLst>
                                      </p:cBhvr>
                                      <p:to>
                                        <p:strVal val="visible"/>
                                      </p:to>
                                    </p:set>
                                    <p:animEffect transition="in" filter="fade">
                                      <p:cBhvr>
                                        <p:cTn id="15" dur="2000"/>
                                        <p:tgtEl>
                                          <p:spTgt spid="1581059">
                                            <p:txEl>
                                              <p:pRg st="2" end="2"/>
                                            </p:txEl>
                                          </p:spTgt>
                                        </p:tgtEl>
                                      </p:cBhvr>
                                    </p:animEffect>
                                  </p:childTnLst>
                                </p:cTn>
                              </p:par>
                            </p:childTnLst>
                          </p:cTn>
                        </p:par>
                        <p:par>
                          <p:cTn id="16" fill="hold">
                            <p:stCondLst>
                              <p:cond delay="6250"/>
                            </p:stCondLst>
                            <p:childTnLst>
                              <p:par>
                                <p:cTn id="17" presetID="10" presetClass="entr" presetSubtype="0" fill="hold" grpId="0" nodeType="afterEffect">
                                  <p:stCondLst>
                                    <p:cond delay="0"/>
                                  </p:stCondLst>
                                  <p:iterate type="wd">
                                    <p:tmPct val="5000"/>
                                  </p:iterate>
                                  <p:childTnLst>
                                    <p:set>
                                      <p:cBhvr>
                                        <p:cTn id="18" dur="1" fill="hold">
                                          <p:stCondLst>
                                            <p:cond delay="0"/>
                                          </p:stCondLst>
                                        </p:cTn>
                                        <p:tgtEl>
                                          <p:spTgt spid="1581059">
                                            <p:txEl>
                                              <p:pRg st="4" end="4"/>
                                            </p:txEl>
                                          </p:spTgt>
                                        </p:tgtEl>
                                        <p:attrNameLst>
                                          <p:attrName>style.visibility</p:attrName>
                                        </p:attrNameLst>
                                      </p:cBhvr>
                                      <p:to>
                                        <p:strVal val="visible"/>
                                      </p:to>
                                    </p:set>
                                    <p:animEffect transition="in" filter="fade">
                                      <p:cBhvr>
                                        <p:cTn id="19" dur="2000"/>
                                        <p:tgtEl>
                                          <p:spTgt spid="1581059">
                                            <p:txEl>
                                              <p:pRg st="4" end="4"/>
                                            </p:txEl>
                                          </p:spTgt>
                                        </p:tgtEl>
                                      </p:cBhvr>
                                    </p:animEffect>
                                  </p:childTnLst>
                                </p:cTn>
                              </p:par>
                            </p:childTnLst>
                          </p:cTn>
                        </p:par>
                        <p:par>
                          <p:cTn id="20" fill="hold">
                            <p:stCondLst>
                              <p:cond delay="8650"/>
                            </p:stCondLst>
                            <p:childTnLst>
                              <p:par>
                                <p:cTn id="21" presetID="10" presetClass="entr" presetSubtype="0" fill="hold" grpId="0" nodeType="afterEffect">
                                  <p:stCondLst>
                                    <p:cond delay="0"/>
                                  </p:stCondLst>
                                  <p:iterate type="wd">
                                    <p:tmPct val="5000"/>
                                  </p:iterate>
                                  <p:childTnLst>
                                    <p:set>
                                      <p:cBhvr>
                                        <p:cTn id="22" dur="1" fill="hold">
                                          <p:stCondLst>
                                            <p:cond delay="0"/>
                                          </p:stCondLst>
                                        </p:cTn>
                                        <p:tgtEl>
                                          <p:spTgt spid="1581059">
                                            <p:txEl>
                                              <p:pRg st="6" end="6"/>
                                            </p:txEl>
                                          </p:spTgt>
                                        </p:tgtEl>
                                        <p:attrNameLst>
                                          <p:attrName>style.visibility</p:attrName>
                                        </p:attrNameLst>
                                      </p:cBhvr>
                                      <p:to>
                                        <p:strVal val="visible"/>
                                      </p:to>
                                    </p:set>
                                    <p:animEffect transition="in" filter="fade">
                                      <p:cBhvr>
                                        <p:cTn id="23" dur="2000"/>
                                        <p:tgtEl>
                                          <p:spTgt spid="1581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581059"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44" name="Rectangle 4"/>
          <p:cNvSpPr>
            <a:spLocks noChangeArrowheads="1"/>
          </p:cNvSpPr>
          <p:nvPr/>
        </p:nvSpPr>
        <p:spPr bwMode="auto">
          <a:xfrm>
            <a:off x="1044575" y="1436688"/>
            <a:ext cx="9242425" cy="4387850"/>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親子、教師生徒、友人、夫婦という</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自分の行動が思うように行かず子、生徒、人としての</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自分の失敗や挫折への</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自分ではなく、親、教師、友人、相手が悪いという</a:t>
            </a:r>
          </a:p>
        </p:txBody>
      </p:sp>
      <p:sp>
        <p:nvSpPr>
          <p:cNvPr id="167938" name="Rectangle 2"/>
          <p:cNvSpPr>
            <a:spLocks noGrp="1" noChangeArrowheads="1"/>
          </p:cNvSpPr>
          <p:nvPr>
            <p:ph type="title"/>
          </p:nvPr>
        </p:nvSpPr>
        <p:spPr/>
        <p:txBody>
          <a:bodyPr/>
          <a:lstStyle/>
          <a:p>
            <a:pPr eaLnBrk="1" hangingPunct="1"/>
            <a:r>
              <a:rPr lang="ja-JP" altLang="en-US" dirty="0"/>
              <a:t>ストレスの原因</a:t>
            </a:r>
          </a:p>
        </p:txBody>
      </p:sp>
      <p:sp>
        <p:nvSpPr>
          <p:cNvPr id="1853443" name="Rectangle 3"/>
          <p:cNvSpPr>
            <a:spLocks noGrp="1" noChangeArrowheads="1"/>
          </p:cNvSpPr>
          <p:nvPr>
            <p:ph idx="1"/>
          </p:nvPr>
        </p:nvSpPr>
        <p:spPr>
          <a:xfrm>
            <a:off x="3959224" y="1860550"/>
            <a:ext cx="6327775" cy="4703763"/>
          </a:xfrm>
        </p:spPr>
        <p:txBody>
          <a:bodyPr/>
          <a:lstStyle/>
          <a:p>
            <a:pPr eaLnBrk="1" hangingPunct="1">
              <a:buFont typeface="Monotype Sorts" pitchFamily="2" charset="2"/>
              <a:buNone/>
            </a:pPr>
            <a:r>
              <a:rPr lang="ja-JP" altLang="en-US" dirty="0">
                <a:solidFill>
                  <a:srgbClr val="FF99CC"/>
                </a:solidFill>
              </a:rPr>
              <a:t>人と人との関係性の中での</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「プライド」</a:t>
            </a:r>
            <a:r>
              <a:rPr lang="ja-JP" altLang="en-US" dirty="0"/>
              <a:t>が</a:t>
            </a:r>
            <a:r>
              <a:rPr lang="ja-JP" altLang="en-US" dirty="0">
                <a:solidFill>
                  <a:srgbClr val="FFC000"/>
                </a:solidFill>
              </a:rPr>
              <a:t>保てない</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「こだわり」「違和感」</a:t>
            </a:r>
            <a:r>
              <a:rPr lang="ja-JP" altLang="en-US" dirty="0"/>
              <a:t>が</a:t>
            </a:r>
            <a:r>
              <a:rPr lang="ja-JP" altLang="en-US" dirty="0">
                <a:solidFill>
                  <a:srgbClr val="FFC000"/>
                </a:solidFill>
              </a:rPr>
              <a:t>解消できない</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「被害者意識」</a:t>
            </a:r>
            <a:r>
              <a:rPr lang="ja-JP" altLang="en-US" dirty="0"/>
              <a:t>が</a:t>
            </a:r>
            <a:r>
              <a:rPr lang="ja-JP" altLang="en-US" dirty="0">
                <a:solidFill>
                  <a:srgbClr val="FFC000"/>
                </a:solidFill>
              </a:rPr>
              <a:t>解消できない</a:t>
            </a:r>
          </a:p>
        </p:txBody>
      </p:sp>
      <p:sp>
        <p:nvSpPr>
          <p:cNvPr id="1853445" name="Rectangle 5"/>
          <p:cNvSpPr>
            <a:spLocks noChangeArrowheads="1"/>
          </p:cNvSpPr>
          <p:nvPr/>
        </p:nvSpPr>
        <p:spPr bwMode="auto">
          <a:xfrm>
            <a:off x="588963" y="-71438"/>
            <a:ext cx="9055100" cy="781051"/>
          </a:xfrm>
          <a:prstGeom prst="rect">
            <a:avLst/>
          </a:prstGeom>
          <a:noFill/>
          <a:ln w="9525">
            <a:noFill/>
            <a:miter lim="800000"/>
            <a:headEnd/>
            <a:tailEnd/>
          </a:ln>
        </p:spPr>
        <p:txBody>
          <a:bodyPr anchor="ct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ＭＳ Ｐゴシック" pitchFamily="50" charset="-128"/>
                <a:cs typeface="+mn-cs"/>
              </a:rPr>
              <a:t>「虐待」 「引きこもる」「自殺」につながる</a:t>
            </a:r>
          </a:p>
        </p:txBody>
      </p:sp>
      <p:pic>
        <p:nvPicPr>
          <p:cNvPr id="7" name="図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10"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9121653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853443">
                                            <p:txEl>
                                              <p:pRg st="0" end="0"/>
                                            </p:txEl>
                                          </p:spTgt>
                                        </p:tgtEl>
                                        <p:attrNameLst>
                                          <p:attrName>style.visibility</p:attrName>
                                        </p:attrNameLst>
                                      </p:cBhvr>
                                      <p:to>
                                        <p:strVal val="visible"/>
                                      </p:to>
                                    </p:set>
                                    <p:animEffect transition="in" filter="fade">
                                      <p:cBhvr>
                                        <p:cTn id="7" dur="2000"/>
                                        <p:tgtEl>
                                          <p:spTgt spid="1853443">
                                            <p:txEl>
                                              <p:pRg st="0" end="0"/>
                                            </p:txEl>
                                          </p:spTgt>
                                        </p:tgtEl>
                                      </p:cBhvr>
                                    </p:animEffect>
                                  </p:childTnLst>
                                </p:cTn>
                              </p:par>
                            </p:childTnLst>
                          </p:cTn>
                        </p:par>
                        <p:par>
                          <p:cTn id="8" fill="hold">
                            <p:stCondLst>
                              <p:cond delay="38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853443">
                                            <p:txEl>
                                              <p:pRg st="2" end="2"/>
                                            </p:txEl>
                                          </p:spTgt>
                                        </p:tgtEl>
                                        <p:attrNameLst>
                                          <p:attrName>style.visibility</p:attrName>
                                        </p:attrNameLst>
                                      </p:cBhvr>
                                      <p:to>
                                        <p:strVal val="visible"/>
                                      </p:to>
                                    </p:set>
                                    <p:animEffect transition="in" filter="fade">
                                      <p:cBhvr>
                                        <p:cTn id="11" dur="2000"/>
                                        <p:tgtEl>
                                          <p:spTgt spid="1853443">
                                            <p:txEl>
                                              <p:pRg st="2" end="2"/>
                                            </p:txEl>
                                          </p:spTgt>
                                        </p:tgtEl>
                                      </p:cBhvr>
                                    </p:animEffect>
                                  </p:childTnLst>
                                </p:cTn>
                              </p:par>
                            </p:childTnLst>
                          </p:cTn>
                        </p:par>
                        <p:par>
                          <p:cTn id="12" fill="hold">
                            <p:stCondLst>
                              <p:cond delay="6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853443">
                                            <p:txEl>
                                              <p:pRg st="4" end="4"/>
                                            </p:txEl>
                                          </p:spTgt>
                                        </p:tgtEl>
                                        <p:attrNameLst>
                                          <p:attrName>style.visibility</p:attrName>
                                        </p:attrNameLst>
                                      </p:cBhvr>
                                      <p:to>
                                        <p:strVal val="visible"/>
                                      </p:to>
                                    </p:set>
                                    <p:animEffect transition="in" filter="fade">
                                      <p:cBhvr>
                                        <p:cTn id="15" dur="2000"/>
                                        <p:tgtEl>
                                          <p:spTgt spid="1853443">
                                            <p:txEl>
                                              <p:pRg st="4" end="4"/>
                                            </p:txEl>
                                          </p:spTgt>
                                        </p:tgtEl>
                                      </p:cBhvr>
                                    </p:animEffect>
                                  </p:childTnLst>
                                </p:cTn>
                              </p:par>
                            </p:childTnLst>
                          </p:cTn>
                        </p:par>
                        <p:par>
                          <p:cTn id="16" fill="hold">
                            <p:stCondLst>
                              <p:cond delay="102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853443">
                                            <p:txEl>
                                              <p:pRg st="6" end="6"/>
                                            </p:txEl>
                                          </p:spTgt>
                                        </p:tgtEl>
                                        <p:attrNameLst>
                                          <p:attrName>style.visibility</p:attrName>
                                        </p:attrNameLst>
                                      </p:cBhvr>
                                      <p:to>
                                        <p:strVal val="visible"/>
                                      </p:to>
                                    </p:set>
                                    <p:animEffect transition="in" filter="fade">
                                      <p:cBhvr>
                                        <p:cTn id="19" dur="2000"/>
                                        <p:tgtEl>
                                          <p:spTgt spid="185344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wd">
                                    <p:tmPct val="10000"/>
                                  </p:iterate>
                                  <p:childTnLst>
                                    <p:set>
                                      <p:cBhvr>
                                        <p:cTn id="23" dur="1" fill="hold">
                                          <p:stCondLst>
                                            <p:cond delay="0"/>
                                          </p:stCondLst>
                                        </p:cTn>
                                        <p:tgtEl>
                                          <p:spTgt spid="1853445"/>
                                        </p:tgtEl>
                                        <p:attrNameLst>
                                          <p:attrName>style.visibility</p:attrName>
                                        </p:attrNameLst>
                                      </p:cBhvr>
                                      <p:to>
                                        <p:strVal val="visible"/>
                                      </p:to>
                                    </p:set>
                                    <p:animEffect transition="in" filter="fade">
                                      <p:cBhvr>
                                        <p:cTn id="24" dur="2000"/>
                                        <p:tgtEl>
                                          <p:spTgt spid="1853445"/>
                                        </p:tgtEl>
                                      </p:cBhvr>
                                    </p:animEffect>
                                  </p:childTnLst>
                                </p:cTn>
                              </p:par>
                            </p:childTnLst>
                          </p:cTn>
                        </p:par>
                        <p:par>
                          <p:cTn id="25" fill="hold">
                            <p:stCondLst>
                              <p:cond delay="4000"/>
                            </p:stCondLst>
                            <p:childTnLst>
                              <p:par>
                                <p:cTn id="26" presetID="10" presetClass="entr" presetSubtype="0" fill="hold" grpId="0" nodeType="afterEffect">
                                  <p:stCondLst>
                                    <p:cond delay="1500"/>
                                  </p:stCondLst>
                                  <p:iterate type="wd">
                                    <p:tmPct val="10000"/>
                                  </p:iterate>
                                  <p:childTnLst>
                                    <p:set>
                                      <p:cBhvr>
                                        <p:cTn id="27" dur="1" fill="hold">
                                          <p:stCondLst>
                                            <p:cond delay="0"/>
                                          </p:stCondLst>
                                        </p:cTn>
                                        <p:tgtEl>
                                          <p:spTgt spid="1853444">
                                            <p:txEl>
                                              <p:pRg st="0" end="0"/>
                                            </p:txEl>
                                          </p:spTgt>
                                        </p:tgtEl>
                                        <p:attrNameLst>
                                          <p:attrName>style.visibility</p:attrName>
                                        </p:attrNameLst>
                                      </p:cBhvr>
                                      <p:to>
                                        <p:strVal val="visible"/>
                                      </p:to>
                                    </p:set>
                                    <p:animEffect transition="in" filter="fade">
                                      <p:cBhvr>
                                        <p:cTn id="28" dur="2000"/>
                                        <p:tgtEl>
                                          <p:spTgt spid="1853444">
                                            <p:txEl>
                                              <p:pRg st="0" end="0"/>
                                            </p:txEl>
                                          </p:spTgt>
                                        </p:tgtEl>
                                      </p:cBhvr>
                                    </p:animEffect>
                                  </p:childTnLst>
                                </p:cTn>
                              </p:par>
                            </p:childTnLst>
                          </p:cTn>
                        </p:par>
                        <p:par>
                          <p:cTn id="29" fill="hold">
                            <p:stCondLst>
                              <p:cond delay="9300"/>
                            </p:stCondLst>
                            <p:childTnLst>
                              <p:par>
                                <p:cTn id="30" presetID="10" presetClass="entr" presetSubtype="0" fill="hold" grpId="0" nodeType="afterEffect">
                                  <p:stCondLst>
                                    <p:cond delay="1500"/>
                                  </p:stCondLst>
                                  <p:iterate type="wd">
                                    <p:tmPct val="10000"/>
                                  </p:iterate>
                                  <p:childTnLst>
                                    <p:set>
                                      <p:cBhvr>
                                        <p:cTn id="31" dur="1" fill="hold">
                                          <p:stCondLst>
                                            <p:cond delay="0"/>
                                          </p:stCondLst>
                                        </p:cTn>
                                        <p:tgtEl>
                                          <p:spTgt spid="1853444">
                                            <p:txEl>
                                              <p:pRg st="2" end="2"/>
                                            </p:txEl>
                                          </p:spTgt>
                                        </p:tgtEl>
                                        <p:attrNameLst>
                                          <p:attrName>style.visibility</p:attrName>
                                        </p:attrNameLst>
                                      </p:cBhvr>
                                      <p:to>
                                        <p:strVal val="visible"/>
                                      </p:to>
                                    </p:set>
                                    <p:animEffect transition="in" filter="fade">
                                      <p:cBhvr>
                                        <p:cTn id="32" dur="2000"/>
                                        <p:tgtEl>
                                          <p:spTgt spid="1853444">
                                            <p:txEl>
                                              <p:pRg st="2" end="2"/>
                                            </p:txEl>
                                          </p:spTgt>
                                        </p:tgtEl>
                                      </p:cBhvr>
                                    </p:animEffect>
                                  </p:childTnLst>
                                </p:cTn>
                              </p:par>
                            </p:childTnLst>
                          </p:cTn>
                        </p:par>
                        <p:par>
                          <p:cTn id="33" fill="hold">
                            <p:stCondLst>
                              <p:cond delay="15800"/>
                            </p:stCondLst>
                            <p:childTnLst>
                              <p:par>
                                <p:cTn id="34" presetID="10" presetClass="entr" presetSubtype="0" fill="hold" grpId="0" nodeType="afterEffect">
                                  <p:stCondLst>
                                    <p:cond delay="1500"/>
                                  </p:stCondLst>
                                  <p:iterate type="wd">
                                    <p:tmPct val="10000"/>
                                  </p:iterate>
                                  <p:childTnLst>
                                    <p:set>
                                      <p:cBhvr>
                                        <p:cTn id="35" dur="1" fill="hold">
                                          <p:stCondLst>
                                            <p:cond delay="0"/>
                                          </p:stCondLst>
                                        </p:cTn>
                                        <p:tgtEl>
                                          <p:spTgt spid="1853444">
                                            <p:txEl>
                                              <p:pRg st="4" end="4"/>
                                            </p:txEl>
                                          </p:spTgt>
                                        </p:tgtEl>
                                        <p:attrNameLst>
                                          <p:attrName>style.visibility</p:attrName>
                                        </p:attrNameLst>
                                      </p:cBhvr>
                                      <p:to>
                                        <p:strVal val="visible"/>
                                      </p:to>
                                    </p:set>
                                    <p:animEffect transition="in" filter="fade">
                                      <p:cBhvr>
                                        <p:cTn id="36" dur="2000"/>
                                        <p:tgtEl>
                                          <p:spTgt spid="1853444">
                                            <p:txEl>
                                              <p:pRg st="4" end="4"/>
                                            </p:txEl>
                                          </p:spTgt>
                                        </p:tgtEl>
                                      </p:cBhvr>
                                    </p:animEffect>
                                  </p:childTnLst>
                                </p:cTn>
                              </p:par>
                            </p:childTnLst>
                          </p:cTn>
                        </p:par>
                        <p:par>
                          <p:cTn id="37" fill="hold">
                            <p:stCondLst>
                              <p:cond delay="20500"/>
                            </p:stCondLst>
                            <p:childTnLst>
                              <p:par>
                                <p:cTn id="38" presetID="10" presetClass="entr" presetSubtype="0" fill="hold" grpId="0" nodeType="afterEffect">
                                  <p:stCondLst>
                                    <p:cond delay="1500"/>
                                  </p:stCondLst>
                                  <p:iterate type="wd">
                                    <p:tmPct val="10000"/>
                                  </p:iterate>
                                  <p:childTnLst>
                                    <p:set>
                                      <p:cBhvr>
                                        <p:cTn id="39" dur="1" fill="hold">
                                          <p:stCondLst>
                                            <p:cond delay="0"/>
                                          </p:stCondLst>
                                        </p:cTn>
                                        <p:tgtEl>
                                          <p:spTgt spid="1853444">
                                            <p:txEl>
                                              <p:pRg st="6" end="6"/>
                                            </p:txEl>
                                          </p:spTgt>
                                        </p:tgtEl>
                                        <p:attrNameLst>
                                          <p:attrName>style.visibility</p:attrName>
                                        </p:attrNameLst>
                                      </p:cBhvr>
                                      <p:to>
                                        <p:strVal val="visible"/>
                                      </p:to>
                                    </p:set>
                                    <p:animEffect transition="in" filter="fade">
                                      <p:cBhvr>
                                        <p:cTn id="40" dur="3000"/>
                                        <p:tgtEl>
                                          <p:spTgt spid="18534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44" grpId="0" build="p"/>
      <p:bldP spid="1853443" grpId="0" build="p"/>
      <p:bldP spid="185344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14350" y="3172"/>
            <a:ext cx="9258300" cy="1143000"/>
          </a:xfrm>
        </p:spPr>
        <p:txBody>
          <a:bodyPr/>
          <a:lstStyle/>
          <a:p>
            <a:pPr eaLnBrk="1" hangingPunct="1"/>
            <a:r>
              <a:rPr lang="ja-JP" altLang="en-US" dirty="0"/>
              <a:t>余裕がない</a:t>
            </a:r>
            <a:br>
              <a:rPr lang="en-US" altLang="ja-JP" dirty="0"/>
            </a:br>
            <a:r>
              <a:rPr lang="ja-JP" altLang="en-US" dirty="0"/>
              <a:t>（ストレスに対処できない時）</a:t>
            </a:r>
          </a:p>
        </p:txBody>
      </p:sp>
      <p:sp>
        <p:nvSpPr>
          <p:cNvPr id="1583107" name="Rectangle 3"/>
          <p:cNvSpPr>
            <a:spLocks noGrp="1" noChangeArrowheads="1"/>
          </p:cNvSpPr>
          <p:nvPr>
            <p:ph idx="1"/>
          </p:nvPr>
        </p:nvSpPr>
        <p:spPr>
          <a:xfrm>
            <a:off x="475661" y="1265276"/>
            <a:ext cx="9301310" cy="5861862"/>
          </a:xfrm>
        </p:spPr>
        <p:txBody>
          <a:bodyPr/>
          <a:lstStyle/>
          <a:p>
            <a:pPr algn="ctr" eaLnBrk="1" hangingPunct="1">
              <a:lnSpc>
                <a:spcPct val="90000"/>
              </a:lnSpc>
              <a:buFont typeface="Monotype Sorts" pitchFamily="2" charset="2"/>
              <a:buNone/>
            </a:pPr>
            <a:r>
              <a:rPr lang="ja-JP" altLang="en-US" dirty="0"/>
              <a:t>本当は</a:t>
            </a:r>
            <a:r>
              <a:rPr lang="ja-JP" altLang="en-US" dirty="0">
                <a:solidFill>
                  <a:srgbClr val="CCFF33"/>
                </a:solidFill>
              </a:rPr>
              <a:t>目標</a:t>
            </a:r>
            <a:r>
              <a:rPr lang="ja-JP" altLang="en-US" dirty="0"/>
              <a:t>のある生活をしたい</a:t>
            </a:r>
            <a:endParaRPr lang="en-US" altLang="ja-JP" dirty="0"/>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t>実際には</a:t>
            </a:r>
            <a:r>
              <a:rPr lang="ja-JP" altLang="en-US" dirty="0">
                <a:solidFill>
                  <a:srgbClr val="CCFF33"/>
                </a:solidFill>
              </a:rPr>
              <a:t>挫折、失敗、失恋</a:t>
            </a:r>
          </a:p>
          <a:p>
            <a:pPr eaLnBrk="1" hangingPunct="1">
              <a:lnSpc>
                <a:spcPct val="90000"/>
              </a:lnSpc>
              <a:buFont typeface="Monotype Sorts" pitchFamily="2" charset="2"/>
              <a:buNone/>
            </a:pPr>
            <a:r>
              <a:rPr lang="ja-JP" altLang="en-US" dirty="0">
                <a:solidFill>
                  <a:srgbClr val="FF99CC"/>
                </a:solidFill>
              </a:rPr>
              <a:t>（その人に）</a:t>
            </a:r>
            <a:r>
              <a:rPr lang="ja-JP" altLang="en-US" dirty="0"/>
              <a:t>　</a:t>
            </a:r>
            <a:r>
              <a:rPr lang="en-US" altLang="ja-JP" dirty="0"/>
              <a:t>		       </a:t>
            </a:r>
            <a:r>
              <a:rPr lang="ja-JP" altLang="en-US" dirty="0"/>
              <a:t>↓</a:t>
            </a:r>
          </a:p>
          <a:p>
            <a:pPr algn="ctr" eaLnBrk="1" hangingPunct="1">
              <a:lnSpc>
                <a:spcPct val="90000"/>
              </a:lnSpc>
              <a:buFont typeface="Monotype Sorts" pitchFamily="2" charset="2"/>
              <a:buNone/>
            </a:pPr>
            <a:r>
              <a:rPr lang="ja-JP" altLang="en-US" dirty="0">
                <a:solidFill>
                  <a:srgbClr val="FF99CC"/>
                </a:solidFill>
              </a:rPr>
              <a:t>客観性</a:t>
            </a:r>
            <a:r>
              <a:rPr lang="ja-JP" altLang="en-US" dirty="0"/>
              <a:t>がない	</a:t>
            </a:r>
            <a:r>
              <a:rPr lang="ja-JP" altLang="en-US" sz="4400" dirty="0">
                <a:solidFill>
                  <a:srgbClr val="FF99CC"/>
                </a:solidFill>
                <a:latin typeface="HGP創英角ﾎﾟｯﾌﾟ体" panose="040B0A00000000000000" pitchFamily="50" charset="-128"/>
                <a:ea typeface="HGP創英角ﾎﾟｯﾌﾟ体" panose="040B0A00000000000000" pitchFamily="50" charset="-128"/>
              </a:rPr>
              <a:t>経験</a:t>
            </a:r>
            <a:r>
              <a:rPr lang="ja-JP" altLang="en-US" dirty="0"/>
              <a:t>がない</a:t>
            </a:r>
            <a:r>
              <a:rPr lang="ja-JP" altLang="en-US" dirty="0">
                <a:solidFill>
                  <a:srgbClr val="FF99CC"/>
                </a:solidFill>
              </a:rPr>
              <a:t>　情報</a:t>
            </a:r>
            <a:r>
              <a:rPr lang="ja-JP" altLang="en-US" dirty="0"/>
              <a:t>がない</a:t>
            </a:r>
            <a:endParaRPr lang="en-US" altLang="ja-JP" dirty="0"/>
          </a:p>
          <a:p>
            <a:pPr algn="ctr" eaLnBrk="1" hangingPunct="1">
              <a:lnSpc>
                <a:spcPct val="90000"/>
              </a:lnSpc>
              <a:buFont typeface="Monotype Sorts" pitchFamily="2" charset="2"/>
              <a:buNone/>
            </a:pPr>
            <a:r>
              <a:rPr lang="ja-JP" altLang="en-US" dirty="0">
                <a:solidFill>
                  <a:srgbClr val="FF99CC"/>
                </a:solidFill>
              </a:rPr>
              <a:t>志（こころざし）</a:t>
            </a:r>
            <a:r>
              <a:rPr lang="ja-JP" altLang="en-US" dirty="0"/>
              <a:t>がない　</a:t>
            </a:r>
            <a:r>
              <a:rPr lang="ja-JP" altLang="en-US" dirty="0">
                <a:solidFill>
                  <a:srgbClr val="FF99CC"/>
                </a:solidFill>
              </a:rPr>
              <a:t>余裕</a:t>
            </a:r>
            <a:r>
              <a:rPr lang="ja-JP" altLang="en-US" dirty="0"/>
              <a:t>がない　</a:t>
            </a:r>
            <a:r>
              <a:rPr lang="ja-JP" altLang="en-US" dirty="0">
                <a:solidFill>
                  <a:srgbClr val="FF99CC"/>
                </a:solidFill>
              </a:rPr>
              <a:t>想像力</a:t>
            </a:r>
            <a:r>
              <a:rPr lang="ja-JP" altLang="en-US" dirty="0"/>
              <a:t>がない</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ストレスからの逃避＝うつ、虐待、引きこもる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7"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95603192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583107">
                                            <p:txEl>
                                              <p:pRg st="0" end="0"/>
                                            </p:txEl>
                                          </p:spTgt>
                                        </p:tgtEl>
                                        <p:attrNameLst>
                                          <p:attrName>style.visibility</p:attrName>
                                        </p:attrNameLst>
                                      </p:cBhvr>
                                      <p:to>
                                        <p:strVal val="visible"/>
                                      </p:to>
                                    </p:set>
                                    <p:animEffect transition="in" filter="strips(downRight)">
                                      <p:cBhvr>
                                        <p:cTn id="7" dur="2000"/>
                                        <p:tgtEl>
                                          <p:spTgt spid="1583107">
                                            <p:txEl>
                                              <p:pRg st="0" end="0"/>
                                            </p:txEl>
                                          </p:spTgt>
                                        </p:tgtEl>
                                      </p:cBhvr>
                                    </p:animEffect>
                                  </p:childTnLst>
                                </p:cTn>
                              </p:par>
                            </p:childTnLst>
                          </p:cTn>
                        </p:par>
                        <p:par>
                          <p:cTn id="8" fill="hold">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583107">
                                            <p:txEl>
                                              <p:pRg st="1" end="1"/>
                                            </p:txEl>
                                          </p:spTgt>
                                        </p:tgtEl>
                                        <p:attrNameLst>
                                          <p:attrName>style.visibility</p:attrName>
                                        </p:attrNameLst>
                                      </p:cBhvr>
                                      <p:to>
                                        <p:strVal val="visible"/>
                                      </p:to>
                                    </p:set>
                                    <p:animEffect transition="in" filter="strips(downRight)">
                                      <p:cBhvr>
                                        <p:cTn id="11" dur="2000"/>
                                        <p:tgtEl>
                                          <p:spTgt spid="1583107">
                                            <p:txEl>
                                              <p:pRg st="1" end="1"/>
                                            </p:txEl>
                                          </p:spTgt>
                                        </p:tgtEl>
                                      </p:cBhvr>
                                    </p:animEffect>
                                  </p:childTnLst>
                                </p:cTn>
                              </p:par>
                            </p:childTnLst>
                          </p:cTn>
                        </p:par>
                        <p:par>
                          <p:cTn id="12" fill="hold">
                            <p:stCondLst>
                              <p:cond delay="4000"/>
                            </p:stCondLst>
                            <p:childTnLst>
                              <p:par>
                                <p:cTn id="13" presetID="18" presetClass="entr" presetSubtype="6" fill="hold" grpId="0" nodeType="afterEffect">
                                  <p:stCondLst>
                                    <p:cond delay="0"/>
                                  </p:stCondLst>
                                  <p:childTnLst>
                                    <p:set>
                                      <p:cBhvr>
                                        <p:cTn id="14" dur="1" fill="hold">
                                          <p:stCondLst>
                                            <p:cond delay="0"/>
                                          </p:stCondLst>
                                        </p:cTn>
                                        <p:tgtEl>
                                          <p:spTgt spid="1583107">
                                            <p:txEl>
                                              <p:pRg st="2" end="2"/>
                                            </p:txEl>
                                          </p:spTgt>
                                        </p:tgtEl>
                                        <p:attrNameLst>
                                          <p:attrName>style.visibility</p:attrName>
                                        </p:attrNameLst>
                                      </p:cBhvr>
                                      <p:to>
                                        <p:strVal val="visible"/>
                                      </p:to>
                                    </p:set>
                                    <p:animEffect transition="in" filter="strips(downRight)">
                                      <p:cBhvr>
                                        <p:cTn id="15" dur="2000"/>
                                        <p:tgtEl>
                                          <p:spTgt spid="1583107">
                                            <p:txEl>
                                              <p:pRg st="2" end="2"/>
                                            </p:txEl>
                                          </p:spTgt>
                                        </p:tgtEl>
                                      </p:cBhvr>
                                    </p:animEffect>
                                  </p:childTnLst>
                                </p:cTn>
                              </p:par>
                            </p:childTnLst>
                          </p:cTn>
                        </p:par>
                        <p:par>
                          <p:cTn id="16" fill="hold">
                            <p:stCondLst>
                              <p:cond delay="6000"/>
                            </p:stCondLst>
                            <p:childTnLst>
                              <p:par>
                                <p:cTn id="17" presetID="18" presetClass="entr" presetSubtype="6" fill="hold" grpId="0" nodeType="afterEffect">
                                  <p:stCondLst>
                                    <p:cond delay="0"/>
                                  </p:stCondLst>
                                  <p:childTnLst>
                                    <p:set>
                                      <p:cBhvr>
                                        <p:cTn id="18" dur="1" fill="hold">
                                          <p:stCondLst>
                                            <p:cond delay="0"/>
                                          </p:stCondLst>
                                        </p:cTn>
                                        <p:tgtEl>
                                          <p:spTgt spid="1583107">
                                            <p:txEl>
                                              <p:pRg st="3" end="3"/>
                                            </p:txEl>
                                          </p:spTgt>
                                        </p:tgtEl>
                                        <p:attrNameLst>
                                          <p:attrName>style.visibility</p:attrName>
                                        </p:attrNameLst>
                                      </p:cBhvr>
                                      <p:to>
                                        <p:strVal val="visible"/>
                                      </p:to>
                                    </p:set>
                                    <p:animEffect transition="in" filter="strips(downRight)">
                                      <p:cBhvr>
                                        <p:cTn id="19" dur="2000"/>
                                        <p:tgtEl>
                                          <p:spTgt spid="1583107">
                                            <p:txEl>
                                              <p:pRg st="3" end="3"/>
                                            </p:txEl>
                                          </p:spTgt>
                                        </p:tgtEl>
                                      </p:cBhvr>
                                    </p:animEffect>
                                  </p:childTnLst>
                                </p:cTn>
                              </p:par>
                            </p:childTnLst>
                          </p:cTn>
                        </p:par>
                        <p:par>
                          <p:cTn id="20" fill="hold">
                            <p:stCondLst>
                              <p:cond delay="8000"/>
                            </p:stCondLst>
                            <p:childTnLst>
                              <p:par>
                                <p:cTn id="21" presetID="18" presetClass="entr" presetSubtype="6" fill="hold" grpId="0" nodeType="afterEffect">
                                  <p:stCondLst>
                                    <p:cond delay="0"/>
                                  </p:stCondLst>
                                  <p:childTnLst>
                                    <p:set>
                                      <p:cBhvr>
                                        <p:cTn id="22" dur="1" fill="hold">
                                          <p:stCondLst>
                                            <p:cond delay="0"/>
                                          </p:stCondLst>
                                        </p:cTn>
                                        <p:tgtEl>
                                          <p:spTgt spid="1583107">
                                            <p:txEl>
                                              <p:pRg st="4" end="4"/>
                                            </p:txEl>
                                          </p:spTgt>
                                        </p:tgtEl>
                                        <p:attrNameLst>
                                          <p:attrName>style.visibility</p:attrName>
                                        </p:attrNameLst>
                                      </p:cBhvr>
                                      <p:to>
                                        <p:strVal val="visible"/>
                                      </p:to>
                                    </p:set>
                                    <p:animEffect transition="in" filter="strips(downRight)">
                                      <p:cBhvr>
                                        <p:cTn id="23" dur="3000"/>
                                        <p:tgtEl>
                                          <p:spTgt spid="1583107">
                                            <p:txEl>
                                              <p:pRg st="4" end="4"/>
                                            </p:txEl>
                                          </p:spTgt>
                                        </p:tgtEl>
                                      </p:cBhvr>
                                    </p:animEffect>
                                  </p:childTnLst>
                                </p:cTn>
                              </p:par>
                            </p:childTnLst>
                          </p:cTn>
                        </p:par>
                        <p:par>
                          <p:cTn id="24" fill="hold">
                            <p:stCondLst>
                              <p:cond delay="11000"/>
                            </p:stCondLst>
                            <p:childTnLst>
                              <p:par>
                                <p:cTn id="25" presetID="18" presetClass="entr" presetSubtype="6" fill="hold" grpId="0" nodeType="afterEffect">
                                  <p:stCondLst>
                                    <p:cond delay="0"/>
                                  </p:stCondLst>
                                  <p:childTnLst>
                                    <p:set>
                                      <p:cBhvr>
                                        <p:cTn id="26" dur="1" fill="hold">
                                          <p:stCondLst>
                                            <p:cond delay="0"/>
                                          </p:stCondLst>
                                        </p:cTn>
                                        <p:tgtEl>
                                          <p:spTgt spid="1583107">
                                            <p:txEl>
                                              <p:pRg st="5" end="5"/>
                                            </p:txEl>
                                          </p:spTgt>
                                        </p:tgtEl>
                                        <p:attrNameLst>
                                          <p:attrName>style.visibility</p:attrName>
                                        </p:attrNameLst>
                                      </p:cBhvr>
                                      <p:to>
                                        <p:strVal val="visible"/>
                                      </p:to>
                                    </p:set>
                                    <p:animEffect transition="in" filter="strips(downRight)">
                                      <p:cBhvr>
                                        <p:cTn id="27" dur="3000"/>
                                        <p:tgtEl>
                                          <p:spTgt spid="1583107">
                                            <p:txEl>
                                              <p:pRg st="5" end="5"/>
                                            </p:txEl>
                                          </p:spTgt>
                                        </p:tgtEl>
                                      </p:cBhvr>
                                    </p:animEffect>
                                  </p:childTnLst>
                                </p:cTn>
                              </p:par>
                            </p:childTnLst>
                          </p:cTn>
                        </p:par>
                        <p:par>
                          <p:cTn id="28" fill="hold">
                            <p:stCondLst>
                              <p:cond delay="14000"/>
                            </p:stCondLst>
                            <p:childTnLst>
                              <p:par>
                                <p:cTn id="29" presetID="18" presetClass="entr" presetSubtype="6" fill="hold" grpId="0" nodeType="afterEffect">
                                  <p:stCondLst>
                                    <p:cond delay="0"/>
                                  </p:stCondLst>
                                  <p:childTnLst>
                                    <p:set>
                                      <p:cBhvr>
                                        <p:cTn id="30" dur="1" fill="hold">
                                          <p:stCondLst>
                                            <p:cond delay="0"/>
                                          </p:stCondLst>
                                        </p:cTn>
                                        <p:tgtEl>
                                          <p:spTgt spid="1583107">
                                            <p:txEl>
                                              <p:pRg st="6" end="6"/>
                                            </p:txEl>
                                          </p:spTgt>
                                        </p:tgtEl>
                                        <p:attrNameLst>
                                          <p:attrName>style.visibility</p:attrName>
                                        </p:attrNameLst>
                                      </p:cBhvr>
                                      <p:to>
                                        <p:strVal val="visible"/>
                                      </p:to>
                                    </p:set>
                                    <p:animEffect transition="in" filter="strips(downRight)">
                                      <p:cBhvr>
                                        <p:cTn id="31" dur="1000"/>
                                        <p:tgtEl>
                                          <p:spTgt spid="1583107">
                                            <p:txEl>
                                              <p:pRg st="6" end="6"/>
                                            </p:txEl>
                                          </p:spTgt>
                                        </p:tgtEl>
                                      </p:cBhvr>
                                    </p:animEffect>
                                  </p:childTnLst>
                                </p:cTn>
                              </p:par>
                            </p:childTnLst>
                          </p:cTn>
                        </p:par>
                        <p:par>
                          <p:cTn id="32" fill="hold">
                            <p:stCondLst>
                              <p:cond delay="15000"/>
                            </p:stCondLst>
                            <p:childTnLst>
                              <p:par>
                                <p:cTn id="33" presetID="18" presetClass="entr" presetSubtype="6" fill="hold" grpId="0" nodeType="afterEffect">
                                  <p:stCondLst>
                                    <p:cond delay="0"/>
                                  </p:stCondLst>
                                  <p:childTnLst>
                                    <p:set>
                                      <p:cBhvr>
                                        <p:cTn id="34" dur="1" fill="hold">
                                          <p:stCondLst>
                                            <p:cond delay="0"/>
                                          </p:stCondLst>
                                        </p:cTn>
                                        <p:tgtEl>
                                          <p:spTgt spid="1583107">
                                            <p:txEl>
                                              <p:pRg st="7" end="7"/>
                                            </p:txEl>
                                          </p:spTgt>
                                        </p:tgtEl>
                                        <p:attrNameLst>
                                          <p:attrName>style.visibility</p:attrName>
                                        </p:attrNameLst>
                                      </p:cBhvr>
                                      <p:to>
                                        <p:strVal val="visible"/>
                                      </p:to>
                                    </p:set>
                                    <p:animEffect transition="in" filter="strips(downRight)">
                                      <p:cBhvr>
                                        <p:cTn id="35" dur="1000"/>
                                        <p:tgtEl>
                                          <p:spTgt spid="1583107">
                                            <p:txEl>
                                              <p:pRg st="7" end="7"/>
                                            </p:txEl>
                                          </p:spTgt>
                                        </p:tgtEl>
                                      </p:cBhvr>
                                    </p:animEffect>
                                  </p:childTnLst>
                                </p:cTn>
                              </p:par>
                            </p:childTnLst>
                          </p:cTn>
                        </p:par>
                        <p:par>
                          <p:cTn id="36" fill="hold">
                            <p:stCondLst>
                              <p:cond delay="16000"/>
                            </p:stCondLst>
                            <p:childTnLst>
                              <p:par>
                                <p:cTn id="37" presetID="18" presetClass="entr" presetSubtype="6" fill="hold" grpId="0" nodeType="afterEffect">
                                  <p:stCondLst>
                                    <p:cond delay="0"/>
                                  </p:stCondLst>
                                  <p:childTnLst>
                                    <p:set>
                                      <p:cBhvr>
                                        <p:cTn id="38" dur="1" fill="hold">
                                          <p:stCondLst>
                                            <p:cond delay="0"/>
                                          </p:stCondLst>
                                        </p:cTn>
                                        <p:tgtEl>
                                          <p:spTgt spid="1583107">
                                            <p:txEl>
                                              <p:pRg st="8" end="8"/>
                                            </p:txEl>
                                          </p:spTgt>
                                        </p:tgtEl>
                                        <p:attrNameLst>
                                          <p:attrName>style.visibility</p:attrName>
                                        </p:attrNameLst>
                                      </p:cBhvr>
                                      <p:to>
                                        <p:strVal val="visible"/>
                                      </p:to>
                                    </p:set>
                                    <p:animEffect transition="in" filter="strips(downRight)">
                                      <p:cBhvr>
                                        <p:cTn id="39" dur="1000"/>
                                        <p:tgtEl>
                                          <p:spTgt spid="1583107">
                                            <p:txEl>
                                              <p:pRg st="8" end="8"/>
                                            </p:txEl>
                                          </p:spTgt>
                                        </p:tgtEl>
                                      </p:cBhvr>
                                    </p:animEffect>
                                  </p:childTnLst>
                                </p:cTn>
                              </p:par>
                            </p:childTnLst>
                          </p:cTn>
                        </p:par>
                        <p:par>
                          <p:cTn id="40" fill="hold">
                            <p:stCondLst>
                              <p:cond delay="17000"/>
                            </p:stCondLst>
                            <p:childTnLst>
                              <p:par>
                                <p:cTn id="41" presetID="18" presetClass="entr" presetSubtype="6" fill="hold" grpId="0" nodeType="afterEffect">
                                  <p:stCondLst>
                                    <p:cond delay="0"/>
                                  </p:stCondLst>
                                  <p:childTnLst>
                                    <p:set>
                                      <p:cBhvr>
                                        <p:cTn id="42" dur="1" fill="hold">
                                          <p:stCondLst>
                                            <p:cond delay="0"/>
                                          </p:stCondLst>
                                        </p:cTn>
                                        <p:tgtEl>
                                          <p:spTgt spid="1583107">
                                            <p:txEl>
                                              <p:pRg st="9" end="9"/>
                                            </p:txEl>
                                          </p:spTgt>
                                        </p:tgtEl>
                                        <p:attrNameLst>
                                          <p:attrName>style.visibility</p:attrName>
                                        </p:attrNameLst>
                                      </p:cBhvr>
                                      <p:to>
                                        <p:strVal val="visible"/>
                                      </p:to>
                                    </p:set>
                                    <p:animEffect transition="in" filter="strips(downRight)">
                                      <p:cBhvr>
                                        <p:cTn id="43" dur="2000"/>
                                        <p:tgtEl>
                                          <p:spTgt spid="15831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3107"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11969" y="791"/>
            <a:ext cx="9258300" cy="1143000"/>
          </a:xfrm>
        </p:spPr>
        <p:txBody>
          <a:bodyPr/>
          <a:lstStyle/>
          <a:p>
            <a:pPr eaLnBrk="1" hangingPunct="1"/>
            <a:r>
              <a:rPr lang="ja-JP" altLang="en-US" dirty="0"/>
              <a:t>余裕がある</a:t>
            </a:r>
            <a:br>
              <a:rPr lang="en-US" altLang="ja-JP" dirty="0"/>
            </a:br>
            <a:r>
              <a:rPr lang="ja-JP" altLang="en-US" dirty="0"/>
              <a:t>（ストレスに対処できる時）</a:t>
            </a:r>
          </a:p>
        </p:txBody>
      </p:sp>
      <p:sp>
        <p:nvSpPr>
          <p:cNvPr id="1583107" name="Rectangle 3"/>
          <p:cNvSpPr>
            <a:spLocks noGrp="1" noChangeArrowheads="1"/>
          </p:cNvSpPr>
          <p:nvPr>
            <p:ph idx="1"/>
          </p:nvPr>
        </p:nvSpPr>
        <p:spPr>
          <a:xfrm>
            <a:off x="370795" y="1254642"/>
            <a:ext cx="9498012" cy="6031983"/>
          </a:xfrm>
        </p:spPr>
        <p:txBody>
          <a:bodyPr/>
          <a:lstStyle/>
          <a:p>
            <a:pPr algn="ctr" eaLnBrk="1" hangingPunct="1">
              <a:lnSpc>
                <a:spcPct val="90000"/>
              </a:lnSpc>
              <a:buFont typeface="Monotype Sorts" pitchFamily="2" charset="2"/>
              <a:buNone/>
            </a:pPr>
            <a:r>
              <a:rPr lang="ja-JP" altLang="en-US" dirty="0"/>
              <a:t>本当は</a:t>
            </a:r>
            <a:r>
              <a:rPr lang="ja-JP" altLang="en-US" dirty="0">
                <a:solidFill>
                  <a:srgbClr val="CCFF33"/>
                </a:solidFill>
              </a:rPr>
              <a:t>目標</a:t>
            </a:r>
            <a:r>
              <a:rPr lang="ja-JP" altLang="en-US" dirty="0"/>
              <a:t>のある生活をしたい</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t>実際には</a:t>
            </a:r>
            <a:r>
              <a:rPr lang="ja-JP" altLang="en-US" dirty="0">
                <a:solidFill>
                  <a:srgbClr val="CCFF33"/>
                </a:solidFill>
              </a:rPr>
              <a:t>挫折、失敗、失恋</a:t>
            </a:r>
          </a:p>
          <a:p>
            <a:pPr algn="ctr" eaLnBrk="1" hangingPunct="1">
              <a:lnSpc>
                <a:spcPct val="90000"/>
              </a:lnSpc>
              <a:buFont typeface="Monotype Sorts" pitchFamily="2" charset="2"/>
              <a:buNone/>
            </a:pPr>
            <a:r>
              <a:rPr lang="ja-JP" altLang="en-US" dirty="0"/>
              <a:t>↓</a:t>
            </a:r>
          </a:p>
          <a:p>
            <a:pPr eaLnBrk="1" hangingPunct="1">
              <a:lnSpc>
                <a:spcPct val="90000"/>
              </a:lnSpc>
              <a:buFont typeface="Monotype Sorts" pitchFamily="2" charset="2"/>
              <a:buNone/>
            </a:pPr>
            <a:r>
              <a:rPr lang="en-US" altLang="ja-JP" dirty="0">
                <a:solidFill>
                  <a:srgbClr val="FF99CC"/>
                </a:solidFill>
              </a:rPr>
              <a:t>			</a:t>
            </a:r>
            <a:r>
              <a:rPr lang="ja-JP" altLang="en-US" dirty="0">
                <a:solidFill>
                  <a:srgbClr val="FF99CC"/>
                </a:solidFill>
              </a:rPr>
              <a:t>　客観性</a:t>
            </a:r>
            <a:r>
              <a:rPr lang="ja-JP" altLang="en-US" dirty="0"/>
              <a:t>が　</a:t>
            </a:r>
            <a:r>
              <a:rPr lang="ja-JP" altLang="en-US" sz="4400" dirty="0">
                <a:solidFill>
                  <a:srgbClr val="FF99CC"/>
                </a:solidFill>
                <a:latin typeface="HGP創英角ﾎﾟｯﾌﾟ体" panose="040B0A00000000000000" pitchFamily="50" charset="-128"/>
                <a:ea typeface="HGP創英角ﾎﾟｯﾌﾟ体" panose="040B0A00000000000000" pitchFamily="50" charset="-128"/>
              </a:rPr>
              <a:t>経験</a:t>
            </a:r>
            <a:r>
              <a:rPr lang="ja-JP" altLang="en-US" dirty="0"/>
              <a:t>が</a:t>
            </a:r>
            <a:r>
              <a:rPr lang="ja-JP" altLang="en-US" dirty="0">
                <a:solidFill>
                  <a:srgbClr val="FF99CC"/>
                </a:solidFill>
              </a:rPr>
              <a:t>　情報</a:t>
            </a:r>
            <a:r>
              <a:rPr lang="ja-JP" altLang="en-US" dirty="0"/>
              <a:t>が</a:t>
            </a:r>
            <a:endParaRPr lang="en-US" altLang="ja-JP" dirty="0"/>
          </a:p>
          <a:p>
            <a:pPr eaLnBrk="1" hangingPunct="1">
              <a:lnSpc>
                <a:spcPct val="90000"/>
              </a:lnSpc>
              <a:buFont typeface="Monotype Sorts" pitchFamily="2" charset="2"/>
              <a:buNone/>
            </a:pPr>
            <a:r>
              <a:rPr lang="ja-JP" altLang="en-US" dirty="0"/>
              <a:t>　	　　　</a:t>
            </a:r>
            <a:r>
              <a:rPr lang="ja-JP" altLang="en-US" dirty="0">
                <a:solidFill>
                  <a:srgbClr val="FF99CC"/>
                </a:solidFill>
              </a:rPr>
              <a:t>志（こころざし）</a:t>
            </a:r>
            <a:r>
              <a:rPr lang="ja-JP" altLang="en-US" dirty="0"/>
              <a:t>が　</a:t>
            </a:r>
            <a:r>
              <a:rPr lang="ja-JP" altLang="en-US" dirty="0">
                <a:solidFill>
                  <a:srgbClr val="FF99CC"/>
                </a:solidFill>
              </a:rPr>
              <a:t>余裕</a:t>
            </a:r>
            <a:r>
              <a:rPr lang="ja-JP" altLang="en-US" dirty="0"/>
              <a:t>が　</a:t>
            </a:r>
            <a:r>
              <a:rPr lang="ja-JP" altLang="en-US" dirty="0">
                <a:solidFill>
                  <a:srgbClr val="FF99CC"/>
                </a:solidFill>
              </a:rPr>
              <a:t>想像力</a:t>
            </a:r>
            <a:r>
              <a:rPr lang="ja-JP" altLang="en-US" dirty="0"/>
              <a:t>が　生まれ</a:t>
            </a:r>
            <a:endParaRPr lang="en-US" altLang="ja-JP" dirty="0"/>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a:t>
            </a:r>
            <a:r>
              <a:rPr lang="ja-JP" altLang="en-US" dirty="0"/>
              <a:t>をためずに</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切れない、引きこもらない生活が送れる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6"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7" name="Rectangle 3"/>
          <p:cNvSpPr txBox="1">
            <a:spLocks noChangeArrowheads="1"/>
          </p:cNvSpPr>
          <p:nvPr/>
        </p:nvSpPr>
        <p:spPr bwMode="auto">
          <a:xfrm>
            <a:off x="-381000" y="2051332"/>
            <a:ext cx="3924637" cy="177165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2000" b="0" i="0" u="none" strike="noStrike" kern="0" cap="none" spc="0" normalizeH="0" baseline="0" noProof="0" dirty="0">
                <a:ln>
                  <a:noFill/>
                </a:ln>
                <a:solidFill>
                  <a:srgbClr val="FFFFFF"/>
                </a:solidFill>
                <a:effectLst/>
                <a:uLnTx/>
                <a:uFillTx/>
                <a:latin typeface="Arial"/>
                <a:ea typeface="ＭＳ Ｐゴシック"/>
                <a:cs typeface="+mn-cs"/>
              </a:rPr>
              <a:t>　     でも</a:t>
            </a: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3200" b="0" i="0" u="none" strike="noStrike" kern="0" cap="none" spc="0" normalizeH="0" baseline="0" noProof="0" dirty="0">
                <a:ln>
                  <a:noFill/>
                </a:ln>
                <a:solidFill>
                  <a:srgbClr val="CCFF99"/>
                </a:solidFill>
                <a:effectLst/>
                <a:uLnTx/>
                <a:uFillTx/>
                <a:latin typeface="HGS創英角ﾎﾟｯﾌﾟ体" panose="040B0A00000000000000" pitchFamily="50" charset="-128"/>
                <a:ea typeface="HGS創英角ﾎﾟｯﾌﾟ体" panose="040B0A00000000000000" pitchFamily="50" charset="-128"/>
                <a:cs typeface="+mn-cs"/>
              </a:rPr>
              <a:t>関係性</a:t>
            </a:r>
            <a:endParaRPr kumimoji="1" lang="en-US" altLang="ja-JP" sz="3200" b="0" i="0" u="none" strike="noStrike" kern="0" cap="none" spc="0" normalizeH="0" baseline="0" noProof="0" dirty="0">
              <a:ln>
                <a:noFill/>
              </a:ln>
              <a:solidFill>
                <a:srgbClr val="FF99CC"/>
              </a:solidFill>
              <a:effectLst/>
              <a:uLnTx/>
              <a:uFillTx/>
              <a:latin typeface="Arial"/>
              <a:ea typeface="ＭＳ Ｐゴシック"/>
              <a:cs typeface="+mn-cs"/>
            </a:endParaRPr>
          </a:p>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　 </a:t>
            </a:r>
            <a:r>
              <a:rPr kumimoji="1" lang="ja-JP" altLang="en-US" sz="2400" b="0" i="0" u="none" strike="noStrike" kern="0" cap="none" spc="0" normalizeH="0" baseline="0" noProof="0" dirty="0">
                <a:ln>
                  <a:noFill/>
                </a:ln>
                <a:solidFill>
                  <a:srgbClr val="FFCCFF"/>
                </a:solidFill>
                <a:effectLst/>
                <a:uLnTx/>
                <a:uFillTx/>
                <a:latin typeface="Arial"/>
                <a:ea typeface="ＭＳ Ｐゴシック"/>
                <a:cs typeface="+mn-cs"/>
              </a:rPr>
              <a:t>（きずな </a:t>
            </a:r>
            <a:r>
              <a:rPr kumimoji="1" lang="ja-JP" altLang="en-US" sz="32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絆</a:t>
            </a:r>
            <a:r>
              <a:rPr kumimoji="1" lang="ja-JP" altLang="en-US" sz="24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 </a:t>
            </a:r>
            <a:r>
              <a:rPr kumimoji="1" lang="ja-JP" altLang="en-US" sz="2400" b="0" i="0" u="none" strike="noStrike" kern="0" cap="none" spc="0" normalizeH="0" baseline="0" noProof="0" dirty="0">
                <a:ln>
                  <a:noFill/>
                </a:ln>
                <a:solidFill>
                  <a:srgbClr val="FFCCFF"/>
                </a:solidFill>
                <a:effectLst/>
                <a:uLnTx/>
                <a:uFillTx/>
                <a:latin typeface="Arial"/>
                <a:ea typeface="ＭＳ Ｐゴシック"/>
                <a:cs typeface="+mn-cs"/>
              </a:rPr>
              <a:t>ほだし）</a:t>
            </a:r>
            <a:endParaRPr kumimoji="1" lang="en-US" altLang="ja-JP" sz="2400" b="0" i="0" u="none" strike="noStrike" kern="0" cap="none" spc="0" normalizeH="0" baseline="0" noProof="0" dirty="0">
              <a:ln>
                <a:noFill/>
              </a:ln>
              <a:solidFill>
                <a:srgbClr val="FFCCFF"/>
              </a:solidFill>
              <a:effectLst/>
              <a:uLnTx/>
              <a:uFillTx/>
              <a:latin typeface="Arial"/>
              <a:ea typeface="ＭＳ Ｐゴシック"/>
              <a:cs typeface="+mn-cs"/>
            </a:endParaRPr>
          </a:p>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3200" b="0" i="0" u="none" strike="noStrike" kern="0" cap="none" spc="0" normalizeH="0" baseline="0" noProof="0" dirty="0">
                <a:ln>
                  <a:noFill/>
                </a:ln>
                <a:solidFill>
                  <a:srgbClr val="FFCCCC"/>
                </a:solidFill>
                <a:effectLst/>
                <a:uLnTx/>
                <a:uFillTx/>
                <a:latin typeface="HGS創英角ﾎﾟｯﾌﾟ体" panose="040B0A00000000000000" pitchFamily="50" charset="-128"/>
                <a:ea typeface="HGS創英角ﾎﾟｯﾌﾟ体" panose="040B0A00000000000000" pitchFamily="50" charset="-128"/>
                <a:cs typeface="+mn-cs"/>
              </a:rPr>
              <a:t>居場所</a:t>
            </a: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2000" b="0" i="0" u="none" strike="noStrike" kern="0" cap="none" spc="0" normalizeH="0" baseline="0" noProof="0" dirty="0">
                <a:ln>
                  <a:noFill/>
                </a:ln>
                <a:solidFill>
                  <a:srgbClr val="FFFFFF"/>
                </a:solidFill>
                <a:effectLst/>
                <a:uLnTx/>
                <a:uFillTx/>
                <a:latin typeface="Arial"/>
                <a:ea typeface="ＭＳ Ｐゴシック"/>
                <a:cs typeface="+mn-cs"/>
              </a:rPr>
              <a:t>があれば</a:t>
            </a:r>
          </a:p>
        </p:txBody>
      </p:sp>
    </p:spTree>
    <p:extLst>
      <p:ext uri="{BB962C8B-B14F-4D97-AF65-F5344CB8AC3E}">
        <p14:creationId xmlns:p14="http://schemas.microsoft.com/office/powerpoint/2010/main" val="300287081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583107">
                                            <p:txEl>
                                              <p:pRg st="0" end="0"/>
                                            </p:txEl>
                                          </p:spTgt>
                                        </p:tgtEl>
                                        <p:attrNameLst>
                                          <p:attrName>style.visibility</p:attrName>
                                        </p:attrNameLst>
                                      </p:cBhvr>
                                      <p:to>
                                        <p:strVal val="visible"/>
                                      </p:to>
                                    </p:set>
                                    <p:animEffect transition="in" filter="strips(downRight)">
                                      <p:cBhvr>
                                        <p:cTn id="7" dur="2000"/>
                                        <p:tgtEl>
                                          <p:spTgt spid="1583107">
                                            <p:txEl>
                                              <p:pRg st="0" end="0"/>
                                            </p:txEl>
                                          </p:spTgt>
                                        </p:tgtEl>
                                      </p:cBhvr>
                                    </p:animEffect>
                                  </p:childTnLst>
                                </p:cTn>
                              </p:par>
                            </p:childTnLst>
                          </p:cTn>
                        </p:par>
                        <p:par>
                          <p:cTn id="8" fill="hold">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583107">
                                            <p:txEl>
                                              <p:pRg st="1" end="1"/>
                                            </p:txEl>
                                          </p:spTgt>
                                        </p:tgtEl>
                                        <p:attrNameLst>
                                          <p:attrName>style.visibility</p:attrName>
                                        </p:attrNameLst>
                                      </p:cBhvr>
                                      <p:to>
                                        <p:strVal val="visible"/>
                                      </p:to>
                                    </p:set>
                                    <p:animEffect transition="in" filter="strips(downRight)">
                                      <p:cBhvr>
                                        <p:cTn id="11" dur="1000"/>
                                        <p:tgtEl>
                                          <p:spTgt spid="1583107">
                                            <p:txEl>
                                              <p:pRg st="1" end="1"/>
                                            </p:txEl>
                                          </p:spTgt>
                                        </p:tgtEl>
                                      </p:cBhvr>
                                    </p:animEffect>
                                  </p:childTnLst>
                                </p:cTn>
                              </p:par>
                            </p:childTnLst>
                          </p:cTn>
                        </p:par>
                        <p:par>
                          <p:cTn id="12" fill="hold">
                            <p:stCondLst>
                              <p:cond delay="3000"/>
                            </p:stCondLst>
                            <p:childTnLst>
                              <p:par>
                                <p:cTn id="13" presetID="18" presetClass="entr" presetSubtype="6" fill="hold" grpId="0" nodeType="afterEffect">
                                  <p:stCondLst>
                                    <p:cond delay="0"/>
                                  </p:stCondLst>
                                  <p:childTnLst>
                                    <p:set>
                                      <p:cBhvr>
                                        <p:cTn id="14" dur="1" fill="hold">
                                          <p:stCondLst>
                                            <p:cond delay="0"/>
                                          </p:stCondLst>
                                        </p:cTn>
                                        <p:tgtEl>
                                          <p:spTgt spid="1583107">
                                            <p:txEl>
                                              <p:pRg st="2" end="2"/>
                                            </p:txEl>
                                          </p:spTgt>
                                        </p:tgtEl>
                                        <p:attrNameLst>
                                          <p:attrName>style.visibility</p:attrName>
                                        </p:attrNameLst>
                                      </p:cBhvr>
                                      <p:to>
                                        <p:strVal val="visible"/>
                                      </p:to>
                                    </p:set>
                                    <p:animEffect transition="in" filter="strips(downRight)">
                                      <p:cBhvr>
                                        <p:cTn id="15" dur="2000"/>
                                        <p:tgtEl>
                                          <p:spTgt spid="1583107">
                                            <p:txEl>
                                              <p:pRg st="2" end="2"/>
                                            </p:txEl>
                                          </p:spTgt>
                                        </p:tgtEl>
                                      </p:cBhvr>
                                    </p:animEffect>
                                  </p:childTnLst>
                                </p:cTn>
                              </p:par>
                            </p:childTnLst>
                          </p:cTn>
                        </p:par>
                        <p:par>
                          <p:cTn id="16" fill="hold">
                            <p:stCondLst>
                              <p:cond delay="5000"/>
                            </p:stCondLst>
                            <p:childTnLst>
                              <p:par>
                                <p:cTn id="17" presetID="18" presetClass="entr" presetSubtype="6" fill="hold" grpId="0" nodeType="afterEffect">
                                  <p:stCondLst>
                                    <p:cond delay="0"/>
                                  </p:stCondLst>
                                  <p:childTnLst>
                                    <p:set>
                                      <p:cBhvr>
                                        <p:cTn id="18" dur="1" fill="hold">
                                          <p:stCondLst>
                                            <p:cond delay="0"/>
                                          </p:stCondLst>
                                        </p:cTn>
                                        <p:tgtEl>
                                          <p:spTgt spid="1583107">
                                            <p:txEl>
                                              <p:pRg st="3" end="3"/>
                                            </p:txEl>
                                          </p:spTgt>
                                        </p:tgtEl>
                                        <p:attrNameLst>
                                          <p:attrName>style.visibility</p:attrName>
                                        </p:attrNameLst>
                                      </p:cBhvr>
                                      <p:to>
                                        <p:strVal val="visible"/>
                                      </p:to>
                                    </p:set>
                                    <p:animEffect transition="in" filter="strips(downRight)">
                                      <p:cBhvr>
                                        <p:cTn id="19" dur="2000"/>
                                        <p:tgtEl>
                                          <p:spTgt spid="1583107">
                                            <p:txEl>
                                              <p:pRg st="3" end="3"/>
                                            </p:txEl>
                                          </p:spTgt>
                                        </p:tgtEl>
                                      </p:cBhvr>
                                    </p:animEffect>
                                  </p:childTnLst>
                                </p:cTn>
                              </p:par>
                            </p:childTnLst>
                          </p:cTn>
                        </p:par>
                        <p:par>
                          <p:cTn id="20" fill="hold">
                            <p:stCondLst>
                              <p:cond delay="70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2000"/>
                                        <p:tgtEl>
                                          <p:spTgt spid="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2000"/>
                                        <p:tgtEl>
                                          <p:spTgt spid="7">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2000"/>
                                        <p:tgtEl>
                                          <p:spTgt spid="7">
                                            <p:txEl>
                                              <p:pRg st="2" end="2"/>
                                            </p:txEl>
                                          </p:spTgt>
                                        </p:tgtEl>
                                      </p:cBhvr>
                                    </p:animEffect>
                                  </p:childTnLst>
                                </p:cTn>
                              </p:par>
                            </p:childTnLst>
                          </p:cTn>
                        </p:par>
                        <p:par>
                          <p:cTn id="30" fill="hold">
                            <p:stCondLst>
                              <p:cond delay="9000"/>
                            </p:stCondLst>
                            <p:childTnLst>
                              <p:par>
                                <p:cTn id="31" presetID="18" presetClass="entr" presetSubtype="6" fill="hold" grpId="0" nodeType="afterEffect">
                                  <p:stCondLst>
                                    <p:cond delay="0"/>
                                  </p:stCondLst>
                                  <p:childTnLst>
                                    <p:set>
                                      <p:cBhvr>
                                        <p:cTn id="32" dur="1" fill="hold">
                                          <p:stCondLst>
                                            <p:cond delay="0"/>
                                          </p:stCondLst>
                                        </p:cTn>
                                        <p:tgtEl>
                                          <p:spTgt spid="1583107">
                                            <p:txEl>
                                              <p:pRg st="4" end="4"/>
                                            </p:txEl>
                                          </p:spTgt>
                                        </p:tgtEl>
                                        <p:attrNameLst>
                                          <p:attrName>style.visibility</p:attrName>
                                        </p:attrNameLst>
                                      </p:cBhvr>
                                      <p:to>
                                        <p:strVal val="visible"/>
                                      </p:to>
                                    </p:set>
                                    <p:animEffect transition="in" filter="strips(downRight)">
                                      <p:cBhvr>
                                        <p:cTn id="33" dur="3000"/>
                                        <p:tgtEl>
                                          <p:spTgt spid="1583107">
                                            <p:txEl>
                                              <p:pRg st="4" end="4"/>
                                            </p:txEl>
                                          </p:spTgt>
                                        </p:tgtEl>
                                      </p:cBhvr>
                                    </p:animEffect>
                                  </p:childTnLst>
                                </p:cTn>
                              </p:par>
                            </p:childTnLst>
                          </p:cTn>
                        </p:par>
                        <p:par>
                          <p:cTn id="34" fill="hold">
                            <p:stCondLst>
                              <p:cond delay="12000"/>
                            </p:stCondLst>
                            <p:childTnLst>
                              <p:par>
                                <p:cTn id="35" presetID="18" presetClass="entr" presetSubtype="6" fill="hold" grpId="0" nodeType="afterEffect">
                                  <p:stCondLst>
                                    <p:cond delay="0"/>
                                  </p:stCondLst>
                                  <p:childTnLst>
                                    <p:set>
                                      <p:cBhvr>
                                        <p:cTn id="36" dur="1" fill="hold">
                                          <p:stCondLst>
                                            <p:cond delay="0"/>
                                          </p:stCondLst>
                                        </p:cTn>
                                        <p:tgtEl>
                                          <p:spTgt spid="1583107">
                                            <p:txEl>
                                              <p:pRg st="5" end="5"/>
                                            </p:txEl>
                                          </p:spTgt>
                                        </p:tgtEl>
                                        <p:attrNameLst>
                                          <p:attrName>style.visibility</p:attrName>
                                        </p:attrNameLst>
                                      </p:cBhvr>
                                      <p:to>
                                        <p:strVal val="visible"/>
                                      </p:to>
                                    </p:set>
                                    <p:animEffect transition="in" filter="strips(downRight)">
                                      <p:cBhvr>
                                        <p:cTn id="37" dur="3000"/>
                                        <p:tgtEl>
                                          <p:spTgt spid="1583107">
                                            <p:txEl>
                                              <p:pRg st="5" end="5"/>
                                            </p:txEl>
                                          </p:spTgt>
                                        </p:tgtEl>
                                      </p:cBhvr>
                                    </p:animEffect>
                                  </p:childTnLst>
                                </p:cTn>
                              </p:par>
                            </p:childTnLst>
                          </p:cTn>
                        </p:par>
                        <p:par>
                          <p:cTn id="38" fill="hold">
                            <p:stCondLst>
                              <p:cond delay="15000"/>
                            </p:stCondLst>
                            <p:childTnLst>
                              <p:par>
                                <p:cTn id="39" presetID="18" presetClass="entr" presetSubtype="6" fill="hold" grpId="0" nodeType="afterEffect">
                                  <p:stCondLst>
                                    <p:cond delay="0"/>
                                  </p:stCondLst>
                                  <p:childTnLst>
                                    <p:set>
                                      <p:cBhvr>
                                        <p:cTn id="40" dur="1" fill="hold">
                                          <p:stCondLst>
                                            <p:cond delay="0"/>
                                          </p:stCondLst>
                                        </p:cTn>
                                        <p:tgtEl>
                                          <p:spTgt spid="1583107">
                                            <p:txEl>
                                              <p:pRg st="6" end="6"/>
                                            </p:txEl>
                                          </p:spTgt>
                                        </p:tgtEl>
                                        <p:attrNameLst>
                                          <p:attrName>style.visibility</p:attrName>
                                        </p:attrNameLst>
                                      </p:cBhvr>
                                      <p:to>
                                        <p:strVal val="visible"/>
                                      </p:to>
                                    </p:set>
                                    <p:animEffect transition="in" filter="strips(downRight)">
                                      <p:cBhvr>
                                        <p:cTn id="41" dur="3000"/>
                                        <p:tgtEl>
                                          <p:spTgt spid="1583107">
                                            <p:txEl>
                                              <p:pRg st="6" end="6"/>
                                            </p:txEl>
                                          </p:spTgt>
                                        </p:tgtEl>
                                      </p:cBhvr>
                                    </p:animEffect>
                                  </p:childTnLst>
                                </p:cTn>
                              </p:par>
                            </p:childTnLst>
                          </p:cTn>
                        </p:par>
                        <p:par>
                          <p:cTn id="42" fill="hold">
                            <p:stCondLst>
                              <p:cond delay="18000"/>
                            </p:stCondLst>
                            <p:childTnLst>
                              <p:par>
                                <p:cTn id="43" presetID="18" presetClass="entr" presetSubtype="6" fill="hold" grpId="0" nodeType="afterEffect">
                                  <p:stCondLst>
                                    <p:cond delay="0"/>
                                  </p:stCondLst>
                                  <p:childTnLst>
                                    <p:set>
                                      <p:cBhvr>
                                        <p:cTn id="44" dur="1" fill="hold">
                                          <p:stCondLst>
                                            <p:cond delay="0"/>
                                          </p:stCondLst>
                                        </p:cTn>
                                        <p:tgtEl>
                                          <p:spTgt spid="1583107">
                                            <p:txEl>
                                              <p:pRg st="7" end="7"/>
                                            </p:txEl>
                                          </p:spTgt>
                                        </p:tgtEl>
                                        <p:attrNameLst>
                                          <p:attrName>style.visibility</p:attrName>
                                        </p:attrNameLst>
                                      </p:cBhvr>
                                      <p:to>
                                        <p:strVal val="visible"/>
                                      </p:to>
                                    </p:set>
                                    <p:animEffect transition="in" filter="strips(downRight)">
                                      <p:cBhvr>
                                        <p:cTn id="45" dur="1000"/>
                                        <p:tgtEl>
                                          <p:spTgt spid="1583107">
                                            <p:txEl>
                                              <p:pRg st="7" end="7"/>
                                            </p:txEl>
                                          </p:spTgt>
                                        </p:tgtEl>
                                      </p:cBhvr>
                                    </p:animEffect>
                                  </p:childTnLst>
                                </p:cTn>
                              </p:par>
                            </p:childTnLst>
                          </p:cTn>
                        </p:par>
                        <p:par>
                          <p:cTn id="46" fill="hold">
                            <p:stCondLst>
                              <p:cond delay="19000"/>
                            </p:stCondLst>
                            <p:childTnLst>
                              <p:par>
                                <p:cTn id="47" presetID="18" presetClass="entr" presetSubtype="6" fill="hold" grpId="0" nodeType="afterEffect">
                                  <p:stCondLst>
                                    <p:cond delay="0"/>
                                  </p:stCondLst>
                                  <p:childTnLst>
                                    <p:set>
                                      <p:cBhvr>
                                        <p:cTn id="48" dur="1" fill="hold">
                                          <p:stCondLst>
                                            <p:cond delay="0"/>
                                          </p:stCondLst>
                                        </p:cTn>
                                        <p:tgtEl>
                                          <p:spTgt spid="1583107">
                                            <p:txEl>
                                              <p:pRg st="8" end="8"/>
                                            </p:txEl>
                                          </p:spTgt>
                                        </p:tgtEl>
                                        <p:attrNameLst>
                                          <p:attrName>style.visibility</p:attrName>
                                        </p:attrNameLst>
                                      </p:cBhvr>
                                      <p:to>
                                        <p:strVal val="visible"/>
                                      </p:to>
                                    </p:set>
                                    <p:animEffect transition="in" filter="strips(downRight)">
                                      <p:cBhvr>
                                        <p:cTn id="49" dur="1000"/>
                                        <p:tgtEl>
                                          <p:spTgt spid="1583107">
                                            <p:txEl>
                                              <p:pRg st="8" end="8"/>
                                            </p:txEl>
                                          </p:spTgt>
                                        </p:tgtEl>
                                      </p:cBhvr>
                                    </p:animEffect>
                                  </p:childTnLst>
                                </p:cTn>
                              </p:par>
                            </p:childTnLst>
                          </p:cTn>
                        </p:par>
                        <p:par>
                          <p:cTn id="50" fill="hold">
                            <p:stCondLst>
                              <p:cond delay="20000"/>
                            </p:stCondLst>
                            <p:childTnLst>
                              <p:par>
                                <p:cTn id="51" presetID="18" presetClass="entr" presetSubtype="6" fill="hold" grpId="0" nodeType="afterEffect">
                                  <p:stCondLst>
                                    <p:cond delay="0"/>
                                  </p:stCondLst>
                                  <p:childTnLst>
                                    <p:set>
                                      <p:cBhvr>
                                        <p:cTn id="52" dur="1" fill="hold">
                                          <p:stCondLst>
                                            <p:cond delay="0"/>
                                          </p:stCondLst>
                                        </p:cTn>
                                        <p:tgtEl>
                                          <p:spTgt spid="1583107">
                                            <p:txEl>
                                              <p:pRg st="9" end="9"/>
                                            </p:txEl>
                                          </p:spTgt>
                                        </p:tgtEl>
                                        <p:attrNameLst>
                                          <p:attrName>style.visibility</p:attrName>
                                        </p:attrNameLst>
                                      </p:cBhvr>
                                      <p:to>
                                        <p:strVal val="visible"/>
                                      </p:to>
                                    </p:set>
                                    <p:animEffect transition="in" filter="strips(downRight)">
                                      <p:cBhvr>
                                        <p:cTn id="53" dur="2000"/>
                                        <p:tgtEl>
                                          <p:spTgt spid="15831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3107" grpId="0" build="p"/>
      <p:bldP spid="7"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9999"/>
            </a:gs>
            <a:gs pos="69000">
              <a:srgbClr val="FFCCCC"/>
            </a:gs>
            <a:gs pos="23000">
              <a:srgbClr val="FFCCCC"/>
            </a:gs>
            <a:gs pos="100000">
              <a:srgbClr val="FFFFFF"/>
            </a:gs>
          </a:gsLst>
          <a:lin ang="2700000" scaled="1"/>
          <a:tileRect/>
        </a:gradFill>
        <a:effectLst/>
      </p:bgPr>
    </p:bg>
    <p:spTree>
      <p:nvGrpSpPr>
        <p:cNvPr id="1" name=""/>
        <p:cNvGrpSpPr/>
        <p:nvPr/>
      </p:nvGrpSpPr>
      <p:grpSpPr>
        <a:xfrm>
          <a:off x="0" y="0"/>
          <a:ext cx="0" cy="0"/>
          <a:chOff x="0" y="0"/>
          <a:chExt cx="0" cy="0"/>
        </a:xfrm>
      </p:grpSpPr>
      <p:sp>
        <p:nvSpPr>
          <p:cNvPr id="977922" name="Text Box 2"/>
          <p:cNvSpPr txBox="1">
            <a:spLocks noChangeArrowheads="1"/>
          </p:cNvSpPr>
          <p:nvPr/>
        </p:nvSpPr>
        <p:spPr bwMode="auto">
          <a:xfrm rot="10800000" flipV="1">
            <a:off x="293832" y="1470547"/>
            <a:ext cx="9699336" cy="3916906"/>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人は </a:t>
            </a:r>
            <a:r>
              <a:rPr kumimoji="1" lang="ja-JP" altLang="en-US" sz="6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経験</a:t>
            </a:r>
            <a:r>
              <a:rPr kumimoji="1" lang="ja-JP" altLang="en-US" sz="44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 </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に学び</a:t>
            </a:r>
            <a:endParaRPr kumimoji="1" lang="en-US" altLang="ja-JP"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endParaRPr kumimoji="1" lang="en-US" altLang="ja-JP"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経験</a:t>
            </a:r>
            <a:r>
              <a:rPr kumimoji="1" lang="ja-JP" altLang="en-US" sz="4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していないことは </a:t>
            </a:r>
            <a:r>
              <a:rPr kumimoji="1" lang="ja-JP" altLang="en-US" sz="66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他人ごと</a:t>
            </a:r>
          </a:p>
        </p:txBody>
      </p:sp>
    </p:spTree>
    <p:extLst>
      <p:ext uri="{BB962C8B-B14F-4D97-AF65-F5344CB8AC3E}">
        <p14:creationId xmlns:p14="http://schemas.microsoft.com/office/powerpoint/2010/main" val="414906098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977922"/>
                                        </p:tgtEl>
                                        <p:attrNameLst>
                                          <p:attrName>style.visibility</p:attrName>
                                        </p:attrNameLst>
                                      </p:cBhvr>
                                      <p:to>
                                        <p:strVal val="visible"/>
                                      </p:to>
                                    </p:set>
                                    <p:animEffect transition="in" filter="fade">
                                      <p:cBhvr>
                                        <p:cTn id="7" dur="2000"/>
                                        <p:tgtEl>
                                          <p:spTgt spid="977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214313" y="0"/>
            <a:ext cx="9815512" cy="757655"/>
          </a:xfrm>
        </p:spPr>
        <p:txBody>
          <a:bodyPr/>
          <a:lstStyle/>
          <a:p>
            <a:pPr eaLnBrk="1" hangingPunct="1"/>
            <a:r>
              <a:rPr lang="ja-JP" altLang="en-US" dirty="0"/>
              <a:t>治療から見た「こころの病」</a:t>
            </a:r>
          </a:p>
        </p:txBody>
      </p:sp>
      <p:sp>
        <p:nvSpPr>
          <p:cNvPr id="1584131" name="Rectangle 3"/>
          <p:cNvSpPr>
            <a:spLocks noGrp="1" noChangeArrowheads="1"/>
          </p:cNvSpPr>
          <p:nvPr>
            <p:ph idx="1"/>
          </p:nvPr>
        </p:nvSpPr>
        <p:spPr>
          <a:xfrm>
            <a:off x="83127" y="874295"/>
            <a:ext cx="10203873" cy="5059389"/>
          </a:xfrm>
        </p:spPr>
        <p:txBody>
          <a:bodyPr/>
          <a:lstStyle/>
          <a:p>
            <a:pPr eaLnBrk="1" hangingPunct="1">
              <a:lnSpc>
                <a:spcPct val="90000"/>
              </a:lnSpc>
              <a:buFont typeface="Monotype Sorts" pitchFamily="2" charset="2"/>
              <a:buNone/>
            </a:pPr>
            <a:r>
              <a:rPr lang="ja-JP" altLang="en-US" dirty="0">
                <a:solidFill>
                  <a:srgbClr val="FF99CC"/>
                </a:solidFill>
              </a:rPr>
              <a:t>統合失調症、</a:t>
            </a:r>
            <a:r>
              <a:rPr lang="zh-TW" altLang="en-US" dirty="0">
                <a:solidFill>
                  <a:srgbClr val="FF99CC"/>
                </a:solidFill>
              </a:rPr>
              <a:t>双極性障害（躁</a:t>
            </a:r>
            <a:r>
              <a:rPr lang="ja-JP" altLang="en-US" dirty="0">
                <a:solidFill>
                  <a:srgbClr val="FF99CC"/>
                </a:solidFill>
              </a:rPr>
              <a:t>うつ</a:t>
            </a:r>
            <a:r>
              <a:rPr lang="zh-TW" altLang="en-US" dirty="0">
                <a:solidFill>
                  <a:srgbClr val="FF99CC"/>
                </a:solidFill>
              </a:rPr>
              <a:t>病）</a:t>
            </a:r>
            <a:r>
              <a:rPr lang="ja-JP" altLang="en-US" dirty="0" err="1">
                <a:solidFill>
                  <a:srgbClr val="FF99CC"/>
                </a:solidFill>
              </a:rPr>
              <a:t>、</a:t>
            </a:r>
            <a:r>
              <a:rPr lang="ja-JP" altLang="en-US" dirty="0">
                <a:solidFill>
                  <a:srgbClr val="FF99CC"/>
                </a:solidFill>
              </a:rPr>
              <a:t>中等度・重症うつ病</a:t>
            </a:r>
          </a:p>
          <a:p>
            <a:pPr eaLnBrk="1" hangingPunct="1">
              <a:lnSpc>
                <a:spcPct val="90000"/>
              </a:lnSpc>
            </a:pPr>
            <a:endParaRPr lang="en-US" altLang="ja-JP" sz="1400" dirty="0"/>
          </a:p>
          <a:p>
            <a:pPr eaLnBrk="1" hangingPunct="1">
              <a:lnSpc>
                <a:spcPct val="90000"/>
              </a:lnSpc>
            </a:pPr>
            <a:r>
              <a:rPr lang="ja-JP" altLang="en-US" dirty="0"/>
              <a:t>		→	薬物療法、カウンセリング、環境整備</a:t>
            </a:r>
          </a:p>
          <a:p>
            <a:pPr eaLnBrk="1" hangingPunct="1">
              <a:lnSpc>
                <a:spcPct val="90000"/>
              </a:lnSpc>
              <a:buFont typeface="Monotype Sorts" pitchFamily="2" charset="2"/>
              <a:buNone/>
            </a:pPr>
            <a:endParaRPr lang="ja-JP" altLang="en-US" dirty="0"/>
          </a:p>
          <a:p>
            <a:pPr eaLnBrk="1" hangingPunct="1">
              <a:lnSpc>
                <a:spcPct val="90000"/>
              </a:lnSpc>
              <a:buFont typeface="Monotype Sorts" pitchFamily="2" charset="2"/>
              <a:buNone/>
            </a:pPr>
            <a:endParaRPr lang="en-US" altLang="ja-JP" sz="3600" dirty="0">
              <a:solidFill>
                <a:srgbClr val="FF99CC"/>
              </a:solidFill>
            </a:endParaRPr>
          </a:p>
          <a:p>
            <a:pPr eaLnBrk="1" hangingPunct="1">
              <a:lnSpc>
                <a:spcPct val="90000"/>
              </a:lnSpc>
            </a:pPr>
            <a:r>
              <a:rPr lang="ja-JP" altLang="en-US" dirty="0">
                <a:solidFill>
                  <a:srgbClr val="FF99CC"/>
                </a:solidFill>
              </a:rPr>
              <a:t>不安障害、神経症、軽症うつ病、新型うつ、虐待、切れる、</a:t>
            </a:r>
            <a:endParaRPr lang="en-US" altLang="ja-JP" dirty="0">
              <a:solidFill>
                <a:srgbClr val="FF99CC"/>
              </a:solidFill>
            </a:endParaRPr>
          </a:p>
          <a:p>
            <a:pPr eaLnBrk="1" hangingPunct="1">
              <a:lnSpc>
                <a:spcPct val="90000"/>
              </a:lnSpc>
            </a:pPr>
            <a:r>
              <a:rPr lang="ja-JP" altLang="en-US" dirty="0">
                <a:solidFill>
                  <a:srgbClr val="FF99CC"/>
                </a:solidFill>
              </a:rPr>
              <a:t>思春期の挫折</a:t>
            </a:r>
          </a:p>
          <a:p>
            <a:pPr eaLnBrk="1" hangingPunct="1">
              <a:lnSpc>
                <a:spcPct val="90000"/>
              </a:lnSpc>
            </a:pPr>
            <a:r>
              <a:rPr lang="ja-JP" altLang="en-US" sz="1400" dirty="0"/>
              <a:t>		</a:t>
            </a:r>
            <a:endParaRPr lang="en-US" altLang="ja-JP" sz="1400" dirty="0"/>
          </a:p>
          <a:p>
            <a:pPr eaLnBrk="1" hangingPunct="1">
              <a:lnSpc>
                <a:spcPct val="90000"/>
              </a:lnSpc>
            </a:pPr>
            <a:r>
              <a:rPr lang="ja-JP" altLang="en-US" dirty="0"/>
              <a:t>　　　→	カウンセリング、認知行動療法</a:t>
            </a:r>
            <a:r>
              <a:rPr lang="ja-JP" altLang="en-US" sz="1800" dirty="0"/>
              <a:t>、励まし、ほめる</a:t>
            </a:r>
            <a:endParaRPr lang="ja-JP" altLang="en-US" dirty="0"/>
          </a:p>
          <a:p>
            <a:pPr eaLnBrk="1" hangingPunct="1">
              <a:lnSpc>
                <a:spcPct val="90000"/>
              </a:lnSpc>
            </a:pPr>
            <a:r>
              <a:rPr lang="ja-JP" altLang="en-US" dirty="0"/>
              <a:t>		　	家族へのアプローチ、環境整備</a:t>
            </a:r>
          </a:p>
        </p:txBody>
      </p:sp>
      <p:sp>
        <p:nvSpPr>
          <p:cNvPr id="1584133" name="Line 5"/>
          <p:cNvSpPr>
            <a:spLocks noChangeShapeType="1"/>
          </p:cNvSpPr>
          <p:nvPr/>
        </p:nvSpPr>
        <p:spPr bwMode="auto">
          <a:xfrm>
            <a:off x="120580" y="2803500"/>
            <a:ext cx="10166420" cy="0"/>
          </a:xfrm>
          <a:prstGeom prst="line">
            <a:avLst/>
          </a:prstGeom>
          <a:noFill/>
          <a:ln w="38100">
            <a:solidFill>
              <a:srgbClr val="FF99CC"/>
            </a:solidFill>
            <a:prstDash val="dash"/>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4135" name="Text Box 7"/>
          <p:cNvSpPr txBox="1">
            <a:spLocks noChangeArrowheads="1"/>
          </p:cNvSpPr>
          <p:nvPr/>
        </p:nvSpPr>
        <p:spPr bwMode="auto">
          <a:xfrm>
            <a:off x="9895554" y="2828606"/>
            <a:ext cx="641350"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1" name="Text Box 8"/>
          <p:cNvSpPr txBox="1">
            <a:spLocks noChangeArrowheads="1"/>
          </p:cNvSpPr>
          <p:nvPr/>
        </p:nvSpPr>
        <p:spPr bwMode="auto">
          <a:xfrm>
            <a:off x="1910935" y="1597473"/>
            <a:ext cx="1826141" cy="58477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薬物療法</a:t>
            </a:r>
          </a:p>
        </p:txBody>
      </p:sp>
      <p:pic>
        <p:nvPicPr>
          <p:cNvPr id="12" name="図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1584134" name="Text Box 6"/>
          <p:cNvSpPr txBox="1">
            <a:spLocks noChangeArrowheads="1"/>
          </p:cNvSpPr>
          <p:nvPr/>
        </p:nvSpPr>
        <p:spPr bwMode="auto">
          <a:xfrm>
            <a:off x="9895554" y="2014218"/>
            <a:ext cx="415498" cy="646331"/>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3" name="Text Box 4"/>
          <p:cNvSpPr txBox="1">
            <a:spLocks noChangeArrowheads="1"/>
          </p:cNvSpPr>
          <p:nvPr/>
        </p:nvSpPr>
        <p:spPr bwMode="auto">
          <a:xfrm>
            <a:off x="8953557" y="6195765"/>
            <a:ext cx="1415773"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改変</a:t>
            </a:r>
          </a:p>
        </p:txBody>
      </p:sp>
      <p:sp>
        <p:nvSpPr>
          <p:cNvPr id="2" name="テキスト ボックス 1"/>
          <p:cNvSpPr txBox="1"/>
          <p:nvPr/>
        </p:nvSpPr>
        <p:spPr>
          <a:xfrm>
            <a:off x="6773008" y="6560725"/>
            <a:ext cx="2281394"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日本うつ病学会治療ガイドライン</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4137" name="Text Box 9"/>
          <p:cNvSpPr txBox="1">
            <a:spLocks noChangeArrowheads="1"/>
          </p:cNvSpPr>
          <p:nvPr/>
        </p:nvSpPr>
        <p:spPr bwMode="auto">
          <a:xfrm>
            <a:off x="5643348" y="5098327"/>
            <a:ext cx="1809750" cy="579437"/>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ＭＳ Ｐゴシック"/>
                <a:ea typeface="ＭＳ Ｐゴシック"/>
                <a:cs typeface="+mn-cs"/>
              </a:rPr>
              <a:t>環境整備</a:t>
            </a:r>
          </a:p>
        </p:txBody>
      </p:sp>
      <p:sp useBgFill="1">
        <p:nvSpPr>
          <p:cNvPr id="10" name="Text Box 8"/>
          <p:cNvSpPr txBox="1">
            <a:spLocks noChangeArrowheads="1"/>
          </p:cNvSpPr>
          <p:nvPr/>
        </p:nvSpPr>
        <p:spPr bwMode="auto">
          <a:xfrm>
            <a:off x="6554753" y="1578252"/>
            <a:ext cx="1809750" cy="579438"/>
          </a:xfrm>
          <a:prstGeom prst="rect">
            <a:avLst/>
          </a:prstGeom>
          <a:noFill/>
          <a:ln w="9525">
            <a:noFill/>
            <a:miter lim="800000"/>
            <a:headEnd/>
            <a:tailEnd/>
          </a:ln>
        </p:spPr>
        <p:txBody>
          <a:bodyPr wrap="none">
            <a:spAutoFit/>
          </a:bodyPr>
          <a:lstStyle>
            <a:defPPr>
              <a:defRPr lang="en-US"/>
            </a:defPPr>
            <a:lvl1pPr algn="l">
              <a:defRPr sz="3200">
                <a:solidFill>
                  <a:srgbClr val="00FF00"/>
                </a:solidFill>
                <a:latin typeface="ＭＳ Ｐゴシック"/>
                <a:ea typeface="ＭＳ Ｐゴシック"/>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ＭＳ Ｐゴシック"/>
                <a:ea typeface="ＭＳ Ｐゴシック"/>
                <a:cs typeface="+mn-cs"/>
              </a:rPr>
              <a:t>環境整備</a:t>
            </a:r>
          </a:p>
        </p:txBody>
      </p:sp>
      <p:pic>
        <p:nvPicPr>
          <p:cNvPr id="3" name="図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00808" y="1379622"/>
            <a:ext cx="749353" cy="1476000"/>
          </a:xfrm>
          <a:prstGeom prst="rect">
            <a:avLst/>
          </a:prstGeom>
        </p:spPr>
      </p:pic>
      <p:pic>
        <p:nvPicPr>
          <p:cNvPr id="14" name="図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3903" y="5069306"/>
            <a:ext cx="749353" cy="1476000"/>
          </a:xfrm>
          <a:prstGeom prst="rect">
            <a:avLst/>
          </a:prstGeom>
        </p:spPr>
      </p:pic>
    </p:spTree>
    <p:extLst>
      <p:ext uri="{BB962C8B-B14F-4D97-AF65-F5344CB8AC3E}">
        <p14:creationId xmlns:p14="http://schemas.microsoft.com/office/powerpoint/2010/main" val="400030523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1584131">
                                            <p:txEl>
                                              <p:pRg st="0" end="0"/>
                                            </p:txEl>
                                          </p:spTgt>
                                        </p:tgtEl>
                                        <p:attrNameLst>
                                          <p:attrName>style.visibility</p:attrName>
                                        </p:attrNameLst>
                                      </p:cBhvr>
                                      <p:to>
                                        <p:strVal val="visible"/>
                                      </p:to>
                                    </p:set>
                                    <p:animEffect transition="in" filter="fade">
                                      <p:cBhvr>
                                        <p:cTn id="7" dur="1000"/>
                                        <p:tgtEl>
                                          <p:spTgt spid="1584131">
                                            <p:txEl>
                                              <p:pRg st="0" end="0"/>
                                            </p:txEl>
                                          </p:spTgt>
                                        </p:tgtEl>
                                      </p:cBhvr>
                                    </p:animEffect>
                                  </p:childTnLst>
                                </p:cTn>
                              </p:par>
                            </p:childTnLst>
                          </p:cTn>
                        </p:par>
                        <p:par>
                          <p:cTn id="8" fill="hold">
                            <p:stCondLst>
                              <p:cond delay="282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1584131">
                                            <p:txEl>
                                              <p:pRg st="2" end="2"/>
                                            </p:txEl>
                                          </p:spTgt>
                                        </p:tgtEl>
                                        <p:attrNameLst>
                                          <p:attrName>style.visibility</p:attrName>
                                        </p:attrNameLst>
                                      </p:cBhvr>
                                      <p:to>
                                        <p:strVal val="visible"/>
                                      </p:to>
                                    </p:set>
                                    <p:animEffect transition="in" filter="fade">
                                      <p:cBhvr>
                                        <p:cTn id="11" dur="1000"/>
                                        <p:tgtEl>
                                          <p:spTgt spid="1584131">
                                            <p:txEl>
                                              <p:pRg st="2" end="2"/>
                                            </p:txEl>
                                          </p:spTgt>
                                        </p:tgtEl>
                                      </p:cBhvr>
                                    </p:animEffect>
                                  </p:childTnLst>
                                </p:cTn>
                              </p:par>
                            </p:childTnLst>
                          </p:cTn>
                        </p:par>
                        <p:par>
                          <p:cTn id="12" fill="hold">
                            <p:stCondLst>
                              <p:cond delay="5010"/>
                            </p:stCondLst>
                            <p:childTnLst>
                              <p:par>
                                <p:cTn id="13" presetID="18" presetClass="entr" presetSubtype="3" fill="hold" grpId="0" nodeType="afterEffect">
                                  <p:stCondLst>
                                    <p:cond delay="0"/>
                                  </p:stCondLst>
                                  <p:childTnLst>
                                    <p:set>
                                      <p:cBhvr>
                                        <p:cTn id="14" dur="1" fill="hold">
                                          <p:stCondLst>
                                            <p:cond delay="0"/>
                                          </p:stCondLst>
                                        </p:cTn>
                                        <p:tgtEl>
                                          <p:spTgt spid="1584133"/>
                                        </p:tgtEl>
                                        <p:attrNameLst>
                                          <p:attrName>style.visibility</p:attrName>
                                        </p:attrNameLst>
                                      </p:cBhvr>
                                      <p:to>
                                        <p:strVal val="visible"/>
                                      </p:to>
                                    </p:set>
                                    <p:animEffect transition="in" filter="strips(upRight)">
                                      <p:cBhvr>
                                        <p:cTn id="15" dur="2000"/>
                                        <p:tgtEl>
                                          <p:spTgt spid="1584133"/>
                                        </p:tgtEl>
                                      </p:cBhvr>
                                    </p:animEffect>
                                  </p:childTnLst>
                                </p:cTn>
                              </p:par>
                            </p:childTnLst>
                          </p:cTn>
                        </p:par>
                        <p:par>
                          <p:cTn id="16" fill="hold">
                            <p:stCondLst>
                              <p:cond delay="7010"/>
                            </p:stCondLst>
                            <p:childTnLst>
                              <p:par>
                                <p:cTn id="17" presetID="10" presetClass="entr" presetSubtype="0" fill="hold" grpId="0" nodeType="afterEffect">
                                  <p:stCondLst>
                                    <p:cond delay="0"/>
                                  </p:stCondLst>
                                  <p:iterate type="lt">
                                    <p:tmPct val="7000"/>
                                  </p:iterate>
                                  <p:childTnLst>
                                    <p:set>
                                      <p:cBhvr>
                                        <p:cTn id="18" dur="1" fill="hold">
                                          <p:stCondLst>
                                            <p:cond delay="0"/>
                                          </p:stCondLst>
                                        </p:cTn>
                                        <p:tgtEl>
                                          <p:spTgt spid="1584131">
                                            <p:txEl>
                                              <p:pRg st="5" end="5"/>
                                            </p:txEl>
                                          </p:spTgt>
                                        </p:tgtEl>
                                        <p:attrNameLst>
                                          <p:attrName>style.visibility</p:attrName>
                                        </p:attrNameLst>
                                      </p:cBhvr>
                                      <p:to>
                                        <p:strVal val="visible"/>
                                      </p:to>
                                    </p:set>
                                    <p:animEffect transition="in" filter="fade">
                                      <p:cBhvr>
                                        <p:cTn id="19" dur="1000"/>
                                        <p:tgtEl>
                                          <p:spTgt spid="1584131">
                                            <p:txEl>
                                              <p:pRg st="5" end="5"/>
                                            </p:txEl>
                                          </p:spTgt>
                                        </p:tgtEl>
                                      </p:cBhvr>
                                    </p:animEffect>
                                  </p:childTnLst>
                                </p:cTn>
                              </p:par>
                              <p:par>
                                <p:cTn id="20" presetID="10" presetClass="entr" presetSubtype="0" fill="hold" grpId="0" nodeType="withEffect">
                                  <p:stCondLst>
                                    <p:cond delay="2000"/>
                                  </p:stCondLst>
                                  <p:iterate type="lt">
                                    <p:tmPct val="7000"/>
                                  </p:iterate>
                                  <p:childTnLst>
                                    <p:set>
                                      <p:cBhvr>
                                        <p:cTn id="21" dur="1" fill="hold">
                                          <p:stCondLst>
                                            <p:cond delay="0"/>
                                          </p:stCondLst>
                                        </p:cTn>
                                        <p:tgtEl>
                                          <p:spTgt spid="1584131">
                                            <p:txEl>
                                              <p:pRg st="6" end="6"/>
                                            </p:txEl>
                                          </p:spTgt>
                                        </p:tgtEl>
                                        <p:attrNameLst>
                                          <p:attrName>style.visibility</p:attrName>
                                        </p:attrNameLst>
                                      </p:cBhvr>
                                      <p:to>
                                        <p:strVal val="visible"/>
                                      </p:to>
                                    </p:set>
                                    <p:animEffect transition="in" filter="fade">
                                      <p:cBhvr>
                                        <p:cTn id="22" dur="1000"/>
                                        <p:tgtEl>
                                          <p:spTgt spid="1584131">
                                            <p:txEl>
                                              <p:pRg st="6" end="6"/>
                                            </p:txEl>
                                          </p:spTgt>
                                        </p:tgtEl>
                                      </p:cBhvr>
                                    </p:animEffect>
                                  </p:childTnLst>
                                </p:cTn>
                              </p:par>
                            </p:childTnLst>
                          </p:cTn>
                        </p:par>
                        <p:par>
                          <p:cTn id="23" fill="hold">
                            <p:stCondLst>
                              <p:cond delay="10360"/>
                            </p:stCondLst>
                            <p:childTnLst>
                              <p:par>
                                <p:cTn id="24" presetID="10" presetClass="entr" presetSubtype="0" fill="hold" grpId="0" nodeType="afterEffect">
                                  <p:stCondLst>
                                    <p:cond delay="0"/>
                                  </p:stCondLst>
                                  <p:iterate type="lt">
                                    <p:tmPct val="7000"/>
                                  </p:iterate>
                                  <p:childTnLst>
                                    <p:set>
                                      <p:cBhvr>
                                        <p:cTn id="25" dur="1" fill="hold">
                                          <p:stCondLst>
                                            <p:cond delay="0"/>
                                          </p:stCondLst>
                                        </p:cTn>
                                        <p:tgtEl>
                                          <p:spTgt spid="1584131">
                                            <p:txEl>
                                              <p:pRg st="7" end="7"/>
                                            </p:txEl>
                                          </p:spTgt>
                                        </p:tgtEl>
                                        <p:attrNameLst>
                                          <p:attrName>style.visibility</p:attrName>
                                        </p:attrNameLst>
                                      </p:cBhvr>
                                      <p:to>
                                        <p:strVal val="visible"/>
                                      </p:to>
                                    </p:set>
                                    <p:animEffect transition="in" filter="fade">
                                      <p:cBhvr>
                                        <p:cTn id="26" dur="1000"/>
                                        <p:tgtEl>
                                          <p:spTgt spid="1584131">
                                            <p:txEl>
                                              <p:pRg st="7" end="7"/>
                                            </p:txEl>
                                          </p:spTgt>
                                        </p:tgtEl>
                                      </p:cBhvr>
                                    </p:animEffect>
                                  </p:childTnLst>
                                </p:cTn>
                              </p:par>
                            </p:childTnLst>
                          </p:cTn>
                        </p:par>
                        <p:par>
                          <p:cTn id="27" fill="hold">
                            <p:stCondLst>
                              <p:cond delay="11290"/>
                            </p:stCondLst>
                            <p:childTnLst>
                              <p:par>
                                <p:cTn id="28" presetID="10" presetClass="entr" presetSubtype="0" fill="hold" grpId="0" nodeType="afterEffect">
                                  <p:stCondLst>
                                    <p:cond delay="0"/>
                                  </p:stCondLst>
                                  <p:iterate type="lt">
                                    <p:tmPct val="7000"/>
                                  </p:iterate>
                                  <p:childTnLst>
                                    <p:set>
                                      <p:cBhvr>
                                        <p:cTn id="29" dur="1" fill="hold">
                                          <p:stCondLst>
                                            <p:cond delay="0"/>
                                          </p:stCondLst>
                                        </p:cTn>
                                        <p:tgtEl>
                                          <p:spTgt spid="1584131">
                                            <p:txEl>
                                              <p:pRg st="8" end="8"/>
                                            </p:txEl>
                                          </p:spTgt>
                                        </p:tgtEl>
                                        <p:attrNameLst>
                                          <p:attrName>style.visibility</p:attrName>
                                        </p:attrNameLst>
                                      </p:cBhvr>
                                      <p:to>
                                        <p:strVal val="visible"/>
                                      </p:to>
                                    </p:set>
                                    <p:animEffect transition="in" filter="fade">
                                      <p:cBhvr>
                                        <p:cTn id="30" dur="1000"/>
                                        <p:tgtEl>
                                          <p:spTgt spid="1584131">
                                            <p:txEl>
                                              <p:pRg st="8" end="8"/>
                                            </p:txEl>
                                          </p:spTgt>
                                        </p:tgtEl>
                                      </p:cBhvr>
                                    </p:animEffect>
                                  </p:childTnLst>
                                </p:cTn>
                              </p:par>
                            </p:childTnLst>
                          </p:cTn>
                        </p:par>
                        <p:par>
                          <p:cTn id="31" fill="hold">
                            <p:stCondLst>
                              <p:cond delay="13830"/>
                            </p:stCondLst>
                            <p:childTnLst>
                              <p:par>
                                <p:cTn id="32" presetID="10" presetClass="entr" presetSubtype="0" fill="hold" grpId="0" nodeType="afterEffect">
                                  <p:stCondLst>
                                    <p:cond delay="0"/>
                                  </p:stCondLst>
                                  <p:iterate type="lt">
                                    <p:tmPct val="7000"/>
                                  </p:iterate>
                                  <p:childTnLst>
                                    <p:set>
                                      <p:cBhvr>
                                        <p:cTn id="33" dur="1" fill="hold">
                                          <p:stCondLst>
                                            <p:cond delay="0"/>
                                          </p:stCondLst>
                                        </p:cTn>
                                        <p:tgtEl>
                                          <p:spTgt spid="1584131">
                                            <p:txEl>
                                              <p:pRg st="9" end="9"/>
                                            </p:txEl>
                                          </p:spTgt>
                                        </p:tgtEl>
                                        <p:attrNameLst>
                                          <p:attrName>style.visibility</p:attrName>
                                        </p:attrNameLst>
                                      </p:cBhvr>
                                      <p:to>
                                        <p:strVal val="visible"/>
                                      </p:to>
                                    </p:set>
                                    <p:animEffect transition="in" filter="fade">
                                      <p:cBhvr>
                                        <p:cTn id="34" dur="1000"/>
                                        <p:tgtEl>
                                          <p:spTgt spid="1584131">
                                            <p:txEl>
                                              <p:pRg st="9" end="9"/>
                                            </p:txEl>
                                          </p:spTgt>
                                        </p:tgtEl>
                                      </p:cBhvr>
                                    </p:animEffect>
                                  </p:childTnLst>
                                </p:cTn>
                              </p:par>
                            </p:childTnLst>
                          </p:cTn>
                        </p:par>
                        <p:par>
                          <p:cTn id="35" fill="hold">
                            <p:stCondLst>
                              <p:cond delay="15740"/>
                            </p:stCondLst>
                            <p:childTnLst>
                              <p:par>
                                <p:cTn id="36" presetID="10" presetClass="entr" presetSubtype="0" fill="hold" grpId="0" nodeType="afterEffect">
                                  <p:stCondLst>
                                    <p:cond delay="0"/>
                                  </p:stCondLst>
                                  <p:childTnLst>
                                    <p:set>
                                      <p:cBhvr>
                                        <p:cTn id="37" dur="1" fill="hold">
                                          <p:stCondLst>
                                            <p:cond delay="0"/>
                                          </p:stCondLst>
                                        </p:cTn>
                                        <p:tgtEl>
                                          <p:spTgt spid="1584134"/>
                                        </p:tgtEl>
                                        <p:attrNameLst>
                                          <p:attrName>style.visibility</p:attrName>
                                        </p:attrNameLst>
                                      </p:cBhvr>
                                      <p:to>
                                        <p:strVal val="visible"/>
                                      </p:to>
                                    </p:set>
                                    <p:animEffect transition="in" filter="fade">
                                      <p:cBhvr>
                                        <p:cTn id="38" dur="2000"/>
                                        <p:tgtEl>
                                          <p:spTgt spid="1584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84135"/>
                                        </p:tgtEl>
                                        <p:attrNameLst>
                                          <p:attrName>style.visibility</p:attrName>
                                        </p:attrNameLst>
                                      </p:cBhvr>
                                      <p:to>
                                        <p:strVal val="visible"/>
                                      </p:to>
                                    </p:set>
                                    <p:animEffect transition="in" filter="fade">
                                      <p:cBhvr>
                                        <p:cTn id="41" dur="2000"/>
                                        <p:tgtEl>
                                          <p:spTgt spid="1584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84137"/>
                                        </p:tgtEl>
                                        <p:attrNameLst>
                                          <p:attrName>style.visibility</p:attrName>
                                        </p:attrNameLst>
                                      </p:cBhvr>
                                      <p:to>
                                        <p:strVal val="visible"/>
                                      </p:to>
                                    </p:set>
                                    <p:animEffect transition="in" filter="fade">
                                      <p:cBhvr>
                                        <p:cTn id="44" dur="2000"/>
                                        <p:tgtEl>
                                          <p:spTgt spid="1584137"/>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2000" fill="hold"/>
                                        <p:tgtEl>
                                          <p:spTgt spid="3"/>
                                        </p:tgtEl>
                                        <p:attrNameLst>
                                          <p:attrName>ppt_w</p:attrName>
                                        </p:attrNameLst>
                                      </p:cBhvr>
                                      <p:tavLst>
                                        <p:tav tm="0">
                                          <p:val>
                                            <p:fltVal val="0"/>
                                          </p:val>
                                        </p:tav>
                                        <p:tav tm="100000">
                                          <p:val>
                                            <p:strVal val="#ppt_w"/>
                                          </p:val>
                                        </p:tav>
                                      </p:tavLst>
                                    </p:anim>
                                    <p:anim calcmode="lin" valueType="num">
                                      <p:cBhvr>
                                        <p:cTn id="48" dur="2000" fill="hold"/>
                                        <p:tgtEl>
                                          <p:spTgt spid="3"/>
                                        </p:tgtEl>
                                        <p:attrNameLst>
                                          <p:attrName>ppt_h</p:attrName>
                                        </p:attrNameLst>
                                      </p:cBhvr>
                                      <p:tavLst>
                                        <p:tav tm="0">
                                          <p:val>
                                            <p:fltVal val="0"/>
                                          </p:val>
                                        </p:tav>
                                        <p:tav tm="100000">
                                          <p:val>
                                            <p:strVal val="#ppt_h"/>
                                          </p:val>
                                        </p:tav>
                                      </p:tavLst>
                                    </p:anim>
                                    <p:animEffect transition="in" filter="fade">
                                      <p:cBhvr>
                                        <p:cTn id="49" dur="2000"/>
                                        <p:tgtEl>
                                          <p:spTgt spid="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2000" fill="hold"/>
                                        <p:tgtEl>
                                          <p:spTgt spid="14"/>
                                        </p:tgtEl>
                                        <p:attrNameLst>
                                          <p:attrName>ppt_w</p:attrName>
                                        </p:attrNameLst>
                                      </p:cBhvr>
                                      <p:tavLst>
                                        <p:tav tm="0">
                                          <p:val>
                                            <p:fltVal val="0"/>
                                          </p:val>
                                        </p:tav>
                                        <p:tav tm="100000">
                                          <p:val>
                                            <p:strVal val="#ppt_w"/>
                                          </p:val>
                                        </p:tav>
                                      </p:tavLst>
                                    </p:anim>
                                    <p:anim calcmode="lin" valueType="num">
                                      <p:cBhvr>
                                        <p:cTn id="53" dur="2000" fill="hold"/>
                                        <p:tgtEl>
                                          <p:spTgt spid="14"/>
                                        </p:tgtEl>
                                        <p:attrNameLst>
                                          <p:attrName>ppt_h</p:attrName>
                                        </p:attrNameLst>
                                      </p:cBhvr>
                                      <p:tavLst>
                                        <p:tav tm="0">
                                          <p:val>
                                            <p:fltVal val="0"/>
                                          </p:val>
                                        </p:tav>
                                        <p:tav tm="100000">
                                          <p:val>
                                            <p:strVal val="#ppt_h"/>
                                          </p:val>
                                        </p:tav>
                                      </p:tavLst>
                                    </p:anim>
                                    <p:animEffect transition="in" filter="fade">
                                      <p:cBhvr>
                                        <p:cTn id="54" dur="2000"/>
                                        <p:tgtEl>
                                          <p:spTgt spid="1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2000"/>
                                        <p:tgtEl>
                                          <p:spTgt spid="10"/>
                                        </p:tgtEl>
                                      </p:cBhvr>
                                    </p:animEffect>
                                  </p:childTnLst>
                                </p:cTn>
                              </p:par>
                            </p:childTnLst>
                          </p:cTn>
                        </p:par>
                        <p:par>
                          <p:cTn id="58" fill="hold">
                            <p:stCondLst>
                              <p:cond delay="1774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000"/>
                                        <p:tgtEl>
                                          <p:spTgt spid="11"/>
                                        </p:tgtEl>
                                      </p:cBhvr>
                                    </p:animEffect>
                                  </p:childTnLst>
                                </p:cTn>
                              </p:par>
                            </p:childTnLst>
                          </p:cTn>
                        </p:par>
                        <p:par>
                          <p:cTn id="62" fill="hold">
                            <p:stCondLst>
                              <p:cond delay="19740"/>
                            </p:stCondLst>
                            <p:childTnLst>
                              <p:par>
                                <p:cTn id="63" presetID="35" presetClass="emph" presetSubtype="0" repeatCount="indefinite" fill="hold" grpId="1" nodeType="afterEffect">
                                  <p:stCondLst>
                                    <p:cond delay="0"/>
                                  </p:stCondLst>
                                  <p:childTnLst>
                                    <p:anim calcmode="discrete" valueType="str">
                                      <p:cBhvr>
                                        <p:cTn id="64" dur="5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4131" grpId="0" uiExpand="1" build="p"/>
      <p:bldP spid="1584133" grpId="0" animBg="1"/>
      <p:bldP spid="1584135" grpId="0"/>
      <p:bldP spid="11" grpId="0"/>
      <p:bldP spid="11" grpId="1"/>
      <p:bldP spid="1584134" grpId="0"/>
      <p:bldP spid="1584137" grpId="0"/>
      <p:bldP spid="10"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スクリーンショット が含まれている画像&#10;&#10;自動的に生成された説明">
            <a:extLst>
              <a:ext uri="{FF2B5EF4-FFF2-40B4-BE49-F238E27FC236}">
                <a16:creationId xmlns:a16="http://schemas.microsoft.com/office/drawing/2014/main" id="{08A837E8-0491-403E-8FD6-52D7457FA7A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72221" y="0"/>
            <a:ext cx="6342558" cy="24103240"/>
          </a:xfrm>
          <a:prstGeom prst="rect">
            <a:avLst/>
          </a:prstGeom>
        </p:spPr>
      </p:pic>
    </p:spTree>
    <p:extLst>
      <p:ext uri="{BB962C8B-B14F-4D97-AF65-F5344CB8AC3E}">
        <p14:creationId xmlns:p14="http://schemas.microsoft.com/office/powerpoint/2010/main" val="315655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nodeType="clickEffect">
                                  <p:stCondLst>
                                    <p:cond delay="0"/>
                                  </p:stCondLst>
                                  <p:childTnLst>
                                    <p:animMotion origin="layout" path="M 0 4.07407E-6 L 0 -2.51436 " pathEditMode="relative" rAng="0" ptsTypes="AA">
                                      <p:cBhvr>
                                        <p:cTn id="6" dur="8000" fill="hold"/>
                                        <p:tgtEl>
                                          <p:spTgt spid="3"/>
                                        </p:tgtEl>
                                        <p:attrNameLst>
                                          <p:attrName>ppt_x</p:attrName>
                                          <p:attrName>ppt_y</p:attrName>
                                        </p:attrNameLst>
                                      </p:cBhvr>
                                      <p:rCtr x="0" y="-125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2" y="2857500"/>
            <a:ext cx="9815512" cy="1143000"/>
          </a:xfrm>
        </p:spPr>
        <p:txBody>
          <a:bodyPr/>
          <a:lstStyle/>
          <a:p>
            <a:r>
              <a:rPr kumimoji="1" lang="ja-JP" altLang="en-US" sz="6000" dirty="0">
                <a:solidFill>
                  <a:srgbClr val="CCFF33"/>
                </a:solidFill>
                <a:effectLst>
                  <a:outerShdw blurRad="38100" dist="38100" dir="2700000" algn="tl">
                    <a:srgbClr val="000000">
                      <a:alpha val="43137"/>
                    </a:srgbClr>
                  </a:outerShdw>
                </a:effectLst>
              </a:rPr>
              <a:t>で</a:t>
            </a:r>
            <a:r>
              <a:rPr lang="ja-JP" altLang="en-US" sz="6000" dirty="0">
                <a:solidFill>
                  <a:srgbClr val="CCFF33"/>
                </a:solidFill>
                <a:effectLst>
                  <a:outerShdw blurRad="38100" dist="38100" dir="2700000" algn="tl">
                    <a:srgbClr val="000000">
                      <a:alpha val="43137"/>
                    </a:srgbClr>
                  </a:outerShdw>
                </a:effectLst>
              </a:rPr>
              <a:t>も</a:t>
            </a:r>
            <a:r>
              <a:rPr kumimoji="1" lang="ja-JP" altLang="en-US" sz="6000" dirty="0">
                <a:solidFill>
                  <a:srgbClr val="CCFF33"/>
                </a:solidFill>
                <a:effectLst>
                  <a:outerShdw blurRad="38100" dist="38100" dir="2700000" algn="tl">
                    <a:srgbClr val="000000">
                      <a:alpha val="43137"/>
                    </a:srgbClr>
                  </a:outerShdw>
                </a:effectLst>
              </a:rPr>
              <a:t>、実態は？</a:t>
            </a: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Tree>
    <p:extLst>
      <p:ext uri="{BB962C8B-B14F-4D97-AF65-F5344CB8AC3E}">
        <p14:creationId xmlns:p14="http://schemas.microsoft.com/office/powerpoint/2010/main" val="2400576188"/>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9681" y="2248487"/>
            <a:ext cx="4657364" cy="2162148"/>
          </a:xfrm>
        </p:spPr>
        <p:txBody>
          <a:bodyPr/>
          <a:lstStyle/>
          <a:p>
            <a:r>
              <a:rPr kumimoji="1" lang="ja-JP" altLang="en-US" dirty="0"/>
              <a:t>薬が主役の</a:t>
            </a:r>
            <a:br>
              <a:rPr kumimoji="1" lang="en-US" altLang="ja-JP" dirty="0"/>
            </a:br>
            <a:br>
              <a:rPr lang="en-US" altLang="ja-JP" dirty="0"/>
            </a:br>
            <a:r>
              <a:rPr kumimoji="1" lang="ja-JP" altLang="en-US" dirty="0"/>
              <a:t>うつ病対策</a:t>
            </a:r>
          </a:p>
        </p:txBody>
      </p:sp>
      <p:pic>
        <p:nvPicPr>
          <p:cNvPr id="4" name="コンテンツ プレースホルダ 3" descr="抗うつ薬2.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110893" y="3571"/>
            <a:ext cx="5077964" cy="6854429"/>
          </a:xfrm>
        </p:spPr>
      </p:pic>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Tree>
    <p:extLst>
      <p:ext uri="{BB962C8B-B14F-4D97-AF65-F5344CB8AC3E}">
        <p14:creationId xmlns:p14="http://schemas.microsoft.com/office/powerpoint/2010/main" val="30715672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44503" y="560190"/>
            <a:ext cx="9821863" cy="6071193"/>
          </a:xfrm>
        </p:spPr>
        <p:txBody>
          <a:bodyPr/>
          <a:lstStyle/>
          <a:p>
            <a:pPr marL="0" indent="0"/>
            <a:r>
              <a:rPr kumimoji="1" lang="ja-JP" altLang="en-US" dirty="0"/>
              <a:t>　中学ではトップクラスの成績。</a:t>
            </a:r>
            <a:endParaRPr kumimoji="1" lang="en-US" altLang="ja-JP" dirty="0"/>
          </a:p>
          <a:p>
            <a:pPr marL="0" indent="0"/>
            <a:r>
              <a:rPr lang="ja-JP" altLang="en-US" dirty="0"/>
              <a:t>　しかし、わざわざ選択した県外の進学校</a:t>
            </a:r>
            <a:r>
              <a:rPr kumimoji="1" lang="ja-JP" altLang="en-US" dirty="0"/>
              <a:t>では成績は最下位レベルで、とりわけ数学が全くできず、医者になることをあきらめなくてはならなかったのです。</a:t>
            </a:r>
            <a:endParaRPr kumimoji="1" lang="en-US" altLang="ja-JP" dirty="0"/>
          </a:p>
          <a:p>
            <a:pPr marL="0" indent="0"/>
            <a:r>
              <a:rPr lang="ja-JP" altLang="en-US" dirty="0"/>
              <a:t>　</a:t>
            </a:r>
            <a:r>
              <a:rPr kumimoji="1" lang="ja-JP" altLang="en-US" dirty="0"/>
              <a:t>人生で初めての挫折でした。</a:t>
            </a:r>
            <a:endParaRPr kumimoji="1" lang="en-US" altLang="ja-JP" dirty="0"/>
          </a:p>
          <a:p>
            <a:pPr marL="0" indent="0"/>
            <a:r>
              <a:rPr lang="ja-JP" altLang="en-US" dirty="0"/>
              <a:t>　</a:t>
            </a:r>
            <a:r>
              <a:rPr kumimoji="1" lang="ja-JP" altLang="en-US" dirty="0"/>
              <a:t>高校</a:t>
            </a:r>
            <a:r>
              <a:rPr kumimoji="1" lang="en-US" altLang="ja-JP" dirty="0"/>
              <a:t>3</a:t>
            </a:r>
            <a:r>
              <a:rPr kumimoji="1" lang="ja-JP" altLang="en-US" dirty="0"/>
              <a:t>年生になっても、自分がどういう道に進むべきか全くわからず、次第にふさぎがちになり、気づいたときにはうつ病になっていました。</a:t>
            </a:r>
            <a:endParaRPr kumimoji="1" lang="en-US" altLang="ja-JP" dirty="0"/>
          </a:p>
          <a:p>
            <a:pPr marL="0" indent="0"/>
            <a:r>
              <a:rPr lang="ja-JP" altLang="en-US" dirty="0"/>
              <a:t>　</a:t>
            </a:r>
            <a:r>
              <a:rPr kumimoji="1" lang="ja-JP" altLang="en-US" dirty="0"/>
              <a:t>岩室先生の話を聞くまで、私は原因</a:t>
            </a:r>
            <a:r>
              <a:rPr lang="ja-JP" altLang="en-US" dirty="0"/>
              <a:t>は</a:t>
            </a:r>
            <a:r>
              <a:rPr kumimoji="1" lang="ja-JP" altLang="en-US" dirty="0"/>
              <a:t>挫折にあると思っていましたが、先生のお話を聞いて、当時、誰にも相談することができなかった自分のコミュニケーション能力の低さ</a:t>
            </a:r>
            <a:r>
              <a:rPr kumimoji="1" lang="ja-JP" altLang="en-US" dirty="0" err="1"/>
              <a:t>にあったの</a:t>
            </a:r>
            <a:r>
              <a:rPr kumimoji="1" lang="ja-JP" altLang="en-US" dirty="0"/>
              <a:t>だなぁと思い直しました。</a:t>
            </a:r>
          </a:p>
        </p:txBody>
      </p:sp>
      <p:sp>
        <p:nvSpPr>
          <p:cNvPr id="5" name="タイトル 1"/>
          <p:cNvSpPr>
            <a:spLocks noGrp="1"/>
          </p:cNvSpPr>
          <p:nvPr>
            <p:ph type="title"/>
          </p:nvPr>
        </p:nvSpPr>
        <p:spPr>
          <a:xfrm>
            <a:off x="214313" y="0"/>
            <a:ext cx="9815512" cy="683812"/>
          </a:xfrm>
        </p:spPr>
        <p:txBody>
          <a:bodyPr/>
          <a:lstStyle/>
          <a:p>
            <a:r>
              <a:rPr kumimoji="1" lang="ja-JP" altLang="en-US" dirty="0"/>
              <a:t>自分のうつ病を振り返る</a:t>
            </a:r>
          </a:p>
        </p:txBody>
      </p:sp>
    </p:spTree>
    <p:extLst>
      <p:ext uri="{BB962C8B-B14F-4D97-AF65-F5344CB8AC3E}">
        <p14:creationId xmlns:p14="http://schemas.microsoft.com/office/powerpoint/2010/main" val="153762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0"/>
                                        <p:tgtEl>
                                          <p:spTgt spid="3">
                                            <p:txEl>
                                              <p:pRg st="0" end="0"/>
                                            </p:txEl>
                                          </p:spTgt>
                                        </p:tgtEl>
                                      </p:cBhvr>
                                    </p:animEffect>
                                  </p:childTnLst>
                                </p:cTn>
                              </p:par>
                            </p:childTnLst>
                          </p:cTn>
                        </p:par>
                        <p:par>
                          <p:cTn id="8" fill="hold">
                            <p:stCondLst>
                              <p:cond delay="3550"/>
                            </p:stCondLst>
                            <p:childTnLst>
                              <p:par>
                                <p:cTn id="9" presetID="10" presetClass="entr" presetSubtype="0" fill="hold" grpId="0" nodeType="afterEffect">
                                  <p:stCondLst>
                                    <p:cond delay="0"/>
                                  </p:stCondLst>
                                  <p:iterate type="wd">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0"/>
                                        <p:tgtEl>
                                          <p:spTgt spid="3">
                                            <p:txEl>
                                              <p:pRg st="1" end="1"/>
                                            </p:txEl>
                                          </p:spTgt>
                                        </p:tgtEl>
                                      </p:cBhvr>
                                    </p:animEffect>
                                  </p:childTnLst>
                                </p:cTn>
                              </p:par>
                            </p:childTnLst>
                          </p:cTn>
                        </p:par>
                        <p:par>
                          <p:cTn id="12" fill="hold">
                            <p:stCondLst>
                              <p:cond delay="12000"/>
                            </p:stCondLst>
                            <p:childTnLst>
                              <p:par>
                                <p:cTn id="13" presetID="10" presetClass="entr" presetSubtype="0" fill="hold" grpId="0" nodeType="afterEffect">
                                  <p:stCondLst>
                                    <p:cond delay="0"/>
                                  </p:stCondLst>
                                  <p:iterate type="wd">
                                    <p:tmPct val="7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0"/>
                                        <p:tgtEl>
                                          <p:spTgt spid="3">
                                            <p:txEl>
                                              <p:pRg st="2" end="2"/>
                                            </p:txEl>
                                          </p:spTgt>
                                        </p:tgtEl>
                                      </p:cBhvr>
                                    </p:animEffect>
                                  </p:childTnLst>
                                </p:cTn>
                              </p:par>
                            </p:childTnLst>
                          </p:cTn>
                        </p:par>
                        <p:par>
                          <p:cTn id="16" fill="hold">
                            <p:stCondLst>
                              <p:cond delay="15550"/>
                            </p:stCondLst>
                            <p:childTnLst>
                              <p:par>
                                <p:cTn id="17" presetID="10" presetClass="entr" presetSubtype="0" fill="hold" grpId="0" nodeType="afterEffect">
                                  <p:stCondLst>
                                    <p:cond delay="0"/>
                                  </p:stCondLst>
                                  <p:iterate type="wd">
                                    <p:tmPct val="7000"/>
                                  </p:iterate>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500"/>
                                        <p:tgtEl>
                                          <p:spTgt spid="3">
                                            <p:txEl>
                                              <p:pRg st="3" end="3"/>
                                            </p:txEl>
                                          </p:spTgt>
                                        </p:tgtEl>
                                      </p:cBhvr>
                                    </p:animEffect>
                                  </p:childTnLst>
                                </p:cTn>
                              </p:par>
                            </p:childTnLst>
                          </p:cTn>
                        </p:par>
                        <p:par>
                          <p:cTn id="20" fill="hold">
                            <p:stCondLst>
                              <p:cond delay="24000"/>
                            </p:stCondLst>
                            <p:childTnLst>
                              <p:par>
                                <p:cTn id="21" presetID="10" presetClass="entr" presetSubtype="0" fill="hold" grpId="0" nodeType="afterEffect">
                                  <p:stCondLst>
                                    <p:cond delay="0"/>
                                  </p:stCondLst>
                                  <p:iterate type="wd">
                                    <p:tmPct val="7000"/>
                                  </p:iterate>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44503" y="560190"/>
            <a:ext cx="10008000" cy="3701567"/>
          </a:xfrm>
        </p:spPr>
        <p:txBody>
          <a:bodyPr/>
          <a:lstStyle/>
          <a:p>
            <a:pPr marL="0" indent="0"/>
            <a:r>
              <a:rPr lang="ja-JP" altLang="en-US" dirty="0"/>
              <a:t>　また、私はうつ病を薬で治したのですが、最近はこのやり方が間違っていたのではと思うことがよくあるのです。</a:t>
            </a:r>
            <a:endParaRPr lang="en-US" altLang="ja-JP" dirty="0"/>
          </a:p>
          <a:p>
            <a:pPr marL="0" indent="0"/>
            <a:r>
              <a:rPr lang="ja-JP" altLang="en-US" dirty="0"/>
              <a:t>　というのも、未だに</a:t>
            </a:r>
            <a:r>
              <a:rPr lang="ja-JP" altLang="en-US" dirty="0" err="1"/>
              <a:t>うつの</a:t>
            </a:r>
            <a:r>
              <a:rPr lang="ja-JP" altLang="en-US" dirty="0"/>
              <a:t>ような症状が起きることがあり、結局は何も解決しているように思えないからです。</a:t>
            </a:r>
            <a:endParaRPr lang="en-US" altLang="ja-JP" dirty="0"/>
          </a:p>
          <a:p>
            <a:pPr marL="0" indent="0"/>
            <a:r>
              <a:rPr lang="ja-JP" altLang="en-US" dirty="0"/>
              <a:t>　だから先生が薬での治療よりも環境を整えることが大事だとおっしゃったときはとても感動しました。</a:t>
            </a:r>
            <a:endParaRPr lang="en-US" altLang="ja-JP" dirty="0"/>
          </a:p>
          <a:p>
            <a:pPr marL="0" indent="0"/>
            <a:r>
              <a:rPr lang="ja-JP" altLang="en-US" dirty="0"/>
              <a:t>　分かってくれている人がいるんだと思いました。</a:t>
            </a:r>
            <a:endParaRPr lang="en-US" altLang="ja-JP" dirty="0"/>
          </a:p>
        </p:txBody>
      </p:sp>
      <p:sp>
        <p:nvSpPr>
          <p:cNvPr id="5" name="コンテンツ プレースホルダー 2"/>
          <p:cNvSpPr txBox="1">
            <a:spLocks/>
          </p:cNvSpPr>
          <p:nvPr/>
        </p:nvSpPr>
        <p:spPr bwMode="auto">
          <a:xfrm>
            <a:off x="244503" y="4364599"/>
            <a:ext cx="10260000" cy="2321948"/>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彼氏はいませんが（笑）、家族も素晴らしい友人もいます。</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辛いときはもっとどんどん相談していこうと思います。</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もちろん、会話で（笑）。</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本当に有難うございました。</a:t>
            </a:r>
          </a:p>
        </p:txBody>
      </p:sp>
      <p:sp>
        <p:nvSpPr>
          <p:cNvPr id="4" name="タイトル 1"/>
          <p:cNvSpPr>
            <a:spLocks noGrp="1"/>
          </p:cNvSpPr>
          <p:nvPr>
            <p:ph type="title"/>
          </p:nvPr>
        </p:nvSpPr>
        <p:spPr>
          <a:xfrm>
            <a:off x="214313" y="0"/>
            <a:ext cx="9815512" cy="683812"/>
          </a:xfrm>
        </p:spPr>
        <p:txBody>
          <a:bodyPr/>
          <a:lstStyle/>
          <a:p>
            <a:r>
              <a:rPr kumimoji="1" lang="ja-JP" altLang="en-US" dirty="0"/>
              <a:t>自分のうつ病を振り返る</a:t>
            </a:r>
          </a:p>
        </p:txBody>
      </p:sp>
    </p:spTree>
    <p:extLst>
      <p:ext uri="{BB962C8B-B14F-4D97-AF65-F5344CB8AC3E}">
        <p14:creationId xmlns:p14="http://schemas.microsoft.com/office/powerpoint/2010/main" val="362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0"/>
                                        <p:tgtEl>
                                          <p:spTgt spid="3">
                                            <p:txEl>
                                              <p:pRg st="0" end="0"/>
                                            </p:txEl>
                                          </p:spTgt>
                                        </p:tgtEl>
                                      </p:cBhvr>
                                    </p:animEffect>
                                  </p:childTnLst>
                                </p:cTn>
                              </p:par>
                            </p:childTnLst>
                          </p:cTn>
                        </p:par>
                        <p:par>
                          <p:cTn id="8" fill="hold">
                            <p:stCondLst>
                              <p:cond delay="8100"/>
                            </p:stCondLst>
                            <p:childTnLst>
                              <p:par>
                                <p:cTn id="9" presetID="10" presetClass="entr" presetSubtype="0" fill="hold" grpId="0" nodeType="afterEffect">
                                  <p:stCondLst>
                                    <p:cond delay="0"/>
                                  </p:stCondLst>
                                  <p:iterate type="wd">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0"/>
                                        <p:tgtEl>
                                          <p:spTgt spid="3">
                                            <p:txEl>
                                              <p:pRg st="1" end="1"/>
                                            </p:txEl>
                                          </p:spTgt>
                                        </p:tgtEl>
                                      </p:cBhvr>
                                    </p:animEffect>
                                  </p:childTnLst>
                                </p:cTn>
                              </p:par>
                            </p:childTnLst>
                          </p:cTn>
                        </p:par>
                        <p:par>
                          <p:cTn id="12" fill="hold">
                            <p:stCondLst>
                              <p:cond delay="15675"/>
                            </p:stCondLst>
                            <p:childTnLst>
                              <p:par>
                                <p:cTn id="13" presetID="10" presetClass="entr" presetSubtype="0" fill="hold" grpId="0" nodeType="afterEffect">
                                  <p:stCondLst>
                                    <p:cond delay="0"/>
                                  </p:stCondLst>
                                  <p:iterate type="wd">
                                    <p:tmPct val="7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0"/>
                                        <p:tgtEl>
                                          <p:spTgt spid="3">
                                            <p:txEl>
                                              <p:pRg st="2" end="2"/>
                                            </p:txEl>
                                          </p:spTgt>
                                        </p:tgtEl>
                                      </p:cBhvr>
                                    </p:animEffect>
                                  </p:childTnLst>
                                </p:cTn>
                              </p:par>
                            </p:childTnLst>
                          </p:cTn>
                        </p:par>
                        <p:par>
                          <p:cTn id="16" fill="hold">
                            <p:stCondLst>
                              <p:cond delay="22375"/>
                            </p:stCondLst>
                            <p:childTnLst>
                              <p:par>
                                <p:cTn id="17" presetID="10" presetClass="entr" presetSubtype="0" fill="hold" grpId="0" nodeType="afterEffect">
                                  <p:stCondLst>
                                    <p:cond delay="0"/>
                                  </p:stCondLst>
                                  <p:iterate type="wd">
                                    <p:tmPct val="7000"/>
                                  </p:iterate>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500"/>
                                        <p:tgtEl>
                                          <p:spTgt spid="3">
                                            <p:txEl>
                                              <p:pRg st="3" end="3"/>
                                            </p:txEl>
                                          </p:spTgt>
                                        </p:tgtEl>
                                      </p:cBhvr>
                                    </p:animEffect>
                                  </p:childTnLst>
                                </p:cTn>
                              </p:par>
                            </p:childTnLst>
                          </p:cTn>
                        </p:par>
                        <p:par>
                          <p:cTn id="20" fill="hold">
                            <p:stCondLst>
                              <p:cond delay="26450"/>
                            </p:stCondLst>
                            <p:childTnLst>
                              <p:par>
                                <p:cTn id="21" presetID="10" presetClass="entr" presetSubtype="0" fill="hold" grpId="0" nodeType="afterEffect">
                                  <p:stCondLst>
                                    <p:cond delay="0"/>
                                  </p:stCondLst>
                                  <p:iterate type="wd">
                                    <p:tmPct val="7000"/>
                                  </p:iterate>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2500"/>
                                        <p:tgtEl>
                                          <p:spTgt spid="5">
                                            <p:txEl>
                                              <p:pRg st="0" end="0"/>
                                            </p:txEl>
                                          </p:spTgt>
                                        </p:tgtEl>
                                      </p:cBhvr>
                                    </p:animEffect>
                                  </p:childTnLst>
                                </p:cTn>
                              </p:par>
                            </p:childTnLst>
                          </p:cTn>
                        </p:par>
                        <p:par>
                          <p:cTn id="24" fill="hold">
                            <p:stCondLst>
                              <p:cond delay="31400"/>
                            </p:stCondLst>
                            <p:childTnLst>
                              <p:par>
                                <p:cTn id="25" presetID="10" presetClass="entr" presetSubtype="0" fill="hold" grpId="0" nodeType="afterEffect">
                                  <p:stCondLst>
                                    <p:cond delay="0"/>
                                  </p:stCondLst>
                                  <p:iterate type="wd">
                                    <p:tmPct val="7000"/>
                                  </p:iterate>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2500"/>
                                        <p:tgtEl>
                                          <p:spTgt spid="5">
                                            <p:txEl>
                                              <p:pRg st="1" end="1"/>
                                            </p:txEl>
                                          </p:spTgt>
                                        </p:tgtEl>
                                      </p:cBhvr>
                                    </p:animEffect>
                                  </p:childTnLst>
                                </p:cTn>
                              </p:par>
                            </p:childTnLst>
                          </p:cTn>
                        </p:par>
                        <p:par>
                          <p:cTn id="28" fill="hold">
                            <p:stCondLst>
                              <p:cond delay="35650"/>
                            </p:stCondLst>
                            <p:childTnLst>
                              <p:par>
                                <p:cTn id="29" presetID="10" presetClass="entr" presetSubtype="0" fill="hold" grpId="0" nodeType="afterEffect">
                                  <p:stCondLst>
                                    <p:cond delay="0"/>
                                  </p:stCondLst>
                                  <p:iterate type="wd">
                                    <p:tmPct val="7000"/>
                                  </p:iterate>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500"/>
                                        <p:tgtEl>
                                          <p:spTgt spid="5">
                                            <p:txEl>
                                              <p:pRg st="2" end="2"/>
                                            </p:txEl>
                                          </p:spTgt>
                                        </p:tgtEl>
                                      </p:cBhvr>
                                    </p:animEffect>
                                  </p:childTnLst>
                                </p:cTn>
                              </p:par>
                            </p:childTnLst>
                          </p:cTn>
                        </p:par>
                        <p:par>
                          <p:cTn id="32" fill="hold">
                            <p:stCondLst>
                              <p:cond delay="39375"/>
                            </p:stCondLst>
                            <p:childTnLst>
                              <p:par>
                                <p:cTn id="33" presetID="10" presetClass="entr" presetSubtype="0" fill="hold" grpId="0" nodeType="afterEffect">
                                  <p:stCondLst>
                                    <p:cond delay="0"/>
                                  </p:stCondLst>
                                  <p:iterate type="wd">
                                    <p:tmPct val="7000"/>
                                  </p:iterate>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2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9999"/>
            </a:gs>
            <a:gs pos="69000">
              <a:srgbClr val="FFCCCC"/>
            </a:gs>
            <a:gs pos="23000">
              <a:srgbClr val="FFCCCC"/>
            </a:gs>
            <a:gs pos="100000">
              <a:srgbClr val="FFFFFF"/>
            </a:gs>
          </a:gsLst>
          <a:lin ang="2700000" scaled="1"/>
          <a:tileRect/>
        </a:gradFill>
        <a:effectLst/>
      </p:bgPr>
    </p:bg>
    <p:spTree>
      <p:nvGrpSpPr>
        <p:cNvPr id="1" name=""/>
        <p:cNvGrpSpPr/>
        <p:nvPr/>
      </p:nvGrpSpPr>
      <p:grpSpPr>
        <a:xfrm>
          <a:off x="0" y="0"/>
          <a:ext cx="0" cy="0"/>
          <a:chOff x="0" y="0"/>
          <a:chExt cx="0" cy="0"/>
        </a:xfrm>
      </p:grpSpPr>
      <p:sp>
        <p:nvSpPr>
          <p:cNvPr id="2" name="テキスト ボックス 1"/>
          <p:cNvSpPr txBox="1"/>
          <p:nvPr/>
        </p:nvSpPr>
        <p:spPr>
          <a:xfrm>
            <a:off x="1330779" y="649584"/>
            <a:ext cx="8221435" cy="21852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雑談自体も緩和ケア</a:t>
            </a:r>
            <a:endParaRPr kumimoji="0" lang="en-US" altLang="ja-JP"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　　</a:t>
            </a:r>
            <a:r>
              <a:rPr kumimoji="0"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人は話すことによって癒される</a:t>
            </a:r>
            <a:endParaRPr kumimoji="0" lang="en-US" altLang="ja-JP" sz="32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　　　　　　　　</a:t>
            </a:r>
            <a:r>
              <a:rPr kumimoji="0" lang="ja-JP" alt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カール・ロジャーズ</a:t>
            </a: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74426" y="3107968"/>
            <a:ext cx="3359234" cy="2393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テキスト ボックス 4"/>
          <p:cNvSpPr txBox="1"/>
          <p:nvPr/>
        </p:nvSpPr>
        <p:spPr>
          <a:xfrm>
            <a:off x="7701036" y="6211669"/>
            <a:ext cx="258596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岩手県立大船渡病院緩和医療科</a:t>
            </a:r>
            <a:endPar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http://oofunato-hp.com/kanwacare.php</a:t>
            </a:r>
            <a:endPar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村上雅彦先生提供</a:t>
            </a:r>
          </a:p>
        </p:txBody>
      </p:sp>
      <p:pic>
        <p:nvPicPr>
          <p:cNvPr id="7" name="図 6">
            <a:extLst>
              <a:ext uri="{FF2B5EF4-FFF2-40B4-BE49-F238E27FC236}">
                <a16:creationId xmlns:a16="http://schemas.microsoft.com/office/drawing/2014/main" id="{BB2D2674-3059-4D24-A55D-F6BB12CBEE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24965">
            <a:off x="8060219" y="1346695"/>
            <a:ext cx="1939104" cy="3849928"/>
          </a:xfrm>
          <a:prstGeom prst="rect">
            <a:avLst/>
          </a:prstGeom>
        </p:spPr>
      </p:pic>
      <p:pic>
        <p:nvPicPr>
          <p:cNvPr id="4" name="図 3">
            <a:extLst>
              <a:ext uri="{FF2B5EF4-FFF2-40B4-BE49-F238E27FC236}">
                <a16:creationId xmlns:a16="http://schemas.microsoft.com/office/drawing/2014/main" id="{25185FA5-698F-4887-A6DD-4A114AA9F5D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30672">
            <a:off x="5896994" y="2805046"/>
            <a:ext cx="2128724" cy="4176781"/>
          </a:xfrm>
          <a:prstGeom prst="rect">
            <a:avLst/>
          </a:prstGeom>
        </p:spPr>
      </p:pic>
    </p:spTree>
    <p:extLst>
      <p:ext uri="{BB962C8B-B14F-4D97-AF65-F5344CB8AC3E}">
        <p14:creationId xmlns:p14="http://schemas.microsoft.com/office/powerpoint/2010/main" val="2420727468"/>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par>
                          <p:cTn id="8" fill="hold">
                            <p:stCondLst>
                              <p:cond delay="312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2000"/>
                                        <p:tgtEl>
                                          <p:spTgt spid="2">
                                            <p:txEl>
                                              <p:pRg st="2" end="2"/>
                                            </p:txEl>
                                          </p:spTgt>
                                        </p:tgtEl>
                                      </p:cBhvr>
                                    </p:animEffect>
                                  </p:childTnLst>
                                </p:cTn>
                              </p:par>
                              <p:par>
                                <p:cTn id="12" presetID="10" presetClass="entr" presetSubtype="0" fill="hold" grpId="0" nodeType="withEffect">
                                  <p:stCondLst>
                                    <p:cond delay="2250"/>
                                  </p:stCondLst>
                                  <p:iterate type="lt">
                                    <p:tmPct val="7000"/>
                                  </p:iterate>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2000"/>
                                        <p:tgtEl>
                                          <p:spTgt spid="2">
                                            <p:txEl>
                                              <p:pRg st="3" end="3"/>
                                            </p:txEl>
                                          </p:spTgt>
                                        </p:tgtEl>
                                      </p:cBhvr>
                                    </p:animEffect>
                                  </p:childTnLst>
                                </p:cTn>
                              </p:par>
                            </p:childTnLst>
                          </p:cTn>
                        </p:par>
                        <p:par>
                          <p:cTn id="15" fill="hold">
                            <p:stCondLst>
                              <p:cond delay="849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2000" fill="hold"/>
                                        <p:tgtEl>
                                          <p:spTgt spid="7"/>
                                        </p:tgtEl>
                                        <p:attrNameLst>
                                          <p:attrName>ppt_w</p:attrName>
                                        </p:attrNameLst>
                                      </p:cBhvr>
                                      <p:tavLst>
                                        <p:tav tm="0">
                                          <p:val>
                                            <p:fltVal val="0"/>
                                          </p:val>
                                        </p:tav>
                                        <p:tav tm="100000">
                                          <p:val>
                                            <p:strVal val="#ppt_w"/>
                                          </p:val>
                                        </p:tav>
                                      </p:tavLst>
                                    </p:anim>
                                    <p:anim calcmode="lin" valueType="num">
                                      <p:cBhvr>
                                        <p:cTn id="19" dur="2000" fill="hold"/>
                                        <p:tgtEl>
                                          <p:spTgt spid="7"/>
                                        </p:tgtEl>
                                        <p:attrNameLst>
                                          <p:attrName>ppt_h</p:attrName>
                                        </p:attrNameLst>
                                      </p:cBhvr>
                                      <p:tavLst>
                                        <p:tav tm="0">
                                          <p:val>
                                            <p:fltVal val="0"/>
                                          </p:val>
                                        </p:tav>
                                        <p:tav tm="100000">
                                          <p:val>
                                            <p:strVal val="#ppt_h"/>
                                          </p:val>
                                        </p:tav>
                                      </p:tavLst>
                                    </p:anim>
                                    <p:animEffect transition="in" filter="fade">
                                      <p:cBhvr>
                                        <p:cTn id="20" dur="20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2000" fill="hold"/>
                                        <p:tgtEl>
                                          <p:spTgt spid="4"/>
                                        </p:tgtEl>
                                        <p:attrNameLst>
                                          <p:attrName>ppt_w</p:attrName>
                                        </p:attrNameLst>
                                      </p:cBhvr>
                                      <p:tavLst>
                                        <p:tav tm="0">
                                          <p:val>
                                            <p:fltVal val="0"/>
                                          </p:val>
                                        </p:tav>
                                        <p:tav tm="100000">
                                          <p:val>
                                            <p:strVal val="#ppt_w"/>
                                          </p:val>
                                        </p:tav>
                                      </p:tavLst>
                                    </p:anim>
                                    <p:anim calcmode="lin" valueType="num">
                                      <p:cBhvr>
                                        <p:cTn id="24" dur="2000" fill="hold"/>
                                        <p:tgtEl>
                                          <p:spTgt spid="4"/>
                                        </p:tgtEl>
                                        <p:attrNameLst>
                                          <p:attrName>ppt_h</p:attrName>
                                        </p:attrNameLst>
                                      </p:cBhvr>
                                      <p:tavLst>
                                        <p:tav tm="0">
                                          <p:val>
                                            <p:fltVal val="0"/>
                                          </p:val>
                                        </p:tav>
                                        <p:tav tm="100000">
                                          <p:val>
                                            <p:strVal val="#ppt_h"/>
                                          </p:val>
                                        </p:tav>
                                      </p:tavLst>
                                    </p:anim>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35744" y="2857500"/>
            <a:ext cx="9815512" cy="1143000"/>
          </a:xfrm>
        </p:spPr>
        <p:txBody>
          <a:bodyPr/>
          <a:lstStyle/>
          <a:p>
            <a:r>
              <a:rPr kumimoji="1" lang="ja-JP" altLang="en-US" sz="6000" dirty="0">
                <a:solidFill>
                  <a:srgbClr val="CCFF33"/>
                </a:solidFill>
                <a:effectLst>
                  <a:outerShdw blurRad="38100" dist="38100" dir="2700000" algn="tl">
                    <a:srgbClr val="000000">
                      <a:alpha val="43137"/>
                    </a:srgbClr>
                  </a:outerShdw>
                </a:effectLst>
              </a:rPr>
              <a:t>間違いだらけの自殺</a:t>
            </a:r>
            <a:r>
              <a:rPr lang="ja-JP" altLang="en-US" sz="6000" dirty="0">
                <a:solidFill>
                  <a:srgbClr val="CCFF33"/>
                </a:solidFill>
                <a:effectLst>
                  <a:outerShdw blurRad="38100" dist="38100" dir="2700000" algn="tl">
                    <a:srgbClr val="000000">
                      <a:alpha val="43137"/>
                    </a:srgbClr>
                  </a:outerShdw>
                </a:effectLst>
              </a:rPr>
              <a:t>対策</a:t>
            </a:r>
            <a:endParaRPr kumimoji="1" lang="ja-JP" altLang="en-US" sz="6000" dirty="0">
              <a:solidFill>
                <a:srgbClr val="CCFF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2533"/>
      </p:ext>
    </p:extLst>
  </p:cSld>
  <p:clrMapOvr>
    <a:overrideClrMapping bg1="dk2" tx1="lt1" bg2="dk1" tx2="lt2" accent1="accent1" accent2="accent2" accent3="accent3" accent4="accent4" accent5="accent5" accent6="accent6" hlink="hlink" folHlink="folHlink"/>
  </p:clrMapOvr>
  <p:transition spd="slow">
    <p:fade thruBlk="1"/>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3735" y="993009"/>
            <a:ext cx="3888961" cy="1143000"/>
          </a:xfrm>
        </p:spPr>
        <p:txBody>
          <a:bodyPr/>
          <a:lstStyle/>
          <a:p>
            <a:r>
              <a:rPr lang="ja-JP" altLang="en-US" dirty="0"/>
              <a:t>うつ病検査？</a:t>
            </a:r>
            <a:endParaRPr kumimoji="1" lang="ja-JP" altLang="en-US" dirty="0"/>
          </a:p>
        </p:txBody>
      </p:sp>
      <p:pic>
        <p:nvPicPr>
          <p:cNvPr id="4" name="コンテンツ プレースホルダ 3" descr="日経.bmp"/>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203166" y="0"/>
            <a:ext cx="6083834" cy="6861214"/>
          </a:xfrm>
        </p:spPr>
      </p:pic>
      <p:sp>
        <p:nvSpPr>
          <p:cNvPr id="5" name="テキスト ボックス 4"/>
          <p:cNvSpPr txBox="1"/>
          <p:nvPr/>
        </p:nvSpPr>
        <p:spPr>
          <a:xfrm>
            <a:off x="0" y="2677556"/>
            <a:ext cx="4756430" cy="286232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早期発見ではなく</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早期排除対策？</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大事なのは環境整備！</a:t>
            </a:r>
          </a:p>
        </p:txBody>
      </p:sp>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Tree>
    <p:extLst>
      <p:ext uri="{BB962C8B-B14F-4D97-AF65-F5344CB8AC3E}">
        <p14:creationId xmlns:p14="http://schemas.microsoft.com/office/powerpoint/2010/main" val="37533254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par>
                          <p:cTn id="10" fill="hold">
                            <p:stCondLst>
                              <p:cond delay="2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par>
                          <p:cTn id="14" fill="hold">
                            <p:stCondLst>
                              <p:cond delay="4800"/>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par>
                          <p:cTn id="18" fill="hold">
                            <p:stCondLst>
                              <p:cond delay="74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2873" y="911225"/>
            <a:ext cx="5189736" cy="1143000"/>
          </a:xfrm>
        </p:spPr>
        <p:txBody>
          <a:bodyPr/>
          <a:lstStyle/>
          <a:p>
            <a:r>
              <a:rPr lang="ja-JP" altLang="en-US" dirty="0"/>
              <a:t>うつ病のサイン？？？</a:t>
            </a:r>
            <a:endParaRPr kumimoji="1" lang="ja-JP" altLang="en-US" dirty="0"/>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04049" y="0"/>
            <a:ext cx="4882951" cy="6858000"/>
          </a:xfrm>
          <a:prstGeom prst="rect">
            <a:avLst/>
          </a:prstGeom>
        </p:spPr>
      </p:pic>
      <p:sp>
        <p:nvSpPr>
          <p:cNvPr id="5" name="コンテンツ プレースホルダー 4"/>
          <p:cNvSpPr>
            <a:spLocks noGrp="1"/>
          </p:cNvSpPr>
          <p:nvPr>
            <p:ph idx="1"/>
          </p:nvPr>
        </p:nvSpPr>
        <p:spPr>
          <a:xfrm>
            <a:off x="0" y="2857499"/>
            <a:ext cx="5600700" cy="3706813"/>
          </a:xfrm>
        </p:spPr>
        <p:txBody>
          <a:bodyPr/>
          <a:lstStyle/>
          <a:p>
            <a:pPr algn="ctr"/>
            <a:r>
              <a:rPr kumimoji="1" lang="ja-JP" altLang="en-US" dirty="0"/>
              <a:t>見逃すと・・・・・</a:t>
            </a:r>
            <a:endParaRPr kumimoji="1" lang="en-US" altLang="ja-JP" dirty="0"/>
          </a:p>
          <a:p>
            <a:pPr algn="ctr"/>
            <a:endParaRPr lang="en-US" altLang="ja-JP" dirty="0"/>
          </a:p>
          <a:p>
            <a:pPr algn="ctr"/>
            <a:r>
              <a:rPr kumimoji="1" lang="ja-JP" altLang="en-US" dirty="0"/>
              <a:t>周囲の人が注意を怠ると・・・・・</a:t>
            </a:r>
          </a:p>
        </p:txBody>
      </p:sp>
    </p:spTree>
    <p:extLst>
      <p:ext uri="{BB962C8B-B14F-4D97-AF65-F5344CB8AC3E}">
        <p14:creationId xmlns:p14="http://schemas.microsoft.com/office/powerpoint/2010/main" val="215646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395" y="1000138"/>
            <a:ext cx="10345809" cy="5877053"/>
          </a:xfrm>
          <a:prstGeom prst="rect">
            <a:avLst/>
          </a:prstGeom>
        </p:spPr>
      </p:pic>
      <p:sp>
        <p:nvSpPr>
          <p:cNvPr id="6" name="正方形/長方形 5"/>
          <p:cNvSpPr/>
          <p:nvPr/>
        </p:nvSpPr>
        <p:spPr>
          <a:xfrm>
            <a:off x="4307504" y="6608617"/>
            <a:ext cx="5979495" cy="261610"/>
          </a:xfrm>
          <a:prstGeom prst="rect">
            <a:avLst/>
          </a:prstGeom>
        </p:spPr>
        <p:txBody>
          <a:bodyPr wrap="square">
            <a:spAutoFit/>
          </a:bodyPr>
          <a:lstStyle/>
          <a:p>
            <a:pPr algn="r"/>
            <a:r>
              <a:rPr lang="ja-JP" altLang="ja-JP" sz="1100" dirty="0">
                <a:solidFill>
                  <a:srgbClr val="FFFFFF"/>
                </a:solidFill>
                <a:effectLst/>
              </a:rPr>
              <a:t>渡辺昌祐、他：プライマリケアのためのうつ病診療</a:t>
            </a:r>
            <a:r>
              <a:rPr lang="en-US" altLang="ja-JP" sz="1100" dirty="0">
                <a:solidFill>
                  <a:srgbClr val="FFFFFF"/>
                </a:solidFill>
                <a:effectLst/>
              </a:rPr>
              <a:t>Q&amp;A</a:t>
            </a:r>
            <a:r>
              <a:rPr lang="ja-JP" altLang="ja-JP" sz="1100" dirty="0" err="1">
                <a:solidFill>
                  <a:srgbClr val="FFFFFF"/>
                </a:solidFill>
                <a:effectLst/>
              </a:rPr>
              <a:t>、</a:t>
            </a:r>
            <a:r>
              <a:rPr lang="ja-JP" altLang="ja-JP" sz="1100" dirty="0">
                <a:solidFill>
                  <a:srgbClr val="FFFFFF"/>
                </a:solidFill>
                <a:effectLst/>
              </a:rPr>
              <a:t>第</a:t>
            </a:r>
            <a:r>
              <a:rPr lang="en-US" altLang="ja-JP" sz="1100" dirty="0">
                <a:solidFill>
                  <a:srgbClr val="FFFFFF"/>
                </a:solidFill>
                <a:effectLst/>
              </a:rPr>
              <a:t>2</a:t>
            </a:r>
            <a:r>
              <a:rPr lang="ja-JP" altLang="ja-JP" sz="1100" dirty="0">
                <a:solidFill>
                  <a:srgbClr val="FFFFFF"/>
                </a:solidFill>
                <a:effectLst/>
              </a:rPr>
              <a:t>版、金原出版、東京、</a:t>
            </a:r>
            <a:r>
              <a:rPr lang="en-US" altLang="ja-JP" sz="1100" dirty="0">
                <a:solidFill>
                  <a:srgbClr val="FFFFFF"/>
                </a:solidFill>
                <a:effectLst/>
              </a:rPr>
              <a:t>1997</a:t>
            </a:r>
            <a:endParaRPr lang="ja-JP" altLang="ja-JP" sz="1100" dirty="0">
              <a:solidFill>
                <a:srgbClr val="FFFFFF"/>
              </a:solidFill>
              <a:effectLst/>
            </a:endParaRPr>
          </a:p>
        </p:txBody>
      </p:sp>
      <p:sp>
        <p:nvSpPr>
          <p:cNvPr id="2" name="タイトル 1"/>
          <p:cNvSpPr>
            <a:spLocks noGrp="1"/>
          </p:cNvSpPr>
          <p:nvPr>
            <p:ph type="title"/>
          </p:nvPr>
        </p:nvSpPr>
        <p:spPr>
          <a:xfrm>
            <a:off x="176528" y="0"/>
            <a:ext cx="9815512" cy="1143000"/>
          </a:xfrm>
        </p:spPr>
        <p:txBody>
          <a:bodyPr/>
          <a:lstStyle/>
          <a:p>
            <a:r>
              <a:rPr kumimoji="1" lang="ja-JP" altLang="en-US" dirty="0"/>
              <a:t>うつ病の主要症状</a:t>
            </a:r>
            <a:br>
              <a:rPr kumimoji="1" lang="en-US" altLang="ja-JP" dirty="0"/>
            </a:br>
            <a:r>
              <a:rPr kumimoji="1" lang="ja-JP" altLang="en-US" dirty="0"/>
              <a:t>（自覚症状の割合）</a:t>
            </a:r>
          </a:p>
        </p:txBody>
      </p:sp>
      <p:sp>
        <p:nvSpPr>
          <p:cNvPr id="7" name="テキスト ボックス 1"/>
          <p:cNvSpPr txBox="1"/>
          <p:nvPr/>
        </p:nvSpPr>
        <p:spPr>
          <a:xfrm>
            <a:off x="9224349" y="162287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94% </a:t>
            </a:r>
            <a:endParaRPr lang="ja-JP" altLang="en-US" sz="1600" dirty="0">
              <a:solidFill>
                <a:srgbClr val="010000">
                  <a:lumMod val="10000"/>
                  <a:lumOff val="90000"/>
                </a:srgbClr>
              </a:solidFill>
            </a:endParaRPr>
          </a:p>
        </p:txBody>
      </p:sp>
      <p:sp>
        <p:nvSpPr>
          <p:cNvPr id="8" name="テキスト ボックス 2"/>
          <p:cNvSpPr txBox="1"/>
          <p:nvPr/>
        </p:nvSpPr>
        <p:spPr>
          <a:xfrm>
            <a:off x="8922198" y="211798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89% </a:t>
            </a:r>
            <a:endParaRPr lang="ja-JP" altLang="en-US" sz="1600" dirty="0">
              <a:solidFill>
                <a:srgbClr val="010000">
                  <a:lumMod val="10000"/>
                  <a:lumOff val="90000"/>
                </a:srgbClr>
              </a:solidFill>
            </a:endParaRPr>
          </a:p>
        </p:txBody>
      </p:sp>
      <p:sp>
        <p:nvSpPr>
          <p:cNvPr id="9" name="テキスト ボックス 3"/>
          <p:cNvSpPr txBox="1"/>
          <p:nvPr/>
        </p:nvSpPr>
        <p:spPr>
          <a:xfrm>
            <a:off x="8495763" y="2613092"/>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84% </a:t>
            </a:r>
            <a:endParaRPr lang="ja-JP" altLang="en-US" sz="1600" dirty="0">
              <a:solidFill>
                <a:srgbClr val="010000">
                  <a:lumMod val="10000"/>
                  <a:lumOff val="90000"/>
                </a:srgbClr>
              </a:solidFill>
            </a:endParaRPr>
          </a:p>
        </p:txBody>
      </p:sp>
      <p:sp>
        <p:nvSpPr>
          <p:cNvPr id="10" name="テキスト ボックス 4"/>
          <p:cNvSpPr txBox="1"/>
          <p:nvPr/>
        </p:nvSpPr>
        <p:spPr>
          <a:xfrm>
            <a:off x="7206508" y="310820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66% </a:t>
            </a:r>
            <a:endParaRPr lang="ja-JP" altLang="en-US" sz="1600" dirty="0">
              <a:solidFill>
                <a:srgbClr val="010000">
                  <a:lumMod val="10000"/>
                  <a:lumOff val="90000"/>
                </a:srgbClr>
              </a:solidFill>
            </a:endParaRPr>
          </a:p>
        </p:txBody>
      </p:sp>
      <p:sp>
        <p:nvSpPr>
          <p:cNvPr id="11" name="テキスト ボックス 5"/>
          <p:cNvSpPr txBox="1"/>
          <p:nvPr/>
        </p:nvSpPr>
        <p:spPr>
          <a:xfrm>
            <a:off x="9074558" y="4077115"/>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91% </a:t>
            </a:r>
            <a:endParaRPr lang="ja-JP" altLang="en-US" sz="1600" dirty="0">
              <a:solidFill>
                <a:srgbClr val="010000">
                  <a:lumMod val="10000"/>
                  <a:lumOff val="90000"/>
                </a:srgbClr>
              </a:solidFill>
            </a:endParaRPr>
          </a:p>
        </p:txBody>
      </p:sp>
      <p:sp>
        <p:nvSpPr>
          <p:cNvPr id="12" name="テキスト ボックス 6"/>
          <p:cNvSpPr txBox="1"/>
          <p:nvPr/>
        </p:nvSpPr>
        <p:spPr>
          <a:xfrm>
            <a:off x="8604999" y="4582249"/>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85% </a:t>
            </a:r>
            <a:endParaRPr lang="ja-JP" altLang="en-US" sz="1600" dirty="0">
              <a:solidFill>
                <a:srgbClr val="010000">
                  <a:lumMod val="10000"/>
                  <a:lumOff val="90000"/>
                </a:srgbClr>
              </a:solidFill>
            </a:endParaRPr>
          </a:p>
        </p:txBody>
      </p:sp>
      <p:sp>
        <p:nvSpPr>
          <p:cNvPr id="13" name="テキスト ボックス 7"/>
          <p:cNvSpPr txBox="1"/>
          <p:nvPr/>
        </p:nvSpPr>
        <p:spPr>
          <a:xfrm>
            <a:off x="7473442" y="5087383"/>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a:solidFill>
                  <a:srgbClr val="010000">
                    <a:lumMod val="10000"/>
                    <a:lumOff val="90000"/>
                  </a:srgbClr>
                </a:solidFill>
              </a:rPr>
              <a:t>70% </a:t>
            </a:r>
            <a:endParaRPr lang="ja-JP" altLang="en-US" sz="1600">
              <a:solidFill>
                <a:srgbClr val="010000">
                  <a:lumMod val="10000"/>
                  <a:lumOff val="90000"/>
                </a:srgbClr>
              </a:solidFill>
            </a:endParaRPr>
          </a:p>
        </p:txBody>
      </p:sp>
      <p:sp>
        <p:nvSpPr>
          <p:cNvPr id="14" name="テキスト ボックス 8"/>
          <p:cNvSpPr txBox="1"/>
          <p:nvPr/>
        </p:nvSpPr>
        <p:spPr>
          <a:xfrm>
            <a:off x="6633255" y="5592518"/>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58% </a:t>
            </a:r>
            <a:endParaRPr lang="ja-JP" altLang="en-US" sz="1600" dirty="0">
              <a:solidFill>
                <a:srgbClr val="010000">
                  <a:lumMod val="10000"/>
                  <a:lumOff val="90000"/>
                </a:srgbClr>
              </a:solidFill>
            </a:endParaRPr>
          </a:p>
        </p:txBody>
      </p:sp>
      <p:sp>
        <p:nvSpPr>
          <p:cNvPr id="16" name="正方形/長方形 15"/>
          <p:cNvSpPr/>
          <p:nvPr/>
        </p:nvSpPr>
        <p:spPr bwMode="auto">
          <a:xfrm>
            <a:off x="5693790" y="6202837"/>
            <a:ext cx="3091387" cy="40578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endParaRPr lang="ja-JP" altLang="en-US">
              <a:solidFill>
                <a:srgbClr val="FFFFFF"/>
              </a:solidFill>
            </a:endParaRPr>
          </a:p>
        </p:txBody>
      </p:sp>
      <p:sp>
        <p:nvSpPr>
          <p:cNvPr id="17" name="正方形/長方形 16"/>
          <p:cNvSpPr/>
          <p:nvPr/>
        </p:nvSpPr>
        <p:spPr bwMode="auto">
          <a:xfrm>
            <a:off x="1670115" y="6194981"/>
            <a:ext cx="3091387" cy="40578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endParaRPr lang="ja-JP" altLang="en-US">
              <a:solidFill>
                <a:srgbClr val="FFFFFF"/>
              </a:solidFill>
            </a:endParaRPr>
          </a:p>
        </p:txBody>
      </p:sp>
      <p:sp>
        <p:nvSpPr>
          <p:cNvPr id="3" name="テキスト ボックス 2"/>
          <p:cNvSpPr txBox="1"/>
          <p:nvPr/>
        </p:nvSpPr>
        <p:spPr>
          <a:xfrm>
            <a:off x="-35775" y="1779927"/>
            <a:ext cx="553998" cy="1323439"/>
          </a:xfrm>
          <a:prstGeom prst="rect">
            <a:avLst/>
          </a:prstGeom>
          <a:noFill/>
        </p:spPr>
        <p:txBody>
          <a:bodyPr vert="eaVert" wrap="none" rtlCol="0">
            <a:spAutoFit/>
          </a:bodyPr>
          <a:lstStyle/>
          <a:p>
            <a:r>
              <a:rPr lang="ja-JP" altLang="en-US" sz="2400" dirty="0">
                <a:solidFill>
                  <a:srgbClr val="FFFFFF"/>
                </a:solidFill>
              </a:rPr>
              <a:t>身体症状</a:t>
            </a:r>
          </a:p>
        </p:txBody>
      </p:sp>
      <p:sp>
        <p:nvSpPr>
          <p:cNvPr id="18" name="テキスト ボックス 17"/>
          <p:cNvSpPr txBox="1"/>
          <p:nvPr/>
        </p:nvSpPr>
        <p:spPr>
          <a:xfrm>
            <a:off x="-35775" y="4329067"/>
            <a:ext cx="553998" cy="1323439"/>
          </a:xfrm>
          <a:prstGeom prst="rect">
            <a:avLst/>
          </a:prstGeom>
          <a:noFill/>
        </p:spPr>
        <p:txBody>
          <a:bodyPr vert="eaVert" wrap="none" rtlCol="0">
            <a:spAutoFit/>
          </a:bodyPr>
          <a:lstStyle/>
          <a:p>
            <a:r>
              <a:rPr lang="ja-JP" altLang="en-US" sz="2400" dirty="0">
                <a:solidFill>
                  <a:srgbClr val="FFFFFF"/>
                </a:solidFill>
              </a:rPr>
              <a:t>精神症状</a:t>
            </a:r>
          </a:p>
        </p:txBody>
      </p:sp>
    </p:spTree>
    <p:extLst>
      <p:ext uri="{BB962C8B-B14F-4D97-AF65-F5344CB8AC3E}">
        <p14:creationId xmlns:p14="http://schemas.microsoft.com/office/powerpoint/2010/main" val="3674091238"/>
      </p:ext>
    </p:extLst>
  </p:cSld>
  <p:clrMapOvr>
    <a:masterClrMapping/>
  </p:clrMapOvr>
  <mc:AlternateContent xmlns:mc="http://schemas.openxmlformats.org/markup-compatibility/2006" xmlns:p14="http://schemas.microsoft.com/office/powerpoint/2010/main">
    <mc:Choice Requires="p14">
      <p:transition spd="med" p14:dur="700" advTm="836470">
        <p:fade/>
      </p:transition>
    </mc:Choice>
    <mc:Fallback xmlns="">
      <p:transition spd="med" advTm="836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1000"/>
                                        <p:tgtEl>
                                          <p:spTgt spid="17"/>
                                        </p:tgtEl>
                                      </p:cBhvr>
                                    </p:animEffect>
                                    <p:set>
                                      <p:cBhvr>
                                        <p:cTn id="7" dur="1" fill="hold">
                                          <p:stCondLst>
                                            <p:cond delay="9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1000"/>
                                        <p:tgtEl>
                                          <p:spTgt spid="16"/>
                                        </p:tgtEl>
                                      </p:cBhvr>
                                    </p:animEffect>
                                    <p:set>
                                      <p:cBhvr>
                                        <p:cTn id="12" dur="1" fill="hold">
                                          <p:stCondLst>
                                            <p:cond delay="999"/>
                                          </p:stCondLst>
                                        </p:cTn>
                                        <p:tgtEl>
                                          <p:spTgt spid="16"/>
                                        </p:tgtEl>
                                        <p:attrNameLst>
                                          <p:attrName>style.visibility</p:attrName>
                                        </p:attrNameLst>
                                      </p:cBhvr>
                                      <p:to>
                                        <p:strVal val="hidden"/>
                                      </p:to>
                                    </p:se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6" grpId="0" animBg="1"/>
      <p:bldP spid="1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0" y="912813"/>
            <a:ext cx="10287000" cy="4930775"/>
          </a:xfrm>
        </p:spPr>
        <p:txBody>
          <a:bodyPr/>
          <a:lstStyle/>
          <a:p>
            <a:pPr>
              <a:lnSpc>
                <a:spcPct val="150000"/>
              </a:lnSpc>
            </a:pPr>
            <a:r>
              <a:rPr lang="ja-JP" altLang="en-US" sz="6600" dirty="0">
                <a:solidFill>
                  <a:srgbClr val="CCFF33"/>
                </a:solidFill>
                <a:effectLst>
                  <a:outerShdw blurRad="38100" dist="38100" dir="2700000" algn="tl">
                    <a:srgbClr val="000000">
                      <a:alpha val="43137"/>
                    </a:srgbClr>
                  </a:outerShdw>
                </a:effectLst>
              </a:rPr>
              <a:t>教育関係者もわかっている</a:t>
            </a:r>
            <a:br>
              <a:rPr lang="en-US" altLang="ja-JP" sz="6600" dirty="0">
                <a:solidFill>
                  <a:srgbClr val="CCFF33"/>
                </a:solidFill>
                <a:effectLst>
                  <a:outerShdw blurRad="38100" dist="38100" dir="2700000" algn="tl">
                    <a:srgbClr val="000000">
                      <a:alpha val="43137"/>
                    </a:srgbClr>
                  </a:outerShdw>
                </a:effectLst>
              </a:rPr>
            </a:br>
            <a:r>
              <a:rPr lang="ja-JP" altLang="en-US" sz="6600" dirty="0">
                <a:solidFill>
                  <a:srgbClr val="CCFF33"/>
                </a:solidFill>
                <a:effectLst>
                  <a:outerShdw blurRad="38100" dist="38100" dir="2700000" algn="tl">
                    <a:srgbClr val="000000">
                      <a:alpha val="43137"/>
                    </a:srgbClr>
                  </a:outerShdw>
                </a:effectLst>
              </a:rPr>
              <a:t>でも、言えない・・・・</a:t>
            </a:r>
          </a:p>
        </p:txBody>
      </p:sp>
    </p:spTree>
    <p:extLst>
      <p:ext uri="{BB962C8B-B14F-4D97-AF65-F5344CB8AC3E}">
        <p14:creationId xmlns:p14="http://schemas.microsoft.com/office/powerpoint/2010/main" val="236862640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199333" y="10047"/>
            <a:ext cx="5888334" cy="6842929"/>
          </a:xfrm>
        </p:spPr>
      </p:pic>
      <p:sp>
        <p:nvSpPr>
          <p:cNvPr id="5" name="正方形/長方形 4"/>
          <p:cNvSpPr/>
          <p:nvPr/>
        </p:nvSpPr>
        <p:spPr>
          <a:xfrm>
            <a:off x="6663302" y="6550223"/>
            <a:ext cx="3623698"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https://www.nier.go.jp/shido/centerhp/2806sien/</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2398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34104" y="2096614"/>
            <a:ext cx="5152896" cy="3967566"/>
          </a:xfrm>
          <a:prstGeom prst="rect">
            <a:avLst/>
          </a:prstGeom>
        </p:spPr>
      </p:pic>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96614"/>
            <a:ext cx="5152896" cy="3967566"/>
          </a:xfrm>
          <a:prstGeom prst="rect">
            <a:avLst/>
          </a:prstGeom>
        </p:spPr>
      </p:pic>
      <p:pic>
        <p:nvPicPr>
          <p:cNvPr id="9" name="図 8"/>
          <p:cNvPicPr>
            <a:picLocks noChangeAspect="1"/>
          </p:cNvPicPr>
          <p:nvPr/>
        </p:nvPicPr>
        <p:blipFill>
          <a:blip r:embed="rId4"/>
          <a:stretch>
            <a:fillRect/>
          </a:stretch>
        </p:blipFill>
        <p:spPr>
          <a:xfrm>
            <a:off x="1" y="569055"/>
            <a:ext cx="10287000" cy="982733"/>
          </a:xfrm>
          <a:prstGeom prst="rect">
            <a:avLst/>
          </a:prstGeom>
        </p:spPr>
      </p:pic>
      <p:sp>
        <p:nvSpPr>
          <p:cNvPr id="2" name="テキスト ボックス 1"/>
          <p:cNvSpPr txBox="1"/>
          <p:nvPr/>
        </p:nvSpPr>
        <p:spPr>
          <a:xfrm>
            <a:off x="517554" y="6089301"/>
            <a:ext cx="341632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被害経験 </a:t>
            </a:r>
            <a:r>
              <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90.4</a:t>
            </a: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7" name="テキスト ボックス 6"/>
          <p:cNvSpPr txBox="1"/>
          <p:nvPr/>
        </p:nvSpPr>
        <p:spPr>
          <a:xfrm>
            <a:off x="5913518" y="6089301"/>
            <a:ext cx="341632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加害経験 </a:t>
            </a:r>
            <a:r>
              <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90.4</a:t>
            </a:r>
            <a:r>
              <a:rPr kumimoji="1" lang="ja-JP" altLang="en-US"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Tree>
    <p:extLst>
      <p:ext uri="{BB962C8B-B14F-4D97-AF65-F5344CB8AC3E}">
        <p14:creationId xmlns:p14="http://schemas.microsoft.com/office/powerpoint/2010/main" val="135790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048" y="-10048"/>
            <a:ext cx="5155486" cy="6913266"/>
          </a:xfrm>
          <a:prstGeom prst="rect">
            <a:avLst/>
          </a:prstGeom>
        </p:spPr>
      </p:pic>
      <p:sp>
        <p:nvSpPr>
          <p:cNvPr id="3" name="正方形/長方形 2"/>
          <p:cNvSpPr/>
          <p:nvPr/>
        </p:nvSpPr>
        <p:spPr bwMode="auto">
          <a:xfrm>
            <a:off x="224725" y="5044698"/>
            <a:ext cx="2014780" cy="743919"/>
          </a:xfrm>
          <a:prstGeom prst="rect">
            <a:avLst/>
          </a:prstGeom>
          <a:noFill/>
          <a:ln w="38100" cap="flat" cmpd="sng" algn="ctr">
            <a:solidFill>
              <a:srgbClr val="0090E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p:txBody>
      </p:sp>
      <p:sp>
        <p:nvSpPr>
          <p:cNvPr id="4" name="テキスト ボックス 3"/>
          <p:cNvSpPr txBox="1"/>
          <p:nvPr/>
        </p:nvSpPr>
        <p:spPr>
          <a:xfrm>
            <a:off x="4993112" y="646292"/>
            <a:ext cx="5220000" cy="2169825"/>
          </a:xfrm>
          <a:prstGeom prst="rect">
            <a:avLst/>
          </a:prstGeom>
          <a:solidFill>
            <a:schemeClr val="tx1"/>
          </a:solidFill>
          <a:ln w="19050">
            <a:solidFill>
              <a:srgbClr val="0090E5"/>
            </a:solidFill>
          </a:ln>
        </p:spPr>
        <p:txBody>
          <a:bodyPr wrap="square" rtlCol="0">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 　</a:t>
            </a: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「暴力を伴わないいじめ」は、誰もが被害者にも</a:t>
            </a:r>
            <a:endParaRPr kumimoji="1" lang="en-US" altLang="ja-JP" sz="1800" b="0" i="0" u="sng"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加害者にもなり得ること、最初はささいなトラブルで</a:t>
            </a:r>
            <a:endParaRPr kumimoji="1" lang="en-US" altLang="ja-JP" sz="1800" b="0" i="0" u="sng"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あっても、いつ深刻ないじめに発展するかは</a:t>
            </a:r>
            <a:r>
              <a:rPr kumimoji="1" lang="ja-JP" altLang="en-US" sz="1800" b="0" i="0" u="sng" strike="noStrike" kern="1200" cap="none" spc="0" normalizeH="0" baseline="0" noProof="0" dirty="0" err="1">
                <a:ln>
                  <a:noFill/>
                </a:ln>
                <a:solidFill>
                  <a:srgbClr val="000000"/>
                </a:solidFill>
                <a:effectLst/>
                <a:uLnTx/>
                <a:uFillTx/>
                <a:latin typeface="ＭＳ Ｐゴシック"/>
                <a:ea typeface="ＭＳ Ｐゴシック"/>
                <a:cs typeface="+mn-cs"/>
              </a:rPr>
              <a:t>わ</a:t>
            </a: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から</a:t>
            </a:r>
            <a:endParaRPr kumimoji="1" lang="en-US" altLang="ja-JP" sz="1800" b="0" i="0" u="sng"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ないこと、を肝に銘じ、全ての児童生徒を対象に</a:t>
            </a:r>
            <a:endParaRPr kumimoji="1" lang="en-US" altLang="ja-JP" sz="1800" b="0" i="0" u="sng"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sng" strike="noStrike" kern="1200" cap="none" spc="0" normalizeH="0" baseline="0" noProof="0" dirty="0">
                <a:ln>
                  <a:noFill/>
                </a:ln>
                <a:solidFill>
                  <a:srgbClr val="0090E5"/>
                </a:solidFill>
                <a:effectLst/>
                <a:uLnTx/>
                <a:uFillTx/>
                <a:latin typeface="ＭＳ Ｐゴシック"/>
                <a:ea typeface="ＭＳ Ｐゴシック"/>
                <a:cs typeface="+mn-cs"/>
              </a:rPr>
              <a:t>「未然防止」に取り組む</a:t>
            </a:r>
            <a:r>
              <a:rPr kumimoji="1" lang="ja-JP" altLang="en-US" sz="1800" b="0" i="0" u="sng" strike="noStrike" kern="1200" cap="none" spc="0" normalizeH="0" baseline="0" noProof="0" dirty="0">
                <a:ln>
                  <a:noFill/>
                </a:ln>
                <a:solidFill>
                  <a:srgbClr val="000000"/>
                </a:solidFill>
                <a:effectLst/>
                <a:uLnTx/>
                <a:uFillTx/>
                <a:latin typeface="ＭＳ Ｐゴシック"/>
                <a:ea typeface="ＭＳ Ｐゴシック"/>
                <a:cs typeface="+mn-cs"/>
              </a:rPr>
              <a:t>ことが適切かつ効果的</a:t>
            </a: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です。</a:t>
            </a:r>
          </a:p>
        </p:txBody>
      </p:sp>
      <p:sp>
        <p:nvSpPr>
          <p:cNvPr id="10" name="正方形/長方形 9"/>
          <p:cNvSpPr/>
          <p:nvPr/>
        </p:nvSpPr>
        <p:spPr bwMode="auto">
          <a:xfrm>
            <a:off x="224725" y="5789957"/>
            <a:ext cx="2014780" cy="952487"/>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p:txBody>
      </p:sp>
      <p:sp>
        <p:nvSpPr>
          <p:cNvPr id="11" name="テキスト ボックス 10"/>
          <p:cNvSpPr txBox="1"/>
          <p:nvPr/>
        </p:nvSpPr>
        <p:spPr>
          <a:xfrm>
            <a:off x="4983876" y="3494286"/>
            <a:ext cx="5220000" cy="2585323"/>
          </a:xfrm>
          <a:prstGeom prst="rect">
            <a:avLst/>
          </a:prstGeom>
          <a:solidFill>
            <a:schemeClr val="tx1"/>
          </a:solidFill>
          <a:ln w="19050">
            <a:solidFill>
              <a:srgbClr val="C00000"/>
            </a:solidFill>
          </a:ln>
        </p:spPr>
        <p:txBody>
          <a:bodyPr wrap="square" rtlCol="0">
            <a:spAutoFit/>
          </a:bodyPr>
          <a:lstStyle>
            <a:defPPr>
              <a:defRPr lang="en-US"/>
            </a:defPPr>
            <a:lvl1pPr algn="l">
              <a:lnSpc>
                <a:spcPct val="150000"/>
              </a:lnSpc>
              <a:defRPr sz="1800">
                <a:solidFill>
                  <a:schemeClr val="bg1"/>
                </a:solidFill>
                <a:effectLst/>
                <a:latin typeface="+mj-ea"/>
                <a:ea typeface="+mj-ea"/>
              </a:defRPr>
            </a:lvl1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　一部の特別な子供に注意を払う、</a:t>
            </a:r>
            <a:r>
              <a:rPr kumimoji="1" lang="ja-JP" altLang="en-US" sz="1800" b="0" i="0" u="none" strike="noStrike" kern="1200" cap="none" spc="0" normalizeH="0" baseline="0" noProof="0" dirty="0">
                <a:ln>
                  <a:noFill/>
                </a:ln>
                <a:solidFill>
                  <a:srgbClr val="C00000"/>
                </a:solidFill>
                <a:effectLst/>
                <a:uLnTx/>
                <a:uFillTx/>
                <a:latin typeface="ＭＳ Ｐゴシック"/>
                <a:ea typeface="ＭＳ Ｐゴシック"/>
                <a:cs typeface="+mn-cs"/>
              </a:rPr>
              <a:t>一部の問題を</a:t>
            </a:r>
            <a:endParaRPr kumimoji="1" lang="en-US" altLang="ja-JP" sz="1800" b="0" i="0" u="none" strike="noStrike" kern="1200" cap="none" spc="0" normalizeH="0" baseline="0" noProof="0" dirty="0">
              <a:ln>
                <a:noFill/>
              </a:ln>
              <a:solidFill>
                <a:srgbClr val="C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uLnTx/>
                <a:uFillTx/>
                <a:latin typeface="ＭＳ Ｐゴシック"/>
                <a:ea typeface="ＭＳ Ｐゴシック"/>
                <a:cs typeface="+mn-cs"/>
              </a:rPr>
              <a:t>抱えた子供を早い段階で見つけ出す</a:t>
            </a:r>
            <a:r>
              <a:rPr kumimoji="1" lang="en-US" altLang="ja-JP" sz="1800" b="0" i="0" u="none" strike="noStrike" kern="1200" cap="none" spc="0" normalizeH="0" baseline="0" noProof="0" dirty="0">
                <a:ln>
                  <a:noFill/>
                </a:ln>
                <a:solidFill>
                  <a:srgbClr val="C00000"/>
                </a:solidFill>
                <a:effectLst/>
                <a:uLnTx/>
                <a:uFillTx/>
                <a:latin typeface="ＭＳ Ｐゴシック"/>
                <a:ea typeface="ＭＳ Ｐゴシック"/>
                <a:cs typeface="+mn-cs"/>
              </a:rPr>
              <a:t>(</a:t>
            </a:r>
            <a:r>
              <a:rPr kumimoji="1" lang="ja-JP" altLang="en-US" sz="1800" b="0" i="0" u="none" strike="noStrike" kern="1200" cap="none" spc="0" normalizeH="0" baseline="0" noProof="0" dirty="0">
                <a:ln>
                  <a:noFill/>
                </a:ln>
                <a:solidFill>
                  <a:srgbClr val="C00000"/>
                </a:solidFill>
                <a:effectLst/>
                <a:uLnTx/>
                <a:uFillTx/>
                <a:latin typeface="ＭＳ Ｐゴシック"/>
                <a:ea typeface="ＭＳ Ｐゴシック"/>
                <a:cs typeface="+mn-cs"/>
              </a:rPr>
              <a:t>＝「早期発見」</a:t>
            </a:r>
            <a:r>
              <a:rPr kumimoji="1" lang="en-US" altLang="ja-JP" sz="1800" b="0" i="0" u="none" strike="noStrike" kern="1200" cap="none" spc="0" normalizeH="0" baseline="0" noProof="0" dirty="0">
                <a:ln>
                  <a:noFill/>
                </a:ln>
                <a:solidFill>
                  <a:srgbClr val="C00000"/>
                </a:solidFill>
                <a:effectLst/>
                <a:uLnTx/>
                <a:uFillTx/>
                <a:latin typeface="ＭＳ Ｐゴシック"/>
                <a:ea typeface="ＭＳ Ｐゴシック"/>
                <a:cs typeface="+mn-cs"/>
              </a:rPr>
              <a:t>)</a:t>
            </a: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uLnTx/>
                <a:uFillTx/>
                <a:latin typeface="ＭＳ Ｐゴシック"/>
                <a:ea typeface="ＭＳ Ｐゴシック"/>
                <a:cs typeface="+mn-cs"/>
              </a:rPr>
              <a:t>等の取組姿勢にとどまる限り</a:t>
            </a: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、９ページで紹介した</a:t>
            </a:r>
            <a:endParaRPr kumimoji="1" lang="en-US" altLang="ja-JP" sz="1800" b="0" i="0" u="none"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小学校の結果のように、その効果も限定的なものに</a:t>
            </a:r>
            <a:endParaRPr kumimoji="1" lang="en-US" altLang="ja-JP" sz="1800" b="0" i="0" u="none"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とどまり、</a:t>
            </a:r>
            <a:r>
              <a:rPr kumimoji="1" lang="ja-JP" altLang="en-US" sz="1800" b="0" i="0" u="none" strike="noStrike" kern="1200" cap="none" spc="0" normalizeH="0" baseline="0" noProof="0" dirty="0">
                <a:ln>
                  <a:noFill/>
                </a:ln>
                <a:solidFill>
                  <a:srgbClr val="C00000"/>
                </a:solidFill>
                <a:effectLst/>
                <a:uLnTx/>
                <a:uFillTx/>
                <a:latin typeface="ＭＳ Ｐゴシック"/>
                <a:ea typeface="ＭＳ Ｐゴシック"/>
                <a:cs typeface="+mn-cs"/>
              </a:rPr>
              <a:t>いじめを減らすことにはならない</a:t>
            </a: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と考えられ</a:t>
            </a:r>
            <a:endParaRPr kumimoji="1" lang="en-US" altLang="ja-JP" sz="1800" b="0" i="0" u="none" strike="noStrike" kern="1200" cap="none" spc="0" normalizeH="0" baseline="0" noProof="0" dirty="0">
              <a:ln>
                <a:noFill/>
              </a:ln>
              <a:solidFill>
                <a:srgbClr val="000000"/>
              </a:solidFill>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ＭＳ Ｐゴシック"/>
                <a:ea typeface="ＭＳ Ｐゴシック"/>
                <a:cs typeface="+mn-cs"/>
              </a:rPr>
              <a:t>ます。</a:t>
            </a:r>
          </a:p>
        </p:txBody>
      </p:sp>
      <p:sp>
        <p:nvSpPr>
          <p:cNvPr id="5" name="テキスト ボックス 4"/>
          <p:cNvSpPr txBox="1"/>
          <p:nvPr/>
        </p:nvSpPr>
        <p:spPr>
          <a:xfrm>
            <a:off x="6054451" y="2823410"/>
            <a:ext cx="3097322"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90E5"/>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endParaRPr kumimoji="1" lang="en-US" altLang="ja-JP" sz="2000" b="0" i="0" u="none" strike="noStrike" kern="1200" cap="none" spc="0" normalizeH="0" baseline="0" noProof="0" dirty="0">
              <a:ln>
                <a:noFill/>
              </a:ln>
              <a:solidFill>
                <a:srgbClr val="0090E5"/>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90E5"/>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（未然防止）</a:t>
            </a:r>
          </a:p>
        </p:txBody>
      </p:sp>
      <p:sp>
        <p:nvSpPr>
          <p:cNvPr id="8" name="テキスト ボックス 7"/>
          <p:cNvSpPr txBox="1"/>
          <p:nvPr/>
        </p:nvSpPr>
        <p:spPr>
          <a:xfrm>
            <a:off x="6246814" y="6080751"/>
            <a:ext cx="2712601"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ハイリスクアプローチ</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（早期発見・個別指導）</a:t>
            </a:r>
          </a:p>
        </p:txBody>
      </p:sp>
    </p:spTree>
    <p:extLst>
      <p:ext uri="{BB962C8B-B14F-4D97-AF65-F5344CB8AC3E}">
        <p14:creationId xmlns:p14="http://schemas.microsoft.com/office/powerpoint/2010/main" val="165681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4">
                                            <p:bg/>
                                          </p:spTgt>
                                        </p:tgtEl>
                                        <p:attrNameLst>
                                          <p:attrName>style.visibility</p:attrName>
                                        </p:attrNameLst>
                                      </p:cBhvr>
                                      <p:to>
                                        <p:strVal val="visible"/>
                                      </p:to>
                                    </p:set>
                                    <p:anim calcmode="lin" valueType="num">
                                      <p:cBhvr>
                                        <p:cTn id="11" dur="2000" fill="hold"/>
                                        <p:tgtEl>
                                          <p:spTgt spid="4">
                                            <p:bg/>
                                          </p:spTgt>
                                        </p:tgtEl>
                                        <p:attrNameLst>
                                          <p:attrName>ppt_w</p:attrName>
                                        </p:attrNameLst>
                                      </p:cBhvr>
                                      <p:tavLst>
                                        <p:tav tm="0">
                                          <p:val>
                                            <p:fltVal val="0"/>
                                          </p:val>
                                        </p:tav>
                                        <p:tav tm="100000">
                                          <p:val>
                                            <p:strVal val="#ppt_w"/>
                                          </p:val>
                                        </p:tav>
                                      </p:tavLst>
                                    </p:anim>
                                    <p:anim calcmode="lin" valueType="num">
                                      <p:cBhvr>
                                        <p:cTn id="12" dur="2000" fill="hold"/>
                                        <p:tgtEl>
                                          <p:spTgt spid="4">
                                            <p:bg/>
                                          </p:spTgt>
                                        </p:tgtEl>
                                        <p:attrNameLst>
                                          <p:attrName>ppt_h</p:attrName>
                                        </p:attrNameLst>
                                      </p:cBhvr>
                                      <p:tavLst>
                                        <p:tav tm="0">
                                          <p:val>
                                            <p:fltVal val="0"/>
                                          </p:val>
                                        </p:tav>
                                        <p:tav tm="100000">
                                          <p:val>
                                            <p:strVal val="#ppt_h"/>
                                          </p:val>
                                        </p:tav>
                                      </p:tavLst>
                                    </p:anim>
                                    <p:animEffect transition="in" filter="fade">
                                      <p:cBhvr>
                                        <p:cTn id="13" dur="2000"/>
                                        <p:tgtEl>
                                          <p:spTgt spid="4">
                                            <p:bg/>
                                          </p:spTgt>
                                        </p:tgtEl>
                                      </p:cBhvr>
                                    </p:animEffect>
                                  </p:childTnLst>
                                </p:cTn>
                              </p:par>
                              <p:par>
                                <p:cTn id="14" presetID="42" presetClass="path" presetSubtype="0" accel="50000" decel="50000" fill="hold" grpId="1" nodeType="withEffect">
                                  <p:stCondLst>
                                    <p:cond delay="0"/>
                                  </p:stCondLst>
                                  <p:childTnLst>
                                    <p:animMotion origin="layout" path="M -0.6358 0.5257 L -3.20988E-6 -4.81481E-6 " pathEditMode="relative" rAng="0" ptsTypes="AA">
                                      <p:cBhvr>
                                        <p:cTn id="15" dur="2000" fill="hold"/>
                                        <p:tgtEl>
                                          <p:spTgt spid="4">
                                            <p:bg/>
                                          </p:spTgt>
                                        </p:tgtEl>
                                        <p:attrNameLst>
                                          <p:attrName>ppt_x</p:attrName>
                                          <p:attrName>ppt_y</p:attrName>
                                        </p:attrNameLst>
                                      </p:cBhvr>
                                      <p:rCtr x="31790" y="-26296"/>
                                    </p:animMotion>
                                  </p:childTnLst>
                                </p:cTn>
                              </p:par>
                            </p:childTnLst>
                          </p:cTn>
                        </p:par>
                        <p:par>
                          <p:cTn id="16" fill="hold">
                            <p:stCondLst>
                              <p:cond delay="3500"/>
                            </p:stCondLst>
                            <p:childTnLst>
                              <p:par>
                                <p:cTn id="17" presetID="10" presetClass="entr" presetSubtype="0" fill="hold" grpId="2" nodeType="afterEffect">
                                  <p:stCondLst>
                                    <p:cond delay="0"/>
                                  </p:stCondLst>
                                  <p:iterate type="lt">
                                    <p:tmPct val="7000"/>
                                  </p:iterate>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500"/>
                                        <p:tgtEl>
                                          <p:spTgt spid="4">
                                            <p:txEl>
                                              <p:pRg st="0" end="0"/>
                                            </p:txEl>
                                          </p:spTgt>
                                        </p:tgtEl>
                                      </p:cBhvr>
                                    </p:animEffect>
                                  </p:childTnLst>
                                </p:cTn>
                              </p:par>
                              <p:par>
                                <p:cTn id="20" presetID="10" presetClass="entr" presetSubtype="0" fill="hold" grpId="2" nodeType="withEffect">
                                  <p:stCondLst>
                                    <p:cond delay="2500"/>
                                  </p:stCondLst>
                                  <p:iterate type="lt">
                                    <p:tmPct val="7000"/>
                                  </p:iterate>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1500"/>
                                        <p:tgtEl>
                                          <p:spTgt spid="4">
                                            <p:txEl>
                                              <p:pRg st="1" end="1"/>
                                            </p:txEl>
                                          </p:spTgt>
                                        </p:tgtEl>
                                      </p:cBhvr>
                                    </p:animEffect>
                                  </p:childTnLst>
                                </p:cTn>
                              </p:par>
                              <p:par>
                                <p:cTn id="23" presetID="10" presetClass="entr" presetSubtype="0" fill="hold" grpId="2" nodeType="withEffect">
                                  <p:stCondLst>
                                    <p:cond delay="5250"/>
                                  </p:stCondLst>
                                  <p:iterate type="lt">
                                    <p:tmPct val="7000"/>
                                  </p:iterate>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500"/>
                                        <p:tgtEl>
                                          <p:spTgt spid="4">
                                            <p:txEl>
                                              <p:pRg st="2" end="2"/>
                                            </p:txEl>
                                          </p:spTgt>
                                        </p:tgtEl>
                                      </p:cBhvr>
                                    </p:animEffect>
                                  </p:childTnLst>
                                </p:cTn>
                              </p:par>
                              <p:par>
                                <p:cTn id="26" presetID="10" presetClass="entr" presetSubtype="0" fill="hold" grpId="2" nodeType="withEffect">
                                  <p:stCondLst>
                                    <p:cond delay="8000"/>
                                  </p:stCondLst>
                                  <p:iterate type="lt">
                                    <p:tmPct val="7000"/>
                                  </p:iterate>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500"/>
                                        <p:tgtEl>
                                          <p:spTgt spid="4">
                                            <p:txEl>
                                              <p:pRg st="3" end="3"/>
                                            </p:txEl>
                                          </p:spTgt>
                                        </p:tgtEl>
                                      </p:cBhvr>
                                    </p:animEffect>
                                  </p:childTnLst>
                                </p:cTn>
                              </p:par>
                              <p:par>
                                <p:cTn id="29" presetID="10" presetClass="entr" presetSubtype="0" fill="hold" grpId="2" nodeType="withEffect">
                                  <p:stCondLst>
                                    <p:cond delay="10500"/>
                                  </p:stCondLst>
                                  <p:iterate type="lt">
                                    <p:tmPct val="7000"/>
                                  </p:iterate>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5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500"/>
                                        <p:tgtEl>
                                          <p:spTgt spid="10"/>
                                        </p:tgtEl>
                                      </p:cBhvr>
                                    </p:animEffect>
                                  </p:childTnLst>
                                </p:cTn>
                              </p:par>
                            </p:childTnLst>
                          </p:cTn>
                        </p:par>
                        <p:par>
                          <p:cTn id="37" fill="hold">
                            <p:stCondLst>
                              <p:cond delay="1500"/>
                            </p:stCondLst>
                            <p:childTnLst>
                              <p:par>
                                <p:cTn id="38" presetID="53" presetClass="entr" presetSubtype="16" fill="hold" grpId="1" nodeType="afterEffect">
                                  <p:stCondLst>
                                    <p:cond delay="0"/>
                                  </p:stCondLst>
                                  <p:childTnLst>
                                    <p:set>
                                      <p:cBhvr>
                                        <p:cTn id="39" dur="1" fill="hold">
                                          <p:stCondLst>
                                            <p:cond delay="0"/>
                                          </p:stCondLst>
                                        </p:cTn>
                                        <p:tgtEl>
                                          <p:spTgt spid="11">
                                            <p:bg/>
                                          </p:spTgt>
                                        </p:tgtEl>
                                        <p:attrNameLst>
                                          <p:attrName>style.visibility</p:attrName>
                                        </p:attrNameLst>
                                      </p:cBhvr>
                                      <p:to>
                                        <p:strVal val="visible"/>
                                      </p:to>
                                    </p:set>
                                    <p:anim calcmode="lin" valueType="num">
                                      <p:cBhvr>
                                        <p:cTn id="40" dur="2000" fill="hold"/>
                                        <p:tgtEl>
                                          <p:spTgt spid="11">
                                            <p:bg/>
                                          </p:spTgt>
                                        </p:tgtEl>
                                        <p:attrNameLst>
                                          <p:attrName>ppt_w</p:attrName>
                                        </p:attrNameLst>
                                      </p:cBhvr>
                                      <p:tavLst>
                                        <p:tav tm="0">
                                          <p:val>
                                            <p:fltVal val="0"/>
                                          </p:val>
                                        </p:tav>
                                        <p:tav tm="100000">
                                          <p:val>
                                            <p:strVal val="#ppt_w"/>
                                          </p:val>
                                        </p:tav>
                                      </p:tavLst>
                                    </p:anim>
                                    <p:anim calcmode="lin" valueType="num">
                                      <p:cBhvr>
                                        <p:cTn id="41" dur="2000" fill="hold"/>
                                        <p:tgtEl>
                                          <p:spTgt spid="11">
                                            <p:bg/>
                                          </p:spTgt>
                                        </p:tgtEl>
                                        <p:attrNameLst>
                                          <p:attrName>ppt_h</p:attrName>
                                        </p:attrNameLst>
                                      </p:cBhvr>
                                      <p:tavLst>
                                        <p:tav tm="0">
                                          <p:val>
                                            <p:fltVal val="0"/>
                                          </p:val>
                                        </p:tav>
                                        <p:tav tm="100000">
                                          <p:val>
                                            <p:strVal val="#ppt_h"/>
                                          </p:val>
                                        </p:tav>
                                      </p:tavLst>
                                    </p:anim>
                                    <p:animEffect transition="in" filter="fade">
                                      <p:cBhvr>
                                        <p:cTn id="42" dur="2000"/>
                                        <p:tgtEl>
                                          <p:spTgt spid="11">
                                            <p:bg/>
                                          </p:spTgt>
                                        </p:tgtEl>
                                      </p:cBhvr>
                                    </p:animEffect>
                                  </p:childTnLst>
                                </p:cTn>
                              </p:par>
                              <p:par>
                                <p:cTn id="43" presetID="42" presetClass="path" presetSubtype="0" accel="50000" decel="50000" fill="hold" grpId="0" nodeType="withEffect">
                                  <p:stCondLst>
                                    <p:cond delay="0"/>
                                  </p:stCondLst>
                                  <p:childTnLst>
                                    <p:animMotion origin="layout" path="M -0.63025 0.20439 L 2.71605E-6 3.33333E-6 " pathEditMode="relative" rAng="0" ptsTypes="AA">
                                      <p:cBhvr>
                                        <p:cTn id="44" dur="2000" fill="hold"/>
                                        <p:tgtEl>
                                          <p:spTgt spid="11">
                                            <p:bg/>
                                          </p:spTgt>
                                        </p:tgtEl>
                                        <p:attrNameLst>
                                          <p:attrName>ppt_x</p:attrName>
                                          <p:attrName>ppt_y</p:attrName>
                                        </p:attrNameLst>
                                      </p:cBhvr>
                                      <p:rCtr x="31512" y="-10231"/>
                                    </p:animMotion>
                                  </p:childTnLst>
                                </p:cTn>
                              </p:par>
                            </p:childTnLst>
                          </p:cTn>
                        </p:par>
                        <p:par>
                          <p:cTn id="45" fill="hold">
                            <p:stCondLst>
                              <p:cond delay="3500"/>
                            </p:stCondLst>
                            <p:childTnLst>
                              <p:par>
                                <p:cTn id="46" presetID="10" presetClass="entr" presetSubtype="0" fill="hold" grpId="1" nodeType="afterEffect">
                                  <p:stCondLst>
                                    <p:cond delay="0"/>
                                  </p:stCondLst>
                                  <p:iterate type="lt">
                                    <p:tmPct val="7000"/>
                                  </p:iterate>
                                  <p:childTnLst>
                                    <p:set>
                                      <p:cBhvr>
                                        <p:cTn id="47" dur="1" fill="hold">
                                          <p:stCondLst>
                                            <p:cond delay="0"/>
                                          </p:stCondLst>
                                        </p:cTn>
                                        <p:tgtEl>
                                          <p:spTgt spid="11">
                                            <p:txEl>
                                              <p:pRg st="0" end="0"/>
                                            </p:txEl>
                                          </p:spTgt>
                                        </p:tgtEl>
                                        <p:attrNameLst>
                                          <p:attrName>style.visibility</p:attrName>
                                        </p:attrNameLst>
                                      </p:cBhvr>
                                      <p:to>
                                        <p:strVal val="visible"/>
                                      </p:to>
                                    </p:set>
                                    <p:animEffect transition="in" filter="fade">
                                      <p:cBhvr>
                                        <p:cTn id="48" dur="1500"/>
                                        <p:tgtEl>
                                          <p:spTgt spid="11">
                                            <p:txEl>
                                              <p:pRg st="0" end="0"/>
                                            </p:txEl>
                                          </p:spTgt>
                                        </p:tgtEl>
                                      </p:cBhvr>
                                    </p:animEffect>
                                  </p:childTnLst>
                                </p:cTn>
                              </p:par>
                              <p:par>
                                <p:cTn id="49" presetID="10" presetClass="entr" presetSubtype="0" fill="hold" grpId="1" nodeType="withEffect">
                                  <p:stCondLst>
                                    <p:cond delay="2500"/>
                                  </p:stCondLst>
                                  <p:iterate type="lt">
                                    <p:tmPct val="7000"/>
                                  </p:iterate>
                                  <p:childTnLst>
                                    <p:set>
                                      <p:cBhvr>
                                        <p:cTn id="50" dur="1" fill="hold">
                                          <p:stCondLst>
                                            <p:cond delay="0"/>
                                          </p:stCondLst>
                                        </p:cTn>
                                        <p:tgtEl>
                                          <p:spTgt spid="11">
                                            <p:txEl>
                                              <p:pRg st="1" end="1"/>
                                            </p:txEl>
                                          </p:spTgt>
                                        </p:tgtEl>
                                        <p:attrNameLst>
                                          <p:attrName>style.visibility</p:attrName>
                                        </p:attrNameLst>
                                      </p:cBhvr>
                                      <p:to>
                                        <p:strVal val="visible"/>
                                      </p:to>
                                    </p:set>
                                    <p:animEffect transition="in" filter="fade">
                                      <p:cBhvr>
                                        <p:cTn id="51" dur="1500"/>
                                        <p:tgtEl>
                                          <p:spTgt spid="11">
                                            <p:txEl>
                                              <p:pRg st="1" end="1"/>
                                            </p:txEl>
                                          </p:spTgt>
                                        </p:tgtEl>
                                      </p:cBhvr>
                                    </p:animEffect>
                                  </p:childTnLst>
                                </p:cTn>
                              </p:par>
                              <p:par>
                                <p:cTn id="52" presetID="10" presetClass="entr" presetSubtype="0" fill="hold" grpId="1" nodeType="withEffect">
                                  <p:stCondLst>
                                    <p:cond delay="5500"/>
                                  </p:stCondLst>
                                  <p:iterate type="lt">
                                    <p:tmPct val="7000"/>
                                  </p:iterate>
                                  <p:childTnLst>
                                    <p:set>
                                      <p:cBhvr>
                                        <p:cTn id="53" dur="1" fill="hold">
                                          <p:stCondLst>
                                            <p:cond delay="0"/>
                                          </p:stCondLst>
                                        </p:cTn>
                                        <p:tgtEl>
                                          <p:spTgt spid="11">
                                            <p:txEl>
                                              <p:pRg st="2" end="2"/>
                                            </p:txEl>
                                          </p:spTgt>
                                        </p:tgtEl>
                                        <p:attrNameLst>
                                          <p:attrName>style.visibility</p:attrName>
                                        </p:attrNameLst>
                                      </p:cBhvr>
                                      <p:to>
                                        <p:strVal val="visible"/>
                                      </p:to>
                                    </p:set>
                                    <p:animEffect transition="in" filter="fade">
                                      <p:cBhvr>
                                        <p:cTn id="54" dur="1500"/>
                                        <p:tgtEl>
                                          <p:spTgt spid="11">
                                            <p:txEl>
                                              <p:pRg st="2" end="2"/>
                                            </p:txEl>
                                          </p:spTgt>
                                        </p:tgtEl>
                                      </p:cBhvr>
                                    </p:animEffect>
                                  </p:childTnLst>
                                </p:cTn>
                              </p:par>
                              <p:par>
                                <p:cTn id="55" presetID="10" presetClass="entr" presetSubtype="0" fill="hold" grpId="1" nodeType="withEffect">
                                  <p:stCondLst>
                                    <p:cond delay="8500"/>
                                  </p:stCondLst>
                                  <p:iterate type="lt">
                                    <p:tmPct val="7000"/>
                                  </p:iterate>
                                  <p:childTnLst>
                                    <p:set>
                                      <p:cBhvr>
                                        <p:cTn id="56" dur="1" fill="hold">
                                          <p:stCondLst>
                                            <p:cond delay="0"/>
                                          </p:stCondLst>
                                        </p:cTn>
                                        <p:tgtEl>
                                          <p:spTgt spid="11">
                                            <p:txEl>
                                              <p:pRg st="3" end="3"/>
                                            </p:txEl>
                                          </p:spTgt>
                                        </p:tgtEl>
                                        <p:attrNameLst>
                                          <p:attrName>style.visibility</p:attrName>
                                        </p:attrNameLst>
                                      </p:cBhvr>
                                      <p:to>
                                        <p:strVal val="visible"/>
                                      </p:to>
                                    </p:set>
                                    <p:animEffect transition="in" filter="fade">
                                      <p:cBhvr>
                                        <p:cTn id="57" dur="1500"/>
                                        <p:tgtEl>
                                          <p:spTgt spid="11">
                                            <p:txEl>
                                              <p:pRg st="3" end="3"/>
                                            </p:txEl>
                                          </p:spTgt>
                                        </p:tgtEl>
                                      </p:cBhvr>
                                    </p:animEffect>
                                  </p:childTnLst>
                                </p:cTn>
                              </p:par>
                              <p:par>
                                <p:cTn id="58" presetID="10" presetClass="entr" presetSubtype="0" fill="hold" grpId="1" nodeType="withEffect">
                                  <p:stCondLst>
                                    <p:cond delay="11250"/>
                                  </p:stCondLst>
                                  <p:iterate type="lt">
                                    <p:tmPct val="7000"/>
                                  </p:iterate>
                                  <p:childTnLst>
                                    <p:set>
                                      <p:cBhvr>
                                        <p:cTn id="59" dur="1" fill="hold">
                                          <p:stCondLst>
                                            <p:cond delay="0"/>
                                          </p:stCondLst>
                                        </p:cTn>
                                        <p:tgtEl>
                                          <p:spTgt spid="11">
                                            <p:txEl>
                                              <p:pRg st="4" end="4"/>
                                            </p:txEl>
                                          </p:spTgt>
                                        </p:tgtEl>
                                        <p:attrNameLst>
                                          <p:attrName>style.visibility</p:attrName>
                                        </p:attrNameLst>
                                      </p:cBhvr>
                                      <p:to>
                                        <p:strVal val="visible"/>
                                      </p:to>
                                    </p:set>
                                    <p:animEffect transition="in" filter="fade">
                                      <p:cBhvr>
                                        <p:cTn id="60" dur="1500"/>
                                        <p:tgtEl>
                                          <p:spTgt spid="11">
                                            <p:txEl>
                                              <p:pRg st="4" end="4"/>
                                            </p:txEl>
                                          </p:spTgt>
                                        </p:tgtEl>
                                      </p:cBhvr>
                                    </p:animEffect>
                                  </p:childTnLst>
                                </p:cTn>
                              </p:par>
                              <p:par>
                                <p:cTn id="61" presetID="10" presetClass="entr" presetSubtype="0" fill="hold" grpId="1" nodeType="withEffect">
                                  <p:stCondLst>
                                    <p:cond delay="14250"/>
                                  </p:stCondLst>
                                  <p:iterate type="lt">
                                    <p:tmPct val="7000"/>
                                  </p:iterate>
                                  <p:childTnLst>
                                    <p:set>
                                      <p:cBhvr>
                                        <p:cTn id="62" dur="1" fill="hold">
                                          <p:stCondLst>
                                            <p:cond delay="0"/>
                                          </p:stCondLst>
                                        </p:cTn>
                                        <p:tgtEl>
                                          <p:spTgt spid="11">
                                            <p:txEl>
                                              <p:pRg st="5" end="5"/>
                                            </p:txEl>
                                          </p:spTgt>
                                        </p:tgtEl>
                                        <p:attrNameLst>
                                          <p:attrName>style.visibility</p:attrName>
                                        </p:attrNameLst>
                                      </p:cBhvr>
                                      <p:to>
                                        <p:strVal val="visible"/>
                                      </p:to>
                                    </p:set>
                                    <p:animEffect transition="in" filter="fade">
                                      <p:cBhvr>
                                        <p:cTn id="63" dur="1500"/>
                                        <p:tgtEl>
                                          <p:spTgt spid="11">
                                            <p:txEl>
                                              <p:pRg st="5" end="5"/>
                                            </p:txEl>
                                          </p:spTgt>
                                        </p:tgtEl>
                                      </p:cBhvr>
                                    </p:animEffect>
                                  </p:childTnLst>
                                </p:cTn>
                              </p:par>
                            </p:childTnLst>
                          </p:cTn>
                        </p:par>
                        <p:par>
                          <p:cTn id="64" fill="hold">
                            <p:stCondLst>
                              <p:cond delay="19460"/>
                            </p:stCondLst>
                            <p:childTnLst>
                              <p:par>
                                <p:cTn id="65" presetID="10" presetClass="entr" presetSubtype="0"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2000"/>
                                        <p:tgtEl>
                                          <p:spTgt spid="5"/>
                                        </p:tgtEl>
                                      </p:cBhvr>
                                    </p:animEffect>
                                  </p:childTnLst>
                                </p:cTn>
                              </p:par>
                            </p:childTnLst>
                          </p:cTn>
                        </p:par>
                        <p:par>
                          <p:cTn id="68" fill="hold">
                            <p:stCondLst>
                              <p:cond delay="21460"/>
                            </p:stCondLst>
                            <p:childTnLst>
                              <p:par>
                                <p:cTn id="69" presetID="10" presetClass="entr" presetSubtype="0"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animBg="1"/>
      <p:bldP spid="4" grpId="1" build="allAtOnce" animBg="1"/>
      <p:bldP spid="4" grpId="2" build="p" autoUpdateAnimBg="0"/>
      <p:bldP spid="10" grpId="0" animBg="1"/>
      <p:bldP spid="11" grpId="0" build="allAtOnce" animBg="1"/>
      <p:bldP spid="11" grpId="1" build="allAtOnce" animBg="1"/>
      <p:bldP spid="5" grpId="0"/>
      <p:bldP spid="8" grpId="0"/>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242094" y="2622497"/>
            <a:ext cx="9802812" cy="161300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なのに・・・</a:t>
            </a:r>
          </a:p>
        </p:txBody>
      </p:sp>
    </p:spTree>
    <p:extLst>
      <p:ext uri="{BB962C8B-B14F-4D97-AF65-F5344CB8AC3E}">
        <p14:creationId xmlns:p14="http://schemas.microsoft.com/office/powerpoint/2010/main" val="217130271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5355790" y="24063"/>
            <a:ext cx="3952648" cy="6833937"/>
          </a:xfrm>
        </p:spPr>
      </p:pic>
      <p:pic>
        <p:nvPicPr>
          <p:cNvPr id="5" name="コンテンツ プレースホルダー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251292" y="3208422"/>
            <a:ext cx="3952648" cy="3561347"/>
          </a:xfrm>
          <a:prstGeom prst="rect">
            <a:avLst/>
          </a:prstGeom>
          <a:noFill/>
          <a:ln w="9525">
            <a:noFill/>
            <a:miter lim="800000"/>
            <a:headEnd/>
            <a:tailEnd/>
          </a:ln>
        </p:spPr>
      </p:pic>
      <p:pic>
        <p:nvPicPr>
          <p:cNvPr id="6" name="図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3558" y="5037220"/>
            <a:ext cx="2510251" cy="1720641"/>
          </a:xfrm>
          <a:prstGeom prst="rect">
            <a:avLst/>
          </a:prstGeom>
        </p:spPr>
      </p:pic>
      <p:sp>
        <p:nvSpPr>
          <p:cNvPr id="7" name="テキスト ボックス 6"/>
          <p:cNvSpPr txBox="1"/>
          <p:nvPr/>
        </p:nvSpPr>
        <p:spPr>
          <a:xfrm>
            <a:off x="934040" y="489284"/>
            <a:ext cx="3570208" cy="221599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 P教科書体M" panose="03000600000000000000" pitchFamily="66" charset="-128"/>
                <a:ea typeface="AR P教科書体M" panose="03000600000000000000" pitchFamily="66" charset="-128"/>
                <a:cs typeface="+mn-cs"/>
              </a:rPr>
              <a:t>読売新聞</a:t>
            </a:r>
            <a:endParaRPr kumimoji="1" lang="en-US" altLang="ja-JP" sz="6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 P教科書体M" panose="03000600000000000000" pitchFamily="66" charset="-128"/>
              <a:ea typeface="AR P教科書体M" panose="03000600000000000000" pitchFamily="66"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2015</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8</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月</a:t>
            </a: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31</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日</a:t>
            </a:r>
          </a:p>
        </p:txBody>
      </p:sp>
    </p:spTree>
    <p:extLst>
      <p:ext uri="{BB962C8B-B14F-4D97-AF65-F5344CB8AC3E}">
        <p14:creationId xmlns:p14="http://schemas.microsoft.com/office/powerpoint/2010/main" val="140979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55E18F1-B58E-C772-84C6-51DA7F203F8D}"/>
              </a:ext>
            </a:extLst>
          </p:cNvPr>
          <p:cNvSpPr txBox="1"/>
          <p:nvPr/>
        </p:nvSpPr>
        <p:spPr>
          <a:xfrm>
            <a:off x="7845652" y="6611779"/>
            <a:ext cx="244134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https://www.fnn.jp/articles/gallery/752358</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1" name="図 10">
            <a:extLst>
              <a:ext uri="{FF2B5EF4-FFF2-40B4-BE49-F238E27FC236}">
                <a16:creationId xmlns:a16="http://schemas.microsoft.com/office/drawing/2014/main" id="{E0C3DD20-C943-0C4B-9305-1629A589C2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2389565" cy="349853"/>
          </a:xfrm>
          <a:prstGeom prst="rect">
            <a:avLst/>
          </a:prstGeom>
        </p:spPr>
      </p:pic>
      <p:pic>
        <p:nvPicPr>
          <p:cNvPr id="13" name="図 12">
            <a:extLst>
              <a:ext uri="{FF2B5EF4-FFF2-40B4-BE49-F238E27FC236}">
                <a16:creationId xmlns:a16="http://schemas.microsoft.com/office/drawing/2014/main" id="{2E59A274-8C05-037A-2309-27F86618C7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71749" y="0"/>
            <a:ext cx="6576342" cy="1282805"/>
          </a:xfrm>
          <a:prstGeom prst="rect">
            <a:avLst/>
          </a:prstGeom>
        </p:spPr>
      </p:pic>
      <p:pic>
        <p:nvPicPr>
          <p:cNvPr id="15" name="図 14">
            <a:extLst>
              <a:ext uri="{FF2B5EF4-FFF2-40B4-BE49-F238E27FC236}">
                <a16:creationId xmlns:a16="http://schemas.microsoft.com/office/drawing/2014/main" id="{4BDAD542-0CC4-B25E-CAD8-7306A50F42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1530" y="1441175"/>
            <a:ext cx="7749666" cy="2154041"/>
          </a:xfrm>
          <a:prstGeom prst="rect">
            <a:avLst/>
          </a:prstGeom>
        </p:spPr>
      </p:pic>
      <p:pic>
        <p:nvPicPr>
          <p:cNvPr id="7" name="図 6">
            <a:extLst>
              <a:ext uri="{FF2B5EF4-FFF2-40B4-BE49-F238E27FC236}">
                <a16:creationId xmlns:a16="http://schemas.microsoft.com/office/drawing/2014/main" id="{CA70BAD6-475C-3AC5-A11D-80FA160CCBB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092481" y="3753586"/>
            <a:ext cx="5194519" cy="2886955"/>
          </a:xfrm>
          <a:prstGeom prst="rect">
            <a:avLst/>
          </a:prstGeom>
        </p:spPr>
      </p:pic>
      <p:pic>
        <p:nvPicPr>
          <p:cNvPr id="9" name="図 8">
            <a:extLst>
              <a:ext uri="{FF2B5EF4-FFF2-40B4-BE49-F238E27FC236}">
                <a16:creationId xmlns:a16="http://schemas.microsoft.com/office/drawing/2014/main" id="{BA34FA76-03CF-1C84-9A09-593F8B3E2A8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3753586"/>
            <a:ext cx="5143499" cy="2886543"/>
          </a:xfrm>
          <a:prstGeom prst="rect">
            <a:avLst/>
          </a:prstGeom>
        </p:spPr>
      </p:pic>
    </p:spTree>
    <p:extLst>
      <p:ext uri="{BB962C8B-B14F-4D97-AF65-F5344CB8AC3E}">
        <p14:creationId xmlns:p14="http://schemas.microsoft.com/office/powerpoint/2010/main" val="23850038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94CEC-1183-1901-26F9-E30310BBCF2E}"/>
            </a:ext>
          </a:extLst>
        </p:cNvPr>
        <p:cNvGrpSpPr/>
        <p:nvPr/>
      </p:nvGrpSpPr>
      <p:grpSpPr>
        <a:xfrm>
          <a:off x="0" y="0"/>
          <a:ext cx="0" cy="0"/>
          <a:chOff x="0" y="0"/>
          <a:chExt cx="0" cy="0"/>
        </a:xfrm>
      </p:grpSpPr>
      <p:sp>
        <p:nvSpPr>
          <p:cNvPr id="10" name="角丸四角形 9">
            <a:extLst>
              <a:ext uri="{FF2B5EF4-FFF2-40B4-BE49-F238E27FC236}">
                <a16:creationId xmlns:a16="http://schemas.microsoft.com/office/drawing/2014/main" id="{49DB5DB3-144D-2D8E-D9ED-4A771351D82D}"/>
              </a:ext>
            </a:extLst>
          </p:cNvPr>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4" name="角丸四角形 10">
            <a:extLst>
              <a:ext uri="{FF2B5EF4-FFF2-40B4-BE49-F238E27FC236}">
                <a16:creationId xmlns:a16="http://schemas.microsoft.com/office/drawing/2014/main" id="{13B1A6BD-53A0-95AF-5D09-1A35C36A6827}"/>
              </a:ext>
            </a:extLst>
          </p:cNvPr>
          <p:cNvSpPr/>
          <p:nvPr/>
        </p:nvSpPr>
        <p:spPr bwMode="auto">
          <a:xfrm>
            <a:off x="7083034" y="2541689"/>
            <a:ext cx="1900800"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35" name="角丸四角形 11">
            <a:extLst>
              <a:ext uri="{FF2B5EF4-FFF2-40B4-BE49-F238E27FC236}">
                <a16:creationId xmlns:a16="http://schemas.microsoft.com/office/drawing/2014/main" id="{1BEF8C70-3021-C26C-AA81-68DE86C7E88D}"/>
              </a:ext>
            </a:extLst>
          </p:cNvPr>
          <p:cNvSpPr/>
          <p:nvPr/>
        </p:nvSpPr>
        <p:spPr bwMode="auto">
          <a:xfrm>
            <a:off x="3930599" y="2541689"/>
            <a:ext cx="1901239"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a:extLst>
              <a:ext uri="{FF2B5EF4-FFF2-40B4-BE49-F238E27FC236}">
                <a16:creationId xmlns:a16="http://schemas.microsoft.com/office/drawing/2014/main" id="{A274DA90-9B84-D4CE-D08B-A152EFF33FA6}"/>
              </a:ext>
            </a:extLst>
          </p:cNvPr>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a:extLst>
              <a:ext uri="{FF2B5EF4-FFF2-40B4-BE49-F238E27FC236}">
                <a16:creationId xmlns:a16="http://schemas.microsoft.com/office/drawing/2014/main" id="{2DCF0F20-EEC1-44C2-1463-7C93354E4671}"/>
              </a:ext>
            </a:extLst>
          </p:cNvPr>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a:extLst>
              <a:ext uri="{FF2B5EF4-FFF2-40B4-BE49-F238E27FC236}">
                <a16:creationId xmlns:a16="http://schemas.microsoft.com/office/drawing/2014/main" id="{2FBFA960-0FA7-A422-A91C-2ED0B76A1172}"/>
              </a:ext>
            </a:extLst>
          </p:cNvPr>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a:extLst>
              <a:ext uri="{FF2B5EF4-FFF2-40B4-BE49-F238E27FC236}">
                <a16:creationId xmlns:a16="http://schemas.microsoft.com/office/drawing/2014/main" id="{0F47F851-D393-1699-739B-6AA8985AA985}"/>
              </a:ext>
            </a:extLst>
          </p:cNvPr>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a:extLst>
              <a:ext uri="{FF2B5EF4-FFF2-40B4-BE49-F238E27FC236}">
                <a16:creationId xmlns:a16="http://schemas.microsoft.com/office/drawing/2014/main" id="{11DC06DF-5E20-4ED0-7153-CA4ED2404526}"/>
              </a:ext>
            </a:extLst>
          </p:cNvPr>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a:extLst>
              <a:ext uri="{FF2B5EF4-FFF2-40B4-BE49-F238E27FC236}">
                <a16:creationId xmlns:a16="http://schemas.microsoft.com/office/drawing/2014/main" id="{AB4318C8-CC48-3C66-7072-A211E779F98F}"/>
              </a:ext>
            </a:extLst>
          </p:cNvPr>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a:extLst>
              <a:ext uri="{FF2B5EF4-FFF2-40B4-BE49-F238E27FC236}">
                <a16:creationId xmlns:a16="http://schemas.microsoft.com/office/drawing/2014/main" id="{DC71463D-69B6-50B6-94B2-C198AB578010}"/>
              </a:ext>
            </a:extLst>
          </p:cNvPr>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a:extLst>
              <a:ext uri="{FF2B5EF4-FFF2-40B4-BE49-F238E27FC236}">
                <a16:creationId xmlns:a16="http://schemas.microsoft.com/office/drawing/2014/main" id="{8263E6C7-2333-5927-22D1-EC27A8C899DE}"/>
              </a:ext>
            </a:extLst>
          </p:cNvPr>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a:extLst>
              <a:ext uri="{FF2B5EF4-FFF2-40B4-BE49-F238E27FC236}">
                <a16:creationId xmlns:a16="http://schemas.microsoft.com/office/drawing/2014/main" id="{2DCDE9CC-C078-FECB-ED7C-931B065C8565}"/>
              </a:ext>
            </a:extLst>
          </p:cNvPr>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a:extLst>
              <a:ext uri="{FF2B5EF4-FFF2-40B4-BE49-F238E27FC236}">
                <a16:creationId xmlns:a16="http://schemas.microsoft.com/office/drawing/2014/main" id="{BBFB4078-3B45-C706-479F-B4AADB925698}"/>
              </a:ext>
            </a:extLst>
          </p:cNvPr>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a:extLst>
              <a:ext uri="{FF2B5EF4-FFF2-40B4-BE49-F238E27FC236}">
                <a16:creationId xmlns:a16="http://schemas.microsoft.com/office/drawing/2014/main" id="{28A1DFC2-CA0B-A3F7-C13A-EE539D0CD73F}"/>
              </a:ext>
            </a:extLst>
          </p:cNvPr>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a:extLst>
              <a:ext uri="{FF2B5EF4-FFF2-40B4-BE49-F238E27FC236}">
                <a16:creationId xmlns:a16="http://schemas.microsoft.com/office/drawing/2014/main" id="{E3A429AA-1CD3-F382-8298-1DD7DDFF9095}"/>
              </a:ext>
            </a:extLst>
          </p:cNvPr>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a:extLst>
              <a:ext uri="{FF2B5EF4-FFF2-40B4-BE49-F238E27FC236}">
                <a16:creationId xmlns:a16="http://schemas.microsoft.com/office/drawing/2014/main" id="{78F911E5-C404-D259-E9D9-51F470E84E14}"/>
              </a:ext>
            </a:extLst>
          </p:cNvPr>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a:extLst>
              <a:ext uri="{FF2B5EF4-FFF2-40B4-BE49-F238E27FC236}">
                <a16:creationId xmlns:a16="http://schemas.microsoft.com/office/drawing/2014/main" id="{9A4E5677-6F20-8C5E-CFAB-9D63AC36C94A}"/>
              </a:ext>
            </a:extLst>
          </p:cNvPr>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a:extLst>
              <a:ext uri="{FF2B5EF4-FFF2-40B4-BE49-F238E27FC236}">
                <a16:creationId xmlns:a16="http://schemas.microsoft.com/office/drawing/2014/main" id="{AA22379B-B4E3-A61D-F9D4-E9FF8D53779B}"/>
              </a:ext>
            </a:extLst>
          </p:cNvPr>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a:extLst>
              <a:ext uri="{FF2B5EF4-FFF2-40B4-BE49-F238E27FC236}">
                <a16:creationId xmlns:a16="http://schemas.microsoft.com/office/drawing/2014/main" id="{040750D1-CF5A-E040-168F-17474E66797E}"/>
              </a:ext>
            </a:extLst>
          </p:cNvPr>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170038549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3FD29-955D-A462-EC2B-0D8505422691}"/>
            </a:ext>
          </a:extLst>
        </p:cNvPr>
        <p:cNvGrpSpPr/>
        <p:nvPr/>
      </p:nvGrpSpPr>
      <p:grpSpPr>
        <a:xfrm>
          <a:off x="0" y="0"/>
          <a:ext cx="0" cy="0"/>
          <a:chOff x="0" y="0"/>
          <a:chExt cx="0" cy="0"/>
        </a:xfrm>
      </p:grpSpPr>
      <p:sp>
        <p:nvSpPr>
          <p:cNvPr id="10" name="角丸四角形 9">
            <a:extLst>
              <a:ext uri="{FF2B5EF4-FFF2-40B4-BE49-F238E27FC236}">
                <a16:creationId xmlns:a16="http://schemas.microsoft.com/office/drawing/2014/main" id="{C4A8C861-15EB-1F53-AE70-1572268807BD}"/>
              </a:ext>
            </a:extLst>
          </p:cNvPr>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4" name="角丸四角形 10">
            <a:extLst>
              <a:ext uri="{FF2B5EF4-FFF2-40B4-BE49-F238E27FC236}">
                <a16:creationId xmlns:a16="http://schemas.microsoft.com/office/drawing/2014/main" id="{9AF1FD2F-2D5A-973C-1CDC-38A1020DB4A8}"/>
              </a:ext>
            </a:extLst>
          </p:cNvPr>
          <p:cNvSpPr/>
          <p:nvPr/>
        </p:nvSpPr>
        <p:spPr bwMode="auto">
          <a:xfrm>
            <a:off x="7083034" y="2541689"/>
            <a:ext cx="1900800" cy="717503"/>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35" name="角丸四角形 11">
            <a:extLst>
              <a:ext uri="{FF2B5EF4-FFF2-40B4-BE49-F238E27FC236}">
                <a16:creationId xmlns:a16="http://schemas.microsoft.com/office/drawing/2014/main" id="{8C1BD4B3-8941-24A1-17BF-989C3F5C1C55}"/>
              </a:ext>
            </a:extLst>
          </p:cNvPr>
          <p:cNvSpPr/>
          <p:nvPr/>
        </p:nvSpPr>
        <p:spPr bwMode="auto">
          <a:xfrm>
            <a:off x="3930599" y="2541689"/>
            <a:ext cx="1901239" cy="717503"/>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a:extLst>
              <a:ext uri="{FF2B5EF4-FFF2-40B4-BE49-F238E27FC236}">
                <a16:creationId xmlns:a16="http://schemas.microsoft.com/office/drawing/2014/main" id="{FF4B525C-7238-FE89-02E5-4B1857D245A2}"/>
              </a:ext>
            </a:extLst>
          </p:cNvPr>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a:extLst>
              <a:ext uri="{FF2B5EF4-FFF2-40B4-BE49-F238E27FC236}">
                <a16:creationId xmlns:a16="http://schemas.microsoft.com/office/drawing/2014/main" id="{2DAB27ED-6409-A5F8-C769-9924F5DD1720}"/>
              </a:ext>
            </a:extLst>
          </p:cNvPr>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a:extLst>
              <a:ext uri="{FF2B5EF4-FFF2-40B4-BE49-F238E27FC236}">
                <a16:creationId xmlns:a16="http://schemas.microsoft.com/office/drawing/2014/main" id="{5E53255D-AC9A-8562-D3CC-F54FFFE60E1C}"/>
              </a:ext>
            </a:extLst>
          </p:cNvPr>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a:extLst>
              <a:ext uri="{FF2B5EF4-FFF2-40B4-BE49-F238E27FC236}">
                <a16:creationId xmlns:a16="http://schemas.microsoft.com/office/drawing/2014/main" id="{612DB1D3-5F79-6ADF-D364-7523233ECBA3}"/>
              </a:ext>
            </a:extLst>
          </p:cNvPr>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a:extLst>
              <a:ext uri="{FF2B5EF4-FFF2-40B4-BE49-F238E27FC236}">
                <a16:creationId xmlns:a16="http://schemas.microsoft.com/office/drawing/2014/main" id="{FC4333B1-9DFA-0682-C8AE-2CDD2CA325EA}"/>
              </a:ext>
            </a:extLst>
          </p:cNvPr>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a:extLst>
              <a:ext uri="{FF2B5EF4-FFF2-40B4-BE49-F238E27FC236}">
                <a16:creationId xmlns:a16="http://schemas.microsoft.com/office/drawing/2014/main" id="{18D55BFE-2182-F0C5-85A5-757044B77F18}"/>
              </a:ext>
            </a:extLst>
          </p:cNvPr>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a:extLst>
              <a:ext uri="{FF2B5EF4-FFF2-40B4-BE49-F238E27FC236}">
                <a16:creationId xmlns:a16="http://schemas.microsoft.com/office/drawing/2014/main" id="{6B65CD0E-9C2F-2392-8CBD-B510DAB9A0D3}"/>
              </a:ext>
            </a:extLst>
          </p:cNvPr>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a:extLst>
              <a:ext uri="{FF2B5EF4-FFF2-40B4-BE49-F238E27FC236}">
                <a16:creationId xmlns:a16="http://schemas.microsoft.com/office/drawing/2014/main" id="{DA938478-162F-6897-B668-660359E83B5D}"/>
              </a:ext>
            </a:extLst>
          </p:cNvPr>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a:extLst>
              <a:ext uri="{FF2B5EF4-FFF2-40B4-BE49-F238E27FC236}">
                <a16:creationId xmlns:a16="http://schemas.microsoft.com/office/drawing/2014/main" id="{3ABE2EC7-3248-54F8-DE84-CFD990E079B2}"/>
              </a:ext>
            </a:extLst>
          </p:cNvPr>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a:extLst>
              <a:ext uri="{FF2B5EF4-FFF2-40B4-BE49-F238E27FC236}">
                <a16:creationId xmlns:a16="http://schemas.microsoft.com/office/drawing/2014/main" id="{1FC13031-60B8-85F5-05F0-ABDACBEAE272}"/>
              </a:ext>
            </a:extLst>
          </p:cNvPr>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a:extLst>
              <a:ext uri="{FF2B5EF4-FFF2-40B4-BE49-F238E27FC236}">
                <a16:creationId xmlns:a16="http://schemas.microsoft.com/office/drawing/2014/main" id="{36509220-F4ED-5864-70AB-205AA3E4FE33}"/>
              </a:ext>
            </a:extLst>
          </p:cNvPr>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a:extLst>
              <a:ext uri="{FF2B5EF4-FFF2-40B4-BE49-F238E27FC236}">
                <a16:creationId xmlns:a16="http://schemas.microsoft.com/office/drawing/2014/main" id="{D1EFEEFC-8659-4794-CFD1-2D1C4AB6D4FA}"/>
              </a:ext>
            </a:extLst>
          </p:cNvPr>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a:extLst>
              <a:ext uri="{FF2B5EF4-FFF2-40B4-BE49-F238E27FC236}">
                <a16:creationId xmlns:a16="http://schemas.microsoft.com/office/drawing/2014/main" id="{5605540F-C45A-1555-D95E-97A9D124DA06}"/>
              </a:ext>
            </a:extLst>
          </p:cNvPr>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a:extLst>
              <a:ext uri="{FF2B5EF4-FFF2-40B4-BE49-F238E27FC236}">
                <a16:creationId xmlns:a16="http://schemas.microsoft.com/office/drawing/2014/main" id="{38B23679-B871-A0F9-FBBF-4FF55A1D99DF}"/>
              </a:ext>
            </a:extLst>
          </p:cNvPr>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a:extLst>
              <a:ext uri="{FF2B5EF4-FFF2-40B4-BE49-F238E27FC236}">
                <a16:creationId xmlns:a16="http://schemas.microsoft.com/office/drawing/2014/main" id="{C05C6E04-4DD6-ED23-DD85-1A0213D52E47}"/>
              </a:ext>
            </a:extLst>
          </p:cNvPr>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a:extLst>
              <a:ext uri="{FF2B5EF4-FFF2-40B4-BE49-F238E27FC236}">
                <a16:creationId xmlns:a16="http://schemas.microsoft.com/office/drawing/2014/main" id="{E6121F46-E97E-01E0-FB4C-9CFE55588C67}"/>
              </a:ext>
            </a:extLst>
          </p:cNvPr>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2" name="図 1" descr="図形&#10;&#10;自動的に生成された説明">
            <a:extLst>
              <a:ext uri="{FF2B5EF4-FFF2-40B4-BE49-F238E27FC236}">
                <a16:creationId xmlns:a16="http://schemas.microsoft.com/office/drawing/2014/main" id="{02DD78C0-206D-DF64-7934-6E203D53ED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pic>
        <p:nvPicPr>
          <p:cNvPr id="3" name="図 2" descr="図形&#10;&#10;自動的に生成された説明">
            <a:extLst>
              <a:ext uri="{FF2B5EF4-FFF2-40B4-BE49-F238E27FC236}">
                <a16:creationId xmlns:a16="http://schemas.microsoft.com/office/drawing/2014/main" id="{AEC2267B-FC98-50AC-9C6A-A4E3D73587B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Tree>
    <p:extLst>
      <p:ext uri="{BB962C8B-B14F-4D97-AF65-F5344CB8AC3E}">
        <p14:creationId xmlns:p14="http://schemas.microsoft.com/office/powerpoint/2010/main" val="39231585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7238CDF-30C4-F0C9-9FE1-E8C6DAAAB8F2}"/>
              </a:ext>
            </a:extLst>
          </p:cNvPr>
          <p:cNvSpPr txBox="1"/>
          <p:nvPr/>
        </p:nvSpPr>
        <p:spPr>
          <a:xfrm>
            <a:off x="5142186" y="6611779"/>
            <a:ext cx="514481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https://www3.nhk.or.jp/news/html/20250416/k10014780551000.html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a:extLst>
              <a:ext uri="{FF2B5EF4-FFF2-40B4-BE49-F238E27FC236}">
                <a16:creationId xmlns:a16="http://schemas.microsoft.com/office/drawing/2014/main" id="{7F2A266F-AC28-DDA1-F2CF-4DE81E87E1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4876" y="0"/>
            <a:ext cx="5582124" cy="3668110"/>
          </a:xfrm>
          <a:prstGeom prst="rect">
            <a:avLst/>
          </a:prstGeom>
        </p:spPr>
      </p:pic>
      <p:sp>
        <p:nvSpPr>
          <p:cNvPr id="8" name="テキスト ボックス 7">
            <a:extLst>
              <a:ext uri="{FF2B5EF4-FFF2-40B4-BE49-F238E27FC236}">
                <a16:creationId xmlns:a16="http://schemas.microsoft.com/office/drawing/2014/main" id="{F41CC32D-C9BA-86CD-1A5F-335C1D4AD86B}"/>
              </a:ext>
            </a:extLst>
          </p:cNvPr>
          <p:cNvSpPr txBox="1"/>
          <p:nvPr/>
        </p:nvSpPr>
        <p:spPr>
          <a:xfrm>
            <a:off x="-178677" y="1591265"/>
            <a:ext cx="5034456" cy="120032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闇バイトに</a:t>
            </a:r>
            <a:r>
              <a:rPr kumimoji="1" lang="en-US" altLang="ja-JP"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9</a:t>
            </a: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回加担。</a:t>
            </a:r>
            <a:endParaRPr kumimoji="1" lang="en-US" altLang="ja-JP"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でも、何も感じなかった。</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テキスト ボックス 9">
            <a:extLst>
              <a:ext uri="{FF2B5EF4-FFF2-40B4-BE49-F238E27FC236}">
                <a16:creationId xmlns:a16="http://schemas.microsoft.com/office/drawing/2014/main" id="{82783412-C276-58C6-51F3-C2717C17409C}"/>
              </a:ext>
            </a:extLst>
          </p:cNvPr>
          <p:cNvSpPr txBox="1"/>
          <p:nvPr/>
        </p:nvSpPr>
        <p:spPr>
          <a:xfrm>
            <a:off x="-178677" y="3961487"/>
            <a:ext cx="10300138"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333333"/>
                </a:solidFill>
                <a:effectLst/>
                <a:uLnTx/>
                <a:uFillTx/>
                <a:latin typeface="Hiragino Kaku Gothic ProN"/>
                <a:ea typeface="ＭＳ Ｐゴシック" pitchFamily="50" charset="-128"/>
                <a:cs typeface="+mn-cs"/>
              </a:rPr>
              <a:t>「気持ちが分からない」若者をねらうリクルーター</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2" name="テキスト ボックス 11">
            <a:extLst>
              <a:ext uri="{FF2B5EF4-FFF2-40B4-BE49-F238E27FC236}">
                <a16:creationId xmlns:a16="http://schemas.microsoft.com/office/drawing/2014/main" id="{A546F459-2640-A15E-D579-EF618A4C2FEE}"/>
              </a:ext>
            </a:extLst>
          </p:cNvPr>
          <p:cNvSpPr txBox="1"/>
          <p:nvPr/>
        </p:nvSpPr>
        <p:spPr>
          <a:xfrm>
            <a:off x="373116" y="4795897"/>
            <a:ext cx="8886497" cy="193899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010000"/>
                </a:solidFill>
                <a:effectLst/>
                <a:uLnTx/>
                <a:uFillTx/>
                <a:latin typeface="inherit"/>
                <a:ea typeface="ＭＳ Ｐゴシック" pitchFamily="50" charset="-128"/>
                <a:cs typeface="+mn-cs"/>
              </a:rPr>
              <a:t>「若者の弱みにつけ込む」マニュアル</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▽この仕事</a:t>
            </a:r>
            <a:r>
              <a:rPr kumimoji="1" lang="en-US" altLang="ja-JP"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a:t>
            </a: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闇バイト</a:t>
            </a:r>
            <a:r>
              <a:rPr kumimoji="1" lang="en-US" altLang="ja-JP"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a:t>
            </a: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で重要なのは受け子・出し子との「信頼関係」。</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▽傾聴して悩みや弱みをとことん聞き出す。</a:t>
            </a:r>
            <a:b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br>
            <a:r>
              <a:rPr kumimoji="1" lang="ja-JP" altLang="en-US" sz="2400" b="0" i="0" u="none" strike="noStrike" kern="1200" cap="none" spc="0" normalizeH="0" baseline="0" noProof="0" dirty="0">
                <a:ln>
                  <a:noFill/>
                </a:ln>
                <a:solidFill>
                  <a:srgbClr val="010000"/>
                </a:solidFill>
                <a:effectLst/>
                <a:uLnTx/>
                <a:uFillTx/>
                <a:latin typeface="inherit"/>
                <a:ea typeface="ＭＳ Ｐゴシック" pitchFamily="50" charset="-128"/>
                <a:cs typeface="+mn-cs"/>
              </a:rPr>
              <a:t>▽「さみしかったんだね、つらかったんだね」と相手がことばにしなかった感情を言語化して安心させる。</a:t>
            </a:r>
          </a:p>
        </p:txBody>
      </p:sp>
      <p:pic>
        <p:nvPicPr>
          <p:cNvPr id="14" name="図 13">
            <a:extLst>
              <a:ext uri="{FF2B5EF4-FFF2-40B4-BE49-F238E27FC236}">
                <a16:creationId xmlns:a16="http://schemas.microsoft.com/office/drawing/2014/main" id="{01C0E76C-8E2D-537B-25A2-4D84565DCE8E}"/>
              </a:ext>
            </a:extLst>
          </p:cNvPr>
          <p:cNvPicPr>
            <a:picLocks noChangeAspect="1"/>
          </p:cNvPicPr>
          <p:nvPr/>
        </p:nvPicPr>
        <p:blipFill>
          <a:blip r:embed="rId4"/>
          <a:stretch>
            <a:fillRect/>
          </a:stretch>
        </p:blipFill>
        <p:spPr>
          <a:xfrm>
            <a:off x="0" y="0"/>
            <a:ext cx="4686954" cy="743054"/>
          </a:xfrm>
          <a:prstGeom prst="rect">
            <a:avLst/>
          </a:prstGeom>
        </p:spPr>
      </p:pic>
    </p:spTree>
    <p:extLst>
      <p:ext uri="{BB962C8B-B14F-4D97-AF65-F5344CB8AC3E}">
        <p14:creationId xmlns:p14="http://schemas.microsoft.com/office/powerpoint/2010/main" val="32781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3922BF6-2EDB-940A-5CC6-5EB1CB2C7D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0875" y="0"/>
            <a:ext cx="9545250" cy="6858000"/>
          </a:xfrm>
          <a:prstGeom prst="rect">
            <a:avLst/>
          </a:prstGeom>
        </p:spPr>
      </p:pic>
      <p:sp>
        <p:nvSpPr>
          <p:cNvPr id="7" name="テキスト ボックス 6">
            <a:extLst>
              <a:ext uri="{FF2B5EF4-FFF2-40B4-BE49-F238E27FC236}">
                <a16:creationId xmlns:a16="http://schemas.microsoft.com/office/drawing/2014/main" id="{A501E541-1766-AA37-BFDD-A2526A58119B}"/>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https://www3.nhk.or.jp/news/html/20250416/k10014780551000.html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501944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9" name="図 8" descr="テキスト が含まれている画像&#10;&#10;AI によって生成されたコンテンツは間違っている可能性があります。">
            <a:extLst>
              <a:ext uri="{FF2B5EF4-FFF2-40B4-BE49-F238E27FC236}">
                <a16:creationId xmlns:a16="http://schemas.microsoft.com/office/drawing/2014/main" id="{8476E17B-2F87-B416-A27E-279D329B4C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70147"/>
            <a:ext cx="10287000" cy="5717708"/>
          </a:xfrm>
          <a:prstGeom prst="rect">
            <a:avLst/>
          </a:prstGeom>
        </p:spPr>
      </p:pic>
      <p:pic>
        <p:nvPicPr>
          <p:cNvPr id="2" name="11">
            <a:hlinkClick r:id="" action="ppaction://media"/>
            <a:extLst>
              <a:ext uri="{FF2B5EF4-FFF2-40B4-BE49-F238E27FC236}">
                <a16:creationId xmlns:a16="http://schemas.microsoft.com/office/drawing/2014/main" id="{087BD8FE-D1A7-44CD-AFCF-04D8E2F8BF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3488" y="4500012"/>
            <a:ext cx="347663" cy="347663"/>
          </a:xfrm>
          <a:prstGeom prst="rect">
            <a:avLst/>
          </a:prstGeom>
        </p:spPr>
      </p:pic>
    </p:spTree>
    <p:extLst>
      <p:ext uri="{BB962C8B-B14F-4D97-AF65-F5344CB8AC3E}">
        <p14:creationId xmlns:p14="http://schemas.microsoft.com/office/powerpoint/2010/main" val="137820160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64" y="543994"/>
            <a:ext cx="10285671" cy="5770011"/>
          </a:xfrm>
          <a:prstGeom prst="rect">
            <a:avLst/>
          </a:prstGeom>
        </p:spPr>
      </p:pic>
      <p:sp>
        <p:nvSpPr>
          <p:cNvPr id="2" name="テキスト ボックス 1">
            <a:extLst>
              <a:ext uri="{FF2B5EF4-FFF2-40B4-BE49-F238E27FC236}">
                <a16:creationId xmlns:a16="http://schemas.microsoft.com/office/drawing/2014/main" id="{E54E97A1-4755-EEAF-C5CB-D2C9C610A5A9}"/>
              </a:ext>
            </a:extLst>
          </p:cNvPr>
          <p:cNvSpPr txBox="1"/>
          <p:nvPr/>
        </p:nvSpPr>
        <p:spPr>
          <a:xfrm>
            <a:off x="3133238" y="5252537"/>
            <a:ext cx="341632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何も思っていません</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感情はないです</a:t>
            </a:r>
          </a:p>
        </p:txBody>
      </p:sp>
      <p:sp>
        <p:nvSpPr>
          <p:cNvPr id="3" name="テキスト ボックス 2">
            <a:extLst>
              <a:ext uri="{FF2B5EF4-FFF2-40B4-BE49-F238E27FC236}">
                <a16:creationId xmlns:a16="http://schemas.microsoft.com/office/drawing/2014/main" id="{39925DCA-4E80-526E-09CF-01E204413F5C}"/>
              </a:ext>
            </a:extLst>
          </p:cNvPr>
          <p:cNvSpPr txBox="1"/>
          <p:nvPr/>
        </p:nvSpPr>
        <p:spPr>
          <a:xfrm>
            <a:off x="2235557" y="5467980"/>
            <a:ext cx="521168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自分は</a:t>
            </a: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9</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回したんですよ それを</a:t>
            </a:r>
          </a:p>
        </p:txBody>
      </p:sp>
      <p:sp>
        <p:nvSpPr>
          <p:cNvPr id="8" name="テキスト ボックス 7">
            <a:extLst>
              <a:ext uri="{FF2B5EF4-FFF2-40B4-BE49-F238E27FC236}">
                <a16:creationId xmlns:a16="http://schemas.microsoft.com/office/drawing/2014/main" id="{8D8073A7-857C-7494-0F1D-9CC1798DC4F3}"/>
              </a:ext>
            </a:extLst>
          </p:cNvPr>
          <p:cNvSpPr txBox="1"/>
          <p:nvPr/>
        </p:nvSpPr>
        <p:spPr>
          <a:xfrm>
            <a:off x="2774167" y="5467980"/>
            <a:ext cx="4134465"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何も思わなかったですね</a:t>
            </a:r>
          </a:p>
        </p:txBody>
      </p:sp>
      <p:pic>
        <p:nvPicPr>
          <p:cNvPr id="9" name="2">
            <a:hlinkClick r:id="" action="ppaction://media"/>
            <a:extLst>
              <a:ext uri="{FF2B5EF4-FFF2-40B4-BE49-F238E27FC236}">
                <a16:creationId xmlns:a16="http://schemas.microsoft.com/office/drawing/2014/main" id="{E9AB5C45-BCFC-8E42-4E23-B33A7BF0A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8154" y="2787844"/>
            <a:ext cx="347663" cy="347663"/>
          </a:xfrm>
          <a:prstGeom prst="rect">
            <a:avLst/>
          </a:prstGeom>
        </p:spPr>
      </p:pic>
    </p:spTree>
    <p:extLst>
      <p:ext uri="{BB962C8B-B14F-4D97-AF65-F5344CB8AC3E}">
        <p14:creationId xmlns:p14="http://schemas.microsoft.com/office/powerpoint/2010/main" val="5691293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594" fill="hold"/>
                                        <p:tgtEl>
                                          <p:spTgt spid="9"/>
                                        </p:tgtEl>
                                      </p:cBhvr>
                                    </p:cmd>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childTnLst>
                                </p:cTn>
                              </p:par>
                              <p:par>
                                <p:cTn id="10" presetID="10" presetClass="exit" presetSubtype="0" fill="hold" grpId="1" nodeType="withEffect">
                                  <p:stCondLst>
                                    <p:cond delay="425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0" presetClass="entr" presetSubtype="0" fill="hold" grpId="0" nodeType="withEffect">
                                  <p:stCondLst>
                                    <p:cond delay="47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0" presetClass="exit" presetSubtype="0" fill="hold" grpId="1" nodeType="withEffect">
                                  <p:stCondLst>
                                    <p:cond delay="950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par>
                                <p:cTn id="19" presetID="10" presetClass="entr" presetSubtype="0" fill="hold" grpId="0" nodeType="withEffect">
                                  <p:stCondLst>
                                    <p:cond delay="10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9"/>
                </p:tgtEl>
              </p:cMediaNode>
            </p:audio>
          </p:childTnLst>
        </p:cTn>
      </p:par>
    </p:tnLst>
    <p:bldLst>
      <p:bldP spid="2" grpId="0"/>
      <p:bldP spid="2" grpId="1"/>
      <p:bldP spid="3" grpId="0"/>
      <p:bldP spid="3" grpId="1"/>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74555"/>
            <a:ext cx="10287000" cy="5708887"/>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890953"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丸まる全部「ヤバい」としか</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（ことばを）出していない</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813736" y="5212228"/>
            <a:ext cx="7007047"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（指示役から）強盗しなさいと言われたら</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普通にしていましたし</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531882" y="5212228"/>
            <a:ext cx="557075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うわべだけの会話だけしてました</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喜怒哀楽 考えたことない</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858617" y="5427671"/>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たまに自分が怖くなります</a:t>
            </a:r>
          </a:p>
        </p:txBody>
      </p:sp>
      <p:pic>
        <p:nvPicPr>
          <p:cNvPr id="2" name="3">
            <a:hlinkClick r:id="" action="ppaction://media"/>
            <a:extLst>
              <a:ext uri="{FF2B5EF4-FFF2-40B4-BE49-F238E27FC236}">
                <a16:creationId xmlns:a16="http://schemas.microsoft.com/office/drawing/2014/main" id="{8A393B04-A605-E9B9-80F8-3ED77819F8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108" y="2824709"/>
            <a:ext cx="347663" cy="347663"/>
          </a:xfrm>
          <a:prstGeom prst="rect">
            <a:avLst/>
          </a:prstGeom>
        </p:spPr>
      </p:pic>
      <p:sp>
        <p:nvSpPr>
          <p:cNvPr id="3" name="テキスト ボックス 2">
            <a:extLst>
              <a:ext uri="{FF2B5EF4-FFF2-40B4-BE49-F238E27FC236}">
                <a16:creationId xmlns:a16="http://schemas.microsoft.com/office/drawing/2014/main" id="{6A511AD8-E4F6-0AAE-6914-8F8A78B8A136}"/>
              </a:ext>
            </a:extLst>
          </p:cNvPr>
          <p:cNvSpPr txBox="1"/>
          <p:nvPr/>
        </p:nvSpPr>
        <p:spPr>
          <a:xfrm>
            <a:off x="3217688" y="5212228"/>
            <a:ext cx="377539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人を殺せと言われたら</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殺していましたし</a:t>
            </a:r>
          </a:p>
        </p:txBody>
      </p:sp>
    </p:spTree>
    <p:extLst>
      <p:ext uri="{BB962C8B-B14F-4D97-AF65-F5344CB8AC3E}">
        <p14:creationId xmlns:p14="http://schemas.microsoft.com/office/powerpoint/2010/main" val="246208906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90"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60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6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0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1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42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4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par>
                                <p:cTn id="28" presetID="10" presetClass="exit" presetSubtype="0" fill="hold" grpId="1" nodeType="withEffect">
                                  <p:stCondLst>
                                    <p:cond delay="17750"/>
                                  </p:stCondLst>
                                  <p:childTnLst>
                                    <p:animEffect transition="out" filter="fade">
                                      <p:cBhvr>
                                        <p:cTn id="29" dur="500"/>
                                        <p:tgtEl>
                                          <p:spTgt spid="3"/>
                                        </p:tgtEl>
                                      </p:cBhvr>
                                    </p:animEffect>
                                    <p:set>
                                      <p:cBhvr>
                                        <p:cTn id="30" dur="1" fill="hold">
                                          <p:stCondLst>
                                            <p:cond delay="499"/>
                                          </p:stCondLst>
                                        </p:cTn>
                                        <p:tgtEl>
                                          <p:spTgt spid="3"/>
                                        </p:tgtEl>
                                        <p:attrNameLst>
                                          <p:attrName>style.visibility</p:attrName>
                                        </p:attrNameLst>
                                      </p:cBhvr>
                                      <p:to>
                                        <p:strVal val="hidden"/>
                                      </p:to>
                                    </p:set>
                                  </p:childTnLst>
                                </p:cTn>
                              </p:par>
                              <p:par>
                                <p:cTn id="31" presetID="10" presetClass="entr" presetSubtype="0" fill="hold" grpId="0" nodeType="withEffect">
                                  <p:stCondLst>
                                    <p:cond delay="18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bldLst>
      <p:bldP spid="5" grpId="0"/>
      <p:bldP spid="5" grpId="1"/>
      <p:bldP spid="6" grpId="0"/>
      <p:bldP spid="6" grpId="1"/>
      <p:bldP spid="7" grpId="0"/>
      <p:bldP spid="7" grpId="1"/>
      <p:bldP spid="10" grpId="0"/>
      <p:bldP spid="3" grpId="0"/>
      <p:bldP spid="3" grpId="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53789"/>
            <a:ext cx="10287000" cy="5750420"/>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025929" y="5212228"/>
            <a:ext cx="6647974"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電話したときとかに</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「最近どう？」「学校大丈夫ですか？」</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890953" y="5427671"/>
            <a:ext cx="485261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常にこちら側が聞くに徹する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968172" y="5212228"/>
            <a:ext cx="269817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15</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人以上の若者</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実行役に勧誘</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31947" y="5212228"/>
            <a:ext cx="610936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つらいけど 誰にも理解できないけど</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自分からは絶対言えない</a:t>
            </a:r>
          </a:p>
        </p:txBody>
      </p:sp>
      <p:pic>
        <p:nvPicPr>
          <p:cNvPr id="8" name="4-1">
            <a:hlinkClick r:id="" action="ppaction://media"/>
            <a:extLst>
              <a:ext uri="{FF2B5EF4-FFF2-40B4-BE49-F238E27FC236}">
                <a16:creationId xmlns:a16="http://schemas.microsoft.com/office/drawing/2014/main" id="{B091C102-4A96-D65C-E2EA-1256CB7186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480" y="3255167"/>
            <a:ext cx="347663" cy="347663"/>
          </a:xfrm>
          <a:prstGeom prst="rect">
            <a:avLst/>
          </a:prstGeom>
        </p:spPr>
      </p:pic>
    </p:spTree>
    <p:extLst>
      <p:ext uri="{BB962C8B-B14F-4D97-AF65-F5344CB8AC3E}">
        <p14:creationId xmlns:p14="http://schemas.microsoft.com/office/powerpoint/2010/main" val="24929479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83"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775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8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5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6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77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8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9020" y="543994"/>
            <a:ext cx="10248959"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70483" y="5441914"/>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こちらで言う“いいカモ”</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634193" y="5441914"/>
            <a:ext cx="7366119"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すごく感情をコントロールしやすいというか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172802" y="5441914"/>
            <a:ext cx="628890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自分の気持ちを言語化できていない子</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3070483" y="5226471"/>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本当にびっくりするくらい</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みんなひっかかりますね</a:t>
            </a:r>
          </a:p>
        </p:txBody>
      </p:sp>
      <p:sp>
        <p:nvSpPr>
          <p:cNvPr id="2" name="テキスト ボックス 1">
            <a:extLst>
              <a:ext uri="{FF2B5EF4-FFF2-40B4-BE49-F238E27FC236}">
                <a16:creationId xmlns:a16="http://schemas.microsoft.com/office/drawing/2014/main" id="{900C0425-2FFE-5C0E-1AA2-BE4ED07C911F}"/>
              </a:ext>
            </a:extLst>
          </p:cNvPr>
          <p:cNvSpPr txBox="1"/>
          <p:nvPr/>
        </p:nvSpPr>
        <p:spPr>
          <a:xfrm>
            <a:off x="2711411" y="5226471"/>
            <a:ext cx="521168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本当におもしろいくらいみんな</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親身に相談にのってあげると</a:t>
            </a:r>
          </a:p>
        </p:txBody>
      </p:sp>
      <p:sp>
        <p:nvSpPr>
          <p:cNvPr id="3" name="テキスト ボックス 2">
            <a:extLst>
              <a:ext uri="{FF2B5EF4-FFF2-40B4-BE49-F238E27FC236}">
                <a16:creationId xmlns:a16="http://schemas.microsoft.com/office/drawing/2014/main" id="{1752BC91-6337-70F7-9C71-C4D973E1F8DE}"/>
              </a:ext>
            </a:extLst>
          </p:cNvPr>
          <p:cNvSpPr txBox="1"/>
          <p:nvPr/>
        </p:nvSpPr>
        <p:spPr>
          <a:xfrm>
            <a:off x="2890947" y="5226471"/>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ホイホイくっついてくるのは</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つくづく思いますね</a:t>
            </a:r>
          </a:p>
        </p:txBody>
      </p:sp>
      <p:pic>
        <p:nvPicPr>
          <p:cNvPr id="8" name="4-2">
            <a:hlinkClick r:id="" action="ppaction://media"/>
            <a:extLst>
              <a:ext uri="{FF2B5EF4-FFF2-40B4-BE49-F238E27FC236}">
                <a16:creationId xmlns:a16="http://schemas.microsoft.com/office/drawing/2014/main" id="{F3D14349-37BE-BB28-D9A9-12B41D15ED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476" y="3207722"/>
            <a:ext cx="347663" cy="347663"/>
          </a:xfrm>
          <a:prstGeom prst="rect">
            <a:avLst/>
          </a:prstGeom>
        </p:spPr>
      </p:pic>
    </p:spTree>
    <p:extLst>
      <p:ext uri="{BB962C8B-B14F-4D97-AF65-F5344CB8AC3E}">
        <p14:creationId xmlns:p14="http://schemas.microsoft.com/office/powerpoint/2010/main" val="9964644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25"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45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5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xit" presetSubtype="0" fill="hold" grpId="1" nodeType="withEffect">
                                  <p:stCondLst>
                                    <p:cond delay="850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ntr" presetSubtype="0" fill="hold" grpId="0" nodeType="withEffect">
                                  <p:stCondLst>
                                    <p:cond delay="90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par>
                                <p:cTn id="22" presetID="10" presetClass="exit" presetSubtype="0" fill="hold" grpId="1" nodeType="withEffect">
                                  <p:stCondLst>
                                    <p:cond delay="1150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10" presetClass="entr" presetSubtype="0" fill="hold" grpId="0" nodeType="withEffect">
                                  <p:stCondLst>
                                    <p:cond delay="120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par>
                                <p:cTn id="28" presetID="10" presetClass="exit" presetSubtype="0" fill="hold" grpId="1" nodeType="withEffect">
                                  <p:stCondLst>
                                    <p:cond delay="1750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10" presetClass="entr" presetSubtype="0" fill="hold" grpId="0" nodeType="withEffect">
                                  <p:stCondLst>
                                    <p:cond delay="18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10" presetClass="exit" presetSubtype="0" fill="hold" grpId="1" nodeType="withEffect">
                                  <p:stCondLst>
                                    <p:cond delay="21000"/>
                                  </p:stCondLst>
                                  <p:childTnLst>
                                    <p:animEffect transition="out" filter="fade">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par>
                                <p:cTn id="37" presetID="10" presetClass="entr" presetSubtype="0" fill="hold" grpId="0" nodeType="withEffect">
                                  <p:stCondLst>
                                    <p:cond delay="2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P spid="2" grpId="0"/>
      <p:bldP spid="2" grpId="1"/>
      <p:bldP spid="3" grpId="0"/>
      <p:bldP spid="3" grpId="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descr="緑のシャツを着た男性&#10;&#10;AI によって生成されたコンテンツは間違っている可能性があります。">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43994"/>
            <a:ext cx="10287000"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69768" y="5212228"/>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相談しやすかったですね</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聞き方もうまかったですし</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351623" y="5212228"/>
            <a:ext cx="5929829"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自分が答えたことに対して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寄り添って「つらかったよね」って</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249305" y="5212228"/>
            <a:ext cx="413446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「助けてあげるよ」と</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優しい言葉を投げかける</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72086" y="5212228"/>
            <a:ext cx="6288901"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自分が相談して寄り添ってくれるのが</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考えてみたら初めてだったので</a:t>
            </a:r>
          </a:p>
        </p:txBody>
      </p:sp>
      <p:pic>
        <p:nvPicPr>
          <p:cNvPr id="11" name="5-1">
            <a:hlinkClick r:id="" action="ppaction://media"/>
            <a:extLst>
              <a:ext uri="{FF2B5EF4-FFF2-40B4-BE49-F238E27FC236}">
                <a16:creationId xmlns:a16="http://schemas.microsoft.com/office/drawing/2014/main" id="{98686839-603A-1E10-D6B1-CDD18243E5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439" y="2817748"/>
            <a:ext cx="347663" cy="347663"/>
          </a:xfrm>
          <a:prstGeom prst="rect">
            <a:avLst/>
          </a:prstGeom>
        </p:spPr>
      </p:pic>
      <p:sp>
        <p:nvSpPr>
          <p:cNvPr id="2" name="テキスト ボックス 1">
            <a:extLst>
              <a:ext uri="{FF2B5EF4-FFF2-40B4-BE49-F238E27FC236}">
                <a16:creationId xmlns:a16="http://schemas.microsoft.com/office/drawing/2014/main" id="{53CEB872-1434-EEED-EA38-E648623412C3}"/>
              </a:ext>
            </a:extLst>
          </p:cNvPr>
          <p:cNvSpPr txBox="1"/>
          <p:nvPr/>
        </p:nvSpPr>
        <p:spPr>
          <a:xfrm>
            <a:off x="2935330"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「家庭環境こうなの？」って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聞いてくれたり</a:t>
            </a:r>
          </a:p>
        </p:txBody>
      </p:sp>
      <p:sp>
        <p:nvSpPr>
          <p:cNvPr id="3" name="テキスト ボックス 2">
            <a:extLst>
              <a:ext uri="{FF2B5EF4-FFF2-40B4-BE49-F238E27FC236}">
                <a16:creationId xmlns:a16="http://schemas.microsoft.com/office/drawing/2014/main" id="{CD336323-AB55-4C49-8A8E-DDA8DFEF0847}"/>
              </a:ext>
            </a:extLst>
          </p:cNvPr>
          <p:cNvSpPr txBox="1"/>
          <p:nvPr/>
        </p:nvSpPr>
        <p:spPr>
          <a:xfrm>
            <a:off x="3967451" y="5427671"/>
            <a:ext cx="3057247"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すぐ信じちゃった</a:t>
            </a:r>
          </a:p>
        </p:txBody>
      </p:sp>
    </p:spTree>
    <p:extLst>
      <p:ext uri="{BB962C8B-B14F-4D97-AF65-F5344CB8AC3E}">
        <p14:creationId xmlns:p14="http://schemas.microsoft.com/office/powerpoint/2010/main" val="242052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245" fill="hold"/>
                                        <p:tgtEl>
                                          <p:spTgt spid="11"/>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childTnLst>
                                </p:cTn>
                              </p:par>
                              <p:par>
                                <p:cTn id="10" presetID="10" presetClass="exit" presetSubtype="0" fill="hold" grpId="1" nodeType="withEffect">
                                  <p:stCondLst>
                                    <p:cond delay="325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grpId="0" nodeType="withEffect">
                                  <p:stCondLst>
                                    <p:cond delay="39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par>
                                <p:cTn id="16" presetID="10" presetClass="exit" presetSubtype="0" fill="hold" grpId="1" nodeType="withEffect">
                                  <p:stCondLst>
                                    <p:cond delay="700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par>
                                <p:cTn id="19" presetID="10" presetClass="entr" presetSubtype="0" fill="hold" grpId="0" nodeType="withEffect">
                                  <p:stCondLst>
                                    <p:cond delay="7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300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37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par>
                                <p:cTn id="28" presetID="10" presetClass="exit" presetSubtype="0" fill="hold" grpId="1" nodeType="withEffect">
                                  <p:stCondLst>
                                    <p:cond delay="1875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par>
                                <p:cTn id="31" presetID="10" presetClass="entr" presetSubtype="0" fill="hold" grpId="0" nodeType="withEffect">
                                  <p:stCondLst>
                                    <p:cond delay="1925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par>
                                <p:cTn id="34" presetID="10" presetClass="exit" presetSubtype="0" fill="hold" grpId="1" nodeType="withEffect">
                                  <p:stCondLst>
                                    <p:cond delay="2600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grpId="0" nodeType="withEffect">
                                  <p:stCondLst>
                                    <p:cond delay="265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11"/>
                </p:tgtEl>
              </p:cMediaNode>
            </p:audio>
          </p:childTnLst>
        </p:cTn>
      </p:par>
    </p:tnLst>
    <p:bldLst>
      <p:bldP spid="5" grpId="0"/>
      <p:bldP spid="5" grpId="1"/>
      <p:bldP spid="6" grpId="0"/>
      <p:bldP spid="6" grpId="1"/>
      <p:bldP spid="7" grpId="0"/>
      <p:bldP spid="7" grpId="1"/>
      <p:bldP spid="10" grpId="0"/>
      <p:bldP spid="10" grpId="1"/>
      <p:bldP spid="2" grpId="0"/>
      <p:bldP spid="2" grpId="1"/>
      <p:bldP spid="3" grpId="0"/>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0" y="620402"/>
            <a:ext cx="10287000" cy="5617196"/>
          </a:xfrm>
        </p:spPr>
        <p:txBody>
          <a:bodyPr/>
          <a:lstStyle/>
          <a:p>
            <a:pPr>
              <a:lnSpc>
                <a:spcPct val="150000"/>
              </a:lnSpc>
            </a:pPr>
            <a:r>
              <a:rPr lang="ja-JP" altLang="en-US" sz="8800" dirty="0">
                <a:solidFill>
                  <a:srgbClr val="CCFF33"/>
                </a:solidFill>
                <a:effectLst>
                  <a:outerShdw blurRad="38100" dist="38100" dir="2700000" algn="tl">
                    <a:srgbClr val="000000">
                      <a:alpha val="43137"/>
                    </a:srgbClr>
                  </a:outerShdw>
                </a:effectLst>
              </a:rPr>
              <a:t>つながれる人と</a:t>
            </a:r>
            <a:br>
              <a:rPr lang="en-US" altLang="ja-JP" sz="88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rPr>
              <a:t>つながれない人の</a:t>
            </a:r>
            <a:br>
              <a:rPr lang="en-US" altLang="ja-JP" sz="88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rPr>
              <a:t>違いは何？</a:t>
            </a:r>
          </a:p>
        </p:txBody>
      </p:sp>
    </p:spTree>
    <p:extLst>
      <p:ext uri="{BB962C8B-B14F-4D97-AF65-F5344CB8AC3E}">
        <p14:creationId xmlns:p14="http://schemas.microsoft.com/office/powerpoint/2010/main" val="4020148525"/>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1|3.5"/>
</p:tagLst>
</file>

<file path=ppt/tags/tag2.xml><?xml version="1.0" encoding="utf-8"?>
<p:tagLst xmlns:a="http://schemas.openxmlformats.org/drawingml/2006/main" xmlns:r="http://schemas.openxmlformats.org/officeDocument/2006/relationships" xmlns:p="http://schemas.openxmlformats.org/presentationml/2006/main">
  <p:tag name="TIMING" val="|5.1|3.5"/>
</p:tagLst>
</file>

<file path=ppt/tags/tag3.xml><?xml version="1.0" encoding="utf-8"?>
<p:tagLst xmlns:a="http://schemas.openxmlformats.org/drawingml/2006/main" xmlns:r="http://schemas.openxmlformats.org/officeDocument/2006/relationships" xmlns:p="http://schemas.openxmlformats.org/presentationml/2006/main">
  <p:tag name="TIMING" val="|3|18.7"/>
</p:tagLst>
</file>

<file path=ppt/tags/tag4.xml><?xml version="1.0" encoding="utf-8"?>
<p:tagLst xmlns:a="http://schemas.openxmlformats.org/drawingml/2006/main" xmlns:r="http://schemas.openxmlformats.org/officeDocument/2006/relationships" xmlns:p="http://schemas.openxmlformats.org/presentationml/2006/main">
  <p:tag name="TIMING" val="|6|17.3"/>
</p:tagLst>
</file>

<file path=ppt/tags/tag5.xml><?xml version="1.0" encoding="utf-8"?>
<p:tagLst xmlns:a="http://schemas.openxmlformats.org/drawingml/2006/main" xmlns:r="http://schemas.openxmlformats.org/officeDocument/2006/relationships" xmlns:p="http://schemas.openxmlformats.org/presentationml/2006/main">
  <p:tag name="TIMING" val="|11.9"/>
</p:tagLst>
</file>

<file path=ppt/tags/tag6.xml><?xml version="1.0" encoding="utf-8"?>
<p:tagLst xmlns:a="http://schemas.openxmlformats.org/drawingml/2006/main" xmlns:r="http://schemas.openxmlformats.org/officeDocument/2006/relationships" xmlns:p="http://schemas.openxmlformats.org/presentationml/2006/main">
  <p:tag name="TIMING" val="|1.3|1.8"/>
</p:tagLst>
</file>

<file path=ppt/tags/tag7.xml><?xml version="1.0" encoding="utf-8"?>
<p:tagLst xmlns:a="http://schemas.openxmlformats.org/drawingml/2006/main" xmlns:r="http://schemas.openxmlformats.org/officeDocument/2006/relationships" xmlns:p="http://schemas.openxmlformats.org/presentationml/2006/main">
  <p:tag name="TIMING" val="|0.7|2.9"/>
</p:tagLst>
</file>

<file path=ppt/tags/tag8.xml><?xml version="1.0" encoding="utf-8"?>
<p:tagLst xmlns:a="http://schemas.openxmlformats.org/drawingml/2006/main" xmlns:r="http://schemas.openxmlformats.org/officeDocument/2006/relationships" xmlns:p="http://schemas.openxmlformats.org/presentationml/2006/main">
  <p:tag name="TIMING" val="|0.9"/>
</p:tagLst>
</file>

<file path=ppt/tags/tag9.xml><?xml version="1.0" encoding="utf-8"?>
<p:tagLst xmlns:a="http://schemas.openxmlformats.org/drawingml/2006/main" xmlns:r="http://schemas.openxmlformats.org/officeDocument/2006/relationships" xmlns:p="http://schemas.openxmlformats.org/presentationml/2006/main">
  <p:tag name="TIMING" val="|0.4|1.3|1.6|3.4"/>
</p:tagLst>
</file>

<file path=ppt/tags/tag10.xml><?xml version="1.0" encoding="utf-8"?>
<p:tagLst xmlns:a="http://schemas.openxmlformats.org/drawingml/2006/main" xmlns:r="http://schemas.openxmlformats.org/officeDocument/2006/relationships" xmlns:p="http://schemas.openxmlformats.org/presentationml/2006/main">
  <p:tag name="TIMING" val="|1|1.8"/>
</p:tagLst>
</file>

<file path=ppt/tags/tag11.xml><?xml version="1.0" encoding="utf-8"?>
<p:tagLst xmlns:a="http://schemas.openxmlformats.org/drawingml/2006/main" xmlns:r="http://schemas.openxmlformats.org/officeDocument/2006/relationships" xmlns:p="http://schemas.openxmlformats.org/presentationml/2006/main">
  <p:tag name="TIMING" val="|0.8|1.9"/>
</p:tagLst>
</file>

<file path=ppt/tags/tag12.xml><?xml version="1.0" encoding="utf-8"?>
<p:tagLst xmlns:a="http://schemas.openxmlformats.org/drawingml/2006/main" xmlns:r="http://schemas.openxmlformats.org/officeDocument/2006/relationships" xmlns:p="http://schemas.openxmlformats.org/presentationml/2006/main">
  <p:tag name="TIMING" val="|1|1.5|1.8"/>
</p:tagLst>
</file>

<file path=ppt/tags/tag13.xml><?xml version="1.0" encoding="utf-8"?>
<p:tagLst xmlns:a="http://schemas.openxmlformats.org/drawingml/2006/main" xmlns:r="http://schemas.openxmlformats.org/officeDocument/2006/relationships" xmlns:p="http://schemas.openxmlformats.org/presentationml/2006/main">
  <p:tag name="TIMING" val="|0.8"/>
</p:tagLst>
</file>

<file path=ppt/tags/tag14.xml><?xml version="1.0" encoding="utf-8"?>
<p:tagLst xmlns:a="http://schemas.openxmlformats.org/drawingml/2006/main" xmlns:r="http://schemas.openxmlformats.org/officeDocument/2006/relationships" xmlns:p="http://schemas.openxmlformats.org/presentationml/2006/main">
  <p:tag name="TIMING" val="|0.7|2.5|2.5"/>
</p:tagLst>
</file>

<file path=ppt/tags/tag15.xml><?xml version="1.0" encoding="utf-8"?>
<p:tagLst xmlns:a="http://schemas.openxmlformats.org/drawingml/2006/main" xmlns:r="http://schemas.openxmlformats.org/officeDocument/2006/relationships" xmlns:p="http://schemas.openxmlformats.org/presentationml/2006/main">
  <p:tag name="TIMING" val="|1.3|2.5"/>
</p:tagLst>
</file>

<file path=ppt/tags/tag16.xml><?xml version="1.0" encoding="utf-8"?>
<p:tagLst xmlns:a="http://schemas.openxmlformats.org/drawingml/2006/main" xmlns:r="http://schemas.openxmlformats.org/officeDocument/2006/relationships" xmlns:p="http://schemas.openxmlformats.org/presentationml/2006/main">
  <p:tag name="TIMING" val="|1.7|1.4"/>
</p:tagLst>
</file>

<file path=ppt/tags/tag17.xml><?xml version="1.0" encoding="utf-8"?>
<p:tagLst xmlns:a="http://schemas.openxmlformats.org/drawingml/2006/main" xmlns:r="http://schemas.openxmlformats.org/officeDocument/2006/relationships" xmlns:p="http://schemas.openxmlformats.org/presentationml/2006/main">
  <p:tag name="TIMING" val="|0.6|1.6|1.9|1.8"/>
</p:tagLst>
</file>

<file path=ppt/tags/tag18.xml><?xml version="1.0" encoding="utf-8"?>
<p:tagLst xmlns:a="http://schemas.openxmlformats.org/drawingml/2006/main" xmlns:r="http://schemas.openxmlformats.org/officeDocument/2006/relationships" xmlns:p="http://schemas.openxmlformats.org/presentationml/2006/main">
  <p:tag name="TIMING" val="|1.3|2.5"/>
</p:tagLst>
</file>

<file path=ppt/theme/theme1.xml><?xml version="1.0" encoding="utf-8"?>
<a:theme xmlns:a="http://schemas.openxmlformats.org/drawingml/2006/main" name="1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スパイス">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7.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8.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9.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7.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8.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9.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docProps/app.xml><?xml version="1.0" encoding="utf-8"?>
<Properties xmlns="http://schemas.openxmlformats.org/officeDocument/2006/extended-properties" xmlns:vt="http://schemas.openxmlformats.org/officeDocument/2006/docPropsVTypes">
  <Template/>
  <TotalTime>0</TotalTime>
  <Words>6445</Words>
  <Application>Microsoft Office PowerPoint</Application>
  <PresentationFormat>35mm スライド</PresentationFormat>
  <Paragraphs>1282</Paragraphs>
  <Slides>147</Slides>
  <Notes>19</Notes>
  <HiddenSlides>0</HiddenSlides>
  <MMClips>6</MMClips>
  <ScaleCrop>false</ScaleCrop>
  <HeadingPairs>
    <vt:vector size="6" baseType="variant">
      <vt:variant>
        <vt:lpstr>使用されているフォント</vt:lpstr>
      </vt:variant>
      <vt:variant>
        <vt:i4>22</vt:i4>
      </vt:variant>
      <vt:variant>
        <vt:lpstr>テーマ</vt:lpstr>
      </vt:variant>
      <vt:variant>
        <vt:i4>10</vt:i4>
      </vt:variant>
      <vt:variant>
        <vt:lpstr>スライド タイトル</vt:lpstr>
      </vt:variant>
      <vt:variant>
        <vt:i4>147</vt:i4>
      </vt:variant>
    </vt:vector>
  </HeadingPairs>
  <TitlesOfParts>
    <vt:vector size="179" baseType="lpstr">
      <vt:lpstr>AR P教科書体M</vt:lpstr>
      <vt:lpstr>AR丸ゴシック体E</vt:lpstr>
      <vt:lpstr>HGP創英角ｺﾞｼｯｸUB</vt:lpstr>
      <vt:lpstr>HGP創英角ﾎﾟｯﾌﾟ体</vt:lpstr>
      <vt:lpstr>HGSｺﾞｼｯｸM</vt:lpstr>
      <vt:lpstr>HGS行書体</vt:lpstr>
      <vt:lpstr>HGS創英角ﾎﾟｯﾌﾟ体</vt:lpstr>
      <vt:lpstr>HGS白洲太楷書体</vt:lpstr>
      <vt:lpstr>HG創英角ﾎﾟｯﾌﾟ体</vt:lpstr>
      <vt:lpstr>Hiragino Kaku Gothic ProN</vt:lpstr>
      <vt:lpstr>inherit</vt:lpstr>
      <vt:lpstr>Monotype Sorts</vt:lpstr>
      <vt:lpstr>ＭＳ Ｐゴシック</vt:lpstr>
      <vt:lpstr>ＭＳ ゴシック</vt:lpstr>
      <vt:lpstr>ヒラギノ角ゴ Pro W3</vt:lpstr>
      <vt:lpstr>游明朝</vt:lpstr>
      <vt:lpstr>Arial</vt:lpstr>
      <vt:lpstr>Arial Narrow</vt:lpstr>
      <vt:lpstr>Calibri</vt:lpstr>
      <vt:lpstr>Century</vt:lpstr>
      <vt:lpstr>Times New Roman</vt:lpstr>
      <vt:lpstr>Wingdings</vt:lpstr>
      <vt:lpstr>1_標準デザイン</vt:lpstr>
      <vt:lpstr>5_標準デザイン</vt:lpstr>
      <vt:lpstr>標準デザイン</vt:lpstr>
      <vt:lpstr>1_Office ​​テーマ</vt:lpstr>
      <vt:lpstr>3_標準デザイン</vt:lpstr>
      <vt:lpstr>6_標準デザイン</vt:lpstr>
      <vt:lpstr>7_標準デザイン</vt:lpstr>
      <vt:lpstr>8_標準デザイン</vt:lpstr>
      <vt:lpstr>10_標準デザイン</vt:lpstr>
      <vt:lpstr>13_標準デザイン</vt:lpstr>
      <vt:lpstr>前回の振り返り</vt:lpstr>
      <vt:lpstr>PowerPoint プレゼンテーション</vt:lpstr>
      <vt:lpstr>PowerPoint プレゼンテーション</vt:lpstr>
      <vt:lpstr>公衆衛生  ～健康づくり、元気づくりから地域づくりの基本となる考え方を整理します～    ⑧ 公衆衛生対策の基本となる考え方①  ハイリスクアプローチとポピュレーションアプローチ</vt:lpstr>
      <vt:lpstr>PowerPoint プレゼンテーション</vt:lpstr>
      <vt:lpstr>PowerPoint プレゼンテーション</vt:lpstr>
      <vt:lpstr>「男」対策が急務？</vt:lpstr>
      <vt:lpstr>そもそも「雄（オス）」とは？</vt:lpstr>
      <vt:lpstr>そもそも「雌（メ ス）」とは？</vt:lpstr>
      <vt:lpstr>年齢階級別自殺率の推移（男性）</vt:lpstr>
      <vt:lpstr>年齢階級別自殺率の推移（女性）</vt:lpstr>
      <vt:lpstr>１０代男女別自殺率の推移</vt:lpstr>
      <vt:lpstr>PowerPoint プレゼンテーション</vt:lpstr>
      <vt:lpstr>日本人の課題解決・教育至上主義的発想</vt:lpstr>
      <vt:lpstr>そのために、まずは課題の原因追求をします</vt:lpstr>
      <vt:lpstr>PowerPoint プレゼンテーション</vt:lpstr>
      <vt:lpstr>自殺で亡くなった523人の、その一人ひとりの 亡くなるまでの軌跡を辿ると、そこには共通の 「自殺の危機経路」が浮かび上がってきた。</vt:lpstr>
      <vt:lpstr>そのために、まずは課題の原因追求をします</vt:lpstr>
      <vt:lpstr>早期発見・早期対応で課題を予防しようとします</vt:lpstr>
      <vt:lpstr>早期発見・早期対応で課題を予防しようとします</vt:lpstr>
      <vt:lpstr>早期発見・早期対応で課題を予防しようとします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健康日本２１ 2000年（平成12年）</vt:lpstr>
      <vt:lpstr>健康日本２１に学ぶこれからの健康づくり</vt:lpstr>
      <vt:lpstr>The Strategy of Preventive Medicine （Geoffrey Rose）</vt:lpstr>
      <vt:lpstr>The Strategy of Preventive Medicine （Geoffrey Rose）</vt:lpstr>
      <vt:lpstr>The Strategy of Preventive Medicine （Geoffrey Rose）</vt:lpstr>
      <vt:lpstr>The Strategy of Preventive Medicine （Geoffrey Rose）</vt:lpstr>
      <vt:lpstr>The Strategy of Preventive Medicine （Geoffrey Rose）</vt:lpstr>
      <vt:lpstr>リスク　と　risk　の違い</vt:lpstr>
      <vt:lpstr>リスク　と　risk　の違い</vt:lpstr>
      <vt:lpstr>PowerPoint プレゼンテーション</vt:lpstr>
      <vt:lpstr>「コミュニケーション」とは</vt:lpstr>
      <vt:lpstr>PowerPoint プレゼンテーション</vt:lpstr>
      <vt:lpstr>健康日本21（第2次）概念図</vt:lpstr>
      <vt:lpstr>健康日本21（第3次）概念図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なぜ、つながりが 必要か？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世界の意識も  変わってきた！</vt:lpstr>
      <vt:lpstr>現代社会の課題</vt:lpstr>
      <vt:lpstr>関係性の喪失  ||  無縁社会？</vt:lpstr>
      <vt:lpstr>「関係性」とは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いまを生きる一人ひとりの課題  「こころを病む」  とは？</vt:lpstr>
      <vt:lpstr>こころを病むとは</vt:lpstr>
      <vt:lpstr>こころを病むとは</vt:lpstr>
      <vt:lpstr>こころを病むとは</vt:lpstr>
      <vt:lpstr>PowerPoint プレゼンテーション</vt:lpstr>
      <vt:lpstr>PowerPoint プレゼンテーション</vt:lpstr>
      <vt:lpstr>犯罪者に 何を学ぶ？</vt:lpstr>
      <vt:lpstr>PowerPoint プレゼンテーション</vt:lpstr>
      <vt:lpstr>PowerPoint プレゼンテーション</vt:lpstr>
      <vt:lpstr>PowerPoint プレゼンテーション</vt:lpstr>
      <vt:lpstr>アダルトビデオを見る時は</vt:lpstr>
      <vt:lpstr>こころを病むとは</vt:lpstr>
      <vt:lpstr>PowerPoint プレゼンテーション</vt:lpstr>
      <vt:lpstr>優先順位・価値観を決めて実行できないと？</vt:lpstr>
      <vt:lpstr>ストレスの原因</vt:lpstr>
      <vt:lpstr>余裕がない （ストレスに対処できない時）</vt:lpstr>
      <vt:lpstr>余裕がある （ストレスに対処できる時）</vt:lpstr>
      <vt:lpstr>PowerPoint プレゼンテーション</vt:lpstr>
      <vt:lpstr>治療から見た「こころの病」</vt:lpstr>
      <vt:lpstr>PowerPoint プレゼンテーション</vt:lpstr>
      <vt:lpstr>でも、実態は？</vt:lpstr>
      <vt:lpstr>薬が主役の  うつ病対策</vt:lpstr>
      <vt:lpstr>自分のうつ病を振り返る</vt:lpstr>
      <vt:lpstr>自分のうつ病を振り返る</vt:lpstr>
      <vt:lpstr>PowerPoint プレゼンテーション</vt:lpstr>
      <vt:lpstr>間違いだらけの自殺対策</vt:lpstr>
      <vt:lpstr>うつ病検査？</vt:lpstr>
      <vt:lpstr>うつ病のサイン？？？</vt:lpstr>
      <vt:lpstr>うつ病の主要症状 （自覚症状の割合）</vt:lpstr>
      <vt:lpstr>教育関係者もわかっている でも、言えない・・・・</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つながれる人と つながれない人の 違いは何？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2026-01-21T00:54:07Z</dcterms:created>
  <dcterms:modified xsi:type="dcterms:W3CDTF">2026-01-21T00:56:02Z</dcterms:modified>
</cp:coreProperties>
</file>