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7.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8.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9.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1.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2.xml" ContentType="application/vnd.openxmlformats-officedocument.presentationml.notesSlide+xml"/>
  <Override PartName="/ppt/theme/themeOverride5.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theme/themeOverride8.xml" ContentType="application/vnd.openxmlformats-officedocument.themeOverr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9.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0" r:id="rId1"/>
    <p:sldMasterId id="2147483853" r:id="rId2"/>
    <p:sldMasterId id="2147483871" r:id="rId3"/>
    <p:sldMasterId id="2147483932" r:id="rId4"/>
    <p:sldMasterId id="2147483957" r:id="rId5"/>
    <p:sldMasterId id="2147483973" r:id="rId6"/>
    <p:sldMasterId id="2147484007" r:id="rId7"/>
    <p:sldMasterId id="2147484039" r:id="rId8"/>
    <p:sldMasterId id="2147484051" r:id="rId9"/>
    <p:sldMasterId id="2147484063" r:id="rId10"/>
    <p:sldMasterId id="2147484075" r:id="rId11"/>
    <p:sldMasterId id="2147484087" r:id="rId12"/>
  </p:sldMasterIdLst>
  <p:notesMasterIdLst>
    <p:notesMasterId r:id="rId162"/>
  </p:notesMasterIdLst>
  <p:handoutMasterIdLst>
    <p:handoutMasterId r:id="rId163"/>
  </p:handoutMasterIdLst>
  <p:sldIdLst>
    <p:sldId id="12916" r:id="rId13"/>
    <p:sldId id="1674" r:id="rId14"/>
    <p:sldId id="12173" r:id="rId15"/>
    <p:sldId id="1763" r:id="rId16"/>
    <p:sldId id="1973" r:id="rId17"/>
    <p:sldId id="1974" r:id="rId18"/>
    <p:sldId id="11821" r:id="rId19"/>
    <p:sldId id="12318" r:id="rId20"/>
    <p:sldId id="12319" r:id="rId21"/>
    <p:sldId id="12320" r:id="rId22"/>
    <p:sldId id="12321" r:id="rId23"/>
    <p:sldId id="12322" r:id="rId24"/>
    <p:sldId id="12323" r:id="rId25"/>
    <p:sldId id="12324" r:id="rId26"/>
    <p:sldId id="12918" r:id="rId27"/>
    <p:sldId id="12919" r:id="rId28"/>
    <p:sldId id="1706" r:id="rId29"/>
    <p:sldId id="2310" r:id="rId30"/>
    <p:sldId id="2312" r:id="rId31"/>
    <p:sldId id="2313" r:id="rId32"/>
    <p:sldId id="11161" r:id="rId33"/>
    <p:sldId id="11162" r:id="rId34"/>
    <p:sldId id="11163" r:id="rId35"/>
    <p:sldId id="11164" r:id="rId36"/>
    <p:sldId id="5592" r:id="rId37"/>
    <p:sldId id="2319" r:id="rId38"/>
    <p:sldId id="2320" r:id="rId39"/>
    <p:sldId id="2321" r:id="rId40"/>
    <p:sldId id="2322" r:id="rId41"/>
    <p:sldId id="2323" r:id="rId42"/>
    <p:sldId id="2324" r:id="rId43"/>
    <p:sldId id="2325" r:id="rId44"/>
    <p:sldId id="2326" r:id="rId45"/>
    <p:sldId id="2327" r:id="rId46"/>
    <p:sldId id="2328" r:id="rId47"/>
    <p:sldId id="2329" r:id="rId48"/>
    <p:sldId id="2330" r:id="rId49"/>
    <p:sldId id="2331" r:id="rId50"/>
    <p:sldId id="2332" r:id="rId51"/>
    <p:sldId id="2333" r:id="rId52"/>
    <p:sldId id="2334" r:id="rId53"/>
    <p:sldId id="2335" r:id="rId54"/>
    <p:sldId id="2336" r:id="rId55"/>
    <p:sldId id="2337" r:id="rId56"/>
    <p:sldId id="12926" r:id="rId57"/>
    <p:sldId id="12924" r:id="rId58"/>
    <p:sldId id="12925" r:id="rId59"/>
    <p:sldId id="12920" r:id="rId60"/>
    <p:sldId id="12001" r:id="rId61"/>
    <p:sldId id="12002" r:id="rId62"/>
    <p:sldId id="12124" r:id="rId63"/>
    <p:sldId id="12125" r:id="rId64"/>
    <p:sldId id="12126" r:id="rId65"/>
    <p:sldId id="12290" r:id="rId66"/>
    <p:sldId id="12291" r:id="rId67"/>
    <p:sldId id="12128" r:id="rId68"/>
    <p:sldId id="12923" r:id="rId69"/>
    <p:sldId id="12922" r:id="rId70"/>
    <p:sldId id="12715" r:id="rId71"/>
    <p:sldId id="12003" r:id="rId72"/>
    <p:sldId id="1894" r:id="rId73"/>
    <p:sldId id="1895" r:id="rId74"/>
    <p:sldId id="1896" r:id="rId75"/>
    <p:sldId id="2368" r:id="rId76"/>
    <p:sldId id="12927" r:id="rId77"/>
    <p:sldId id="10705" r:id="rId78"/>
    <p:sldId id="12007" r:id="rId79"/>
    <p:sldId id="10707" r:id="rId80"/>
    <p:sldId id="12008" r:id="rId81"/>
    <p:sldId id="1897" r:id="rId82"/>
    <p:sldId id="1898" r:id="rId83"/>
    <p:sldId id="1899" r:id="rId84"/>
    <p:sldId id="2369" r:id="rId85"/>
    <p:sldId id="10708" r:id="rId86"/>
    <p:sldId id="10709" r:id="rId87"/>
    <p:sldId id="10710" r:id="rId88"/>
    <p:sldId id="12009" r:id="rId89"/>
    <p:sldId id="10814" r:id="rId90"/>
    <p:sldId id="1862" r:id="rId91"/>
    <p:sldId id="12921" r:id="rId92"/>
    <p:sldId id="12043" r:id="rId93"/>
    <p:sldId id="12044" r:id="rId94"/>
    <p:sldId id="12045" r:id="rId95"/>
    <p:sldId id="12046" r:id="rId96"/>
    <p:sldId id="12047" r:id="rId97"/>
    <p:sldId id="12048" r:id="rId98"/>
    <p:sldId id="12050" r:id="rId99"/>
    <p:sldId id="12049" r:id="rId100"/>
    <p:sldId id="1919" r:id="rId101"/>
    <p:sldId id="1920" r:id="rId102"/>
    <p:sldId id="1921" r:id="rId103"/>
    <p:sldId id="1923" r:id="rId104"/>
    <p:sldId id="1924" r:id="rId105"/>
    <p:sldId id="1925" r:id="rId106"/>
    <p:sldId id="1917" r:id="rId107"/>
    <p:sldId id="12011" r:id="rId108"/>
    <p:sldId id="12012" r:id="rId109"/>
    <p:sldId id="10742" r:id="rId110"/>
    <p:sldId id="10743" r:id="rId111"/>
    <p:sldId id="12013" r:id="rId112"/>
    <p:sldId id="12014" r:id="rId113"/>
    <p:sldId id="12015" r:id="rId114"/>
    <p:sldId id="2417" r:id="rId115"/>
    <p:sldId id="5503" r:id="rId116"/>
    <p:sldId id="2421" r:id="rId117"/>
    <p:sldId id="5504" r:id="rId118"/>
    <p:sldId id="12016" r:id="rId119"/>
    <p:sldId id="12017" r:id="rId120"/>
    <p:sldId id="12018" r:id="rId121"/>
    <p:sldId id="5506" r:id="rId122"/>
    <p:sldId id="2424" r:id="rId123"/>
    <p:sldId id="12019" r:id="rId124"/>
    <p:sldId id="12020" r:id="rId125"/>
    <p:sldId id="2427" r:id="rId126"/>
    <p:sldId id="12021" r:id="rId127"/>
    <p:sldId id="12022" r:id="rId128"/>
    <p:sldId id="12023" r:id="rId129"/>
    <p:sldId id="12024" r:id="rId130"/>
    <p:sldId id="12025" r:id="rId131"/>
    <p:sldId id="12026" r:id="rId132"/>
    <p:sldId id="1992" r:id="rId133"/>
    <p:sldId id="1993" r:id="rId134"/>
    <p:sldId id="1994" r:id="rId135"/>
    <p:sldId id="1995" r:id="rId136"/>
    <p:sldId id="1996" r:id="rId137"/>
    <p:sldId id="1997" r:id="rId138"/>
    <p:sldId id="1998" r:id="rId139"/>
    <p:sldId id="1999" r:id="rId140"/>
    <p:sldId id="2000" r:id="rId141"/>
    <p:sldId id="2001" r:id="rId142"/>
    <p:sldId id="2002" r:id="rId143"/>
    <p:sldId id="2003" r:id="rId144"/>
    <p:sldId id="2004" r:id="rId145"/>
    <p:sldId id="2005" r:id="rId146"/>
    <p:sldId id="2006" r:id="rId147"/>
    <p:sldId id="2007" r:id="rId148"/>
    <p:sldId id="2008" r:id="rId149"/>
    <p:sldId id="2009" r:id="rId150"/>
    <p:sldId id="2010" r:id="rId151"/>
    <p:sldId id="2011" r:id="rId152"/>
    <p:sldId id="2013" r:id="rId153"/>
    <p:sldId id="2015" r:id="rId154"/>
    <p:sldId id="2017" r:id="rId155"/>
    <p:sldId id="2019" r:id="rId156"/>
    <p:sldId id="2021" r:id="rId157"/>
    <p:sldId id="2023" r:id="rId158"/>
    <p:sldId id="5586" r:id="rId159"/>
    <p:sldId id="2025" r:id="rId160"/>
    <p:sldId id="11923" r:id="rId161"/>
  </p:sldIdLst>
  <p:sldSz cx="10287000" cy="6858000" type="35mm"/>
  <p:notesSz cx="6797675" cy="9926638"/>
  <p:defaultTextStyle>
    <a:defPPr>
      <a:defRPr lang="en-US"/>
    </a:defPPr>
    <a:lvl1pPr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1pPr>
    <a:lvl2pPr marL="457195"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2pPr>
    <a:lvl3pPr marL="914389"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3pPr>
    <a:lvl4pPr marL="1371584"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4pPr>
    <a:lvl5pPr marL="1828778"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5pPr>
    <a:lvl6pPr marL="2285973"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6pPr>
    <a:lvl7pPr marL="2743167"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7pPr>
    <a:lvl8pPr marL="3200362"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8pPr>
    <a:lvl9pPr marL="3657556"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2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4F81BD"/>
    <a:srgbClr val="FFF9F1"/>
    <a:srgbClr val="4472C4"/>
    <a:srgbClr val="FF00FF"/>
    <a:srgbClr val="36457C"/>
    <a:srgbClr val="414871"/>
    <a:srgbClr val="BABABA"/>
    <a:srgbClr val="CCFF33"/>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F452C-B3AE-4D2A-85B1-7E8D9C1B1EDE}" v="32" dt="2026-02-04T12:08:39.15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67" autoAdjust="0"/>
    <p:restoredTop sz="94604" autoAdjust="0"/>
  </p:normalViewPr>
  <p:slideViewPr>
    <p:cSldViewPr snapToGrid="0">
      <p:cViewPr varScale="1">
        <p:scale>
          <a:sx n="110" d="100"/>
          <a:sy n="110" d="100"/>
        </p:scale>
        <p:origin x="2088" y="285"/>
      </p:cViewPr>
      <p:guideLst>
        <p:guide orient="horz" pos="2160"/>
        <p:guide pos="3240"/>
      </p:guideLst>
    </p:cSldViewPr>
  </p:slideViewPr>
  <p:outlineViewPr>
    <p:cViewPr>
      <p:scale>
        <a:sx n="33" d="100"/>
        <a:sy n="33" d="100"/>
      </p:scale>
      <p:origin x="0" y="0"/>
    </p:cViewPr>
  </p:outlineViewPr>
  <p:notesTextViewPr>
    <p:cViewPr>
      <p:scale>
        <a:sx n="3" d="2"/>
        <a:sy n="3" d="2"/>
      </p:scale>
      <p:origin x="0" y="0"/>
    </p:cViewPr>
  </p:notesTextViewPr>
  <p:sorterViewPr>
    <p:cViewPr>
      <p:scale>
        <a:sx n="65" d="100"/>
        <a:sy n="65" d="100"/>
      </p:scale>
      <p:origin x="0" y="0"/>
    </p:cViewPr>
  </p:sorterViewPr>
  <p:notesViewPr>
    <p:cSldViewPr snapToGrid="0">
      <p:cViewPr varScale="1">
        <p:scale>
          <a:sx n="50" d="100"/>
          <a:sy n="50" d="100"/>
        </p:scale>
        <p:origin x="-1932" y="-108"/>
      </p:cViewPr>
      <p:guideLst>
        <p:guide orient="horz" pos="3127"/>
        <p:guide pos="2142"/>
      </p:guideLst>
    </p:cSldViewPr>
  </p:notesViewPr>
  <p:gridSpacing cx="45005" cy="45005"/>
</p:viewPr>
</file>

<file path=ppt/_rels/presentation.xml.rels><?xml version="1.0" encoding="UTF-8" standalone="yes"?>
<Relationships xmlns="http://schemas.openxmlformats.org/package/2006/relationships"><Relationship Id="rId117" Type="http://schemas.openxmlformats.org/officeDocument/2006/relationships/slide" Target="slides/slide105.xml"/><Relationship Id="rId21" Type="http://schemas.openxmlformats.org/officeDocument/2006/relationships/slide" Target="slides/slide9.xml"/><Relationship Id="rId42" Type="http://schemas.openxmlformats.org/officeDocument/2006/relationships/slide" Target="slides/slide30.xml"/><Relationship Id="rId63" Type="http://schemas.openxmlformats.org/officeDocument/2006/relationships/slide" Target="slides/slide51.xml"/><Relationship Id="rId84" Type="http://schemas.openxmlformats.org/officeDocument/2006/relationships/slide" Target="slides/slide72.xml"/><Relationship Id="rId138" Type="http://schemas.openxmlformats.org/officeDocument/2006/relationships/slide" Target="slides/slide126.xml"/><Relationship Id="rId159" Type="http://schemas.openxmlformats.org/officeDocument/2006/relationships/slide" Target="slides/slide147.xml"/><Relationship Id="rId107" Type="http://schemas.openxmlformats.org/officeDocument/2006/relationships/slide" Target="slides/slide95.xml"/><Relationship Id="rId11" Type="http://schemas.openxmlformats.org/officeDocument/2006/relationships/slideMaster" Target="slideMasters/slideMaster11.xml"/><Relationship Id="rId32" Type="http://schemas.openxmlformats.org/officeDocument/2006/relationships/slide" Target="slides/slide20.xml"/><Relationship Id="rId53" Type="http://schemas.openxmlformats.org/officeDocument/2006/relationships/slide" Target="slides/slide41.xml"/><Relationship Id="rId74" Type="http://schemas.openxmlformats.org/officeDocument/2006/relationships/slide" Target="slides/slide62.xml"/><Relationship Id="rId128" Type="http://schemas.openxmlformats.org/officeDocument/2006/relationships/slide" Target="slides/slide116.xml"/><Relationship Id="rId149" Type="http://schemas.openxmlformats.org/officeDocument/2006/relationships/slide" Target="slides/slide137.xml"/><Relationship Id="rId5" Type="http://schemas.openxmlformats.org/officeDocument/2006/relationships/slideMaster" Target="slideMasters/slideMaster5.xml"/><Relationship Id="rId95" Type="http://schemas.openxmlformats.org/officeDocument/2006/relationships/slide" Target="slides/slide83.xml"/><Relationship Id="rId160" Type="http://schemas.openxmlformats.org/officeDocument/2006/relationships/slide" Target="slides/slide148.xml"/><Relationship Id="rId22" Type="http://schemas.openxmlformats.org/officeDocument/2006/relationships/slide" Target="slides/slide10.xml"/><Relationship Id="rId43" Type="http://schemas.openxmlformats.org/officeDocument/2006/relationships/slide" Target="slides/slide31.xml"/><Relationship Id="rId64" Type="http://schemas.openxmlformats.org/officeDocument/2006/relationships/slide" Target="slides/slide52.xml"/><Relationship Id="rId118" Type="http://schemas.openxmlformats.org/officeDocument/2006/relationships/slide" Target="slides/slide106.xml"/><Relationship Id="rId139" Type="http://schemas.openxmlformats.org/officeDocument/2006/relationships/slide" Target="slides/slide127.xml"/><Relationship Id="rId85" Type="http://schemas.openxmlformats.org/officeDocument/2006/relationships/slide" Target="slides/slide73.xml"/><Relationship Id="rId150" Type="http://schemas.openxmlformats.org/officeDocument/2006/relationships/slide" Target="slides/slide138.xml"/><Relationship Id="rId12" Type="http://schemas.openxmlformats.org/officeDocument/2006/relationships/slideMaster" Target="slideMasters/slideMaster12.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08" Type="http://schemas.openxmlformats.org/officeDocument/2006/relationships/slide" Target="slides/slide96.xml"/><Relationship Id="rId124" Type="http://schemas.openxmlformats.org/officeDocument/2006/relationships/slide" Target="slides/slide112.xml"/><Relationship Id="rId129" Type="http://schemas.openxmlformats.org/officeDocument/2006/relationships/slide" Target="slides/slide117.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40" Type="http://schemas.openxmlformats.org/officeDocument/2006/relationships/slide" Target="slides/slide128.xml"/><Relationship Id="rId145" Type="http://schemas.openxmlformats.org/officeDocument/2006/relationships/slide" Target="slides/slide133.xml"/><Relationship Id="rId161" Type="http://schemas.openxmlformats.org/officeDocument/2006/relationships/slide" Target="slides/slide149.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slide" Target="slides/slide102.xml"/><Relationship Id="rId119" Type="http://schemas.openxmlformats.org/officeDocument/2006/relationships/slide" Target="slides/slide107.xml"/><Relationship Id="rId44" Type="http://schemas.openxmlformats.org/officeDocument/2006/relationships/slide" Target="slides/slide32.xml"/><Relationship Id="rId60" Type="http://schemas.openxmlformats.org/officeDocument/2006/relationships/slide" Target="slides/slide48.xml"/><Relationship Id="rId65" Type="http://schemas.openxmlformats.org/officeDocument/2006/relationships/slide" Target="slides/slide53.xml"/><Relationship Id="rId81" Type="http://schemas.openxmlformats.org/officeDocument/2006/relationships/slide" Target="slides/slide69.xml"/><Relationship Id="rId86" Type="http://schemas.openxmlformats.org/officeDocument/2006/relationships/slide" Target="slides/slide74.xml"/><Relationship Id="rId130" Type="http://schemas.openxmlformats.org/officeDocument/2006/relationships/slide" Target="slides/slide118.xml"/><Relationship Id="rId135" Type="http://schemas.openxmlformats.org/officeDocument/2006/relationships/slide" Target="slides/slide123.xml"/><Relationship Id="rId151" Type="http://schemas.openxmlformats.org/officeDocument/2006/relationships/slide" Target="slides/slide139.xml"/><Relationship Id="rId156" Type="http://schemas.openxmlformats.org/officeDocument/2006/relationships/slide" Target="slides/slide144.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120" Type="http://schemas.openxmlformats.org/officeDocument/2006/relationships/slide" Target="slides/slide108.xml"/><Relationship Id="rId125" Type="http://schemas.openxmlformats.org/officeDocument/2006/relationships/slide" Target="slides/slide113.xml"/><Relationship Id="rId141" Type="http://schemas.openxmlformats.org/officeDocument/2006/relationships/slide" Target="slides/slide129.xml"/><Relationship Id="rId146" Type="http://schemas.openxmlformats.org/officeDocument/2006/relationships/slide" Target="slides/slide134.xml"/><Relationship Id="rId16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16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slide" Target="slides/slide103.xml"/><Relationship Id="rId131" Type="http://schemas.openxmlformats.org/officeDocument/2006/relationships/slide" Target="slides/slide119.xml"/><Relationship Id="rId136" Type="http://schemas.openxmlformats.org/officeDocument/2006/relationships/slide" Target="slides/slide124.xml"/><Relationship Id="rId157" Type="http://schemas.openxmlformats.org/officeDocument/2006/relationships/slide" Target="slides/slide145.xml"/><Relationship Id="rId61" Type="http://schemas.openxmlformats.org/officeDocument/2006/relationships/slide" Target="slides/slide49.xml"/><Relationship Id="rId82" Type="http://schemas.openxmlformats.org/officeDocument/2006/relationships/slide" Target="slides/slide70.xml"/><Relationship Id="rId152" Type="http://schemas.openxmlformats.org/officeDocument/2006/relationships/slide" Target="slides/slide14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26" Type="http://schemas.openxmlformats.org/officeDocument/2006/relationships/slide" Target="slides/slide114.xml"/><Relationship Id="rId147" Type="http://schemas.openxmlformats.org/officeDocument/2006/relationships/slide" Target="slides/slide135.xml"/><Relationship Id="rId168"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121" Type="http://schemas.openxmlformats.org/officeDocument/2006/relationships/slide" Target="slides/slide109.xml"/><Relationship Id="rId142" Type="http://schemas.openxmlformats.org/officeDocument/2006/relationships/slide" Target="slides/slide130.xml"/><Relationship Id="rId163" Type="http://schemas.openxmlformats.org/officeDocument/2006/relationships/handoutMaster" Target="handoutMasters/handoutMaster1.xml"/><Relationship Id="rId3" Type="http://schemas.openxmlformats.org/officeDocument/2006/relationships/slideMaster" Target="slideMasters/slideMaster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slide" Target="slides/slide104.xml"/><Relationship Id="rId137" Type="http://schemas.openxmlformats.org/officeDocument/2006/relationships/slide" Target="slides/slide125.xml"/><Relationship Id="rId158" Type="http://schemas.openxmlformats.org/officeDocument/2006/relationships/slide" Target="slides/slide146.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slide" Target="slides/slide99.xml"/><Relationship Id="rId132" Type="http://schemas.openxmlformats.org/officeDocument/2006/relationships/slide" Target="slides/slide120.xml"/><Relationship Id="rId153" Type="http://schemas.openxmlformats.org/officeDocument/2006/relationships/slide" Target="slides/slide141.xml"/><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slide" Target="slides/slide94.xml"/><Relationship Id="rId127" Type="http://schemas.openxmlformats.org/officeDocument/2006/relationships/slide" Target="slides/slide115.xml"/><Relationship Id="rId10" Type="http://schemas.openxmlformats.org/officeDocument/2006/relationships/slideMaster" Target="slideMasters/slideMaster10.xml"/><Relationship Id="rId31" Type="http://schemas.openxmlformats.org/officeDocument/2006/relationships/slide" Target="slides/slide19.xml"/><Relationship Id="rId52" Type="http://schemas.openxmlformats.org/officeDocument/2006/relationships/slide" Target="slides/slide40.xml"/><Relationship Id="rId73" Type="http://schemas.openxmlformats.org/officeDocument/2006/relationships/slide" Target="slides/slide61.xml"/><Relationship Id="rId78" Type="http://schemas.openxmlformats.org/officeDocument/2006/relationships/slide" Target="slides/slide66.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122" Type="http://schemas.openxmlformats.org/officeDocument/2006/relationships/slide" Target="slides/slide110.xml"/><Relationship Id="rId143" Type="http://schemas.openxmlformats.org/officeDocument/2006/relationships/slide" Target="slides/slide131.xml"/><Relationship Id="rId148" Type="http://schemas.openxmlformats.org/officeDocument/2006/relationships/slide" Target="slides/slide136.xml"/><Relationship Id="rId16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4.xml"/><Relationship Id="rId47" Type="http://schemas.openxmlformats.org/officeDocument/2006/relationships/slide" Target="slides/slide35.xml"/><Relationship Id="rId68" Type="http://schemas.openxmlformats.org/officeDocument/2006/relationships/slide" Target="slides/slide56.xml"/><Relationship Id="rId89" Type="http://schemas.openxmlformats.org/officeDocument/2006/relationships/slide" Target="slides/slide77.xml"/><Relationship Id="rId112" Type="http://schemas.openxmlformats.org/officeDocument/2006/relationships/slide" Target="slides/slide100.xml"/><Relationship Id="rId133" Type="http://schemas.openxmlformats.org/officeDocument/2006/relationships/slide" Target="slides/slide121.xml"/><Relationship Id="rId154" Type="http://schemas.openxmlformats.org/officeDocument/2006/relationships/slide" Target="slides/slide142.xml"/><Relationship Id="rId16" Type="http://schemas.openxmlformats.org/officeDocument/2006/relationships/slide" Target="slides/slide4.xml"/><Relationship Id="rId37" Type="http://schemas.openxmlformats.org/officeDocument/2006/relationships/slide" Target="slides/slide25.xml"/><Relationship Id="rId58" Type="http://schemas.openxmlformats.org/officeDocument/2006/relationships/slide" Target="slides/slide46.xml"/><Relationship Id="rId79" Type="http://schemas.openxmlformats.org/officeDocument/2006/relationships/slide" Target="slides/slide67.xml"/><Relationship Id="rId102" Type="http://schemas.openxmlformats.org/officeDocument/2006/relationships/slide" Target="slides/slide90.xml"/><Relationship Id="rId123" Type="http://schemas.openxmlformats.org/officeDocument/2006/relationships/slide" Target="slides/slide111.xml"/><Relationship Id="rId144" Type="http://schemas.openxmlformats.org/officeDocument/2006/relationships/slide" Target="slides/slide132.xml"/><Relationship Id="rId90" Type="http://schemas.openxmlformats.org/officeDocument/2006/relationships/slide" Target="slides/slide78.xml"/><Relationship Id="rId165" Type="http://schemas.openxmlformats.org/officeDocument/2006/relationships/viewProps" Target="viewProps.xml"/><Relationship Id="rId27" Type="http://schemas.openxmlformats.org/officeDocument/2006/relationships/slide" Target="slides/slide15.xml"/><Relationship Id="rId48" Type="http://schemas.openxmlformats.org/officeDocument/2006/relationships/slide" Target="slides/slide36.xml"/><Relationship Id="rId69" Type="http://schemas.openxmlformats.org/officeDocument/2006/relationships/slide" Target="slides/slide57.xml"/><Relationship Id="rId113" Type="http://schemas.openxmlformats.org/officeDocument/2006/relationships/slide" Target="slides/slide101.xml"/><Relationship Id="rId134" Type="http://schemas.openxmlformats.org/officeDocument/2006/relationships/slide" Target="slides/slide122.xml"/><Relationship Id="rId80" Type="http://schemas.openxmlformats.org/officeDocument/2006/relationships/slide" Target="slides/slide68.xml"/><Relationship Id="rId155" Type="http://schemas.openxmlformats.org/officeDocument/2006/relationships/slide" Target="slides/slide1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l">
              <a:defRPr kumimoji="0" sz="800">
                <a:effectLst/>
              </a:defRPr>
            </a:lvl1pPr>
          </a:lstStyle>
          <a:p>
            <a:r>
              <a:rPr lang="ja-JP" altLang="en-US"/>
              <a:t>岩室紳也</a:t>
            </a:r>
          </a:p>
        </p:txBody>
      </p:sp>
      <p:sp>
        <p:nvSpPr>
          <p:cNvPr id="14339" name="Rectangle 3"/>
          <p:cNvSpPr>
            <a:spLocks noGrp="1" noChangeArrowheads="1"/>
          </p:cNvSpPr>
          <p:nvPr>
            <p:ph type="dt" sz="quarter" idx="1"/>
          </p:nvPr>
        </p:nvSpPr>
        <p:spPr bwMode="auto">
          <a:xfrm>
            <a:off x="3852231"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r">
              <a:defRPr kumimoji="0" sz="800">
                <a:effectLst/>
              </a:defRPr>
            </a:lvl1pPr>
          </a:lstStyle>
          <a:p>
            <a:fld id="{3FF0506C-5F80-4A78-AEFA-F1B1D47EB8D5}" type="datetime1">
              <a:rPr lang="ja-JP" altLang="en-US"/>
              <a:pPr/>
              <a:t>2026/2/4</a:t>
            </a:fld>
            <a:endParaRPr lang="en-US" altLang="ja-JP"/>
          </a:p>
        </p:txBody>
      </p:sp>
      <p:sp>
        <p:nvSpPr>
          <p:cNvPr id="14340" name="Rectangle 4"/>
          <p:cNvSpPr>
            <a:spLocks noGrp="1" noChangeArrowheads="1"/>
          </p:cNvSpPr>
          <p:nvPr>
            <p:ph type="ftr" sz="quarter" idx="2"/>
          </p:nvPr>
        </p:nvSpPr>
        <p:spPr bwMode="auto">
          <a:xfrm>
            <a:off x="0"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l">
              <a:defRPr kumimoji="0" sz="800">
                <a:effectLst/>
              </a:defRPr>
            </a:lvl1pPr>
          </a:lstStyle>
          <a:p>
            <a:endParaRPr lang="ja-JP" altLang="en-US"/>
          </a:p>
          <a:p>
            <a:endParaRPr lang="ja-JP" altLang="en-US"/>
          </a:p>
        </p:txBody>
      </p:sp>
      <p:sp>
        <p:nvSpPr>
          <p:cNvPr id="14341" name="Rectangle 5"/>
          <p:cNvSpPr>
            <a:spLocks noGrp="1" noChangeArrowheads="1"/>
          </p:cNvSpPr>
          <p:nvPr>
            <p:ph type="sldNum" sz="quarter" idx="3"/>
          </p:nvPr>
        </p:nvSpPr>
        <p:spPr bwMode="auto">
          <a:xfrm>
            <a:off x="3852231"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r">
              <a:defRPr kumimoji="0" sz="800">
                <a:effectLst/>
              </a:defRPr>
            </a:lvl1pPr>
          </a:lstStyle>
          <a:p>
            <a:fld id="{479EFEC8-4879-4DEA-8957-1D1803B41E90}" type="slidenum">
              <a:rPr lang="ja-JP" altLang="en-US"/>
              <a:pPr/>
              <a:t>‹#›</a:t>
            </a:fld>
            <a:endParaRPr lang="en-US" altLang="ja-JP"/>
          </a:p>
        </p:txBody>
      </p:sp>
    </p:spTree>
    <p:extLst>
      <p:ext uri="{BB962C8B-B14F-4D97-AF65-F5344CB8AC3E}">
        <p14:creationId xmlns:p14="http://schemas.microsoft.com/office/powerpoint/2010/main" val="53522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l">
              <a:defRPr kumimoji="0" sz="800">
                <a:effectLst/>
              </a:defRPr>
            </a:lvl1pPr>
          </a:lstStyle>
          <a:p>
            <a:endParaRPr lang="en-US" altLang="ja-JP"/>
          </a:p>
        </p:txBody>
      </p:sp>
      <p:sp>
        <p:nvSpPr>
          <p:cNvPr id="2057" name="Rectangle 9"/>
          <p:cNvSpPr>
            <a:spLocks noGrp="1" noRot="1" noChangeAspect="1" noChangeArrowheads="1"/>
          </p:cNvSpPr>
          <p:nvPr>
            <p:ph type="sldImg" idx="2"/>
          </p:nvPr>
        </p:nvSpPr>
        <p:spPr bwMode="auto">
          <a:xfrm>
            <a:off x="604838" y="744538"/>
            <a:ext cx="5588000" cy="372427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06787" y="4714874"/>
            <a:ext cx="4984107" cy="4467227"/>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
        <p:nvSpPr>
          <p:cNvPr id="2059" name="Rectangle 11"/>
          <p:cNvSpPr>
            <a:spLocks noGrp="1" noChangeArrowheads="1"/>
          </p:cNvSpPr>
          <p:nvPr>
            <p:ph type="dt" idx="1"/>
          </p:nvPr>
        </p:nvSpPr>
        <p:spPr bwMode="auto">
          <a:xfrm>
            <a:off x="3852231"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r">
              <a:defRPr kumimoji="0" sz="800">
                <a:effectLst/>
              </a:defRPr>
            </a:lvl1pPr>
          </a:lstStyle>
          <a:p>
            <a:fld id="{F99C5831-F1E8-45D6-9EDB-E50CF0D8982C}" type="datetime1">
              <a:rPr lang="ja-JP" altLang="en-US"/>
              <a:pPr/>
              <a:t>2026/2/4</a:t>
            </a:fld>
            <a:endParaRPr lang="en-US" altLang="ja-JP"/>
          </a:p>
        </p:txBody>
      </p:sp>
      <p:sp>
        <p:nvSpPr>
          <p:cNvPr id="2060" name="Rectangle 12"/>
          <p:cNvSpPr>
            <a:spLocks noGrp="1" noChangeArrowheads="1"/>
          </p:cNvSpPr>
          <p:nvPr>
            <p:ph type="ftr" sz="quarter" idx="4"/>
          </p:nvPr>
        </p:nvSpPr>
        <p:spPr bwMode="auto">
          <a:xfrm>
            <a:off x="0"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l">
              <a:defRPr kumimoji="0" sz="800">
                <a:effectLst/>
              </a:defRPr>
            </a:lvl1pPr>
          </a:lstStyle>
          <a:p>
            <a:endParaRPr lang="en-US" altLang="ja-JP"/>
          </a:p>
        </p:txBody>
      </p:sp>
      <p:sp>
        <p:nvSpPr>
          <p:cNvPr id="2061" name="Rectangle 13"/>
          <p:cNvSpPr>
            <a:spLocks noGrp="1" noChangeArrowheads="1"/>
          </p:cNvSpPr>
          <p:nvPr>
            <p:ph type="sldNum" sz="quarter" idx="5"/>
          </p:nvPr>
        </p:nvSpPr>
        <p:spPr bwMode="auto">
          <a:xfrm>
            <a:off x="3852231"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r">
              <a:defRPr kumimoji="0" sz="800">
                <a:effectLst/>
              </a:defRPr>
            </a:lvl1pPr>
          </a:lstStyle>
          <a:p>
            <a:fld id="{85F6F44D-461E-4EB7-AB70-220CF71F2965}" type="slidenum">
              <a:rPr lang="ja-JP" altLang="en-US"/>
              <a:pPr/>
              <a:t>‹#›</a:t>
            </a:fld>
            <a:endParaRPr lang="en-US" altLang="ja-JP"/>
          </a:p>
        </p:txBody>
      </p:sp>
    </p:spTree>
    <p:extLst>
      <p:ext uri="{BB962C8B-B14F-4D97-AF65-F5344CB8AC3E}">
        <p14:creationId xmlns:p14="http://schemas.microsoft.com/office/powerpoint/2010/main" val="1654758480"/>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195"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389"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584"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778"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5973" algn="l" defTabSz="914389" rtl="0" eaLnBrk="1" latinLnBrk="0" hangingPunct="1">
      <a:defRPr kumimoji="1" sz="1200" kern="1200">
        <a:solidFill>
          <a:schemeClr val="tx1"/>
        </a:solidFill>
        <a:latin typeface="+mn-lt"/>
        <a:ea typeface="+mn-ea"/>
        <a:cs typeface="+mn-cs"/>
      </a:defRPr>
    </a:lvl6pPr>
    <a:lvl7pPr marL="2743167" algn="l" defTabSz="914389" rtl="0" eaLnBrk="1" latinLnBrk="0" hangingPunct="1">
      <a:defRPr kumimoji="1" sz="1200" kern="1200">
        <a:solidFill>
          <a:schemeClr val="tx1"/>
        </a:solidFill>
        <a:latin typeface="+mn-lt"/>
        <a:ea typeface="+mn-ea"/>
        <a:cs typeface="+mn-cs"/>
      </a:defRPr>
    </a:lvl7pPr>
    <a:lvl8pPr marL="3200362" algn="l" defTabSz="914389" rtl="0" eaLnBrk="1" latinLnBrk="0" hangingPunct="1">
      <a:defRPr kumimoji="1" sz="1200" kern="1200">
        <a:solidFill>
          <a:schemeClr val="tx1"/>
        </a:solidFill>
        <a:latin typeface="+mn-lt"/>
        <a:ea typeface="+mn-ea"/>
        <a:cs typeface="+mn-cs"/>
      </a:defRPr>
    </a:lvl8pPr>
    <a:lvl9pPr marL="3657556" algn="l" defTabSz="914389"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2026/2/4</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3</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22221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fld id="{F99C5831-F1E8-45D6-9EDB-E50CF0D8982C}" type="datetime1">
              <a:rPr lang="ja-JP" altLang="en-US" smtClean="0"/>
              <a:pPr/>
              <a:t>2026/2/4</a:t>
            </a:fld>
            <a:endParaRPr lang="en-US" altLang="ja-JP"/>
          </a:p>
        </p:txBody>
      </p:sp>
      <p:sp>
        <p:nvSpPr>
          <p:cNvPr id="5" name="スライド番号プレースホルダー 4"/>
          <p:cNvSpPr>
            <a:spLocks noGrp="1"/>
          </p:cNvSpPr>
          <p:nvPr>
            <p:ph type="sldNum" sz="quarter" idx="5"/>
          </p:nvPr>
        </p:nvSpPr>
        <p:spPr/>
        <p:txBody>
          <a:bodyPr/>
          <a:lstStyle/>
          <a:p>
            <a:fld id="{85F6F44D-461E-4EB7-AB70-220CF71F2965}" type="slidenum">
              <a:rPr lang="ja-JP" altLang="en-US" smtClean="0"/>
              <a:pPr/>
              <a:t>21</a:t>
            </a:fld>
            <a:endParaRPr lang="en-US" altLang="ja-JP"/>
          </a:p>
        </p:txBody>
      </p:sp>
    </p:spTree>
    <p:extLst>
      <p:ext uri="{BB962C8B-B14F-4D97-AF65-F5344CB8AC3E}">
        <p14:creationId xmlns:p14="http://schemas.microsoft.com/office/powerpoint/2010/main" val="4038243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E5E82E3-07E4-4231-A37A-260F05A372DA}" type="slidenum">
              <a:rPr kumimoji="0" lang="en-US" altLang="ja-JP"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70649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prstClr val="black"/>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2026/2/4</a:t>
            </a:fld>
            <a:endParaRPr kumimoji="0" lang="en-US" altLang="ja-JP" sz="10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prstClr val="black"/>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ja-JP" sz="10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50601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2026/2/4</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729782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52</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363442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53</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229685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54</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59985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55</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775311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56</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382996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2026/2/4</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921981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56188" rtl="0" eaLnBrk="0" fontAlgn="base" latinLnBrk="0" hangingPunct="0">
              <a:lnSpc>
                <a:spcPct val="100000"/>
              </a:lnSpc>
              <a:spcBef>
                <a:spcPct val="0"/>
              </a:spcBef>
              <a:spcAft>
                <a:spcPct val="0"/>
              </a:spcAft>
              <a:buClrTx/>
              <a:buSzTx/>
              <a:buFontTx/>
              <a:buNone/>
              <a:tabLst/>
              <a:defRPr/>
            </a:pPr>
            <a:fld id="{C25009B7-A072-4447-A3DE-BBEF9C76876E}" type="slidenum">
              <a:rPr kumimoji="0" lang="ja-JP" altLang="en-US" sz="10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956188" rtl="0" eaLnBrk="0" fontAlgn="base" latinLnBrk="0" hangingPunct="0">
                <a:lnSpc>
                  <a:spcPct val="100000"/>
                </a:lnSpc>
                <a:spcBef>
                  <a:spcPct val="0"/>
                </a:spcBef>
                <a:spcAft>
                  <a:spcPct val="0"/>
                </a:spcAft>
                <a:buClrTx/>
                <a:buSzTx/>
                <a:buFontTx/>
                <a:buNone/>
                <a:tabLst/>
                <a:defRPr/>
              </a:pPr>
              <a:t>141</a:t>
            </a:fld>
            <a:endParaRPr kumimoji="0" lang="ja-JP" altLang="en-US" sz="10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00835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56188" rtl="0" eaLnBrk="0" fontAlgn="base" latinLnBrk="0" hangingPunct="0">
              <a:lnSpc>
                <a:spcPct val="100000"/>
              </a:lnSpc>
              <a:spcBef>
                <a:spcPct val="0"/>
              </a:spcBef>
              <a:spcAft>
                <a:spcPct val="0"/>
              </a:spcAft>
              <a:buClrTx/>
              <a:buSzTx/>
              <a:buFontTx/>
              <a:buNone/>
              <a:tabLst/>
              <a:defRPr/>
            </a:pPr>
            <a:fld id="{C25009B7-A072-4447-A3DE-BBEF9C76876E}" type="slidenum">
              <a:rPr kumimoji="1"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956188" rtl="0" eaLnBrk="0" fontAlgn="base" latinLnBrk="0" hangingPunct="0">
                <a:lnSpc>
                  <a:spcPct val="100000"/>
                </a:lnSpc>
                <a:spcBef>
                  <a:spcPct val="0"/>
                </a:spcBef>
                <a:spcAft>
                  <a:spcPct val="0"/>
                </a:spcAft>
                <a:buClrTx/>
                <a:buSzTx/>
                <a:buFontTx/>
                <a:buNone/>
                <a:tabLst/>
                <a:defRPr/>
              </a:pPr>
              <a:t>147</a:t>
            </a:fld>
            <a:endParaRPr kumimoji="1"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68507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56188" rtl="0" eaLnBrk="0" fontAlgn="base" latinLnBrk="0" hangingPunct="0">
              <a:lnSpc>
                <a:spcPct val="100000"/>
              </a:lnSpc>
              <a:spcBef>
                <a:spcPct val="0"/>
              </a:spcBef>
              <a:spcAft>
                <a:spcPct val="0"/>
              </a:spcAft>
              <a:buClrTx/>
              <a:buSzTx/>
              <a:buFontTx/>
              <a:buNone/>
              <a:tabLst/>
              <a:defRPr/>
            </a:pPr>
            <a:fld id="{C25009B7-A072-4447-A3DE-BBEF9C76876E}" type="slidenum">
              <a:rPr kumimoji="0" lang="ja-JP" altLang="en-US" sz="10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956188" rtl="0" eaLnBrk="0" fontAlgn="base" latinLnBrk="0" hangingPunct="0">
                <a:lnSpc>
                  <a:spcPct val="100000"/>
                </a:lnSpc>
                <a:spcBef>
                  <a:spcPct val="0"/>
                </a:spcBef>
                <a:spcAft>
                  <a:spcPct val="0"/>
                </a:spcAft>
                <a:buClrTx/>
                <a:buSzTx/>
                <a:buFontTx/>
                <a:buNone/>
                <a:tabLst/>
                <a:defRPr/>
              </a:pPr>
              <a:t>148</a:t>
            </a:fld>
            <a:endParaRPr kumimoji="0" lang="ja-JP" altLang="en-US" sz="10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170241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6"/>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cSld>
  <p:clrMapOvr>
    <a:masterClrMapping/>
  </p:clrMapOvr>
  <p:transition spd="slow" advTm="102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799" y="4406902"/>
            <a:ext cx="8743950" cy="1362076"/>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799" y="2906715"/>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4"/>
            <a:ext cx="4835525" cy="4978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6" y="1585914"/>
            <a:ext cx="4835525" cy="4978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4"/>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7"/>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1" y="1535114"/>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1" y="2174877"/>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cSld>
  <p:clrMapOvr>
    <a:masterClrMapping/>
  </p:clrMapOvr>
  <p:transition spd="slow" advTm="102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transition spd="slow" advTm="102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2"/>
            <a:ext cx="3384549"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1"/>
            <a:ext cx="338454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6" y="4800600"/>
            <a:ext cx="6172200" cy="566737"/>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6"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6" y="5367337"/>
            <a:ext cx="6172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6" y="196851"/>
            <a:ext cx="2459036"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4" y="196851"/>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1"/>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4"/>
            <a:ext cx="4835525" cy="4978401"/>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6" y="1585914"/>
            <a:ext cx="4835525" cy="4978401"/>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128708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91087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582804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44092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84559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405584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330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178913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151100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35914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411030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3450" cy="4978400"/>
          </a:xfrm>
        </p:spPr>
        <p:txBody>
          <a:bodyPr/>
          <a:lstStyle/>
          <a:p>
            <a:pPr lvl="0"/>
            <a:endParaRPr lang="ja-JP" altLang="en-US" noProof="0"/>
          </a:p>
        </p:txBody>
      </p:sp>
    </p:spTree>
    <p:extLst>
      <p:ext uri="{BB962C8B-B14F-4D97-AF65-F5344CB8AC3E}">
        <p14:creationId xmlns:p14="http://schemas.microsoft.com/office/powerpoint/2010/main" val="15902425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タイトル、テキスト、クリップ アート">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クリップアート プレースホルダ 3"/>
          <p:cNvSpPr>
            <a:spLocks noGrp="1"/>
          </p:cNvSpPr>
          <p:nvPr>
            <p:ph type="clipArt"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9351963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31548224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6525"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6525"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57440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629192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9169757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42271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844113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485877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81193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6314980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4783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963101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579002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817440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780250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6617260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916224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21828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0124413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9513981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7604355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940802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980250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003035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40295020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1529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7506909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5737316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090549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0054820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70938705"/>
      </p:ext>
    </p:extLst>
  </p:cSld>
  <p:clrMapOvr>
    <a:masterClrMapping/>
  </p:clrMapOvr>
  <p:transition>
    <p:fade thruBlk="1"/>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9656036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748695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18321975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1969635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427681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7356060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06409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4848902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9153284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325958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518104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34178976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7881665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387969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0055066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9709860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2759274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3855370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135349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109746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9215746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75156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40284086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2578718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065925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372523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379786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359662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dgm" preserve="1">
  <p:cSld name="タイトルと、図表または組織図">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SmartArt プレースホルダ 2"/>
          <p:cNvSpPr>
            <a:spLocks noGrp="1"/>
          </p:cNvSpPr>
          <p:nvPr>
            <p:ph type="dgm"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2212425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987328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AndTwoObj">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516264310"/>
      </p:ext>
    </p:extLst>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71"/>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32790293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199371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46"/>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19916938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3"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9795969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2"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2"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4"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4"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384694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0478269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0458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4"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32"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4" y="1435102"/>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4669069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34502071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032343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38"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6"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8156657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9" y="196850"/>
            <a:ext cx="9815513"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2" y="1585913"/>
            <a:ext cx="9823451" cy="4978400"/>
          </a:xfrm>
        </p:spPr>
        <p:txBody>
          <a:bodyPr/>
          <a:lstStyle/>
          <a:p>
            <a:pPr lvl="0"/>
            <a:endParaRPr lang="ja-JP" altLang="en-US" noProof="0"/>
          </a:p>
        </p:txBody>
      </p:sp>
    </p:spTree>
    <p:extLst>
      <p:ext uri="{BB962C8B-B14F-4D97-AF65-F5344CB8AC3E}">
        <p14:creationId xmlns:p14="http://schemas.microsoft.com/office/powerpoint/2010/main" val="21278306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xAndClipArt" preserve="1">
  <p:cSld name="タイトル、テキスト、クリップ アート">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9"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3"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クリップアート プレースホルダ 3"/>
          <p:cNvSpPr>
            <a:spLocks noGrp="1"/>
          </p:cNvSpPr>
          <p:nvPr>
            <p:ph type="clipArt" sz="half" idx="2"/>
          </p:nvPr>
        </p:nvSpPr>
        <p:spPr>
          <a:xfrm>
            <a:off x="5216528" y="1585913"/>
            <a:ext cx="4835525" cy="4978400"/>
          </a:xfrm>
        </p:spPr>
        <p:txBody>
          <a:bodyPr/>
          <a:lstStyle/>
          <a:p>
            <a:pPr lvl="0"/>
            <a:endParaRPr lang="ja-JP" altLang="en-US" noProof="0"/>
          </a:p>
        </p:txBody>
      </p:sp>
    </p:spTree>
    <p:extLst>
      <p:ext uri="{BB962C8B-B14F-4D97-AF65-F5344CB8AC3E}">
        <p14:creationId xmlns:p14="http://schemas.microsoft.com/office/powerpoint/2010/main" val="19163666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9"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3"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6528" y="1585913"/>
            <a:ext cx="4835525" cy="4978400"/>
          </a:xfrm>
        </p:spPr>
        <p:txBody>
          <a:bodyPr/>
          <a:lstStyle/>
          <a:p>
            <a:pPr lvl="0"/>
            <a:endParaRPr lang="ja-JP" altLang="en-US" noProof="0"/>
          </a:p>
        </p:txBody>
      </p:sp>
    </p:spTree>
    <p:extLst>
      <p:ext uri="{BB962C8B-B14F-4D97-AF65-F5344CB8AC3E}">
        <p14:creationId xmlns:p14="http://schemas.microsoft.com/office/powerpoint/2010/main" val="37451265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9" y="196850"/>
            <a:ext cx="9815513"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3"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652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652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98719224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9"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3"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8500151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7"/>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385785" indent="0" algn="ctr">
              <a:buNone/>
              <a:defRPr/>
            </a:lvl2pPr>
            <a:lvl3pPr marL="771571" indent="0" algn="ctr">
              <a:buNone/>
              <a:defRPr/>
            </a:lvl3pPr>
            <a:lvl4pPr marL="1157356" indent="0" algn="ctr">
              <a:buNone/>
              <a:defRPr/>
            </a:lvl4pPr>
            <a:lvl5pPr marL="1543141" indent="0" algn="ctr">
              <a:buNone/>
              <a:defRPr/>
            </a:lvl5pPr>
            <a:lvl6pPr marL="1928927" indent="0" algn="ctr">
              <a:buNone/>
              <a:defRPr/>
            </a:lvl6pPr>
            <a:lvl7pPr marL="2314712" indent="0" algn="ctr">
              <a:buNone/>
              <a:defRPr/>
            </a:lvl7pPr>
            <a:lvl8pPr marL="2700498" indent="0" algn="ctr">
              <a:buNone/>
              <a:defRPr/>
            </a:lvl8pPr>
            <a:lvl9pPr marL="3086283" indent="0" algn="ctr">
              <a:buNone/>
              <a:defRPr/>
            </a:lvl9pPr>
          </a:lstStyle>
          <a:p>
            <a:r>
              <a:rPr lang="ja-JP" altLang="en-US"/>
              <a:t>マスタ サブタイトルの書式設定</a:t>
            </a:r>
          </a:p>
        </p:txBody>
      </p:sp>
      <p:sp>
        <p:nvSpPr>
          <p:cNvPr id="4" name="Rectangle 4">
            <a:extLst>
              <a:ext uri="{FF2B5EF4-FFF2-40B4-BE49-F238E27FC236}">
                <a16:creationId xmlns:a16="http://schemas.microsoft.com/office/drawing/2014/main" id="{6697CDCF-BDBB-4C04-87C4-24E38DD9C267}"/>
              </a:ext>
            </a:extLst>
          </p:cNvPr>
          <p:cNvSpPr>
            <a:spLocks noGrp="1" noChangeArrowheads="1"/>
          </p:cNvSpPr>
          <p:nvPr>
            <p:ph type="dt" sz="half" idx="10"/>
          </p:nvPr>
        </p:nvSpPr>
        <p:spPr>
          <a:ln/>
        </p:spPr>
        <p:txBody>
          <a:bodyPr/>
          <a:lstStyle>
            <a:lvl1pPr>
              <a:defRPr/>
            </a:lvl1pPr>
          </a:lstStyle>
          <a:p>
            <a:pPr>
              <a:defRPr/>
            </a:pPr>
            <a:fld id="{C3CF0D43-640D-478B-8E90-713DE1846C7A}" type="datetime1">
              <a:rPr lang="ja-JP" altLang="en-US" smtClean="0"/>
              <a:t>2026/2/4</a:t>
            </a:fld>
            <a:endParaRPr lang="en-US" altLang="ja-JP"/>
          </a:p>
        </p:txBody>
      </p:sp>
      <p:sp>
        <p:nvSpPr>
          <p:cNvPr id="5" name="Rectangle 5">
            <a:extLst>
              <a:ext uri="{FF2B5EF4-FFF2-40B4-BE49-F238E27FC236}">
                <a16:creationId xmlns:a16="http://schemas.microsoft.com/office/drawing/2014/main" id="{B649BC20-E634-4FC9-9707-7A180E469F61}"/>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A66C5284-703E-4363-A1C8-BC648D87CBED}"/>
              </a:ext>
            </a:extLst>
          </p:cNvPr>
          <p:cNvSpPr>
            <a:spLocks noGrp="1" noChangeArrowheads="1"/>
          </p:cNvSpPr>
          <p:nvPr>
            <p:ph type="sldNum" sz="quarter" idx="12"/>
          </p:nvPr>
        </p:nvSpPr>
        <p:spPr>
          <a:ln/>
        </p:spPr>
        <p:txBody>
          <a:bodyPr/>
          <a:lstStyle>
            <a:lvl1pPr>
              <a:defRPr/>
            </a:lvl1pPr>
          </a:lstStyle>
          <a:p>
            <a:fld id="{7E25F3B0-137A-425D-9591-CC4F64104D2A}" type="slidenum">
              <a:rPr lang="en-US" altLang="ja-JP"/>
              <a:pPr/>
              <a:t>‹#›</a:t>
            </a:fld>
            <a:endParaRPr lang="en-US" altLang="ja-JP"/>
          </a:p>
        </p:txBody>
      </p:sp>
    </p:spTree>
    <p:extLst>
      <p:ext uri="{BB962C8B-B14F-4D97-AF65-F5344CB8AC3E}">
        <p14:creationId xmlns:p14="http://schemas.microsoft.com/office/powerpoint/2010/main" val="45604549"/>
      </p:ext>
    </p:extLst>
  </p:cSld>
  <p:clrMapOvr>
    <a:masterClrMapping/>
  </p:clrMapOvr>
  <p:transition spd="slow">
    <p:zo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A215442F-C041-4DBC-B465-A08E188DE68F}"/>
              </a:ext>
            </a:extLst>
          </p:cNvPr>
          <p:cNvSpPr>
            <a:spLocks noGrp="1" noChangeArrowheads="1"/>
          </p:cNvSpPr>
          <p:nvPr>
            <p:ph type="dt" sz="half" idx="10"/>
          </p:nvPr>
        </p:nvSpPr>
        <p:spPr>
          <a:ln/>
        </p:spPr>
        <p:txBody>
          <a:bodyPr/>
          <a:lstStyle>
            <a:lvl1pPr>
              <a:defRPr/>
            </a:lvl1pPr>
          </a:lstStyle>
          <a:p>
            <a:pPr>
              <a:defRPr/>
            </a:pPr>
            <a:fld id="{224A3E31-8068-42AD-BE31-97F90277AAF1}" type="datetime1">
              <a:rPr lang="ja-JP" altLang="en-US" smtClean="0"/>
              <a:t>2026/2/4</a:t>
            </a:fld>
            <a:endParaRPr lang="en-US" altLang="ja-JP"/>
          </a:p>
        </p:txBody>
      </p:sp>
      <p:sp>
        <p:nvSpPr>
          <p:cNvPr id="5" name="Rectangle 5">
            <a:extLst>
              <a:ext uri="{FF2B5EF4-FFF2-40B4-BE49-F238E27FC236}">
                <a16:creationId xmlns:a16="http://schemas.microsoft.com/office/drawing/2014/main" id="{CC390252-5C88-4249-BAA4-86A90A88B8C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82EFFC43-1C9D-481B-880A-BC8FE251762E}"/>
              </a:ext>
            </a:extLst>
          </p:cNvPr>
          <p:cNvSpPr>
            <a:spLocks noGrp="1" noChangeArrowheads="1"/>
          </p:cNvSpPr>
          <p:nvPr>
            <p:ph type="sldNum" sz="quarter" idx="12"/>
          </p:nvPr>
        </p:nvSpPr>
        <p:spPr>
          <a:ln/>
        </p:spPr>
        <p:txBody>
          <a:bodyPr/>
          <a:lstStyle>
            <a:lvl1pPr>
              <a:defRPr/>
            </a:lvl1pPr>
          </a:lstStyle>
          <a:p>
            <a:fld id="{17144657-3D41-4168-9A02-29568AE30AB4}" type="slidenum">
              <a:rPr lang="en-US" altLang="ja-JP"/>
              <a:pPr/>
              <a:t>‹#›</a:t>
            </a:fld>
            <a:endParaRPr lang="en-US" altLang="ja-JP"/>
          </a:p>
        </p:txBody>
      </p:sp>
    </p:spTree>
    <p:extLst>
      <p:ext uri="{BB962C8B-B14F-4D97-AF65-F5344CB8AC3E}">
        <p14:creationId xmlns:p14="http://schemas.microsoft.com/office/powerpoint/2010/main" val="923250839"/>
      </p:ext>
    </p:extLst>
  </p:cSld>
  <p:clrMapOvr>
    <a:masterClrMapping/>
  </p:clrMapOvr>
  <p:transition spd="slow">
    <p:zo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602" y="4406902"/>
            <a:ext cx="8743950" cy="1362075"/>
          </a:xfrm>
        </p:spPr>
        <p:txBody>
          <a:bodyPr anchor="t"/>
          <a:lstStyle>
            <a:lvl1pPr algn="l">
              <a:defRPr sz="3375" b="1" cap="all"/>
            </a:lvl1pPr>
          </a:lstStyle>
          <a:p>
            <a:r>
              <a:rPr lang="ja-JP" altLang="en-US"/>
              <a:t>マスタ タイトルの書式設定</a:t>
            </a:r>
          </a:p>
        </p:txBody>
      </p:sp>
      <p:sp>
        <p:nvSpPr>
          <p:cNvPr id="3" name="テキスト プレースホルダ 2"/>
          <p:cNvSpPr>
            <a:spLocks noGrp="1"/>
          </p:cNvSpPr>
          <p:nvPr>
            <p:ph type="body" idx="1"/>
          </p:nvPr>
        </p:nvSpPr>
        <p:spPr>
          <a:xfrm>
            <a:off x="812602" y="2906713"/>
            <a:ext cx="8743950" cy="1500187"/>
          </a:xfrm>
        </p:spPr>
        <p:txBody>
          <a:bodyPr anchor="b"/>
          <a:lstStyle>
            <a:lvl1pPr marL="0" indent="0">
              <a:buNone/>
              <a:defRPr sz="1688"/>
            </a:lvl1pPr>
            <a:lvl2pPr marL="385785" indent="0">
              <a:buNone/>
              <a:defRPr sz="1519"/>
            </a:lvl2pPr>
            <a:lvl3pPr marL="771571" indent="0">
              <a:buNone/>
              <a:defRPr sz="1350"/>
            </a:lvl3pPr>
            <a:lvl4pPr marL="1157356" indent="0">
              <a:buNone/>
              <a:defRPr sz="1181"/>
            </a:lvl4pPr>
            <a:lvl5pPr marL="1543141" indent="0">
              <a:buNone/>
              <a:defRPr sz="1181"/>
            </a:lvl5pPr>
            <a:lvl6pPr marL="1928927" indent="0">
              <a:buNone/>
              <a:defRPr sz="1181"/>
            </a:lvl6pPr>
            <a:lvl7pPr marL="2314712" indent="0">
              <a:buNone/>
              <a:defRPr sz="1181"/>
            </a:lvl7pPr>
            <a:lvl8pPr marL="2700498" indent="0">
              <a:buNone/>
              <a:defRPr sz="1181"/>
            </a:lvl8pPr>
            <a:lvl9pPr marL="3086283" indent="0">
              <a:buNone/>
              <a:defRPr sz="1181"/>
            </a:lvl9pPr>
          </a:lstStyle>
          <a:p>
            <a:pPr lvl="0"/>
            <a:r>
              <a:rPr lang="ja-JP" altLang="en-US"/>
              <a:t>マスタ テキストの書式設定</a:t>
            </a:r>
          </a:p>
        </p:txBody>
      </p:sp>
      <p:sp>
        <p:nvSpPr>
          <p:cNvPr id="4" name="Rectangle 4">
            <a:extLst>
              <a:ext uri="{FF2B5EF4-FFF2-40B4-BE49-F238E27FC236}">
                <a16:creationId xmlns:a16="http://schemas.microsoft.com/office/drawing/2014/main" id="{76E8F398-B4F8-428E-9D19-8214A4A39A20}"/>
              </a:ext>
            </a:extLst>
          </p:cNvPr>
          <p:cNvSpPr>
            <a:spLocks noGrp="1" noChangeArrowheads="1"/>
          </p:cNvSpPr>
          <p:nvPr>
            <p:ph type="dt" sz="half" idx="10"/>
          </p:nvPr>
        </p:nvSpPr>
        <p:spPr>
          <a:ln/>
        </p:spPr>
        <p:txBody>
          <a:bodyPr/>
          <a:lstStyle>
            <a:lvl1pPr>
              <a:defRPr/>
            </a:lvl1pPr>
          </a:lstStyle>
          <a:p>
            <a:pPr>
              <a:defRPr/>
            </a:pPr>
            <a:fld id="{E26FA008-8AFA-4DD6-8B83-A3033818953A}" type="datetime1">
              <a:rPr lang="ja-JP" altLang="en-US" smtClean="0"/>
              <a:t>2026/2/4</a:t>
            </a:fld>
            <a:endParaRPr lang="en-US" altLang="ja-JP"/>
          </a:p>
        </p:txBody>
      </p:sp>
      <p:sp>
        <p:nvSpPr>
          <p:cNvPr id="5" name="Rectangle 5">
            <a:extLst>
              <a:ext uri="{FF2B5EF4-FFF2-40B4-BE49-F238E27FC236}">
                <a16:creationId xmlns:a16="http://schemas.microsoft.com/office/drawing/2014/main" id="{9D3669E0-DBFA-4DA0-9EF2-BDC3C44F621D}"/>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EF2C2FEB-15C1-4977-AAA8-43E36A44E1FB}"/>
              </a:ext>
            </a:extLst>
          </p:cNvPr>
          <p:cNvSpPr>
            <a:spLocks noGrp="1" noChangeArrowheads="1"/>
          </p:cNvSpPr>
          <p:nvPr>
            <p:ph type="sldNum" sz="quarter" idx="12"/>
          </p:nvPr>
        </p:nvSpPr>
        <p:spPr>
          <a:ln/>
        </p:spPr>
        <p:txBody>
          <a:bodyPr/>
          <a:lstStyle>
            <a:lvl1pPr>
              <a:defRPr/>
            </a:lvl1pPr>
          </a:lstStyle>
          <a:p>
            <a:fld id="{E4F29928-ED1B-4BF6-B373-F782158F0ECD}" type="slidenum">
              <a:rPr lang="en-US" altLang="ja-JP"/>
              <a:pPr/>
              <a:t>‹#›</a:t>
            </a:fld>
            <a:endParaRPr lang="en-US" altLang="ja-JP"/>
          </a:p>
        </p:txBody>
      </p:sp>
    </p:spTree>
    <p:extLst>
      <p:ext uri="{BB962C8B-B14F-4D97-AF65-F5344CB8AC3E}">
        <p14:creationId xmlns:p14="http://schemas.microsoft.com/office/powerpoint/2010/main" val="708967996"/>
      </p:ext>
    </p:extLst>
  </p:cSld>
  <p:clrMapOvr>
    <a:masterClrMapping/>
  </p:clrMapOvr>
  <p:transition spd="slow">
    <p:zo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514350" y="1600202"/>
            <a:ext cx="4543425" cy="4525963"/>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29225" y="1600202"/>
            <a:ext cx="4543425" cy="4525963"/>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CEB24154-B480-4603-B98A-1A30F36722D5}"/>
              </a:ext>
            </a:extLst>
          </p:cNvPr>
          <p:cNvSpPr>
            <a:spLocks noGrp="1" noChangeArrowheads="1"/>
          </p:cNvSpPr>
          <p:nvPr>
            <p:ph type="dt" sz="half" idx="10"/>
          </p:nvPr>
        </p:nvSpPr>
        <p:spPr>
          <a:ln/>
        </p:spPr>
        <p:txBody>
          <a:bodyPr/>
          <a:lstStyle>
            <a:lvl1pPr>
              <a:defRPr/>
            </a:lvl1pPr>
          </a:lstStyle>
          <a:p>
            <a:pPr>
              <a:defRPr/>
            </a:pPr>
            <a:fld id="{7DE57C7F-2EDE-4E36-9E40-FD2B4C45B1A9}" type="datetime1">
              <a:rPr lang="ja-JP" altLang="en-US" smtClean="0"/>
              <a:t>2026/2/4</a:t>
            </a:fld>
            <a:endParaRPr lang="en-US" altLang="ja-JP"/>
          </a:p>
        </p:txBody>
      </p:sp>
      <p:sp>
        <p:nvSpPr>
          <p:cNvPr id="6" name="Rectangle 5">
            <a:extLst>
              <a:ext uri="{FF2B5EF4-FFF2-40B4-BE49-F238E27FC236}">
                <a16:creationId xmlns:a16="http://schemas.microsoft.com/office/drawing/2014/main" id="{CA36B5CA-7ECD-42D0-ABA2-3E04B0E7A64D}"/>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B116E413-C864-40F3-8E0F-3E2B5B27577B}"/>
              </a:ext>
            </a:extLst>
          </p:cNvPr>
          <p:cNvSpPr>
            <a:spLocks noGrp="1" noChangeArrowheads="1"/>
          </p:cNvSpPr>
          <p:nvPr>
            <p:ph type="sldNum" sz="quarter" idx="12"/>
          </p:nvPr>
        </p:nvSpPr>
        <p:spPr>
          <a:ln/>
        </p:spPr>
        <p:txBody>
          <a:bodyPr/>
          <a:lstStyle>
            <a:lvl1pPr>
              <a:defRPr/>
            </a:lvl1pPr>
          </a:lstStyle>
          <a:p>
            <a:fld id="{8A6DC099-8A98-49CD-84D1-D4B896E62F14}" type="slidenum">
              <a:rPr lang="en-US" altLang="ja-JP"/>
              <a:pPr/>
              <a:t>‹#›</a:t>
            </a:fld>
            <a:endParaRPr lang="en-US" altLang="ja-JP"/>
          </a:p>
        </p:txBody>
      </p:sp>
    </p:spTree>
    <p:extLst>
      <p:ext uri="{BB962C8B-B14F-4D97-AF65-F5344CB8AC3E}">
        <p14:creationId xmlns:p14="http://schemas.microsoft.com/office/powerpoint/2010/main" val="3149455686"/>
      </p:ext>
    </p:extLst>
  </p:cSld>
  <p:clrMapOvr>
    <a:masterClrMapping/>
  </p:clrMapOvr>
  <p:transition spd="slow">
    <p:zo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1" y="1535113"/>
            <a:ext cx="4545211" cy="63976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1" y="2174875"/>
            <a:ext cx="4545211" cy="3951288"/>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5654" y="1535113"/>
            <a:ext cx="4546997" cy="63976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5654" y="2174875"/>
            <a:ext cx="4546997" cy="3951288"/>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15E92F30-F4E4-434B-9816-DC072EADB5B6}"/>
              </a:ext>
            </a:extLst>
          </p:cNvPr>
          <p:cNvSpPr>
            <a:spLocks noGrp="1" noChangeArrowheads="1"/>
          </p:cNvSpPr>
          <p:nvPr>
            <p:ph type="dt" sz="half" idx="10"/>
          </p:nvPr>
        </p:nvSpPr>
        <p:spPr>
          <a:ln/>
        </p:spPr>
        <p:txBody>
          <a:bodyPr/>
          <a:lstStyle>
            <a:lvl1pPr>
              <a:defRPr/>
            </a:lvl1pPr>
          </a:lstStyle>
          <a:p>
            <a:pPr>
              <a:defRPr/>
            </a:pPr>
            <a:fld id="{7F6C6BF4-B88F-4EDF-A89E-FB6F24069920}" type="datetime1">
              <a:rPr lang="ja-JP" altLang="en-US" smtClean="0"/>
              <a:t>2026/2/4</a:t>
            </a:fld>
            <a:endParaRPr lang="en-US" altLang="ja-JP"/>
          </a:p>
        </p:txBody>
      </p:sp>
      <p:sp>
        <p:nvSpPr>
          <p:cNvPr id="8" name="Rectangle 5">
            <a:extLst>
              <a:ext uri="{FF2B5EF4-FFF2-40B4-BE49-F238E27FC236}">
                <a16:creationId xmlns:a16="http://schemas.microsoft.com/office/drawing/2014/main" id="{A2BEA8FC-2472-4B8C-B3C5-CE60B70EC49D}"/>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EF8A8055-FDED-433F-ABAF-808651454E58}"/>
              </a:ext>
            </a:extLst>
          </p:cNvPr>
          <p:cNvSpPr>
            <a:spLocks noGrp="1" noChangeArrowheads="1"/>
          </p:cNvSpPr>
          <p:nvPr>
            <p:ph type="sldNum" sz="quarter" idx="12"/>
          </p:nvPr>
        </p:nvSpPr>
        <p:spPr>
          <a:ln/>
        </p:spPr>
        <p:txBody>
          <a:bodyPr/>
          <a:lstStyle>
            <a:lvl1pPr>
              <a:defRPr/>
            </a:lvl1pPr>
          </a:lstStyle>
          <a:p>
            <a:fld id="{8FC3B7D8-6C5F-4263-BFFE-A5B8F7B974D3}" type="slidenum">
              <a:rPr lang="en-US" altLang="ja-JP"/>
              <a:pPr/>
              <a:t>‹#›</a:t>
            </a:fld>
            <a:endParaRPr lang="en-US" altLang="ja-JP"/>
          </a:p>
        </p:txBody>
      </p:sp>
    </p:spTree>
    <p:extLst>
      <p:ext uri="{BB962C8B-B14F-4D97-AF65-F5344CB8AC3E}">
        <p14:creationId xmlns:p14="http://schemas.microsoft.com/office/powerpoint/2010/main" val="48024135"/>
      </p:ext>
    </p:extLst>
  </p:cSld>
  <p:clrMapOvr>
    <a:masterClrMapping/>
  </p:clrMapOvr>
  <p:transition spd="slow">
    <p:zo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a:extLst>
              <a:ext uri="{FF2B5EF4-FFF2-40B4-BE49-F238E27FC236}">
                <a16:creationId xmlns:a16="http://schemas.microsoft.com/office/drawing/2014/main" id="{59BD0C9C-F7A5-43BF-8FC1-1E8378A07AE2}"/>
              </a:ext>
            </a:extLst>
          </p:cNvPr>
          <p:cNvSpPr>
            <a:spLocks noGrp="1" noChangeArrowheads="1"/>
          </p:cNvSpPr>
          <p:nvPr>
            <p:ph type="dt" sz="half" idx="10"/>
          </p:nvPr>
        </p:nvSpPr>
        <p:spPr>
          <a:ln/>
        </p:spPr>
        <p:txBody>
          <a:bodyPr/>
          <a:lstStyle>
            <a:lvl1pPr>
              <a:defRPr/>
            </a:lvl1pPr>
          </a:lstStyle>
          <a:p>
            <a:pPr>
              <a:defRPr/>
            </a:pPr>
            <a:fld id="{F7D6619C-4690-4080-84F2-23C895A36789}" type="datetime1">
              <a:rPr lang="ja-JP" altLang="en-US" smtClean="0"/>
              <a:t>2026/2/4</a:t>
            </a:fld>
            <a:endParaRPr lang="en-US" altLang="ja-JP"/>
          </a:p>
        </p:txBody>
      </p:sp>
      <p:sp>
        <p:nvSpPr>
          <p:cNvPr id="4" name="Rectangle 5">
            <a:extLst>
              <a:ext uri="{FF2B5EF4-FFF2-40B4-BE49-F238E27FC236}">
                <a16:creationId xmlns:a16="http://schemas.microsoft.com/office/drawing/2014/main" id="{DD9F73F6-D81B-4715-AB0D-DEA3C445D50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9B6D296E-C983-49ED-A41B-B8BA71E47FA9}"/>
              </a:ext>
            </a:extLst>
          </p:cNvPr>
          <p:cNvSpPr>
            <a:spLocks noGrp="1" noChangeArrowheads="1"/>
          </p:cNvSpPr>
          <p:nvPr>
            <p:ph type="sldNum" sz="quarter" idx="12"/>
          </p:nvPr>
        </p:nvSpPr>
        <p:spPr>
          <a:ln/>
        </p:spPr>
        <p:txBody>
          <a:bodyPr/>
          <a:lstStyle>
            <a:lvl1pPr>
              <a:defRPr/>
            </a:lvl1pPr>
          </a:lstStyle>
          <a:p>
            <a:fld id="{22FD7E7D-6F5E-4FB4-A88E-1E67F9E7C4C7}" type="slidenum">
              <a:rPr lang="en-US" altLang="ja-JP"/>
              <a:pPr/>
              <a:t>‹#›</a:t>
            </a:fld>
            <a:endParaRPr lang="en-US" altLang="ja-JP"/>
          </a:p>
        </p:txBody>
      </p:sp>
    </p:spTree>
    <p:extLst>
      <p:ext uri="{BB962C8B-B14F-4D97-AF65-F5344CB8AC3E}">
        <p14:creationId xmlns:p14="http://schemas.microsoft.com/office/powerpoint/2010/main" val="2257721537"/>
      </p:ext>
    </p:extLst>
  </p:cSld>
  <p:clrMapOvr>
    <a:masterClrMapping/>
  </p:clrMapOvr>
  <p:transition spd="slow">
    <p:zo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E863113-8C44-4C11-967B-C0B5E6EA5C18}"/>
              </a:ext>
            </a:extLst>
          </p:cNvPr>
          <p:cNvSpPr>
            <a:spLocks noGrp="1" noChangeArrowheads="1"/>
          </p:cNvSpPr>
          <p:nvPr>
            <p:ph type="dt" sz="half" idx="10"/>
          </p:nvPr>
        </p:nvSpPr>
        <p:spPr>
          <a:ln/>
        </p:spPr>
        <p:txBody>
          <a:bodyPr/>
          <a:lstStyle>
            <a:lvl1pPr>
              <a:defRPr/>
            </a:lvl1pPr>
          </a:lstStyle>
          <a:p>
            <a:pPr>
              <a:defRPr/>
            </a:pPr>
            <a:fld id="{AF45B4BD-983E-48A8-B7C9-2BD3D8E49BAC}" type="datetime1">
              <a:rPr lang="ja-JP" altLang="en-US" smtClean="0"/>
              <a:t>2026/2/4</a:t>
            </a:fld>
            <a:endParaRPr lang="en-US" altLang="ja-JP"/>
          </a:p>
        </p:txBody>
      </p:sp>
      <p:sp>
        <p:nvSpPr>
          <p:cNvPr id="3" name="Rectangle 5">
            <a:extLst>
              <a:ext uri="{FF2B5EF4-FFF2-40B4-BE49-F238E27FC236}">
                <a16:creationId xmlns:a16="http://schemas.microsoft.com/office/drawing/2014/main" id="{61319664-982A-45C2-BB6C-1ED900A1607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70BF26D4-C51F-4E7A-9C47-699D2850B90D}"/>
              </a:ext>
            </a:extLst>
          </p:cNvPr>
          <p:cNvSpPr>
            <a:spLocks noGrp="1" noChangeArrowheads="1"/>
          </p:cNvSpPr>
          <p:nvPr>
            <p:ph type="sldNum" sz="quarter" idx="12"/>
          </p:nvPr>
        </p:nvSpPr>
        <p:spPr>
          <a:ln/>
        </p:spPr>
        <p:txBody>
          <a:bodyPr/>
          <a:lstStyle>
            <a:lvl1pPr>
              <a:defRPr/>
            </a:lvl1pPr>
          </a:lstStyle>
          <a:p>
            <a:fld id="{791D28DD-222A-4ED7-A829-CF500C7A2ADA}" type="slidenum">
              <a:rPr lang="en-US" altLang="ja-JP"/>
              <a:pPr/>
              <a:t>‹#›</a:t>
            </a:fld>
            <a:endParaRPr lang="en-US" altLang="ja-JP"/>
          </a:p>
        </p:txBody>
      </p:sp>
    </p:spTree>
    <p:extLst>
      <p:ext uri="{BB962C8B-B14F-4D97-AF65-F5344CB8AC3E}">
        <p14:creationId xmlns:p14="http://schemas.microsoft.com/office/powerpoint/2010/main" val="1411930312"/>
      </p:ext>
    </p:extLst>
  </p:cSld>
  <p:clrMapOvr>
    <a:masterClrMapping/>
  </p:clrMapOvr>
  <p:transition spd="slow">
    <p:zo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1" y="273050"/>
            <a:ext cx="3384352" cy="1162050"/>
          </a:xfrm>
        </p:spPr>
        <p:txBody>
          <a:bodyPr anchor="b"/>
          <a:lstStyle>
            <a:lvl1pPr algn="l">
              <a:defRPr sz="1688" b="1"/>
            </a:lvl1pPr>
          </a:lstStyle>
          <a:p>
            <a:r>
              <a:rPr lang="ja-JP" altLang="en-US"/>
              <a:t>マスタ タイトルの書式設定</a:t>
            </a:r>
          </a:p>
        </p:txBody>
      </p:sp>
      <p:sp>
        <p:nvSpPr>
          <p:cNvPr id="3" name="コンテンツ プレースホルダ 2"/>
          <p:cNvSpPr>
            <a:spLocks noGrp="1"/>
          </p:cNvSpPr>
          <p:nvPr>
            <p:ph idx="1"/>
          </p:nvPr>
        </p:nvSpPr>
        <p:spPr>
          <a:xfrm>
            <a:off x="4021931" y="273052"/>
            <a:ext cx="5750719" cy="5853113"/>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1" y="1435102"/>
            <a:ext cx="3384352" cy="4691063"/>
          </a:xfrm>
        </p:spPr>
        <p:txBody>
          <a:bodyPr/>
          <a:lstStyle>
            <a:lvl1pPr marL="0" indent="0">
              <a:buNone/>
              <a:defRPr sz="1181"/>
            </a:lvl1pPr>
            <a:lvl2pPr marL="385785" indent="0">
              <a:buNone/>
              <a:defRPr sz="1013"/>
            </a:lvl2pPr>
            <a:lvl3pPr marL="771571" indent="0">
              <a:buNone/>
              <a:defRPr sz="844"/>
            </a:lvl3pPr>
            <a:lvl4pPr marL="1157356" indent="0">
              <a:buNone/>
              <a:defRPr sz="759"/>
            </a:lvl4pPr>
            <a:lvl5pPr marL="1543141" indent="0">
              <a:buNone/>
              <a:defRPr sz="759"/>
            </a:lvl5pPr>
            <a:lvl6pPr marL="1928927" indent="0">
              <a:buNone/>
              <a:defRPr sz="759"/>
            </a:lvl6pPr>
            <a:lvl7pPr marL="2314712" indent="0">
              <a:buNone/>
              <a:defRPr sz="759"/>
            </a:lvl7pPr>
            <a:lvl8pPr marL="2700498" indent="0">
              <a:buNone/>
              <a:defRPr sz="759"/>
            </a:lvl8pPr>
            <a:lvl9pPr marL="3086283" indent="0">
              <a:buNone/>
              <a:defRPr sz="759"/>
            </a:lvl9pPr>
          </a:lstStyle>
          <a:p>
            <a:pPr lvl="0"/>
            <a:r>
              <a:rPr lang="ja-JP" altLang="en-US"/>
              <a:t>マスタ テキストの書式設定</a:t>
            </a:r>
          </a:p>
        </p:txBody>
      </p:sp>
      <p:sp>
        <p:nvSpPr>
          <p:cNvPr id="5" name="Rectangle 4">
            <a:extLst>
              <a:ext uri="{FF2B5EF4-FFF2-40B4-BE49-F238E27FC236}">
                <a16:creationId xmlns:a16="http://schemas.microsoft.com/office/drawing/2014/main" id="{71AF1766-5B2F-42F9-AE72-5B39B93EDDD4}"/>
              </a:ext>
            </a:extLst>
          </p:cNvPr>
          <p:cNvSpPr>
            <a:spLocks noGrp="1" noChangeArrowheads="1"/>
          </p:cNvSpPr>
          <p:nvPr>
            <p:ph type="dt" sz="half" idx="10"/>
          </p:nvPr>
        </p:nvSpPr>
        <p:spPr>
          <a:ln/>
        </p:spPr>
        <p:txBody>
          <a:bodyPr/>
          <a:lstStyle>
            <a:lvl1pPr>
              <a:defRPr/>
            </a:lvl1pPr>
          </a:lstStyle>
          <a:p>
            <a:pPr>
              <a:defRPr/>
            </a:pPr>
            <a:fld id="{87818367-CF1E-471B-B42E-4676AD69F1A3}" type="datetime1">
              <a:rPr lang="ja-JP" altLang="en-US" smtClean="0"/>
              <a:t>2026/2/4</a:t>
            </a:fld>
            <a:endParaRPr lang="en-US" altLang="ja-JP"/>
          </a:p>
        </p:txBody>
      </p:sp>
      <p:sp>
        <p:nvSpPr>
          <p:cNvPr id="6" name="Rectangle 5">
            <a:extLst>
              <a:ext uri="{FF2B5EF4-FFF2-40B4-BE49-F238E27FC236}">
                <a16:creationId xmlns:a16="http://schemas.microsoft.com/office/drawing/2014/main" id="{02CA85E3-7AA3-4DEF-A505-29B363A3288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0C40920B-FA67-48CE-91C2-A2EFDB833B53}"/>
              </a:ext>
            </a:extLst>
          </p:cNvPr>
          <p:cNvSpPr>
            <a:spLocks noGrp="1" noChangeArrowheads="1"/>
          </p:cNvSpPr>
          <p:nvPr>
            <p:ph type="sldNum" sz="quarter" idx="12"/>
          </p:nvPr>
        </p:nvSpPr>
        <p:spPr>
          <a:ln/>
        </p:spPr>
        <p:txBody>
          <a:bodyPr/>
          <a:lstStyle>
            <a:lvl1pPr>
              <a:defRPr/>
            </a:lvl1pPr>
          </a:lstStyle>
          <a:p>
            <a:fld id="{060D343B-7232-46B8-A966-284CB360FFBA}" type="slidenum">
              <a:rPr lang="en-US" altLang="ja-JP"/>
              <a:pPr/>
              <a:t>‹#›</a:t>
            </a:fld>
            <a:endParaRPr lang="en-US" altLang="ja-JP"/>
          </a:p>
        </p:txBody>
      </p:sp>
    </p:spTree>
    <p:extLst>
      <p:ext uri="{BB962C8B-B14F-4D97-AF65-F5344CB8AC3E}">
        <p14:creationId xmlns:p14="http://schemas.microsoft.com/office/powerpoint/2010/main" val="3480485787"/>
      </p:ext>
    </p:extLst>
  </p:cSld>
  <p:clrMapOvr>
    <a:masterClrMapping/>
  </p:clrMapOvr>
  <p:transition spd="slow">
    <p:zo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324" y="4800600"/>
            <a:ext cx="6172200" cy="566738"/>
          </a:xfrm>
        </p:spPr>
        <p:txBody>
          <a:bodyPr anchor="b"/>
          <a:lstStyle>
            <a:lvl1pPr algn="l">
              <a:defRPr sz="1688" b="1"/>
            </a:lvl1pPr>
          </a:lstStyle>
          <a:p>
            <a:r>
              <a:rPr lang="ja-JP" altLang="en-US"/>
              <a:t>マスタ タイトルの書式設定</a:t>
            </a:r>
          </a:p>
        </p:txBody>
      </p:sp>
      <p:sp>
        <p:nvSpPr>
          <p:cNvPr id="3" name="図プレースホルダ 2"/>
          <p:cNvSpPr>
            <a:spLocks noGrp="1"/>
          </p:cNvSpPr>
          <p:nvPr>
            <p:ph type="pic" idx="1"/>
          </p:nvPr>
        </p:nvSpPr>
        <p:spPr>
          <a:xfrm>
            <a:off x="2016324" y="612775"/>
            <a:ext cx="6172200" cy="4114800"/>
          </a:xfrm>
        </p:spPr>
        <p:txBody>
          <a:bodyPr/>
          <a:lstStyle>
            <a:lvl1pPr marL="0" indent="0">
              <a:buNone/>
              <a:defRPr sz="2700"/>
            </a:lvl1pPr>
            <a:lvl2pPr marL="385785" indent="0">
              <a:buNone/>
              <a:defRPr sz="2363"/>
            </a:lvl2pPr>
            <a:lvl3pPr marL="771571" indent="0">
              <a:buNone/>
              <a:defRPr sz="2025"/>
            </a:lvl3pPr>
            <a:lvl4pPr marL="1157356" indent="0">
              <a:buNone/>
              <a:defRPr sz="1688"/>
            </a:lvl4pPr>
            <a:lvl5pPr marL="1543141" indent="0">
              <a:buNone/>
              <a:defRPr sz="1688"/>
            </a:lvl5pPr>
            <a:lvl6pPr marL="1928927" indent="0">
              <a:buNone/>
              <a:defRPr sz="1688"/>
            </a:lvl6pPr>
            <a:lvl7pPr marL="2314712" indent="0">
              <a:buNone/>
              <a:defRPr sz="1688"/>
            </a:lvl7pPr>
            <a:lvl8pPr marL="2700498" indent="0">
              <a:buNone/>
              <a:defRPr sz="1688"/>
            </a:lvl8pPr>
            <a:lvl9pPr marL="3086283" indent="0">
              <a:buNone/>
              <a:defRPr sz="1688"/>
            </a:lvl9pPr>
          </a:lstStyle>
          <a:p>
            <a:pPr lvl="0"/>
            <a:endParaRPr lang="ja-JP" altLang="en-US" noProof="0"/>
          </a:p>
        </p:txBody>
      </p:sp>
      <p:sp>
        <p:nvSpPr>
          <p:cNvPr id="4" name="テキスト プレースホルダ 3"/>
          <p:cNvSpPr>
            <a:spLocks noGrp="1"/>
          </p:cNvSpPr>
          <p:nvPr>
            <p:ph type="body" sz="half" idx="2"/>
          </p:nvPr>
        </p:nvSpPr>
        <p:spPr>
          <a:xfrm>
            <a:off x="2016324" y="5367338"/>
            <a:ext cx="6172200" cy="804862"/>
          </a:xfrm>
        </p:spPr>
        <p:txBody>
          <a:bodyPr/>
          <a:lstStyle>
            <a:lvl1pPr marL="0" indent="0">
              <a:buNone/>
              <a:defRPr sz="1181"/>
            </a:lvl1pPr>
            <a:lvl2pPr marL="385785" indent="0">
              <a:buNone/>
              <a:defRPr sz="1013"/>
            </a:lvl2pPr>
            <a:lvl3pPr marL="771571" indent="0">
              <a:buNone/>
              <a:defRPr sz="844"/>
            </a:lvl3pPr>
            <a:lvl4pPr marL="1157356" indent="0">
              <a:buNone/>
              <a:defRPr sz="759"/>
            </a:lvl4pPr>
            <a:lvl5pPr marL="1543141" indent="0">
              <a:buNone/>
              <a:defRPr sz="759"/>
            </a:lvl5pPr>
            <a:lvl6pPr marL="1928927" indent="0">
              <a:buNone/>
              <a:defRPr sz="759"/>
            </a:lvl6pPr>
            <a:lvl7pPr marL="2314712" indent="0">
              <a:buNone/>
              <a:defRPr sz="759"/>
            </a:lvl7pPr>
            <a:lvl8pPr marL="2700498" indent="0">
              <a:buNone/>
              <a:defRPr sz="759"/>
            </a:lvl8pPr>
            <a:lvl9pPr marL="3086283" indent="0">
              <a:buNone/>
              <a:defRPr sz="759"/>
            </a:lvl9pPr>
          </a:lstStyle>
          <a:p>
            <a:pPr lvl="0"/>
            <a:r>
              <a:rPr lang="ja-JP" altLang="en-US"/>
              <a:t>マスタ テキストの書式設定</a:t>
            </a:r>
          </a:p>
        </p:txBody>
      </p:sp>
      <p:sp>
        <p:nvSpPr>
          <p:cNvPr id="5" name="Rectangle 4">
            <a:extLst>
              <a:ext uri="{FF2B5EF4-FFF2-40B4-BE49-F238E27FC236}">
                <a16:creationId xmlns:a16="http://schemas.microsoft.com/office/drawing/2014/main" id="{37A37E9C-F931-4814-BAC9-A6FA8D25F667}"/>
              </a:ext>
            </a:extLst>
          </p:cNvPr>
          <p:cNvSpPr>
            <a:spLocks noGrp="1" noChangeArrowheads="1"/>
          </p:cNvSpPr>
          <p:nvPr>
            <p:ph type="dt" sz="half" idx="10"/>
          </p:nvPr>
        </p:nvSpPr>
        <p:spPr>
          <a:ln/>
        </p:spPr>
        <p:txBody>
          <a:bodyPr/>
          <a:lstStyle>
            <a:lvl1pPr>
              <a:defRPr/>
            </a:lvl1pPr>
          </a:lstStyle>
          <a:p>
            <a:pPr>
              <a:defRPr/>
            </a:pPr>
            <a:fld id="{D2D9DBAC-C833-428C-9B3E-F0BA7AEC127F}" type="datetime1">
              <a:rPr lang="ja-JP" altLang="en-US" smtClean="0"/>
              <a:t>2026/2/4</a:t>
            </a:fld>
            <a:endParaRPr lang="en-US" altLang="ja-JP"/>
          </a:p>
        </p:txBody>
      </p:sp>
      <p:sp>
        <p:nvSpPr>
          <p:cNvPr id="6" name="Rectangle 5">
            <a:extLst>
              <a:ext uri="{FF2B5EF4-FFF2-40B4-BE49-F238E27FC236}">
                <a16:creationId xmlns:a16="http://schemas.microsoft.com/office/drawing/2014/main" id="{DEAAF345-A8E2-4269-A717-4284F58C548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C8EFCFD0-50BB-4DA9-ABF3-EC4AE2B9F15E}"/>
              </a:ext>
            </a:extLst>
          </p:cNvPr>
          <p:cNvSpPr>
            <a:spLocks noGrp="1" noChangeArrowheads="1"/>
          </p:cNvSpPr>
          <p:nvPr>
            <p:ph type="sldNum" sz="quarter" idx="12"/>
          </p:nvPr>
        </p:nvSpPr>
        <p:spPr>
          <a:ln/>
        </p:spPr>
        <p:txBody>
          <a:bodyPr/>
          <a:lstStyle>
            <a:lvl1pPr>
              <a:defRPr/>
            </a:lvl1pPr>
          </a:lstStyle>
          <a:p>
            <a:fld id="{63F8F5DF-73E8-4A5E-869D-B8D348199AEA}" type="slidenum">
              <a:rPr lang="en-US" altLang="ja-JP"/>
              <a:pPr/>
              <a:t>‹#›</a:t>
            </a:fld>
            <a:endParaRPr lang="en-US" altLang="ja-JP"/>
          </a:p>
        </p:txBody>
      </p:sp>
    </p:spTree>
    <p:extLst>
      <p:ext uri="{BB962C8B-B14F-4D97-AF65-F5344CB8AC3E}">
        <p14:creationId xmlns:p14="http://schemas.microsoft.com/office/powerpoint/2010/main" val="3425820960"/>
      </p:ext>
    </p:extLst>
  </p:cSld>
  <p:clrMapOvr>
    <a:masterClrMapping/>
  </p:clrMapOvr>
  <p:transition spd="slow">
    <p:zo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5595F3C7-C8B1-4744-91A4-2D0137028F02}"/>
              </a:ext>
            </a:extLst>
          </p:cNvPr>
          <p:cNvSpPr>
            <a:spLocks noGrp="1" noChangeArrowheads="1"/>
          </p:cNvSpPr>
          <p:nvPr>
            <p:ph type="dt" sz="half" idx="10"/>
          </p:nvPr>
        </p:nvSpPr>
        <p:spPr>
          <a:ln/>
        </p:spPr>
        <p:txBody>
          <a:bodyPr/>
          <a:lstStyle>
            <a:lvl1pPr>
              <a:defRPr/>
            </a:lvl1pPr>
          </a:lstStyle>
          <a:p>
            <a:pPr>
              <a:defRPr/>
            </a:pPr>
            <a:fld id="{E2F18E0A-4F57-4277-970C-78BBB750C801}" type="datetime1">
              <a:rPr lang="ja-JP" altLang="en-US" smtClean="0"/>
              <a:t>2026/2/4</a:t>
            </a:fld>
            <a:endParaRPr lang="en-US" altLang="ja-JP"/>
          </a:p>
        </p:txBody>
      </p:sp>
      <p:sp>
        <p:nvSpPr>
          <p:cNvPr id="5" name="Rectangle 5">
            <a:extLst>
              <a:ext uri="{FF2B5EF4-FFF2-40B4-BE49-F238E27FC236}">
                <a16:creationId xmlns:a16="http://schemas.microsoft.com/office/drawing/2014/main" id="{6EEE1CE1-81EC-4381-A660-8AA12A2410E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FB60805F-0ECF-499C-9F15-57A1EDE2D627}"/>
              </a:ext>
            </a:extLst>
          </p:cNvPr>
          <p:cNvSpPr>
            <a:spLocks noGrp="1" noChangeArrowheads="1"/>
          </p:cNvSpPr>
          <p:nvPr>
            <p:ph type="sldNum" sz="quarter" idx="12"/>
          </p:nvPr>
        </p:nvSpPr>
        <p:spPr>
          <a:ln/>
        </p:spPr>
        <p:txBody>
          <a:bodyPr/>
          <a:lstStyle>
            <a:lvl1pPr>
              <a:defRPr/>
            </a:lvl1pPr>
          </a:lstStyle>
          <a:p>
            <a:fld id="{D7FAC5B9-A32D-4F2E-80B7-19200A80EEB8}" type="slidenum">
              <a:rPr lang="en-US" altLang="ja-JP"/>
              <a:pPr/>
              <a:t>‹#›</a:t>
            </a:fld>
            <a:endParaRPr lang="en-US" altLang="ja-JP"/>
          </a:p>
        </p:txBody>
      </p:sp>
    </p:spTree>
    <p:extLst>
      <p:ext uri="{BB962C8B-B14F-4D97-AF65-F5344CB8AC3E}">
        <p14:creationId xmlns:p14="http://schemas.microsoft.com/office/powerpoint/2010/main" val="648385208"/>
      </p:ext>
    </p:extLst>
  </p:cSld>
  <p:clrMapOvr>
    <a:masterClrMapping/>
  </p:clrMapOvr>
  <p:transition spd="slow">
    <p:zo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58075" y="274640"/>
            <a:ext cx="2314575"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514350" y="274640"/>
            <a:ext cx="6772275"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FE6B5887-ED2E-4AAB-806B-10839DD2051C}"/>
              </a:ext>
            </a:extLst>
          </p:cNvPr>
          <p:cNvSpPr>
            <a:spLocks noGrp="1" noChangeArrowheads="1"/>
          </p:cNvSpPr>
          <p:nvPr>
            <p:ph type="dt" sz="half" idx="10"/>
          </p:nvPr>
        </p:nvSpPr>
        <p:spPr>
          <a:ln/>
        </p:spPr>
        <p:txBody>
          <a:bodyPr/>
          <a:lstStyle>
            <a:lvl1pPr>
              <a:defRPr/>
            </a:lvl1pPr>
          </a:lstStyle>
          <a:p>
            <a:pPr>
              <a:defRPr/>
            </a:pPr>
            <a:fld id="{269AAE92-A02F-44B9-B8D5-A66D258E0892}" type="datetime1">
              <a:rPr lang="ja-JP" altLang="en-US" smtClean="0"/>
              <a:t>2026/2/4</a:t>
            </a:fld>
            <a:endParaRPr lang="en-US" altLang="ja-JP"/>
          </a:p>
        </p:txBody>
      </p:sp>
      <p:sp>
        <p:nvSpPr>
          <p:cNvPr id="5" name="Rectangle 5">
            <a:extLst>
              <a:ext uri="{FF2B5EF4-FFF2-40B4-BE49-F238E27FC236}">
                <a16:creationId xmlns:a16="http://schemas.microsoft.com/office/drawing/2014/main" id="{F8656538-1BA0-482F-827A-E6B4034B48F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FDF172C0-7EA1-4C49-9928-A39CE4E3702F}"/>
              </a:ext>
            </a:extLst>
          </p:cNvPr>
          <p:cNvSpPr>
            <a:spLocks noGrp="1" noChangeArrowheads="1"/>
          </p:cNvSpPr>
          <p:nvPr>
            <p:ph type="sldNum" sz="quarter" idx="12"/>
          </p:nvPr>
        </p:nvSpPr>
        <p:spPr>
          <a:ln/>
        </p:spPr>
        <p:txBody>
          <a:bodyPr/>
          <a:lstStyle>
            <a:lvl1pPr>
              <a:defRPr/>
            </a:lvl1pPr>
          </a:lstStyle>
          <a:p>
            <a:fld id="{F4F0B387-D29B-44B9-9B87-2CF5D7DBA1B5}" type="slidenum">
              <a:rPr lang="en-US" altLang="ja-JP"/>
              <a:pPr/>
              <a:t>‹#›</a:t>
            </a:fld>
            <a:endParaRPr lang="en-US" altLang="ja-JP"/>
          </a:p>
        </p:txBody>
      </p:sp>
    </p:spTree>
    <p:extLst>
      <p:ext uri="{BB962C8B-B14F-4D97-AF65-F5344CB8AC3E}">
        <p14:creationId xmlns:p14="http://schemas.microsoft.com/office/powerpoint/2010/main" val="2358973934"/>
      </p:ext>
    </p:extLst>
  </p:cSld>
  <p:clrMapOvr>
    <a:masterClrMapping/>
  </p:clrMapOvr>
  <p:transition spd="slow">
    <p:zo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01983F-0E58-45DF-A1CE-34601C0EF579}"/>
              </a:ext>
            </a:extLst>
          </p:cNvPr>
          <p:cNvSpPr>
            <a:spLocks noGrp="1"/>
          </p:cNvSpPr>
          <p:nvPr>
            <p:ph type="ctrTitle"/>
          </p:nvPr>
        </p:nvSpPr>
        <p:spPr>
          <a:xfrm>
            <a:off x="1285875" y="1122363"/>
            <a:ext cx="7715250" cy="2387600"/>
          </a:xfrm>
        </p:spPr>
        <p:txBody>
          <a:bodyPr anchor="b"/>
          <a:lstStyle>
            <a:lvl1pPr algn="ctr">
              <a:defRPr sz="5063"/>
            </a:lvl1pPr>
          </a:lstStyle>
          <a:p>
            <a:r>
              <a:rPr kumimoji="1" lang="ja-JP" altLang="en-US"/>
              <a:t>マスター タイトルの書式設定</a:t>
            </a:r>
          </a:p>
        </p:txBody>
      </p:sp>
      <p:sp>
        <p:nvSpPr>
          <p:cNvPr id="3" name="サブタイトル 2">
            <a:extLst>
              <a:ext uri="{FF2B5EF4-FFF2-40B4-BE49-F238E27FC236}">
                <a16:creationId xmlns:a16="http://schemas.microsoft.com/office/drawing/2014/main" id="{B4990825-1D0C-4AD9-AC3A-A6CF10F6CEA1}"/>
              </a:ext>
            </a:extLst>
          </p:cNvPr>
          <p:cNvSpPr>
            <a:spLocks noGrp="1"/>
          </p:cNvSpPr>
          <p:nvPr>
            <p:ph type="subTitle" idx="1"/>
          </p:nvPr>
        </p:nvSpPr>
        <p:spPr>
          <a:xfrm>
            <a:off x="1285875" y="3602038"/>
            <a:ext cx="7715250" cy="1655762"/>
          </a:xfrm>
        </p:spPr>
        <p:txBody>
          <a:bodyPr/>
          <a:lstStyle>
            <a:lvl1pPr marL="0" indent="0" algn="ctr">
              <a:buNone/>
              <a:defRPr sz="2025"/>
            </a:lvl1pPr>
            <a:lvl2pPr marL="385785" indent="0" algn="ctr">
              <a:buNone/>
              <a:defRPr sz="1688"/>
            </a:lvl2pPr>
            <a:lvl3pPr marL="771571" indent="0" algn="ctr">
              <a:buNone/>
              <a:defRPr sz="1519"/>
            </a:lvl3pPr>
            <a:lvl4pPr marL="1157356" indent="0" algn="ctr">
              <a:buNone/>
              <a:defRPr sz="1350"/>
            </a:lvl4pPr>
            <a:lvl5pPr marL="1543141" indent="0" algn="ctr">
              <a:buNone/>
              <a:defRPr sz="1350"/>
            </a:lvl5pPr>
            <a:lvl6pPr marL="1928927" indent="0" algn="ctr">
              <a:buNone/>
              <a:defRPr sz="1350"/>
            </a:lvl6pPr>
            <a:lvl7pPr marL="2314712" indent="0" algn="ctr">
              <a:buNone/>
              <a:defRPr sz="1350"/>
            </a:lvl7pPr>
            <a:lvl8pPr marL="2700498" indent="0" algn="ctr">
              <a:buNone/>
              <a:defRPr sz="1350"/>
            </a:lvl8pPr>
            <a:lvl9pPr marL="3086283" indent="0" algn="ctr">
              <a:buNone/>
              <a:defRPr sz="135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E64450F-F1B7-4678-9E6F-F75451C7769E}"/>
              </a:ext>
            </a:extLst>
          </p:cNvPr>
          <p:cNvSpPr>
            <a:spLocks noGrp="1"/>
          </p:cNvSpPr>
          <p:nvPr>
            <p:ph type="dt" sz="half" idx="10"/>
          </p:nvPr>
        </p:nvSpPr>
        <p:spPr/>
        <p:txBody>
          <a:bodyPr/>
          <a:lstStyle/>
          <a:p>
            <a:fld id="{DCD9FEDF-4A4F-4ADD-A9B6-372B593A9615}" type="datetime1">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67AC3A74-BCD1-4C8F-9E02-E9E7C113EB8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6729D9-5C04-469D-8CE6-00D72A1B8057}"/>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37302953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EAAEF5-A7AF-4B7A-B63B-F59097D58E9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B5A4C49-A1CE-4CF7-AF47-58157A6EB7F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865CBBB-621B-4DD4-AD58-13F0673A46A4}"/>
              </a:ext>
            </a:extLst>
          </p:cNvPr>
          <p:cNvSpPr>
            <a:spLocks noGrp="1"/>
          </p:cNvSpPr>
          <p:nvPr>
            <p:ph type="dt" sz="half" idx="10"/>
          </p:nvPr>
        </p:nvSpPr>
        <p:spPr/>
        <p:txBody>
          <a:bodyPr/>
          <a:lstStyle/>
          <a:p>
            <a:fld id="{C2A9F3FB-F31F-453C-8B46-97F0B680AAF7}" type="datetime1">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93DBDF88-3152-4737-9BBF-E8F8C0DCC02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54E6DC3-9D98-41F1-B8B8-B9A47C6B6291}"/>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288672823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6FC318-5744-482F-9D7F-19F260C8DFF6}"/>
              </a:ext>
            </a:extLst>
          </p:cNvPr>
          <p:cNvSpPr>
            <a:spLocks noGrp="1"/>
          </p:cNvSpPr>
          <p:nvPr>
            <p:ph type="title"/>
          </p:nvPr>
        </p:nvSpPr>
        <p:spPr>
          <a:xfrm>
            <a:off x="701873" y="1709739"/>
            <a:ext cx="8872538" cy="2852737"/>
          </a:xfrm>
        </p:spPr>
        <p:txBody>
          <a:bodyPr anchor="b"/>
          <a:lstStyle>
            <a:lvl1pPr>
              <a:defRPr sz="5063"/>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0A6DB99-5287-4216-8104-5466F198A1F3}"/>
              </a:ext>
            </a:extLst>
          </p:cNvPr>
          <p:cNvSpPr>
            <a:spLocks noGrp="1"/>
          </p:cNvSpPr>
          <p:nvPr>
            <p:ph type="body" idx="1"/>
          </p:nvPr>
        </p:nvSpPr>
        <p:spPr>
          <a:xfrm>
            <a:off x="701873" y="4589464"/>
            <a:ext cx="8872538" cy="1500187"/>
          </a:xfrm>
        </p:spPr>
        <p:txBody>
          <a:bodyPr/>
          <a:lstStyle>
            <a:lvl1pPr marL="0" indent="0">
              <a:buNone/>
              <a:defRPr sz="2025">
                <a:solidFill>
                  <a:schemeClr val="tx1">
                    <a:tint val="75000"/>
                  </a:schemeClr>
                </a:solidFill>
              </a:defRPr>
            </a:lvl1pPr>
            <a:lvl2pPr marL="385785" indent="0">
              <a:buNone/>
              <a:defRPr sz="1688">
                <a:solidFill>
                  <a:schemeClr val="tx1">
                    <a:tint val="75000"/>
                  </a:schemeClr>
                </a:solidFill>
              </a:defRPr>
            </a:lvl2pPr>
            <a:lvl3pPr marL="771571" indent="0">
              <a:buNone/>
              <a:defRPr sz="1519">
                <a:solidFill>
                  <a:schemeClr val="tx1">
                    <a:tint val="75000"/>
                  </a:schemeClr>
                </a:solidFill>
              </a:defRPr>
            </a:lvl3pPr>
            <a:lvl4pPr marL="1157356" indent="0">
              <a:buNone/>
              <a:defRPr sz="1350">
                <a:solidFill>
                  <a:schemeClr val="tx1">
                    <a:tint val="75000"/>
                  </a:schemeClr>
                </a:solidFill>
              </a:defRPr>
            </a:lvl4pPr>
            <a:lvl5pPr marL="1543141" indent="0">
              <a:buNone/>
              <a:defRPr sz="1350">
                <a:solidFill>
                  <a:schemeClr val="tx1">
                    <a:tint val="75000"/>
                  </a:schemeClr>
                </a:solidFill>
              </a:defRPr>
            </a:lvl5pPr>
            <a:lvl6pPr marL="1928927" indent="0">
              <a:buNone/>
              <a:defRPr sz="1350">
                <a:solidFill>
                  <a:schemeClr val="tx1">
                    <a:tint val="75000"/>
                  </a:schemeClr>
                </a:solidFill>
              </a:defRPr>
            </a:lvl6pPr>
            <a:lvl7pPr marL="2314712" indent="0">
              <a:buNone/>
              <a:defRPr sz="1350">
                <a:solidFill>
                  <a:schemeClr val="tx1">
                    <a:tint val="75000"/>
                  </a:schemeClr>
                </a:solidFill>
              </a:defRPr>
            </a:lvl7pPr>
            <a:lvl8pPr marL="2700498" indent="0">
              <a:buNone/>
              <a:defRPr sz="1350">
                <a:solidFill>
                  <a:schemeClr val="tx1">
                    <a:tint val="75000"/>
                  </a:schemeClr>
                </a:solidFill>
              </a:defRPr>
            </a:lvl8pPr>
            <a:lvl9pPr marL="3086283" indent="0">
              <a:buNone/>
              <a:defRPr sz="135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8BA088F-9C16-4448-90B8-D22F29284B73}"/>
              </a:ext>
            </a:extLst>
          </p:cNvPr>
          <p:cNvSpPr>
            <a:spLocks noGrp="1"/>
          </p:cNvSpPr>
          <p:nvPr>
            <p:ph type="dt" sz="half" idx="10"/>
          </p:nvPr>
        </p:nvSpPr>
        <p:spPr/>
        <p:txBody>
          <a:bodyPr/>
          <a:lstStyle/>
          <a:p>
            <a:fld id="{83D2177D-2553-4906-8AE9-07CF5BFF46D0}" type="datetime1">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49BEA38D-634D-4132-B7F5-28F9F97D0B9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816AA2-6847-4E58-A86C-8161E2678A7D}"/>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383437716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39B54B-360A-4154-9DD9-B152C185FB3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504BBF3-6D21-40D3-AF61-0D21B09FA512}"/>
              </a:ext>
            </a:extLst>
          </p:cNvPr>
          <p:cNvSpPr>
            <a:spLocks noGrp="1"/>
          </p:cNvSpPr>
          <p:nvPr>
            <p:ph sz="half" idx="1"/>
          </p:nvPr>
        </p:nvSpPr>
        <p:spPr>
          <a:xfrm>
            <a:off x="707231" y="1825625"/>
            <a:ext cx="4371975"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D98EFEF-BE72-4C5C-89B4-26AA3999B9B7}"/>
              </a:ext>
            </a:extLst>
          </p:cNvPr>
          <p:cNvSpPr>
            <a:spLocks noGrp="1"/>
          </p:cNvSpPr>
          <p:nvPr>
            <p:ph sz="half" idx="2"/>
          </p:nvPr>
        </p:nvSpPr>
        <p:spPr>
          <a:xfrm>
            <a:off x="5207794" y="1825625"/>
            <a:ext cx="4371975"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7F9EC5A-671D-41DF-9735-6550C50AFB69}"/>
              </a:ext>
            </a:extLst>
          </p:cNvPr>
          <p:cNvSpPr>
            <a:spLocks noGrp="1"/>
          </p:cNvSpPr>
          <p:nvPr>
            <p:ph type="dt" sz="half" idx="10"/>
          </p:nvPr>
        </p:nvSpPr>
        <p:spPr/>
        <p:txBody>
          <a:bodyPr/>
          <a:lstStyle/>
          <a:p>
            <a:fld id="{ADF34123-7BD8-460E-A7EF-D561EBFDE985}" type="datetime1">
              <a:rPr kumimoji="1" lang="ja-JP" altLang="en-US" smtClean="0"/>
              <a:t>2026/2/4</a:t>
            </a:fld>
            <a:endParaRPr kumimoji="1" lang="ja-JP" altLang="en-US"/>
          </a:p>
        </p:txBody>
      </p:sp>
      <p:sp>
        <p:nvSpPr>
          <p:cNvPr id="6" name="フッター プレースホルダー 5">
            <a:extLst>
              <a:ext uri="{FF2B5EF4-FFF2-40B4-BE49-F238E27FC236}">
                <a16:creationId xmlns:a16="http://schemas.microsoft.com/office/drawing/2014/main" id="{94E0F0AD-E610-47C9-9756-91461C7CD62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8965318-1105-4C8C-B985-D962D5D52EB5}"/>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14320400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813347-3AE6-4FFD-80F9-776C9A7C968B}"/>
              </a:ext>
            </a:extLst>
          </p:cNvPr>
          <p:cNvSpPr>
            <a:spLocks noGrp="1"/>
          </p:cNvSpPr>
          <p:nvPr>
            <p:ph type="title"/>
          </p:nvPr>
        </p:nvSpPr>
        <p:spPr>
          <a:xfrm>
            <a:off x="708571" y="365126"/>
            <a:ext cx="8872538"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764DD71-FFEB-4B93-882B-404834050765}"/>
              </a:ext>
            </a:extLst>
          </p:cNvPr>
          <p:cNvSpPr>
            <a:spLocks noGrp="1"/>
          </p:cNvSpPr>
          <p:nvPr>
            <p:ph type="body" idx="1"/>
          </p:nvPr>
        </p:nvSpPr>
        <p:spPr>
          <a:xfrm>
            <a:off x="708571" y="1681163"/>
            <a:ext cx="4351883"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599CEA2-443B-4CA4-BC0E-E5412DC48AD4}"/>
              </a:ext>
            </a:extLst>
          </p:cNvPr>
          <p:cNvSpPr>
            <a:spLocks noGrp="1"/>
          </p:cNvSpPr>
          <p:nvPr>
            <p:ph sz="half" idx="2"/>
          </p:nvPr>
        </p:nvSpPr>
        <p:spPr>
          <a:xfrm>
            <a:off x="708571" y="2505075"/>
            <a:ext cx="4351883"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4F3E332-F17B-462E-A95D-F43D1E94B85C}"/>
              </a:ext>
            </a:extLst>
          </p:cNvPr>
          <p:cNvSpPr>
            <a:spLocks noGrp="1"/>
          </p:cNvSpPr>
          <p:nvPr>
            <p:ph type="body" sz="quarter" idx="3"/>
          </p:nvPr>
        </p:nvSpPr>
        <p:spPr>
          <a:xfrm>
            <a:off x="5207794" y="1681163"/>
            <a:ext cx="4373315"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9B9873B-82A8-4EDE-BD06-81B7009F0F24}"/>
              </a:ext>
            </a:extLst>
          </p:cNvPr>
          <p:cNvSpPr>
            <a:spLocks noGrp="1"/>
          </p:cNvSpPr>
          <p:nvPr>
            <p:ph sz="quarter" idx="4"/>
          </p:nvPr>
        </p:nvSpPr>
        <p:spPr>
          <a:xfrm>
            <a:off x="5207794" y="2505075"/>
            <a:ext cx="4373315"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BCC9456-C16D-4D98-94CC-2631512E15FA}"/>
              </a:ext>
            </a:extLst>
          </p:cNvPr>
          <p:cNvSpPr>
            <a:spLocks noGrp="1"/>
          </p:cNvSpPr>
          <p:nvPr>
            <p:ph type="dt" sz="half" idx="10"/>
          </p:nvPr>
        </p:nvSpPr>
        <p:spPr/>
        <p:txBody>
          <a:bodyPr/>
          <a:lstStyle/>
          <a:p>
            <a:fld id="{FC0B3A6D-84F3-4A88-A13D-09168115657E}" type="datetime1">
              <a:rPr kumimoji="1" lang="ja-JP" altLang="en-US" smtClean="0"/>
              <a:t>2026/2/4</a:t>
            </a:fld>
            <a:endParaRPr kumimoji="1" lang="ja-JP" altLang="en-US"/>
          </a:p>
        </p:txBody>
      </p:sp>
      <p:sp>
        <p:nvSpPr>
          <p:cNvPr id="8" name="フッター プレースホルダー 7">
            <a:extLst>
              <a:ext uri="{FF2B5EF4-FFF2-40B4-BE49-F238E27FC236}">
                <a16:creationId xmlns:a16="http://schemas.microsoft.com/office/drawing/2014/main" id="{BD96C178-C65A-48D4-BDEE-65C8AA9DA34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8519730-3478-4D1D-AE70-9E62A499D908}"/>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336556897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CA304E-773D-45A9-87CD-65AB653B670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659A163-A387-4374-A839-FBA1709745DD}"/>
              </a:ext>
            </a:extLst>
          </p:cNvPr>
          <p:cNvSpPr>
            <a:spLocks noGrp="1"/>
          </p:cNvSpPr>
          <p:nvPr>
            <p:ph type="dt" sz="half" idx="10"/>
          </p:nvPr>
        </p:nvSpPr>
        <p:spPr/>
        <p:txBody>
          <a:bodyPr/>
          <a:lstStyle/>
          <a:p>
            <a:fld id="{4442679D-10D2-46E4-9152-D0F144E7398B}" type="datetime1">
              <a:rPr kumimoji="1" lang="ja-JP" altLang="en-US" smtClean="0"/>
              <a:t>2026/2/4</a:t>
            </a:fld>
            <a:endParaRPr kumimoji="1" lang="ja-JP" altLang="en-US"/>
          </a:p>
        </p:txBody>
      </p:sp>
      <p:sp>
        <p:nvSpPr>
          <p:cNvPr id="4" name="フッター プレースホルダー 3">
            <a:extLst>
              <a:ext uri="{FF2B5EF4-FFF2-40B4-BE49-F238E27FC236}">
                <a16:creationId xmlns:a16="http://schemas.microsoft.com/office/drawing/2014/main" id="{47D4428D-48A3-4427-BE30-90DDF845E74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0678AC1-11DA-4D46-A4F9-4B483631CC17}"/>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194376897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801EB2B-2088-4830-874F-3202C58545D1}"/>
              </a:ext>
            </a:extLst>
          </p:cNvPr>
          <p:cNvSpPr>
            <a:spLocks noGrp="1"/>
          </p:cNvSpPr>
          <p:nvPr>
            <p:ph type="dt" sz="half" idx="10"/>
          </p:nvPr>
        </p:nvSpPr>
        <p:spPr/>
        <p:txBody>
          <a:bodyPr/>
          <a:lstStyle/>
          <a:p>
            <a:fld id="{1500B54E-ED74-482F-8459-71F57D2ACD19}" type="datetime1">
              <a:rPr kumimoji="1" lang="ja-JP" altLang="en-US" smtClean="0"/>
              <a:t>2026/2/4</a:t>
            </a:fld>
            <a:endParaRPr kumimoji="1" lang="ja-JP" altLang="en-US"/>
          </a:p>
        </p:txBody>
      </p:sp>
      <p:sp>
        <p:nvSpPr>
          <p:cNvPr id="3" name="フッター プレースホルダー 2">
            <a:extLst>
              <a:ext uri="{FF2B5EF4-FFF2-40B4-BE49-F238E27FC236}">
                <a16:creationId xmlns:a16="http://schemas.microsoft.com/office/drawing/2014/main" id="{0744FB2E-2031-45E1-BB11-64FA895FCFC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36B9FAD-FFAA-461F-828C-D18668B93BA6}"/>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16202083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8E0549-1701-4071-8AD3-6995F9E4EA34}"/>
              </a:ext>
            </a:extLst>
          </p:cNvPr>
          <p:cNvSpPr>
            <a:spLocks noGrp="1"/>
          </p:cNvSpPr>
          <p:nvPr>
            <p:ph type="title"/>
          </p:nvPr>
        </p:nvSpPr>
        <p:spPr>
          <a:xfrm>
            <a:off x="708572" y="457200"/>
            <a:ext cx="3317825" cy="1600200"/>
          </a:xfrm>
        </p:spPr>
        <p:txBody>
          <a:bodyPr anchor="b"/>
          <a:lstStyle>
            <a:lvl1pPr>
              <a:defRPr sz="27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3D7C667-C8BB-4571-931A-CB5D76457E23}"/>
              </a:ext>
            </a:extLst>
          </p:cNvPr>
          <p:cNvSpPr>
            <a:spLocks noGrp="1"/>
          </p:cNvSpPr>
          <p:nvPr>
            <p:ph idx="1"/>
          </p:nvPr>
        </p:nvSpPr>
        <p:spPr>
          <a:xfrm>
            <a:off x="4373315" y="987426"/>
            <a:ext cx="5207794" cy="4873625"/>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636B7D6-BB24-4307-B653-C22608A648DC}"/>
              </a:ext>
            </a:extLst>
          </p:cNvPr>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E1E04A0-17C3-4989-804A-356960B0DE91}"/>
              </a:ext>
            </a:extLst>
          </p:cNvPr>
          <p:cNvSpPr>
            <a:spLocks noGrp="1"/>
          </p:cNvSpPr>
          <p:nvPr>
            <p:ph type="dt" sz="half" idx="10"/>
          </p:nvPr>
        </p:nvSpPr>
        <p:spPr/>
        <p:txBody>
          <a:bodyPr/>
          <a:lstStyle/>
          <a:p>
            <a:fld id="{9D6014C6-992B-412E-ADE8-562E3D42CE5D}" type="datetime1">
              <a:rPr kumimoji="1" lang="ja-JP" altLang="en-US" smtClean="0"/>
              <a:t>2026/2/4</a:t>
            </a:fld>
            <a:endParaRPr kumimoji="1" lang="ja-JP" altLang="en-US"/>
          </a:p>
        </p:txBody>
      </p:sp>
      <p:sp>
        <p:nvSpPr>
          <p:cNvPr id="6" name="フッター プレースホルダー 5">
            <a:extLst>
              <a:ext uri="{FF2B5EF4-FFF2-40B4-BE49-F238E27FC236}">
                <a16:creationId xmlns:a16="http://schemas.microsoft.com/office/drawing/2014/main" id="{222C3F03-0F1E-48F1-979C-CF362E7C3C8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6754FE4-9503-4765-B995-3386343C58D5}"/>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926710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6A09A4-3709-4073-812B-B5E23CA00C2B}"/>
              </a:ext>
            </a:extLst>
          </p:cNvPr>
          <p:cNvSpPr>
            <a:spLocks noGrp="1"/>
          </p:cNvSpPr>
          <p:nvPr>
            <p:ph type="title"/>
          </p:nvPr>
        </p:nvSpPr>
        <p:spPr>
          <a:xfrm>
            <a:off x="708572" y="457200"/>
            <a:ext cx="3317825" cy="1600200"/>
          </a:xfrm>
        </p:spPr>
        <p:txBody>
          <a:bodyPr anchor="b"/>
          <a:lstStyle>
            <a:lvl1pPr>
              <a:defRPr sz="27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E16BF3B-FC72-4F85-B9BE-213CBF5E079E}"/>
              </a:ext>
            </a:extLst>
          </p:cNvPr>
          <p:cNvSpPr>
            <a:spLocks noGrp="1"/>
          </p:cNvSpPr>
          <p:nvPr>
            <p:ph type="pic" idx="1"/>
          </p:nvPr>
        </p:nvSpPr>
        <p:spPr>
          <a:xfrm>
            <a:off x="4373315" y="987426"/>
            <a:ext cx="5207794" cy="4873625"/>
          </a:xfrm>
        </p:spPr>
        <p:txBody>
          <a:bodyPr/>
          <a:lstStyle>
            <a:lvl1pPr marL="0" indent="0">
              <a:buNone/>
              <a:defRPr sz="2700"/>
            </a:lvl1pPr>
            <a:lvl2pPr marL="385785" indent="0">
              <a:buNone/>
              <a:defRPr sz="2363"/>
            </a:lvl2pPr>
            <a:lvl3pPr marL="771571" indent="0">
              <a:buNone/>
              <a:defRPr sz="2025"/>
            </a:lvl3pPr>
            <a:lvl4pPr marL="1157356" indent="0">
              <a:buNone/>
              <a:defRPr sz="1688"/>
            </a:lvl4pPr>
            <a:lvl5pPr marL="1543141" indent="0">
              <a:buNone/>
              <a:defRPr sz="1688"/>
            </a:lvl5pPr>
            <a:lvl6pPr marL="1928927" indent="0">
              <a:buNone/>
              <a:defRPr sz="1688"/>
            </a:lvl6pPr>
            <a:lvl7pPr marL="2314712" indent="0">
              <a:buNone/>
              <a:defRPr sz="1688"/>
            </a:lvl7pPr>
            <a:lvl8pPr marL="2700498" indent="0">
              <a:buNone/>
              <a:defRPr sz="1688"/>
            </a:lvl8pPr>
            <a:lvl9pPr marL="3086283" indent="0">
              <a:buNone/>
              <a:defRPr sz="1688"/>
            </a:lvl9pPr>
          </a:lstStyle>
          <a:p>
            <a:endParaRPr kumimoji="1" lang="ja-JP" altLang="en-US"/>
          </a:p>
        </p:txBody>
      </p:sp>
      <p:sp>
        <p:nvSpPr>
          <p:cNvPr id="4" name="テキスト プレースホルダー 3">
            <a:extLst>
              <a:ext uri="{FF2B5EF4-FFF2-40B4-BE49-F238E27FC236}">
                <a16:creationId xmlns:a16="http://schemas.microsoft.com/office/drawing/2014/main" id="{40022692-3D5B-49F2-BB91-5EB9A7273161}"/>
              </a:ext>
            </a:extLst>
          </p:cNvPr>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AEB03C7-E62C-4801-95D8-056FB823A5CA}"/>
              </a:ext>
            </a:extLst>
          </p:cNvPr>
          <p:cNvSpPr>
            <a:spLocks noGrp="1"/>
          </p:cNvSpPr>
          <p:nvPr>
            <p:ph type="dt" sz="half" idx="10"/>
          </p:nvPr>
        </p:nvSpPr>
        <p:spPr/>
        <p:txBody>
          <a:bodyPr/>
          <a:lstStyle/>
          <a:p>
            <a:fld id="{752FD680-1F98-475D-8F8A-9BF4C99F7DC5}" type="datetime1">
              <a:rPr kumimoji="1" lang="ja-JP" altLang="en-US" smtClean="0"/>
              <a:t>2026/2/4</a:t>
            </a:fld>
            <a:endParaRPr kumimoji="1" lang="ja-JP" altLang="en-US"/>
          </a:p>
        </p:txBody>
      </p:sp>
      <p:sp>
        <p:nvSpPr>
          <p:cNvPr id="6" name="フッター プレースホルダー 5">
            <a:extLst>
              <a:ext uri="{FF2B5EF4-FFF2-40B4-BE49-F238E27FC236}">
                <a16:creationId xmlns:a16="http://schemas.microsoft.com/office/drawing/2014/main" id="{EA2055E4-BFC8-4A8D-9B2B-2ACD1C35D85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3D79DBE-6CBA-49DF-9A45-526D02DD0241}"/>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19366812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36DF9-6271-400F-9BEB-BA5FC367929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31BFAB9-CC3E-4EA2-BE7F-9737B2C1686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C732EF6-1267-4CAD-8AA6-04DF55879797}"/>
              </a:ext>
            </a:extLst>
          </p:cNvPr>
          <p:cNvSpPr>
            <a:spLocks noGrp="1"/>
          </p:cNvSpPr>
          <p:nvPr>
            <p:ph type="dt" sz="half" idx="10"/>
          </p:nvPr>
        </p:nvSpPr>
        <p:spPr/>
        <p:txBody>
          <a:bodyPr/>
          <a:lstStyle/>
          <a:p>
            <a:fld id="{A8454076-81BD-4EC5-BFB9-86AF36118A2D}" type="datetime1">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2714A110-A59D-414F-A4B8-1B2E12FF097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F3FB00-8D43-4A62-BBA1-668E83CAC157}"/>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326730471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4C1279C-04A5-4019-A918-14293438D290}"/>
              </a:ext>
            </a:extLst>
          </p:cNvPr>
          <p:cNvSpPr>
            <a:spLocks noGrp="1"/>
          </p:cNvSpPr>
          <p:nvPr>
            <p:ph type="title" orient="vert"/>
          </p:nvPr>
        </p:nvSpPr>
        <p:spPr>
          <a:xfrm>
            <a:off x="7361635" y="365125"/>
            <a:ext cx="2218134"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B727261-66EA-4F4F-AB87-AC5E297BF2AF}"/>
              </a:ext>
            </a:extLst>
          </p:cNvPr>
          <p:cNvSpPr>
            <a:spLocks noGrp="1"/>
          </p:cNvSpPr>
          <p:nvPr>
            <p:ph type="body" orient="vert" idx="1"/>
          </p:nvPr>
        </p:nvSpPr>
        <p:spPr>
          <a:xfrm>
            <a:off x="707231" y="365125"/>
            <a:ext cx="6525816"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6CCFF4A-21AE-4AE7-82D7-47A20FDCCF76}"/>
              </a:ext>
            </a:extLst>
          </p:cNvPr>
          <p:cNvSpPr>
            <a:spLocks noGrp="1"/>
          </p:cNvSpPr>
          <p:nvPr>
            <p:ph type="dt" sz="half" idx="10"/>
          </p:nvPr>
        </p:nvSpPr>
        <p:spPr/>
        <p:txBody>
          <a:bodyPr/>
          <a:lstStyle/>
          <a:p>
            <a:fld id="{AB7F3A16-6F87-4357-8BDB-C0B3793B8504}" type="datetime1">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68ADADAD-747F-4C4D-B130-7529D26E75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D9BDAB1-9421-4055-BA3E-3FA4746A20B7}"/>
              </a:ext>
            </a:extLst>
          </p:cNvPr>
          <p:cNvSpPr>
            <a:spLocks noGrp="1"/>
          </p:cNvSpPr>
          <p:nvPr>
            <p:ph type="sldNum" sz="quarter" idx="12"/>
          </p:nvPr>
        </p:nvSpPr>
        <p:spPr/>
        <p:txBody>
          <a:body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224546688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6"/>
            <a:ext cx="874395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9351984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2388741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602" y="4406901"/>
            <a:ext cx="874395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36269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14350"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229225"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2394875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22565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22565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9282225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7222148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7565504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1" y="273050"/>
            <a:ext cx="3384352"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021931" y="27305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514351" y="1435101"/>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8537896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324" y="4800600"/>
            <a:ext cx="6172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3686070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32566398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58075" y="274639"/>
            <a:ext cx="2314575"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14350" y="274639"/>
            <a:ext cx="6772275"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D1BB89-2C15-47F8-A778-EF189642E8F2}"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08394C5D-63B7-427F-A7A8-70A889A50CE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76208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6"/>
            <a:ext cx="874395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9608272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3019671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602" y="4406901"/>
            <a:ext cx="874395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9306623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514350"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5229225"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05246291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522565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522565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7182219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3339535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6755476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1" y="273050"/>
            <a:ext cx="3384352"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4021931" y="27305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514351" y="1435101"/>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6051271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324" y="4800600"/>
            <a:ext cx="61722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5292655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0964818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58075" y="274639"/>
            <a:ext cx="2314575"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514350" y="274639"/>
            <a:ext cx="6772275"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1BDAA51-42B6-41B6-A73E-1562EAFF781A}" type="datetimeFigureOut">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274114A2-748A-497D-899E-6C01FDF2DB6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7329408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383829731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3114459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02710440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97989817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59654761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72760901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477125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89404686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60564709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7764346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651481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9999128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63987864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256524383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207488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02013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6" Type="http://schemas.openxmlformats.org/officeDocument/2006/relationships/theme" Target="../theme/theme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theme" Target="../theme/theme6.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theme" Target="../theme/theme7.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8.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9.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0.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1.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theme" Target="../theme/theme12.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bwMode="auto">
          <a:xfrm>
            <a:off x="214312" y="196851"/>
            <a:ext cx="9815513"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701443" name="Rectangle 3"/>
          <p:cNvSpPr>
            <a:spLocks noGrp="1" noChangeArrowheads="1"/>
          </p:cNvSpPr>
          <p:nvPr>
            <p:ph type="body" idx="1"/>
          </p:nvPr>
        </p:nvSpPr>
        <p:spPr bwMode="auto">
          <a:xfrm>
            <a:off x="228600" y="1585914"/>
            <a:ext cx="9823451" cy="497840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cSld>
  <p:clrMap bg1="dk2" tx1="lt1" bg2="dk1"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ransition spd="slow" advTm="102000">
    <p:fade thruBlk="1"/>
  </p:transition>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2051"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ja-JP" altLang="en-US" dirty="0"/>
              <a:t>マスター テキストの書式設定</a:t>
            </a:r>
          </a:p>
          <a:p>
            <a:pPr lvl="1"/>
            <a:r>
              <a:rPr lang="ja-JP" altLang="en-US" dirty="0"/>
              <a:t>第 2 レベル</a:t>
            </a:r>
          </a:p>
          <a:p>
            <a:pPr lvl="2"/>
            <a:r>
              <a:rPr lang="ja-JP" altLang="en-US" dirty="0"/>
              <a:t>第 3 レベル</a:t>
            </a:r>
          </a:p>
          <a:p>
            <a:pPr lvl="3"/>
            <a:r>
              <a:rPr lang="ja-JP" altLang="en-US" dirty="0"/>
              <a:t>第 4 レベル</a:t>
            </a:r>
          </a:p>
          <a:p>
            <a:pPr lvl="4"/>
            <a:r>
              <a:rPr lang="ja-JP" altLang="en-US" dirty="0"/>
              <a:t>第 5 レベル</a:t>
            </a:r>
          </a:p>
        </p:txBody>
      </p:sp>
    </p:spTree>
    <p:extLst>
      <p:ext uri="{BB962C8B-B14F-4D97-AF65-F5344CB8AC3E}">
        <p14:creationId xmlns:p14="http://schemas.microsoft.com/office/powerpoint/2010/main" val="1272568569"/>
      </p:ext>
    </p:extLst>
  </p:cSld>
  <p:clrMap bg1="dk2" tx1="lt1" bg2="dk1" tx2="lt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Lst>
  <p:txStyles>
    <p:titleStyle>
      <a:lvl1pPr algn="ctr" rtl="0" eaLnBrk="0" fontAlgn="base" hangingPunct="0">
        <a:lnSpc>
          <a:spcPct val="85000"/>
        </a:lnSpc>
        <a:spcBef>
          <a:spcPct val="0"/>
        </a:spcBef>
        <a:spcAft>
          <a:spcPct val="0"/>
        </a:spcAft>
        <a:defRPr kumimoji="1" sz="4000">
          <a:solidFill>
            <a:schemeClr val="tx2"/>
          </a:solidFill>
          <a:latin typeface="+mj-lt"/>
          <a:ea typeface="+mj-ea"/>
          <a:cs typeface="+mj-cs"/>
        </a:defRPr>
      </a:lvl1pPr>
      <a:lvl2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3958736669"/>
      </p:ext>
    </p:extLst>
  </p:cSld>
  <p:clrMap bg1="dk2" tx1="lt1" bg2="dk1" tx2="lt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 id="2147483884" r:id="rId13"/>
    <p:sldLayoutId id="2147483885" r:id="rId14"/>
    <p:sldLayoutId id="2147483886"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277955"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695490049"/>
      </p:ext>
    </p:extLst>
  </p:cSld>
  <p:clrMap bg1="dk2" tx1="lt1" bg2="dk1"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2981692592"/>
      </p:ext>
    </p:extLst>
  </p:cSld>
  <p:clrMap bg1="dk2" tx1="lt1" bg2="dk1"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4182263237"/>
      </p:ext>
    </p:extLst>
  </p:cSld>
  <p:clrMap bg1="dk2" tx1="lt1" bg2="dk1" tx2="lt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14319" y="196850"/>
            <a:ext cx="9815513"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2051" name="Rectangle 3"/>
          <p:cNvSpPr>
            <a:spLocks noGrp="1" noChangeArrowheads="1"/>
          </p:cNvSpPr>
          <p:nvPr>
            <p:ph type="body" idx="1"/>
          </p:nvPr>
        </p:nvSpPr>
        <p:spPr bwMode="auto">
          <a:xfrm>
            <a:off x="228602" y="1585913"/>
            <a:ext cx="9823451" cy="4978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ja-JP" altLang="en-US" dirty="0"/>
              <a:t>マスター テキストの書式設定</a:t>
            </a:r>
          </a:p>
          <a:p>
            <a:pPr lvl="1"/>
            <a:r>
              <a:rPr lang="ja-JP" altLang="en-US" dirty="0"/>
              <a:t>第 2 レベル</a:t>
            </a:r>
          </a:p>
          <a:p>
            <a:pPr lvl="2"/>
            <a:r>
              <a:rPr lang="ja-JP" altLang="en-US" dirty="0"/>
              <a:t>第 3 レベル</a:t>
            </a:r>
          </a:p>
          <a:p>
            <a:pPr lvl="3"/>
            <a:r>
              <a:rPr lang="ja-JP" altLang="en-US" dirty="0"/>
              <a:t>第 4 レベル</a:t>
            </a:r>
          </a:p>
          <a:p>
            <a:pPr lvl="4"/>
            <a:r>
              <a:rPr lang="ja-JP" altLang="en-US" dirty="0"/>
              <a:t>第 5 レベル</a:t>
            </a:r>
          </a:p>
        </p:txBody>
      </p:sp>
    </p:spTree>
    <p:extLst>
      <p:ext uri="{BB962C8B-B14F-4D97-AF65-F5344CB8AC3E}">
        <p14:creationId xmlns:p14="http://schemas.microsoft.com/office/powerpoint/2010/main" val="651083015"/>
      </p:ext>
    </p:extLst>
  </p:cSld>
  <p:clrMap bg1="dk2" tx1="lt1" bg2="dk1" tx2="lt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 id="2147484020" r:id="rId13"/>
    <p:sldLayoutId id="2147484021" r:id="rId14"/>
    <p:sldLayoutId id="2147484022" r:id="rId15"/>
    <p:sldLayoutId id="2147484023" r:id="rId16"/>
  </p:sldLayoutIdLst>
  <p:hf sldNum="0" hdr="0" ftr="0" dt="0"/>
  <p:txStyles>
    <p:titleStyle>
      <a:lvl1pPr algn="ctr" rtl="0" eaLnBrk="0" fontAlgn="base" hangingPunct="0">
        <a:lnSpc>
          <a:spcPct val="85000"/>
        </a:lnSpc>
        <a:spcBef>
          <a:spcPct val="0"/>
        </a:spcBef>
        <a:spcAft>
          <a:spcPct val="0"/>
        </a:spcAft>
        <a:defRPr kumimoji="1" sz="4000">
          <a:solidFill>
            <a:schemeClr val="tx2"/>
          </a:solidFill>
          <a:latin typeface="+mj-lt"/>
          <a:ea typeface="+mj-ea"/>
          <a:cs typeface="+mj-cs"/>
        </a:defRPr>
      </a:lvl1pPr>
      <a:lvl2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02D7139-3F91-47CE-9A55-A09C892117A7}"/>
              </a:ext>
            </a:extLst>
          </p:cNvPr>
          <p:cNvSpPr>
            <a:spLocks noGrp="1" noChangeArrowheads="1"/>
          </p:cNvSpPr>
          <p:nvPr>
            <p:ph type="title"/>
          </p:nvPr>
        </p:nvSpPr>
        <p:spPr bwMode="auto">
          <a:xfrm>
            <a:off x="514350" y="274638"/>
            <a:ext cx="9258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a:extLst>
              <a:ext uri="{FF2B5EF4-FFF2-40B4-BE49-F238E27FC236}">
                <a16:creationId xmlns:a16="http://schemas.microsoft.com/office/drawing/2014/main" id="{6EDF1604-3EC4-41FB-A730-BACA9D9E9836}"/>
              </a:ext>
            </a:extLst>
          </p:cNvPr>
          <p:cNvSpPr>
            <a:spLocks noGrp="1" noChangeArrowheads="1"/>
          </p:cNvSpPr>
          <p:nvPr>
            <p:ph type="body" idx="1"/>
          </p:nvPr>
        </p:nvSpPr>
        <p:spPr bwMode="auto">
          <a:xfrm>
            <a:off x="514350" y="1600202"/>
            <a:ext cx="92583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268" name="Rectangle 4">
            <a:extLst>
              <a:ext uri="{FF2B5EF4-FFF2-40B4-BE49-F238E27FC236}">
                <a16:creationId xmlns:a16="http://schemas.microsoft.com/office/drawing/2014/main" id="{3AB208EA-DC86-4E3F-9BC2-6411B312606A}"/>
              </a:ext>
            </a:extLst>
          </p:cNvPr>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81">
                <a:latin typeface="Arial" charset="0"/>
              </a:defRPr>
            </a:lvl1pPr>
          </a:lstStyle>
          <a:p>
            <a:pPr>
              <a:defRPr/>
            </a:pPr>
            <a:fld id="{2A215E97-1B6C-4D78-BC66-3DDD7DE7D431}" type="datetime1">
              <a:rPr lang="ja-JP" altLang="en-US" smtClean="0"/>
              <a:t>2026/2/4</a:t>
            </a:fld>
            <a:endParaRPr lang="en-US" altLang="ja-JP"/>
          </a:p>
        </p:txBody>
      </p:sp>
      <p:sp>
        <p:nvSpPr>
          <p:cNvPr id="11269" name="Rectangle 5">
            <a:extLst>
              <a:ext uri="{FF2B5EF4-FFF2-40B4-BE49-F238E27FC236}">
                <a16:creationId xmlns:a16="http://schemas.microsoft.com/office/drawing/2014/main" id="{E192110E-7E51-453A-98E8-56632618D319}"/>
              </a:ext>
            </a:extLst>
          </p:cNvPr>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181">
                <a:latin typeface="Arial" charset="0"/>
              </a:defRPr>
            </a:lvl1pPr>
          </a:lstStyle>
          <a:p>
            <a:pPr>
              <a:defRPr/>
            </a:pPr>
            <a:endParaRPr lang="en-US" altLang="ja-JP"/>
          </a:p>
        </p:txBody>
      </p:sp>
      <p:sp>
        <p:nvSpPr>
          <p:cNvPr id="11270" name="Rectangle 6">
            <a:extLst>
              <a:ext uri="{FF2B5EF4-FFF2-40B4-BE49-F238E27FC236}">
                <a16:creationId xmlns:a16="http://schemas.microsoft.com/office/drawing/2014/main" id="{98874716-B70B-4E1D-83E3-4D6BCD5717CD}"/>
              </a:ext>
            </a:extLst>
          </p:cNvPr>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81"/>
            </a:lvl1pPr>
          </a:lstStyle>
          <a:p>
            <a:fld id="{018C0DAF-0FDA-42B1-852E-B9984057D790}" type="slidenum">
              <a:rPr lang="en-US" altLang="ja-JP"/>
              <a:pPr/>
              <a:t>‹#›</a:t>
            </a:fld>
            <a:endParaRPr lang="en-US" altLang="ja-JP"/>
          </a:p>
        </p:txBody>
      </p:sp>
    </p:spTree>
    <p:extLst>
      <p:ext uri="{BB962C8B-B14F-4D97-AF65-F5344CB8AC3E}">
        <p14:creationId xmlns:p14="http://schemas.microsoft.com/office/powerpoint/2010/main" val="2643214024"/>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ransition spd="slow">
    <p:zoom/>
  </p:transition>
  <p:hf hdr="0" ftr="0" dt="0"/>
  <p:txStyles>
    <p:titleStyle>
      <a:lvl1pPr algn="ctr" rtl="0" eaLnBrk="0" fontAlgn="base" hangingPunct="0">
        <a:spcBef>
          <a:spcPct val="0"/>
        </a:spcBef>
        <a:spcAft>
          <a:spcPct val="0"/>
        </a:spcAft>
        <a:defRPr kumimoji="1" sz="3713">
          <a:solidFill>
            <a:schemeClr val="tx2"/>
          </a:solidFill>
          <a:latin typeface="+mj-lt"/>
          <a:ea typeface="+mj-ea"/>
          <a:cs typeface="+mj-cs"/>
        </a:defRPr>
      </a:lvl1pPr>
      <a:lvl2pPr algn="ctr" rtl="0" eaLnBrk="0" fontAlgn="base" hangingPunct="0">
        <a:spcBef>
          <a:spcPct val="0"/>
        </a:spcBef>
        <a:spcAft>
          <a:spcPct val="0"/>
        </a:spcAft>
        <a:defRPr kumimoji="1" sz="3713">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3713">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3713">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3713">
          <a:solidFill>
            <a:schemeClr val="tx2"/>
          </a:solidFill>
          <a:latin typeface="Arial" charset="0"/>
          <a:ea typeface="ＭＳ Ｐゴシック" pitchFamily="50" charset="-128"/>
        </a:defRPr>
      </a:lvl5pPr>
      <a:lvl6pPr marL="385785" algn="ctr" rtl="0" fontAlgn="base">
        <a:spcBef>
          <a:spcPct val="0"/>
        </a:spcBef>
        <a:spcAft>
          <a:spcPct val="0"/>
        </a:spcAft>
        <a:defRPr kumimoji="1" sz="3713">
          <a:solidFill>
            <a:schemeClr val="tx2"/>
          </a:solidFill>
          <a:latin typeface="Arial" charset="0"/>
          <a:ea typeface="ＭＳ Ｐゴシック" pitchFamily="50" charset="-128"/>
        </a:defRPr>
      </a:lvl6pPr>
      <a:lvl7pPr marL="771571" algn="ctr" rtl="0" fontAlgn="base">
        <a:spcBef>
          <a:spcPct val="0"/>
        </a:spcBef>
        <a:spcAft>
          <a:spcPct val="0"/>
        </a:spcAft>
        <a:defRPr kumimoji="1" sz="3713">
          <a:solidFill>
            <a:schemeClr val="tx2"/>
          </a:solidFill>
          <a:latin typeface="Arial" charset="0"/>
          <a:ea typeface="ＭＳ Ｐゴシック" pitchFamily="50" charset="-128"/>
        </a:defRPr>
      </a:lvl7pPr>
      <a:lvl8pPr marL="1157356" algn="ctr" rtl="0" fontAlgn="base">
        <a:spcBef>
          <a:spcPct val="0"/>
        </a:spcBef>
        <a:spcAft>
          <a:spcPct val="0"/>
        </a:spcAft>
        <a:defRPr kumimoji="1" sz="3713">
          <a:solidFill>
            <a:schemeClr val="tx2"/>
          </a:solidFill>
          <a:latin typeface="Arial" charset="0"/>
          <a:ea typeface="ＭＳ Ｐゴシック" pitchFamily="50" charset="-128"/>
        </a:defRPr>
      </a:lvl8pPr>
      <a:lvl9pPr marL="1543141" algn="ctr" rtl="0" fontAlgn="base">
        <a:spcBef>
          <a:spcPct val="0"/>
        </a:spcBef>
        <a:spcAft>
          <a:spcPct val="0"/>
        </a:spcAft>
        <a:defRPr kumimoji="1" sz="3713">
          <a:solidFill>
            <a:schemeClr val="tx2"/>
          </a:solidFill>
          <a:latin typeface="Arial" charset="0"/>
          <a:ea typeface="ＭＳ Ｐゴシック" pitchFamily="50" charset="-128"/>
        </a:defRPr>
      </a:lvl9pPr>
    </p:titleStyle>
    <p:bodyStyle>
      <a:lvl1pPr marL="289339" indent="-289339" algn="l" rtl="0" eaLnBrk="0" fontAlgn="base" hangingPunct="0">
        <a:spcBef>
          <a:spcPct val="20000"/>
        </a:spcBef>
        <a:spcAft>
          <a:spcPct val="0"/>
        </a:spcAft>
        <a:buChar char="•"/>
        <a:defRPr kumimoji="1" sz="2700">
          <a:solidFill>
            <a:schemeClr val="tx1"/>
          </a:solidFill>
          <a:latin typeface="+mn-lt"/>
          <a:ea typeface="+mn-ea"/>
          <a:cs typeface="+mn-cs"/>
        </a:defRPr>
      </a:lvl1pPr>
      <a:lvl2pPr marL="626901" indent="-241116" algn="l" rtl="0" eaLnBrk="0" fontAlgn="base" hangingPunct="0">
        <a:spcBef>
          <a:spcPct val="20000"/>
        </a:spcBef>
        <a:spcAft>
          <a:spcPct val="0"/>
        </a:spcAft>
        <a:buChar char="–"/>
        <a:defRPr kumimoji="1" sz="2363">
          <a:solidFill>
            <a:schemeClr val="tx1"/>
          </a:solidFill>
          <a:latin typeface="+mn-lt"/>
          <a:ea typeface="+mn-ea"/>
        </a:defRPr>
      </a:lvl2pPr>
      <a:lvl3pPr marL="964463" indent="-192893" algn="l" rtl="0" eaLnBrk="0" fontAlgn="base" hangingPunct="0">
        <a:spcBef>
          <a:spcPct val="20000"/>
        </a:spcBef>
        <a:spcAft>
          <a:spcPct val="0"/>
        </a:spcAft>
        <a:buChar char="•"/>
        <a:defRPr kumimoji="1" sz="2025">
          <a:solidFill>
            <a:schemeClr val="tx1"/>
          </a:solidFill>
          <a:latin typeface="+mn-lt"/>
          <a:ea typeface="+mn-ea"/>
        </a:defRPr>
      </a:lvl3pPr>
      <a:lvl4pPr marL="1350249" indent="-192893" algn="l" rtl="0" eaLnBrk="0" fontAlgn="base" hangingPunct="0">
        <a:spcBef>
          <a:spcPct val="20000"/>
        </a:spcBef>
        <a:spcAft>
          <a:spcPct val="0"/>
        </a:spcAft>
        <a:buChar char="–"/>
        <a:defRPr kumimoji="1" sz="1688">
          <a:solidFill>
            <a:schemeClr val="tx1"/>
          </a:solidFill>
          <a:latin typeface="+mn-lt"/>
          <a:ea typeface="+mn-ea"/>
        </a:defRPr>
      </a:lvl4pPr>
      <a:lvl5pPr marL="1736034" indent="-192893" algn="l" rtl="0" eaLnBrk="0" fontAlgn="base" hangingPunct="0">
        <a:spcBef>
          <a:spcPct val="20000"/>
        </a:spcBef>
        <a:spcAft>
          <a:spcPct val="0"/>
        </a:spcAft>
        <a:buChar char="»"/>
        <a:defRPr kumimoji="1" sz="1688">
          <a:solidFill>
            <a:schemeClr val="tx1"/>
          </a:solidFill>
          <a:latin typeface="+mn-lt"/>
          <a:ea typeface="+mn-ea"/>
        </a:defRPr>
      </a:lvl5pPr>
      <a:lvl6pPr marL="2121819" indent="-192893" algn="l" rtl="0" fontAlgn="base">
        <a:spcBef>
          <a:spcPct val="20000"/>
        </a:spcBef>
        <a:spcAft>
          <a:spcPct val="0"/>
        </a:spcAft>
        <a:buChar char="»"/>
        <a:defRPr kumimoji="1" sz="1688">
          <a:solidFill>
            <a:schemeClr val="tx1"/>
          </a:solidFill>
          <a:latin typeface="+mn-lt"/>
          <a:ea typeface="+mn-ea"/>
        </a:defRPr>
      </a:lvl6pPr>
      <a:lvl7pPr marL="2507605" indent="-192893" algn="l" rtl="0" fontAlgn="base">
        <a:spcBef>
          <a:spcPct val="20000"/>
        </a:spcBef>
        <a:spcAft>
          <a:spcPct val="0"/>
        </a:spcAft>
        <a:buChar char="»"/>
        <a:defRPr kumimoji="1" sz="1688">
          <a:solidFill>
            <a:schemeClr val="tx1"/>
          </a:solidFill>
          <a:latin typeface="+mn-lt"/>
          <a:ea typeface="+mn-ea"/>
        </a:defRPr>
      </a:lvl7pPr>
      <a:lvl8pPr marL="2893390" indent="-192893" algn="l" rtl="0" fontAlgn="base">
        <a:spcBef>
          <a:spcPct val="20000"/>
        </a:spcBef>
        <a:spcAft>
          <a:spcPct val="0"/>
        </a:spcAft>
        <a:buChar char="»"/>
        <a:defRPr kumimoji="1" sz="1688">
          <a:solidFill>
            <a:schemeClr val="tx1"/>
          </a:solidFill>
          <a:latin typeface="+mn-lt"/>
          <a:ea typeface="+mn-ea"/>
        </a:defRPr>
      </a:lvl8pPr>
      <a:lvl9pPr marL="3279176" indent="-192893" algn="l" rtl="0" fontAlgn="base">
        <a:spcBef>
          <a:spcPct val="20000"/>
        </a:spcBef>
        <a:spcAft>
          <a:spcPct val="0"/>
        </a:spcAft>
        <a:buChar char="»"/>
        <a:defRPr kumimoji="1" sz="1688">
          <a:solidFill>
            <a:schemeClr val="tx1"/>
          </a:solidFill>
          <a:latin typeface="+mn-lt"/>
          <a:ea typeface="+mn-ea"/>
        </a:defRPr>
      </a:lvl9pPr>
    </p:bodyStyle>
    <p:otherStyle>
      <a:defPPr>
        <a:defRPr lang="ja-JP"/>
      </a:defPPr>
      <a:lvl1pPr marL="0" algn="l" defTabSz="771571" rtl="0" eaLnBrk="1" latinLnBrk="0" hangingPunct="1">
        <a:defRPr kumimoji="1" sz="1519" kern="1200">
          <a:solidFill>
            <a:schemeClr val="tx1"/>
          </a:solidFill>
          <a:latin typeface="+mn-lt"/>
          <a:ea typeface="+mn-ea"/>
          <a:cs typeface="+mn-cs"/>
        </a:defRPr>
      </a:lvl1pPr>
      <a:lvl2pPr marL="385785" algn="l" defTabSz="771571" rtl="0" eaLnBrk="1" latinLnBrk="0" hangingPunct="1">
        <a:defRPr kumimoji="1" sz="1519" kern="1200">
          <a:solidFill>
            <a:schemeClr val="tx1"/>
          </a:solidFill>
          <a:latin typeface="+mn-lt"/>
          <a:ea typeface="+mn-ea"/>
          <a:cs typeface="+mn-cs"/>
        </a:defRPr>
      </a:lvl2pPr>
      <a:lvl3pPr marL="771571" algn="l" defTabSz="771571" rtl="0" eaLnBrk="1" latinLnBrk="0" hangingPunct="1">
        <a:defRPr kumimoji="1" sz="1519" kern="1200">
          <a:solidFill>
            <a:schemeClr val="tx1"/>
          </a:solidFill>
          <a:latin typeface="+mn-lt"/>
          <a:ea typeface="+mn-ea"/>
          <a:cs typeface="+mn-cs"/>
        </a:defRPr>
      </a:lvl3pPr>
      <a:lvl4pPr marL="1157356" algn="l" defTabSz="771571" rtl="0" eaLnBrk="1" latinLnBrk="0" hangingPunct="1">
        <a:defRPr kumimoji="1" sz="1519" kern="1200">
          <a:solidFill>
            <a:schemeClr val="tx1"/>
          </a:solidFill>
          <a:latin typeface="+mn-lt"/>
          <a:ea typeface="+mn-ea"/>
          <a:cs typeface="+mn-cs"/>
        </a:defRPr>
      </a:lvl4pPr>
      <a:lvl5pPr marL="1543141" algn="l" defTabSz="771571" rtl="0" eaLnBrk="1" latinLnBrk="0" hangingPunct="1">
        <a:defRPr kumimoji="1" sz="1519" kern="1200">
          <a:solidFill>
            <a:schemeClr val="tx1"/>
          </a:solidFill>
          <a:latin typeface="+mn-lt"/>
          <a:ea typeface="+mn-ea"/>
          <a:cs typeface="+mn-cs"/>
        </a:defRPr>
      </a:lvl5pPr>
      <a:lvl6pPr marL="1928927" algn="l" defTabSz="771571" rtl="0" eaLnBrk="1" latinLnBrk="0" hangingPunct="1">
        <a:defRPr kumimoji="1" sz="1519" kern="1200">
          <a:solidFill>
            <a:schemeClr val="tx1"/>
          </a:solidFill>
          <a:latin typeface="+mn-lt"/>
          <a:ea typeface="+mn-ea"/>
          <a:cs typeface="+mn-cs"/>
        </a:defRPr>
      </a:lvl6pPr>
      <a:lvl7pPr marL="2314712" algn="l" defTabSz="771571" rtl="0" eaLnBrk="1" latinLnBrk="0" hangingPunct="1">
        <a:defRPr kumimoji="1" sz="1519" kern="1200">
          <a:solidFill>
            <a:schemeClr val="tx1"/>
          </a:solidFill>
          <a:latin typeface="+mn-lt"/>
          <a:ea typeface="+mn-ea"/>
          <a:cs typeface="+mn-cs"/>
        </a:defRPr>
      </a:lvl7pPr>
      <a:lvl8pPr marL="2700498" algn="l" defTabSz="771571" rtl="0" eaLnBrk="1" latinLnBrk="0" hangingPunct="1">
        <a:defRPr kumimoji="1" sz="1519" kern="1200">
          <a:solidFill>
            <a:schemeClr val="tx1"/>
          </a:solidFill>
          <a:latin typeface="+mn-lt"/>
          <a:ea typeface="+mn-ea"/>
          <a:cs typeface="+mn-cs"/>
        </a:defRPr>
      </a:lvl8pPr>
      <a:lvl9pPr marL="3086283" algn="l" defTabSz="771571" rtl="0" eaLnBrk="1" latinLnBrk="0" hangingPunct="1">
        <a:defRPr kumimoji="1" sz="1519"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3791EEF-548F-4460-A350-49B5F8D2F8DB}"/>
              </a:ext>
            </a:extLst>
          </p:cNvPr>
          <p:cNvSpPr>
            <a:spLocks noGrp="1"/>
          </p:cNvSpPr>
          <p:nvPr>
            <p:ph type="title"/>
          </p:nvPr>
        </p:nvSpPr>
        <p:spPr>
          <a:xfrm>
            <a:off x="707231" y="365126"/>
            <a:ext cx="8872538"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1D86602-2A6E-4C2E-990A-46F04B7A7AF8}"/>
              </a:ext>
            </a:extLst>
          </p:cNvPr>
          <p:cNvSpPr>
            <a:spLocks noGrp="1"/>
          </p:cNvSpPr>
          <p:nvPr>
            <p:ph type="body" idx="1"/>
          </p:nvPr>
        </p:nvSpPr>
        <p:spPr>
          <a:xfrm>
            <a:off x="707231" y="1825625"/>
            <a:ext cx="8872538"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7E63277-2C55-430F-A7BF-F86F391EB92C}"/>
              </a:ext>
            </a:extLst>
          </p:cNvPr>
          <p:cNvSpPr>
            <a:spLocks noGrp="1"/>
          </p:cNvSpPr>
          <p:nvPr>
            <p:ph type="dt" sz="half" idx="2"/>
          </p:nvPr>
        </p:nvSpPr>
        <p:spPr>
          <a:xfrm>
            <a:off x="707231" y="6356351"/>
            <a:ext cx="2314575" cy="365125"/>
          </a:xfrm>
          <a:prstGeom prst="rect">
            <a:avLst/>
          </a:prstGeom>
        </p:spPr>
        <p:txBody>
          <a:bodyPr vert="horz" lIns="91440" tIns="45720" rIns="91440" bIns="45720" rtlCol="0" anchor="ctr"/>
          <a:lstStyle>
            <a:lvl1pPr algn="l">
              <a:defRPr sz="1013">
                <a:solidFill>
                  <a:schemeClr val="tx1">
                    <a:tint val="75000"/>
                  </a:schemeClr>
                </a:solidFill>
              </a:defRPr>
            </a:lvl1pPr>
          </a:lstStyle>
          <a:p>
            <a:fld id="{B7F80C20-8C90-4DB6-B1DC-1CBFA67FA70A}" type="datetime1">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8E5B1792-2B3E-4FBF-8EA2-9BCB504E4569}"/>
              </a:ext>
            </a:extLst>
          </p:cNvPr>
          <p:cNvSpPr>
            <a:spLocks noGrp="1"/>
          </p:cNvSpPr>
          <p:nvPr>
            <p:ph type="ftr" sz="quarter" idx="3"/>
          </p:nvPr>
        </p:nvSpPr>
        <p:spPr>
          <a:xfrm>
            <a:off x="3407569" y="6356351"/>
            <a:ext cx="3471863" cy="365125"/>
          </a:xfrm>
          <a:prstGeom prst="rect">
            <a:avLst/>
          </a:prstGeom>
        </p:spPr>
        <p:txBody>
          <a:bodyPr vert="horz" lIns="91440" tIns="45720" rIns="91440" bIns="45720" rtlCol="0" anchor="ctr"/>
          <a:lstStyle>
            <a:lvl1pPr algn="ctr">
              <a:defRPr sz="1013">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06A371B-8DAF-4B76-811E-0CDECEF24EAD}"/>
              </a:ext>
            </a:extLst>
          </p:cNvPr>
          <p:cNvSpPr>
            <a:spLocks noGrp="1"/>
          </p:cNvSpPr>
          <p:nvPr>
            <p:ph type="sldNum" sz="quarter" idx="4"/>
          </p:nvPr>
        </p:nvSpPr>
        <p:spPr>
          <a:xfrm>
            <a:off x="7265194" y="6356351"/>
            <a:ext cx="2314575" cy="365125"/>
          </a:xfrm>
          <a:prstGeom prst="rect">
            <a:avLst/>
          </a:prstGeom>
        </p:spPr>
        <p:txBody>
          <a:bodyPr vert="horz" lIns="91440" tIns="45720" rIns="91440" bIns="45720" rtlCol="0" anchor="ctr"/>
          <a:lstStyle>
            <a:lvl1pPr algn="r">
              <a:defRPr sz="1013">
                <a:solidFill>
                  <a:schemeClr val="tx1">
                    <a:tint val="75000"/>
                  </a:schemeClr>
                </a:solidFill>
              </a:defRPr>
            </a:lvl1pPr>
          </a:lstStyle>
          <a:p>
            <a:fld id="{E367F6A8-287F-41AB-A674-C45DB0C802FE}" type="slidenum">
              <a:rPr kumimoji="1" lang="ja-JP" altLang="en-US" smtClean="0"/>
              <a:t>‹#›</a:t>
            </a:fld>
            <a:endParaRPr kumimoji="1" lang="ja-JP" altLang="en-US"/>
          </a:p>
        </p:txBody>
      </p:sp>
    </p:spTree>
    <p:extLst>
      <p:ext uri="{BB962C8B-B14F-4D97-AF65-F5344CB8AC3E}">
        <p14:creationId xmlns:p14="http://schemas.microsoft.com/office/powerpoint/2010/main" val="2170528887"/>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Lst>
  <p:hf hdr="0" ftr="0" dt="0"/>
  <p:txStyles>
    <p:titleStyle>
      <a:lvl1pPr algn="l" defTabSz="771571" rtl="0" eaLnBrk="1" latinLnBrk="0" hangingPunct="1">
        <a:lnSpc>
          <a:spcPct val="90000"/>
        </a:lnSpc>
        <a:spcBef>
          <a:spcPct val="0"/>
        </a:spcBef>
        <a:buNone/>
        <a:defRPr kumimoji="1" sz="3713" kern="1200">
          <a:solidFill>
            <a:schemeClr val="tx1"/>
          </a:solidFill>
          <a:latin typeface="+mj-lt"/>
          <a:ea typeface="+mj-ea"/>
          <a:cs typeface="+mj-cs"/>
        </a:defRPr>
      </a:lvl1pPr>
    </p:titleStyle>
    <p:bodyStyle>
      <a:lvl1pPr marL="192893" indent="-192893" algn="l" defTabSz="771571" rtl="0" eaLnBrk="1" latinLnBrk="0" hangingPunct="1">
        <a:lnSpc>
          <a:spcPct val="90000"/>
        </a:lnSpc>
        <a:spcBef>
          <a:spcPts val="844"/>
        </a:spcBef>
        <a:buFont typeface="Arial" panose="020B0604020202020204" pitchFamily="34" charset="0"/>
        <a:buChar char="•"/>
        <a:defRPr kumimoji="1" sz="2363" kern="1200">
          <a:solidFill>
            <a:schemeClr val="tx1"/>
          </a:solidFill>
          <a:latin typeface="+mn-lt"/>
          <a:ea typeface="+mn-ea"/>
          <a:cs typeface="+mn-cs"/>
        </a:defRPr>
      </a:lvl1pPr>
      <a:lvl2pPr marL="578678" indent="-192893" algn="l" defTabSz="771571" rtl="0" eaLnBrk="1" latinLnBrk="0" hangingPunct="1">
        <a:lnSpc>
          <a:spcPct val="90000"/>
        </a:lnSpc>
        <a:spcBef>
          <a:spcPts val="422"/>
        </a:spcBef>
        <a:buFont typeface="Arial" panose="020B0604020202020204" pitchFamily="34" charset="0"/>
        <a:buChar char="•"/>
        <a:defRPr kumimoji="1" sz="2025" kern="1200">
          <a:solidFill>
            <a:schemeClr val="tx1"/>
          </a:solidFill>
          <a:latin typeface="+mn-lt"/>
          <a:ea typeface="+mn-ea"/>
          <a:cs typeface="+mn-cs"/>
        </a:defRPr>
      </a:lvl2pPr>
      <a:lvl3pPr marL="964463" indent="-192893" algn="l" defTabSz="771571" rtl="0" eaLnBrk="1" latinLnBrk="0" hangingPunct="1">
        <a:lnSpc>
          <a:spcPct val="90000"/>
        </a:lnSpc>
        <a:spcBef>
          <a:spcPts val="422"/>
        </a:spcBef>
        <a:buFont typeface="Arial" panose="020B0604020202020204" pitchFamily="34" charset="0"/>
        <a:buChar char="•"/>
        <a:defRPr kumimoji="1" sz="1688" kern="1200">
          <a:solidFill>
            <a:schemeClr val="tx1"/>
          </a:solidFill>
          <a:latin typeface="+mn-lt"/>
          <a:ea typeface="+mn-ea"/>
          <a:cs typeface="+mn-cs"/>
        </a:defRPr>
      </a:lvl3pPr>
      <a:lvl4pPr marL="1350249"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4pPr>
      <a:lvl5pPr marL="1736034"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5pPr>
      <a:lvl6pPr marL="2121819"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6pPr>
      <a:lvl7pPr marL="2507605"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7pPr>
      <a:lvl8pPr marL="2893390"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8pPr>
      <a:lvl9pPr marL="3279176"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9pPr>
    </p:bodyStyle>
    <p:otherStyle>
      <a:defPPr>
        <a:defRPr lang="ja-JP"/>
      </a:defPPr>
      <a:lvl1pPr marL="0" algn="l" defTabSz="771571" rtl="0" eaLnBrk="1" latinLnBrk="0" hangingPunct="1">
        <a:defRPr kumimoji="1" sz="1519" kern="1200">
          <a:solidFill>
            <a:schemeClr val="tx1"/>
          </a:solidFill>
          <a:latin typeface="+mn-lt"/>
          <a:ea typeface="+mn-ea"/>
          <a:cs typeface="+mn-cs"/>
        </a:defRPr>
      </a:lvl1pPr>
      <a:lvl2pPr marL="385785" algn="l" defTabSz="771571" rtl="0" eaLnBrk="1" latinLnBrk="0" hangingPunct="1">
        <a:defRPr kumimoji="1" sz="1519" kern="1200">
          <a:solidFill>
            <a:schemeClr val="tx1"/>
          </a:solidFill>
          <a:latin typeface="+mn-lt"/>
          <a:ea typeface="+mn-ea"/>
          <a:cs typeface="+mn-cs"/>
        </a:defRPr>
      </a:lvl2pPr>
      <a:lvl3pPr marL="771571" algn="l" defTabSz="771571" rtl="0" eaLnBrk="1" latinLnBrk="0" hangingPunct="1">
        <a:defRPr kumimoji="1" sz="1519" kern="1200">
          <a:solidFill>
            <a:schemeClr val="tx1"/>
          </a:solidFill>
          <a:latin typeface="+mn-lt"/>
          <a:ea typeface="+mn-ea"/>
          <a:cs typeface="+mn-cs"/>
        </a:defRPr>
      </a:lvl3pPr>
      <a:lvl4pPr marL="1157356" algn="l" defTabSz="771571" rtl="0" eaLnBrk="1" latinLnBrk="0" hangingPunct="1">
        <a:defRPr kumimoji="1" sz="1519" kern="1200">
          <a:solidFill>
            <a:schemeClr val="tx1"/>
          </a:solidFill>
          <a:latin typeface="+mn-lt"/>
          <a:ea typeface="+mn-ea"/>
          <a:cs typeface="+mn-cs"/>
        </a:defRPr>
      </a:lvl4pPr>
      <a:lvl5pPr marL="1543141" algn="l" defTabSz="771571" rtl="0" eaLnBrk="1" latinLnBrk="0" hangingPunct="1">
        <a:defRPr kumimoji="1" sz="1519" kern="1200">
          <a:solidFill>
            <a:schemeClr val="tx1"/>
          </a:solidFill>
          <a:latin typeface="+mn-lt"/>
          <a:ea typeface="+mn-ea"/>
          <a:cs typeface="+mn-cs"/>
        </a:defRPr>
      </a:lvl5pPr>
      <a:lvl6pPr marL="1928927" algn="l" defTabSz="771571" rtl="0" eaLnBrk="1" latinLnBrk="0" hangingPunct="1">
        <a:defRPr kumimoji="1" sz="1519" kern="1200">
          <a:solidFill>
            <a:schemeClr val="tx1"/>
          </a:solidFill>
          <a:latin typeface="+mn-lt"/>
          <a:ea typeface="+mn-ea"/>
          <a:cs typeface="+mn-cs"/>
        </a:defRPr>
      </a:lvl6pPr>
      <a:lvl7pPr marL="2314712" algn="l" defTabSz="771571" rtl="0" eaLnBrk="1" latinLnBrk="0" hangingPunct="1">
        <a:defRPr kumimoji="1" sz="1519" kern="1200">
          <a:solidFill>
            <a:schemeClr val="tx1"/>
          </a:solidFill>
          <a:latin typeface="+mn-lt"/>
          <a:ea typeface="+mn-ea"/>
          <a:cs typeface="+mn-cs"/>
        </a:defRPr>
      </a:lvl7pPr>
      <a:lvl8pPr marL="2700498" algn="l" defTabSz="771571" rtl="0" eaLnBrk="1" latinLnBrk="0" hangingPunct="1">
        <a:defRPr kumimoji="1" sz="1519" kern="1200">
          <a:solidFill>
            <a:schemeClr val="tx1"/>
          </a:solidFill>
          <a:latin typeface="+mn-lt"/>
          <a:ea typeface="+mn-ea"/>
          <a:cs typeface="+mn-cs"/>
        </a:defRPr>
      </a:lvl8pPr>
      <a:lvl9pPr marL="3086283" algn="l" defTabSz="771571" rtl="0" eaLnBrk="1" latinLnBrk="0" hangingPunct="1">
        <a:defRPr kumimoji="1" sz="1519"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14350" y="1600201"/>
            <a:ext cx="92583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514350" y="6356351"/>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60D1BB89-2C15-47F8-A778-EF189642E8F2}" type="datetimeFigureOut">
              <a:rPr lang="ja-JP" altLang="en-US" smtClean="0">
                <a:solidFill>
                  <a:prstClr val="black">
                    <a:tint val="75000"/>
                  </a:prstClr>
                </a:solidFill>
                <a:effectLst/>
                <a:latin typeface="Calibri"/>
              </a:rPr>
              <a:pPr eaLnBrk="1" fontAlgn="auto" hangingPunct="1">
                <a:spcBef>
                  <a:spcPts val="0"/>
                </a:spcBef>
                <a:spcAft>
                  <a:spcPts val="0"/>
                </a:spcAft>
              </a:pPr>
              <a:t>2026/2/4</a:t>
            </a:fld>
            <a:endParaRPr lang="ja-JP" altLang="en-US">
              <a:solidFill>
                <a:prstClr val="black">
                  <a:tint val="75000"/>
                </a:prstClr>
              </a:solidFill>
              <a:effectLst/>
              <a:latin typeface="Calibri"/>
            </a:endParaRPr>
          </a:p>
        </p:txBody>
      </p:sp>
      <p:sp>
        <p:nvSpPr>
          <p:cNvPr id="5" name="フッター プレースホルダー 4"/>
          <p:cNvSpPr>
            <a:spLocks noGrp="1"/>
          </p:cNvSpPr>
          <p:nvPr>
            <p:ph type="ftr" sz="quarter" idx="3"/>
          </p:nvPr>
        </p:nvSpPr>
        <p:spPr>
          <a:xfrm>
            <a:off x="3514725" y="6356351"/>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ja-JP" altLang="en-US">
              <a:solidFill>
                <a:prstClr val="black">
                  <a:tint val="75000"/>
                </a:prstClr>
              </a:solidFill>
              <a:effectLst/>
              <a:latin typeface="Calibri"/>
            </a:endParaRPr>
          </a:p>
        </p:txBody>
      </p:sp>
      <p:sp>
        <p:nvSpPr>
          <p:cNvPr id="6" name="スライド番号プレースホルダー 5"/>
          <p:cNvSpPr>
            <a:spLocks noGrp="1"/>
          </p:cNvSpPr>
          <p:nvPr>
            <p:ph type="sldNum" sz="quarter" idx="4"/>
          </p:nvPr>
        </p:nvSpPr>
        <p:spPr>
          <a:xfrm>
            <a:off x="7372350" y="6356351"/>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08394C5D-63B7-427F-A7A8-70A889A50CE0}" type="slidenum">
              <a:rPr lang="ja-JP" altLang="en-US" smtClean="0">
                <a:solidFill>
                  <a:prstClr val="black">
                    <a:tint val="75000"/>
                  </a:prstClr>
                </a:solidFill>
                <a:effectLst/>
                <a:latin typeface="Calibri"/>
              </a:rPr>
              <a:pPr eaLnBrk="1" fontAlgn="auto" hangingPunct="1">
                <a:spcBef>
                  <a:spcPts val="0"/>
                </a:spcBef>
                <a:spcAft>
                  <a:spcPts val="0"/>
                </a:spcAft>
              </a:pPr>
              <a:t>‹#›</a:t>
            </a:fld>
            <a:endParaRPr lang="ja-JP" altLang="en-US">
              <a:solidFill>
                <a:prstClr val="black">
                  <a:tint val="75000"/>
                </a:prstClr>
              </a:solidFill>
              <a:effectLst/>
              <a:latin typeface="Calibri"/>
            </a:endParaRPr>
          </a:p>
        </p:txBody>
      </p:sp>
    </p:spTree>
    <p:extLst>
      <p:ext uri="{BB962C8B-B14F-4D97-AF65-F5344CB8AC3E}">
        <p14:creationId xmlns:p14="http://schemas.microsoft.com/office/powerpoint/2010/main" val="2044264997"/>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514350" y="1600201"/>
            <a:ext cx="92583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514350" y="6356351"/>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E1BDAA51-42B6-41B6-A73E-1562EAFF781A}" type="datetimeFigureOut">
              <a:rPr lang="ja-JP" altLang="en-US" smtClean="0">
                <a:solidFill>
                  <a:prstClr val="black">
                    <a:tint val="75000"/>
                  </a:prstClr>
                </a:solidFill>
                <a:effectLst/>
                <a:latin typeface="Calibri"/>
              </a:rPr>
              <a:pPr eaLnBrk="1" fontAlgn="auto" hangingPunct="1">
                <a:spcBef>
                  <a:spcPts val="0"/>
                </a:spcBef>
                <a:spcAft>
                  <a:spcPts val="0"/>
                </a:spcAft>
              </a:pPr>
              <a:t>2026/2/4</a:t>
            </a:fld>
            <a:endParaRPr lang="ja-JP" altLang="en-US">
              <a:solidFill>
                <a:prstClr val="black">
                  <a:tint val="75000"/>
                </a:prstClr>
              </a:solidFill>
              <a:effectLst/>
              <a:latin typeface="Calibri"/>
            </a:endParaRPr>
          </a:p>
        </p:txBody>
      </p:sp>
      <p:sp>
        <p:nvSpPr>
          <p:cNvPr id="5" name="フッター プレースホルダ 4"/>
          <p:cNvSpPr>
            <a:spLocks noGrp="1"/>
          </p:cNvSpPr>
          <p:nvPr>
            <p:ph type="ftr" sz="quarter" idx="3"/>
          </p:nvPr>
        </p:nvSpPr>
        <p:spPr>
          <a:xfrm>
            <a:off x="3514725" y="6356351"/>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ja-JP" altLang="en-US">
              <a:solidFill>
                <a:prstClr val="black">
                  <a:tint val="75000"/>
                </a:prstClr>
              </a:solidFill>
              <a:effectLst/>
              <a:latin typeface="Calibri"/>
            </a:endParaRPr>
          </a:p>
        </p:txBody>
      </p:sp>
      <p:sp>
        <p:nvSpPr>
          <p:cNvPr id="6" name="スライド番号プレースホルダ 5"/>
          <p:cNvSpPr>
            <a:spLocks noGrp="1"/>
          </p:cNvSpPr>
          <p:nvPr>
            <p:ph type="sldNum" sz="quarter" idx="4"/>
          </p:nvPr>
        </p:nvSpPr>
        <p:spPr>
          <a:xfrm>
            <a:off x="7372350" y="6356351"/>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74114A2-748A-497D-899E-6C01FDF2DB64}" type="slidenum">
              <a:rPr lang="ja-JP" altLang="en-US" smtClean="0">
                <a:solidFill>
                  <a:prstClr val="black">
                    <a:tint val="75000"/>
                  </a:prstClr>
                </a:solidFill>
                <a:effectLst/>
                <a:latin typeface="Calibri"/>
              </a:rPr>
              <a:pPr eaLnBrk="1" fontAlgn="auto" hangingPunct="1">
                <a:spcBef>
                  <a:spcPts val="0"/>
                </a:spcBef>
                <a:spcAft>
                  <a:spcPts val="0"/>
                </a:spcAft>
              </a:pPr>
              <a:t>‹#›</a:t>
            </a:fld>
            <a:endParaRPr lang="ja-JP" altLang="en-US">
              <a:solidFill>
                <a:prstClr val="black">
                  <a:tint val="75000"/>
                </a:prstClr>
              </a:solidFill>
              <a:effectLst/>
              <a:latin typeface="Calibri"/>
            </a:endParaRPr>
          </a:p>
        </p:txBody>
      </p:sp>
    </p:spTree>
    <p:extLst>
      <p:ext uri="{BB962C8B-B14F-4D97-AF65-F5344CB8AC3E}">
        <p14:creationId xmlns:p14="http://schemas.microsoft.com/office/powerpoint/2010/main" val="3516820693"/>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3351652180"/>
      </p:ext>
    </p:extLst>
  </p:cSld>
  <p:clrMap bg1="dk2" tx1="lt1" bg2="dk1" tx2="lt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defRPr kumimoji="1" sz="2000">
          <a:solidFill>
            <a:schemeClr val="tx1"/>
          </a:solidFill>
          <a:latin typeface="+mn-lt"/>
          <a:ea typeface="+mn-ea"/>
        </a:defRPr>
      </a:lvl4pPr>
      <a:lvl5pPr marL="2057400" indent="-228600" algn="l" rtl="0" fontAlgn="base">
        <a:spcBef>
          <a:spcPct val="20000"/>
        </a:spcBef>
        <a:spcAft>
          <a:spcPct val="0"/>
        </a:spcAft>
        <a:buClr>
          <a:schemeClr val="hlink"/>
        </a:buClr>
        <a:defRPr kumimoji="1" sz="2000">
          <a:solidFill>
            <a:schemeClr val="tx1"/>
          </a:solidFill>
          <a:latin typeface="+mn-lt"/>
          <a:ea typeface="+mn-ea"/>
        </a:defRPr>
      </a:lvl5pPr>
      <a:lvl6pPr marL="2514600" indent="-228600" algn="l" rtl="0" fontAlgn="base">
        <a:spcBef>
          <a:spcPct val="20000"/>
        </a:spcBef>
        <a:spcAft>
          <a:spcPct val="0"/>
        </a:spcAft>
        <a:buClr>
          <a:schemeClr val="hlink"/>
        </a:buClr>
        <a:defRPr kumimoji="1" sz="2000">
          <a:solidFill>
            <a:schemeClr val="tx1"/>
          </a:solidFill>
          <a:latin typeface="+mn-lt"/>
          <a:ea typeface="+mn-ea"/>
        </a:defRPr>
      </a:lvl6pPr>
      <a:lvl7pPr marL="2971800" indent="-228600" algn="l" rtl="0" fontAlgn="base">
        <a:spcBef>
          <a:spcPct val="20000"/>
        </a:spcBef>
        <a:spcAft>
          <a:spcPct val="0"/>
        </a:spcAft>
        <a:buClr>
          <a:schemeClr val="hlink"/>
        </a:buClr>
        <a:defRPr kumimoji="1" sz="2000">
          <a:solidFill>
            <a:schemeClr val="tx1"/>
          </a:solidFill>
          <a:latin typeface="+mn-lt"/>
          <a:ea typeface="+mn-ea"/>
        </a:defRPr>
      </a:lvl7pPr>
      <a:lvl8pPr marL="3429000" indent="-228600" algn="l" rtl="0" fontAlgn="base">
        <a:spcBef>
          <a:spcPct val="20000"/>
        </a:spcBef>
        <a:spcAft>
          <a:spcPct val="0"/>
        </a:spcAft>
        <a:buClr>
          <a:schemeClr val="hlink"/>
        </a:buClr>
        <a:defRPr kumimoji="1" sz="2000">
          <a:solidFill>
            <a:schemeClr val="tx1"/>
          </a:solidFill>
          <a:latin typeface="+mn-lt"/>
          <a:ea typeface="+mn-ea"/>
        </a:defRPr>
      </a:lvl8pPr>
      <a:lvl9pPr marL="3886200" indent="-228600" algn="l" rtl="0" fontAlgn="base">
        <a:spcBef>
          <a:spcPct val="20000"/>
        </a:spcBef>
        <a:spcAft>
          <a:spcPct val="0"/>
        </a:spcAft>
        <a:buClr>
          <a:schemeClr val="hlink"/>
        </a:buCl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hyperlink" Target="http://www.igaku-shoin.co.jp/nwsppr/n2004dir/n2572dir/n2572_01.htm" TargetMode="Externa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3.jpeg"/><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3.nhk.or.jp/news/html/20250416/k10014780551000.html" TargetMode="External"/><Relationship Id="rId1" Type="http://schemas.openxmlformats.org/officeDocument/2006/relationships/slideLayout" Target="../slideLayouts/slideLayout14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www3.nhk.or.jp/news/html/20250416/k10014780551000.html" TargetMode="External"/><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0.xml"/><Relationship Id="rId1" Type="http://schemas.openxmlformats.org/officeDocument/2006/relationships/themeOverride" Target="../theme/themeOverride4.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0.xml"/><Relationship Id="rId1" Type="http://schemas.openxmlformats.org/officeDocument/2006/relationships/themeOverride" Target="../theme/themeOverride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jpeg"/><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0.xml"/><Relationship Id="rId1" Type="http://schemas.openxmlformats.org/officeDocument/2006/relationships/themeOverride" Target="../theme/themeOverride6.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0.xml"/><Relationship Id="rId1" Type="http://schemas.openxmlformats.org/officeDocument/2006/relationships/themeOverride" Target="../theme/themeOverride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6.png"/><Relationship Id="rId1" Type="http://schemas.openxmlformats.org/officeDocument/2006/relationships/slideLayout" Target="../slideLayouts/slideLayout14.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30.xml"/><Relationship Id="rId4" Type="http://schemas.openxmlformats.org/officeDocument/2006/relationships/image" Target="../media/image30.emf"/></Relationships>
</file>

<file path=ppt/slides/_rels/slide4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0.emf"/><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1.jpe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1.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2.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5.xml"/><Relationship Id="rId1" Type="http://schemas.openxmlformats.org/officeDocument/2006/relationships/tags" Target="../tags/tag1.xml"/><Relationship Id="rId4" Type="http://schemas.openxmlformats.org/officeDocument/2006/relationships/hyperlink" Target="https://www.mhlw.go.jp/bunya/kenkou/dl/kenkounippon21_sura.pptx" TargetMode="Externa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36.png"/><Relationship Id="rId2" Type="http://schemas.openxmlformats.org/officeDocument/2006/relationships/slideLayout" Target="../slideLayouts/slideLayout45.xml"/><Relationship Id="rId1" Type="http://schemas.openxmlformats.org/officeDocument/2006/relationships/tags" Target="../tags/tag2.xml"/><Relationship Id="rId6" Type="http://schemas.openxmlformats.org/officeDocument/2006/relationships/hyperlink" Target="https://www.mhlw.go.jp/stf/newpage_33414.html"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8.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0.xml"/><Relationship Id="rId1" Type="http://schemas.openxmlformats.org/officeDocument/2006/relationships/tags" Target="../tags/tag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0.xml"/><Relationship Id="rId1" Type="http://schemas.openxmlformats.org/officeDocument/2006/relationships/tags" Target="../tags/tag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9.xml"/><Relationship Id="rId1" Type="http://schemas.openxmlformats.org/officeDocument/2006/relationships/tags" Target="../tags/tag5.xml"/><Relationship Id="rId4" Type="http://schemas.openxmlformats.org/officeDocument/2006/relationships/hyperlink" Target="http://www.jpha.or.jp/sub/menu04_10.html"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3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1.xml.rels><?xml version="1.0" encoding="UTF-8" standalone="yes"?>
<Relationships xmlns="http://schemas.openxmlformats.org/package/2006/relationships"><Relationship Id="rId3" Type="http://schemas.openxmlformats.org/officeDocument/2006/relationships/hyperlink" Target="http://www.mhlw.go.jp/toukei/saikin/hw/life/ckts00/" TargetMode="External"/><Relationship Id="rId2" Type="http://schemas.openxmlformats.org/officeDocument/2006/relationships/image" Target="../media/image38.png"/><Relationship Id="rId1" Type="http://schemas.openxmlformats.org/officeDocument/2006/relationships/slideLayout" Target="../slideLayouts/slideLayout45.xml"/></Relationships>
</file>

<file path=ppt/slides/_rels/slide62.xml.rels><?xml version="1.0" encoding="UTF-8" standalone="yes"?>
<Relationships xmlns="http://schemas.openxmlformats.org/package/2006/relationships"><Relationship Id="rId3" Type="http://schemas.openxmlformats.org/officeDocument/2006/relationships/hyperlink" Target="http://www.mhlw.go.jp/toukei/saikin/hw/life/ckts05/" TargetMode="External"/><Relationship Id="rId2" Type="http://schemas.openxmlformats.org/officeDocument/2006/relationships/image" Target="../media/image39.png"/><Relationship Id="rId1" Type="http://schemas.openxmlformats.org/officeDocument/2006/relationships/slideLayout" Target="../slideLayouts/slideLayout45.xml"/></Relationships>
</file>

<file path=ppt/slides/_rels/slide63.xml.rels><?xml version="1.0" encoding="UTF-8" standalone="yes"?>
<Relationships xmlns="http://schemas.openxmlformats.org/package/2006/relationships"><Relationship Id="rId3" Type="http://schemas.openxmlformats.org/officeDocument/2006/relationships/hyperlink" Target="http://www.mhlw.go.jp/toukei/saikin/hw/life/ckts10/" TargetMode="External"/><Relationship Id="rId2" Type="http://schemas.openxmlformats.org/officeDocument/2006/relationships/image" Target="../media/image40.png"/><Relationship Id="rId1" Type="http://schemas.openxmlformats.org/officeDocument/2006/relationships/slideLayout" Target="../slideLayouts/slideLayout45.xml"/></Relationships>
</file>

<file path=ppt/slides/_rels/slide64.xml.rels><?xml version="1.0" encoding="UTF-8" standalone="yes"?>
<Relationships xmlns="http://schemas.openxmlformats.org/package/2006/relationships"><Relationship Id="rId3" Type="http://schemas.openxmlformats.org/officeDocument/2006/relationships/hyperlink" Target="http://www.mhlw.go.jp/toukei/saikin/hw/life/ckts15/index.html" TargetMode="External"/><Relationship Id="rId2" Type="http://schemas.openxmlformats.org/officeDocument/2006/relationships/image" Target="../media/image41.png"/><Relationship Id="rId1" Type="http://schemas.openxmlformats.org/officeDocument/2006/relationships/slideLayout" Target="../slideLayouts/slideLayout45.xml"/></Relationships>
</file>

<file path=ppt/slides/_rels/slide65.xml.rels><?xml version="1.0" encoding="UTF-8" standalone="yes"?>
<Relationships xmlns="http://schemas.openxmlformats.org/package/2006/relationships"><Relationship Id="rId3" Type="http://schemas.openxmlformats.org/officeDocument/2006/relationships/hyperlink" Target="http://www.mhlw.go.jp/toukei/saikin/hw/life/ckts15/index.html" TargetMode="External"/><Relationship Id="rId2" Type="http://schemas.openxmlformats.org/officeDocument/2006/relationships/image" Target="../media/image42.emf"/><Relationship Id="rId1" Type="http://schemas.openxmlformats.org/officeDocument/2006/relationships/slideLayout" Target="../slideLayouts/slideLayout45.xml"/></Relationships>
</file>

<file path=ppt/slides/_rels/slide66.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43.png"/><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44.png"/><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45.emf"/><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3" Type="http://schemas.openxmlformats.org/officeDocument/2006/relationships/hyperlink" Target="https://www.mhlw.go.jp/toukei/saikin/hw/jinkou/other/hoken24/index.html" TargetMode="External"/><Relationship Id="rId2" Type="http://schemas.openxmlformats.org/officeDocument/2006/relationships/image" Target="../media/image46.png"/><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3" Type="http://schemas.openxmlformats.org/officeDocument/2006/relationships/hyperlink" Target="http://www.mhlw.go.jp/toukei/saikin/hw/life/ckts00/" TargetMode="External"/><Relationship Id="rId2" Type="http://schemas.openxmlformats.org/officeDocument/2006/relationships/image" Target="../media/image47.png"/><Relationship Id="rId1" Type="http://schemas.openxmlformats.org/officeDocument/2006/relationships/slideLayout" Target="../slideLayouts/slideLayout45.xml"/></Relationships>
</file>

<file path=ppt/slides/_rels/slide71.xml.rels><?xml version="1.0" encoding="UTF-8" standalone="yes"?>
<Relationships xmlns="http://schemas.openxmlformats.org/package/2006/relationships"><Relationship Id="rId3" Type="http://schemas.openxmlformats.org/officeDocument/2006/relationships/hyperlink" Target="http://www.mhlw.go.jp/toukei/saikin/hw/life/ckts05/" TargetMode="External"/><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72.xml.rels><?xml version="1.0" encoding="UTF-8" standalone="yes"?>
<Relationships xmlns="http://schemas.openxmlformats.org/package/2006/relationships"><Relationship Id="rId3" Type="http://schemas.openxmlformats.org/officeDocument/2006/relationships/hyperlink" Target="http://www.mhlw.go.jp/toukei/saikin/hw/life/ckts10/" TargetMode="External"/><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73.xml.rels><?xml version="1.0" encoding="UTF-8" standalone="yes"?>
<Relationships xmlns="http://schemas.openxmlformats.org/package/2006/relationships"><Relationship Id="rId3" Type="http://schemas.openxmlformats.org/officeDocument/2006/relationships/hyperlink" Target="http://www.mhlw.go.jp/toukei/saikin/hw/life/ckts15/index.html" TargetMode="External"/><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74.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51.png"/><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52.png"/><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53.emf"/><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3" Type="http://schemas.openxmlformats.org/officeDocument/2006/relationships/hyperlink" Target="https://www.mhlw.go.jp/toukei/saikin/hw/jinkou/other/hoken24/index.html" TargetMode="External"/><Relationship Id="rId2" Type="http://schemas.openxmlformats.org/officeDocument/2006/relationships/image" Target="../media/image54.png"/><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9.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88.xml"/></Relationships>
</file>

<file path=ppt/slides/_rels/slide80.xml.rels><?xml version="1.0" encoding="UTF-8" standalone="yes"?>
<Relationships xmlns="http://schemas.openxmlformats.org/package/2006/relationships"><Relationship Id="rId3" Type="http://schemas.openxmlformats.org/officeDocument/2006/relationships/hyperlink" Target="https://www.jages.net/library/pressrelease/?action=cabinet_action_main_download&amp;block_id=5437&amp;room_id=549&amp;cabinet_id=320&amp;file_id=14323&amp;upload_id=19512" TargetMode="External"/><Relationship Id="rId2" Type="http://schemas.openxmlformats.org/officeDocument/2006/relationships/image" Target="../media/image56.png"/><Relationship Id="rId1" Type="http://schemas.openxmlformats.org/officeDocument/2006/relationships/slideLayout" Target="../slideLayouts/slideLayout10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8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104.xml"/><Relationship Id="rId6" Type="http://schemas.openxmlformats.org/officeDocument/2006/relationships/image" Target="../media/image60.jpg"/><Relationship Id="rId5" Type="http://schemas.openxmlformats.org/officeDocument/2006/relationships/image" Target="../media/image59.jpeg"/><Relationship Id="rId4" Type="http://schemas.openxmlformats.org/officeDocument/2006/relationships/hyperlink" Target="https://www.jages.net/library/pressrelease/?action=cabinet_action_main_download&amp;block_id=5437&amp;room_id=549&amp;cabinet_id=320&amp;file_id=14323&amp;upload_id=19512"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www.jages.net/library/pressrelease/?action=cabinet_action_main_download&amp;block_id=1900&amp;room_id=549&amp;cabinet_id=155&amp;file_id=7586&amp;upload_id=9182" TargetMode="External"/><Relationship Id="rId2" Type="http://schemas.openxmlformats.org/officeDocument/2006/relationships/image" Target="../media/image61.png"/><Relationship Id="rId1" Type="http://schemas.openxmlformats.org/officeDocument/2006/relationships/slideLayout" Target="../slideLayouts/slideLayout10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85.xml.rels><?xml version="1.0" encoding="UTF-8" standalone="yes"?>
<Relationships xmlns="http://schemas.openxmlformats.org/package/2006/relationships"><Relationship Id="rId3" Type="http://schemas.openxmlformats.org/officeDocument/2006/relationships/hyperlink" Target="https://www.jages.net/library/pressrelease/?action=cabinet_action_main_download&amp;block_id=1900&amp;room_id=549&amp;cabinet_id=155&amp;file_id=7586&amp;upload_id=9182" TargetMode="External"/><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104.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86.xml.rels><?xml version="1.0" encoding="UTF-8" standalone="yes"?>
<Relationships xmlns="http://schemas.openxmlformats.org/package/2006/relationships"><Relationship Id="rId2" Type="http://schemas.openxmlformats.org/officeDocument/2006/relationships/hyperlink" Target="https://www.tyojyu.or.jp/kankoubutsu/gyoseki/pdf/R2_frailty_gyosekishu.pdf" TargetMode="External"/><Relationship Id="rId1" Type="http://schemas.openxmlformats.org/officeDocument/2006/relationships/slideLayout" Target="../slideLayouts/slideLayout104.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www.tyojyu.or.jp/kankoubutsu/gyoseki/pdf/R2_frailty_gyosekishu.pdf" TargetMode="External"/><Relationship Id="rId1" Type="http://schemas.openxmlformats.org/officeDocument/2006/relationships/slideLayout" Target="../slideLayouts/slideLayout104.xml"/></Relationships>
</file>

<file path=ppt/slides/_rels/slide8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hyperlink" Target="https://www.tyojyu.or.jp/kankoubutsu/gyoseki/pdf/R2_frailty_gyosekishu.pdf" TargetMode="External"/><Relationship Id="rId7" Type="http://schemas.openxmlformats.org/officeDocument/2006/relationships/image" Target="../media/image72.png"/><Relationship Id="rId2" Type="http://schemas.openxmlformats.org/officeDocument/2006/relationships/image" Target="../media/image68.png"/><Relationship Id="rId1" Type="http://schemas.openxmlformats.org/officeDocument/2006/relationships/slideLayout" Target="../slideLayouts/slideLayout117.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4.xml"/><Relationship Id="rId4" Type="http://schemas.openxmlformats.org/officeDocument/2006/relationships/image" Target="../media/image79.jpeg"/></Relationships>
</file>

<file path=ppt/slides/_rels/slide9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hyperlink" Target="http://www.mhlw.go.jp/toukei/saikin/hw/life/ckts00/" TargetMode="External"/><Relationship Id="rId1" Type="http://schemas.openxmlformats.org/officeDocument/2006/relationships/slideLayout" Target="../slideLayouts/slideLayout45.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hyperlink" Target="http://www.mhlw.go.jp/toukei/saikin/hw/life/ckts05/" TargetMode="External"/><Relationship Id="rId1" Type="http://schemas.openxmlformats.org/officeDocument/2006/relationships/slideLayout" Target="../slideLayouts/slideLayout45.xml"/><Relationship Id="rId4" Type="http://schemas.openxmlformats.org/officeDocument/2006/relationships/image" Target="../media/image88.png"/></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www.mhlw.go.jp/toukei/saikin/hw/life/ckts10/" TargetMode="External"/><Relationship Id="rId1" Type="http://schemas.openxmlformats.org/officeDocument/2006/relationships/slideLayout" Target="../slideLayouts/slideLayout45.xml"/><Relationship Id="rId4" Type="http://schemas.openxmlformats.org/officeDocument/2006/relationships/image" Target="../media/image88.png"/></Relationships>
</file>

<file path=ppt/slides/_rels/slide100.xml.rels><?xml version="1.0" encoding="UTF-8" standalone="yes"?>
<Relationships xmlns="http://schemas.openxmlformats.org/package/2006/relationships"><Relationship Id="rId3" Type="http://schemas.openxmlformats.org/officeDocument/2006/relationships/hyperlink" Target="https://www.mhlw.go.jp/toukei/saikin/hw/life/ckts20/index.html" TargetMode="External"/><Relationship Id="rId2" Type="http://schemas.openxmlformats.org/officeDocument/2006/relationships/image" Target="../media/image90.png"/><Relationship Id="rId1" Type="http://schemas.openxmlformats.org/officeDocument/2006/relationships/slideLayout" Target="../slideLayouts/slideLayout45.xml"/><Relationship Id="rId4" Type="http://schemas.openxmlformats.org/officeDocument/2006/relationships/image" Target="../media/image88.png"/></Relationships>
</file>

<file path=ppt/slides/_rels/slide101.xml.rels><?xml version="1.0" encoding="UTF-8" standalone="yes"?>
<Relationships xmlns="http://schemas.openxmlformats.org/package/2006/relationships"><Relationship Id="rId3" Type="http://schemas.openxmlformats.org/officeDocument/2006/relationships/hyperlink" Target="http://www.mhlw.go.jp/toukei/saikin/hw/life/ckts15/index.html" TargetMode="External"/><Relationship Id="rId2" Type="http://schemas.openxmlformats.org/officeDocument/2006/relationships/image" Target="../media/image91.png"/><Relationship Id="rId1" Type="http://schemas.openxmlformats.org/officeDocument/2006/relationships/slideLayout" Target="../slideLayouts/slideLayout45.xml"/><Relationship Id="rId4" Type="http://schemas.openxmlformats.org/officeDocument/2006/relationships/image" Target="../media/image88.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0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0.xml"/></Relationships>
</file>

<file path=ppt/slides/_rels/slide10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0.xml"/></Relationships>
</file>

<file path=ppt/slides/_rels/slide105.xml.rels><?xml version="1.0" encoding="UTF-8" standalone="yes"?>
<Relationships xmlns="http://schemas.openxmlformats.org/package/2006/relationships"><Relationship Id="rId3" Type="http://schemas.openxmlformats.org/officeDocument/2006/relationships/hyperlink" Target="http://www.mhlw.go.jp/toukei/saikin/hw/life/ckts10/" TargetMode="External"/><Relationship Id="rId2" Type="http://schemas.openxmlformats.org/officeDocument/2006/relationships/image" Target="../media/image94.png"/><Relationship Id="rId1" Type="http://schemas.openxmlformats.org/officeDocument/2006/relationships/slideLayout" Target="../slideLayouts/slideLayout30.xml"/></Relationships>
</file>

<file path=ppt/slides/_rels/slide10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www.mhlw.go.jp/toukei/saikin/hw/life/ckts15/index.html" TargetMode="External"/><Relationship Id="rId1" Type="http://schemas.openxmlformats.org/officeDocument/2006/relationships/slideLayout" Target="../slideLayouts/slideLayout30.xml"/></Relationships>
</file>

<file path=ppt/slides/_rels/slide10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www.mhlw.go.jp/toukei/saikin/hw/life/ckts15/index.html" TargetMode="External"/><Relationship Id="rId1" Type="http://schemas.openxmlformats.org/officeDocument/2006/relationships/slideLayout" Target="../slideLayouts/slideLayout30.xml"/></Relationships>
</file>

<file path=ppt/slides/_rels/slide10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0.xml"/></Relationships>
</file>

<file path=ppt/slides/_rels/slide10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0.xml"/></Relationships>
</file>

<file path=ppt/slides/_rels/slide11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www.mhlw.go.jp/toukei/saikin/hw/life/ckts10/" TargetMode="External"/><Relationship Id="rId1" Type="http://schemas.openxmlformats.org/officeDocument/2006/relationships/slideLayout" Target="../slideLayouts/slideLayout30.xml"/></Relationships>
</file>

<file path=ppt/slides/_rels/slide111.xml.rels><?xml version="1.0" encoding="UTF-8" standalone="yes"?>
<Relationships xmlns="http://schemas.openxmlformats.org/package/2006/relationships"><Relationship Id="rId3" Type="http://schemas.openxmlformats.org/officeDocument/2006/relationships/hyperlink" Target="http://www.mhlw.go.jp/toukei/saikin/hw/life/ckts15/index.html" TargetMode="External"/><Relationship Id="rId2" Type="http://schemas.openxmlformats.org/officeDocument/2006/relationships/image" Target="../media/image100.png"/><Relationship Id="rId1" Type="http://schemas.openxmlformats.org/officeDocument/2006/relationships/slideLayout" Target="../slideLayouts/slideLayout30.xml"/></Relationships>
</file>

<file path=ppt/slides/_rels/slide112.xml.rels><?xml version="1.0" encoding="UTF-8" standalone="yes"?>
<Relationships xmlns="http://schemas.openxmlformats.org/package/2006/relationships"><Relationship Id="rId3" Type="http://schemas.openxmlformats.org/officeDocument/2006/relationships/hyperlink" Target="http://www.mhlw.go.jp/toukei/saikin/hw/life/ckts15/index.html" TargetMode="External"/><Relationship Id="rId2" Type="http://schemas.openxmlformats.org/officeDocument/2006/relationships/image" Target="../media/image101.png"/><Relationship Id="rId1" Type="http://schemas.openxmlformats.org/officeDocument/2006/relationships/slideLayout" Target="../slideLayouts/slideLayout30.xml"/></Relationships>
</file>

<file path=ppt/slides/_rels/slide113.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2.png"/><Relationship Id="rId1" Type="http://schemas.openxmlformats.org/officeDocument/2006/relationships/slideLayout" Target="../slideLayouts/slideLayout30.xml"/></Relationships>
</file>

<file path=ppt/slides/_rels/slide114.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3.png"/><Relationship Id="rId1" Type="http://schemas.openxmlformats.org/officeDocument/2006/relationships/slideLayout" Target="../slideLayouts/slideLayout30.xml"/></Relationships>
</file>

<file path=ppt/slides/_rels/slide115.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4.png"/><Relationship Id="rId1" Type="http://schemas.openxmlformats.org/officeDocument/2006/relationships/slideLayout" Target="../slideLayouts/slideLayout30.xml"/></Relationships>
</file>

<file path=ppt/slides/_rels/slide116.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5.png"/><Relationship Id="rId1" Type="http://schemas.openxmlformats.org/officeDocument/2006/relationships/slideLayout" Target="../slideLayouts/slideLayout30.xml"/></Relationships>
</file>

<file path=ppt/slides/_rels/slide117.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6.png"/><Relationship Id="rId1" Type="http://schemas.openxmlformats.org/officeDocument/2006/relationships/slideLayout" Target="../slideLayouts/slideLayout30.xml"/></Relationships>
</file>

<file path=ppt/slides/_rels/slide118.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7.png"/><Relationship Id="rId1" Type="http://schemas.openxmlformats.org/officeDocument/2006/relationships/slideLayout" Target="../slideLayouts/slideLayout30.xml"/></Relationships>
</file>

<file path=ppt/slides/_rels/slide119.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8.png"/><Relationship Id="rId1" Type="http://schemas.openxmlformats.org/officeDocument/2006/relationships/slideLayout" Target="../slideLayouts/slideLayout30.xml"/></Relationships>
</file>

<file path=ppt/slides/_rels/slide120.xml.rels><?xml version="1.0" encoding="UTF-8" standalone="yes"?>
<Relationships xmlns="http://schemas.openxmlformats.org/package/2006/relationships"><Relationship Id="rId3" Type="http://schemas.openxmlformats.org/officeDocument/2006/relationships/hyperlink" Target="http://www.e-stat.go.jp/SG1/estat/GL08020103.do?_toGL08020103_&amp;tclassID=000001052136&amp;cycleCode=0&amp;requestSender=search" TargetMode="External"/><Relationship Id="rId2" Type="http://schemas.openxmlformats.org/officeDocument/2006/relationships/image" Target="../media/image109.png"/><Relationship Id="rId1" Type="http://schemas.openxmlformats.org/officeDocument/2006/relationships/slideLayout" Target="../slideLayouts/slideLayout30.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g"/><Relationship Id="rId1" Type="http://schemas.openxmlformats.org/officeDocument/2006/relationships/slideLayout" Target="../slideLayouts/slideLayout14.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png"/><Relationship Id="rId1" Type="http://schemas.openxmlformats.org/officeDocument/2006/relationships/slideLayout" Target="../slideLayouts/slideLayout14.xml"/><Relationship Id="rId6" Type="http://schemas.openxmlformats.org/officeDocument/2006/relationships/image" Target="../media/image115.jpeg"/><Relationship Id="rId5" Type="http://schemas.openxmlformats.org/officeDocument/2006/relationships/image" Target="../media/image114.jpg"/><Relationship Id="rId4" Type="http://schemas.openxmlformats.org/officeDocument/2006/relationships/image" Target="../media/image111.jpg"/></Relationships>
</file>

<file path=ppt/slides/_rels/slide123.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12.png"/><Relationship Id="rId1" Type="http://schemas.openxmlformats.org/officeDocument/2006/relationships/slideLayout" Target="../slideLayouts/slideLayout14.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4.jpg"/></Relationships>
</file>

<file path=ppt/slides/_rels/slide124.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19.jpeg"/><Relationship Id="rId1" Type="http://schemas.openxmlformats.org/officeDocument/2006/relationships/slideLayout" Target="../slideLayouts/slideLayout14.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4.jpg"/></Relationships>
</file>

<file path=ppt/slides/_rels/slide125.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4.jpg"/><Relationship Id="rId7" Type="http://schemas.openxmlformats.org/officeDocument/2006/relationships/image" Target="../media/image118.jpeg"/><Relationship Id="rId2" Type="http://schemas.openxmlformats.org/officeDocument/2006/relationships/image" Target="../media/image111.jpg"/><Relationship Id="rId1" Type="http://schemas.openxmlformats.org/officeDocument/2006/relationships/slideLayout" Target="../slideLayouts/slideLayout14.xml"/><Relationship Id="rId6" Type="http://schemas.openxmlformats.org/officeDocument/2006/relationships/image" Target="../media/image115.jpeg"/><Relationship Id="rId5" Type="http://schemas.openxmlformats.org/officeDocument/2006/relationships/image" Target="../media/image117.jpg"/><Relationship Id="rId4" Type="http://schemas.openxmlformats.org/officeDocument/2006/relationships/image" Target="../media/image116.jpg"/></Relationships>
</file>

<file path=ppt/slides/_rels/slide126.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21.png"/><Relationship Id="rId1" Type="http://schemas.openxmlformats.org/officeDocument/2006/relationships/slideLayout" Target="../slideLayouts/slideLayout14.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4.jpg"/><Relationship Id="rId9" Type="http://schemas.openxmlformats.org/officeDocument/2006/relationships/image" Target="../media/image122.jpeg"/></Relationships>
</file>

<file path=ppt/slides/_rels/slide127.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23.png"/><Relationship Id="rId1" Type="http://schemas.openxmlformats.org/officeDocument/2006/relationships/slideLayout" Target="../slideLayouts/slideLayout14.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4.jpg"/><Relationship Id="rId9" Type="http://schemas.openxmlformats.org/officeDocument/2006/relationships/image" Target="../media/image122.jpeg"/></Relationships>
</file>

<file path=ppt/slides/_rels/slide128.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24.png"/><Relationship Id="rId1" Type="http://schemas.openxmlformats.org/officeDocument/2006/relationships/slideLayout" Target="../slideLayouts/slideLayout14.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4.jpg"/><Relationship Id="rId9" Type="http://schemas.openxmlformats.org/officeDocument/2006/relationships/image" Target="../media/image122.jpeg"/></Relationships>
</file>

<file path=ppt/slides/_rels/slide129.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25.png"/><Relationship Id="rId1" Type="http://schemas.openxmlformats.org/officeDocument/2006/relationships/slideLayout" Target="../slideLayouts/slideLayout14.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4.jpg"/><Relationship Id="rId9" Type="http://schemas.openxmlformats.org/officeDocument/2006/relationships/image" Target="../media/image122.jpeg"/></Relationships>
</file>

<file path=ppt/slides/_rels/slide130.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26.png"/><Relationship Id="rId1" Type="http://schemas.openxmlformats.org/officeDocument/2006/relationships/slideLayout" Target="../slideLayouts/slideLayout14.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4.jpg"/><Relationship Id="rId9" Type="http://schemas.openxmlformats.org/officeDocument/2006/relationships/image" Target="../media/image122.jpeg"/></Relationships>
</file>

<file path=ppt/slides/_rels/slide131.xml.rels><?xml version="1.0" encoding="UTF-8" standalone="yes"?>
<Relationships xmlns="http://schemas.openxmlformats.org/package/2006/relationships"><Relationship Id="rId8" Type="http://schemas.openxmlformats.org/officeDocument/2006/relationships/image" Target="../media/image116.jpg"/><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image" Target="../media/image120.jpeg"/><Relationship Id="rId1" Type="http://schemas.openxmlformats.org/officeDocument/2006/relationships/slideLayout" Target="../slideLayouts/slideLayout14.xml"/><Relationship Id="rId6" Type="http://schemas.openxmlformats.org/officeDocument/2006/relationships/image" Target="../media/image127.emf"/><Relationship Id="rId5" Type="http://schemas.openxmlformats.org/officeDocument/2006/relationships/image" Target="../media/image117.jpg"/><Relationship Id="rId4" Type="http://schemas.openxmlformats.org/officeDocument/2006/relationships/image" Target="../media/image114.jpg"/><Relationship Id="rId9" Type="http://schemas.openxmlformats.org/officeDocument/2006/relationships/image" Target="../media/image118.jpeg"/></Relationships>
</file>

<file path=ppt/slides/_rels/slide13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2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3.xml"/><Relationship Id="rId1" Type="http://schemas.openxmlformats.org/officeDocument/2006/relationships/slideLayout" Target="../slideLayouts/slideLayout126.xml"/></Relationships>
</file>

<file path=ppt/slides/_rels/slide14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4.xml"/><Relationship Id="rId1" Type="http://schemas.openxmlformats.org/officeDocument/2006/relationships/slideLayout" Target="../slideLayouts/slideLayout126.xml"/></Relationships>
</file>

<file path=ppt/slides/_rels/slide14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a:extLst>
            <a:ext uri="{FF2B5EF4-FFF2-40B4-BE49-F238E27FC236}">
              <a16:creationId xmlns:a16="http://schemas.microsoft.com/office/drawing/2014/main" id="{129E5CB2-11F9-9004-6BF4-9C9F899B0479}"/>
            </a:ext>
          </a:extLst>
        </p:cNvPr>
        <p:cNvGrpSpPr/>
        <p:nvPr/>
      </p:nvGrpSpPr>
      <p:grpSpPr>
        <a:xfrm>
          <a:off x="0" y="0"/>
          <a:ext cx="0" cy="0"/>
          <a:chOff x="0" y="0"/>
          <a:chExt cx="0" cy="0"/>
        </a:xfrm>
      </p:grpSpPr>
      <p:sp>
        <p:nvSpPr>
          <p:cNvPr id="1444866" name="Rectangle 2">
            <a:extLst>
              <a:ext uri="{FF2B5EF4-FFF2-40B4-BE49-F238E27FC236}">
                <a16:creationId xmlns:a16="http://schemas.microsoft.com/office/drawing/2014/main" id="{0C22A654-BB3E-210C-F0B6-451228D7755B}"/>
              </a:ext>
            </a:extLst>
          </p:cNvPr>
          <p:cNvSpPr>
            <a:spLocks noGrp="1" noChangeArrowheads="1"/>
          </p:cNvSpPr>
          <p:nvPr>
            <p:ph type="title"/>
          </p:nvPr>
        </p:nvSpPr>
        <p:spPr>
          <a:xfrm>
            <a:off x="344488" y="2070392"/>
            <a:ext cx="9598025" cy="2717217"/>
          </a:xfrm>
        </p:spPr>
        <p:txBody>
          <a:bodyPr/>
          <a:lstStyle/>
          <a:p>
            <a:pPr>
              <a:lnSpc>
                <a:spcPct val="150000"/>
              </a:lnSpc>
            </a:pPr>
            <a:r>
              <a:rPr lang="ja-JP" altLang="en-US" sz="8000" dirty="0">
                <a:solidFill>
                  <a:srgbClr val="CCFF33"/>
                </a:solidFill>
                <a:effectLst>
                  <a:outerShdw blurRad="38100" dist="38100" dir="2700000" algn="tl">
                    <a:srgbClr val="000000">
                      <a:alpha val="43137"/>
                    </a:srgbClr>
                  </a:outerShdw>
                </a:effectLst>
              </a:rPr>
              <a:t>前回の振り返り</a:t>
            </a:r>
          </a:p>
        </p:txBody>
      </p:sp>
    </p:spTree>
    <p:extLst>
      <p:ext uri="{BB962C8B-B14F-4D97-AF65-F5344CB8AC3E}">
        <p14:creationId xmlns:p14="http://schemas.microsoft.com/office/powerpoint/2010/main" val="365106127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8805" y="0"/>
            <a:ext cx="9815512" cy="1143000"/>
          </a:xfrm>
        </p:spPr>
        <p:txBody>
          <a:bodyPr/>
          <a:lstStyle/>
          <a:p>
            <a:r>
              <a:rPr lang="en-US" altLang="ja-JP" dirty="0"/>
              <a:t>The Strategy of Preventive Medicine</a:t>
            </a:r>
            <a:br>
              <a:rPr lang="en-US" altLang="ja-JP" dirty="0"/>
            </a:br>
            <a:r>
              <a:rPr lang="ja-JP" altLang="en-US" dirty="0"/>
              <a:t>（</a:t>
            </a:r>
            <a:r>
              <a:rPr lang="en-US" altLang="ja-JP" dirty="0"/>
              <a:t>Geoffrey Rose</a:t>
            </a:r>
            <a:r>
              <a:rPr lang="ja-JP" altLang="en-US" dirty="0"/>
              <a:t>）</a:t>
            </a:r>
            <a:endParaRPr kumimoji="1" lang="ja-JP" altLang="en-US" dirty="0"/>
          </a:p>
        </p:txBody>
      </p:sp>
      <p:sp>
        <p:nvSpPr>
          <p:cNvPr id="3" name="コンテンツ プレースホルダ 2"/>
          <p:cNvSpPr>
            <a:spLocks noGrp="1"/>
          </p:cNvSpPr>
          <p:nvPr>
            <p:ph idx="1"/>
          </p:nvPr>
        </p:nvSpPr>
        <p:spPr>
          <a:xfrm>
            <a:off x="0" y="1291473"/>
            <a:ext cx="10287000" cy="5427962"/>
          </a:xfrm>
        </p:spPr>
        <p:txBody>
          <a:bodyPr/>
          <a:lstStyle/>
          <a:p>
            <a:pPr marL="0" indent="0" algn="ctr"/>
            <a:r>
              <a:rPr lang="ja-JP" altLang="en-US" dirty="0">
                <a:solidFill>
                  <a:srgbClr val="FF66FF"/>
                </a:solidFill>
                <a:latin typeface="HGS創英角ﾎﾟｯﾌﾟ体" pitchFamily="50" charset="-128"/>
                <a:ea typeface="HGS創英角ﾎﾟｯﾌﾟ体" pitchFamily="50" charset="-128"/>
              </a:rPr>
              <a:t>効率</a:t>
            </a:r>
            <a:r>
              <a:rPr lang="ja-JP" altLang="en-US" dirty="0"/>
              <a:t>のよい予防医学的方法として、</a:t>
            </a:r>
            <a:endParaRPr lang="en-US" altLang="ja-JP" dirty="0"/>
          </a:p>
          <a:p>
            <a:pPr marL="0" indent="0" algn="ctr"/>
            <a:r>
              <a:rPr lang="ja-JP" altLang="en-US" dirty="0"/>
              <a:t>疾患を発症しやすい</a:t>
            </a:r>
            <a:endParaRPr lang="en-US" altLang="ja-JP" dirty="0"/>
          </a:p>
          <a:p>
            <a:pPr marL="0" indent="0" algn="ctr"/>
            <a:r>
              <a:rPr lang="ja-JP" altLang="en-US" dirty="0"/>
              <a:t>高い</a:t>
            </a:r>
            <a:r>
              <a:rPr lang="ja-JP" altLang="en-US" dirty="0">
                <a:solidFill>
                  <a:srgbClr val="FF66FF"/>
                </a:solidFill>
              </a:rPr>
              <a:t>リスク</a:t>
            </a:r>
            <a:r>
              <a:rPr lang="ja-JP" altLang="en-US" dirty="0">
                <a:solidFill>
                  <a:srgbClr val="66FF66"/>
                </a:solidFill>
              </a:rPr>
              <a:t>（ハイリスク）</a:t>
            </a:r>
            <a:r>
              <a:rPr lang="ja-JP" altLang="en-US" dirty="0"/>
              <a:t>をもった</a:t>
            </a:r>
            <a:r>
              <a:rPr lang="ja-JP" altLang="en-US" dirty="0">
                <a:solidFill>
                  <a:srgbClr val="FFC000"/>
                </a:solidFill>
                <a:latin typeface="HGS創英角ﾎﾟｯﾌﾟ体" pitchFamily="50" charset="-128"/>
                <a:ea typeface="HGS創英角ﾎﾟｯﾌﾟ体" pitchFamily="50" charset="-128"/>
              </a:rPr>
              <a:t>個人</a:t>
            </a:r>
            <a:r>
              <a:rPr lang="ja-JP" altLang="en-US" dirty="0"/>
              <a:t>に</a:t>
            </a:r>
            <a:endParaRPr lang="en-US" altLang="ja-JP" dirty="0"/>
          </a:p>
          <a:p>
            <a:pPr marL="0" indent="0" algn="ctr"/>
            <a:r>
              <a:rPr lang="ja-JP" altLang="en-US" dirty="0"/>
              <a:t>対象を絞り込んだ戦略</a:t>
            </a:r>
            <a:r>
              <a:rPr lang="ja-JP" altLang="en-US" dirty="0">
                <a:solidFill>
                  <a:srgbClr val="66FF66"/>
                </a:solidFill>
              </a:rPr>
              <a:t>（アプローチ）</a:t>
            </a:r>
            <a:r>
              <a:rPr lang="ja-JP" altLang="en-US" dirty="0"/>
              <a:t>が考えられます。</a:t>
            </a:r>
            <a:endParaRPr lang="en-US" altLang="ja-JP" dirty="0"/>
          </a:p>
          <a:p>
            <a:pPr marL="0" indent="0" algn="ctr"/>
            <a:r>
              <a:rPr lang="ja-JP" altLang="en-US" dirty="0">
                <a:solidFill>
                  <a:srgbClr val="FF66FF"/>
                </a:solidFill>
                <a:latin typeface="HGS創英角ﾎﾟｯﾌﾟ体" pitchFamily="50" charset="-128"/>
                <a:ea typeface="HGS創英角ﾎﾟｯﾌﾟ体" pitchFamily="50" charset="-128"/>
              </a:rPr>
              <a:t>＋</a:t>
            </a:r>
            <a:endParaRPr lang="en-US" altLang="ja-JP" dirty="0"/>
          </a:p>
          <a:p>
            <a:pPr marL="0" indent="0" algn="ctr"/>
            <a:r>
              <a:rPr lang="ja-JP" altLang="en-US" dirty="0">
                <a:solidFill>
                  <a:schemeClr val="tx2"/>
                </a:solidFill>
              </a:rPr>
              <a:t>集団全体に</a:t>
            </a:r>
            <a:r>
              <a:rPr lang="ja-JP" altLang="en-US" dirty="0">
                <a:solidFill>
                  <a:srgbClr val="FF66FF"/>
                </a:solidFill>
              </a:rPr>
              <a:t>リスク</a:t>
            </a:r>
            <a:r>
              <a:rPr lang="ja-JP" altLang="en-US" dirty="0">
                <a:solidFill>
                  <a:schemeClr val="tx2"/>
                </a:solidFill>
              </a:rPr>
              <a:t>が広く分布する場合</a:t>
            </a:r>
            <a:r>
              <a:rPr lang="ja-JP" altLang="en-US" dirty="0"/>
              <a:t>には、</a:t>
            </a:r>
            <a:endParaRPr lang="en-US" altLang="ja-JP" dirty="0"/>
          </a:p>
          <a:p>
            <a:pPr marL="0" indent="0" algn="ctr"/>
            <a:r>
              <a:rPr lang="ja-JP" altLang="en-US" dirty="0"/>
              <a:t>対象を一部に限定しない</a:t>
            </a:r>
            <a:endParaRPr lang="en-US" altLang="ja-JP" dirty="0"/>
          </a:p>
          <a:p>
            <a:pPr marL="0" indent="0" algn="ctr"/>
            <a:r>
              <a:rPr lang="ja-JP" altLang="en-US" dirty="0">
                <a:solidFill>
                  <a:srgbClr val="FFC000"/>
                </a:solidFill>
                <a:latin typeface="HGS創英角ﾎﾟｯﾌﾟ体" pitchFamily="50" charset="-128"/>
                <a:ea typeface="HGS創英角ﾎﾟｯﾌﾟ体" pitchFamily="50" charset="-128"/>
              </a:rPr>
              <a:t>集団</a:t>
            </a:r>
            <a:r>
              <a:rPr lang="ja-JP" altLang="en-US" dirty="0"/>
              <a:t>全体</a:t>
            </a:r>
            <a:r>
              <a:rPr lang="ja-JP" altLang="en-US" dirty="0">
                <a:solidFill>
                  <a:srgbClr val="66FF66"/>
                </a:solidFill>
              </a:rPr>
              <a:t>（ポピュレーション）</a:t>
            </a:r>
            <a:r>
              <a:rPr lang="ja-JP" altLang="en-US" dirty="0"/>
              <a:t>への</a:t>
            </a:r>
            <a:endParaRPr lang="en-US" altLang="ja-JP" dirty="0"/>
          </a:p>
          <a:p>
            <a:pPr marL="0" indent="0" algn="ctr"/>
            <a:r>
              <a:rPr lang="ja-JP" altLang="en-US" dirty="0"/>
              <a:t>戦略</a:t>
            </a:r>
            <a:r>
              <a:rPr lang="ja-JP" altLang="en-US" dirty="0">
                <a:solidFill>
                  <a:srgbClr val="66FF66"/>
                </a:solidFill>
              </a:rPr>
              <a:t>（アプローチ）</a:t>
            </a:r>
            <a:r>
              <a:rPr lang="ja-JP" altLang="en-US" dirty="0"/>
              <a:t>が</a:t>
            </a:r>
            <a:r>
              <a:rPr lang="ja-JP" altLang="en-US" dirty="0">
                <a:solidFill>
                  <a:srgbClr val="FF66FF"/>
                </a:solidFill>
                <a:latin typeface="HGS創英角ﾎﾟｯﾌﾟ体" pitchFamily="50" charset="-128"/>
                <a:ea typeface="HGS創英角ﾎﾟｯﾌﾟ体" pitchFamily="50" charset="-128"/>
              </a:rPr>
              <a:t>必要</a:t>
            </a:r>
            <a:r>
              <a:rPr lang="ja-JP" altLang="en-US" dirty="0"/>
              <a:t>になってきます。</a:t>
            </a:r>
            <a:endParaRPr kumimoji="1" lang="ja-JP" altLang="en-US" dirty="0"/>
          </a:p>
        </p:txBody>
      </p:sp>
      <p:pic>
        <p:nvPicPr>
          <p:cNvPr id="4" name="図 3" descr="文字が書かれている&#10;&#10;自動的に生成された説明">
            <a:extLst>
              <a:ext uri="{FF2B5EF4-FFF2-40B4-BE49-F238E27FC236}">
                <a16:creationId xmlns:a16="http://schemas.microsoft.com/office/drawing/2014/main" id="{8ECEB18E-A432-ED99-EA4C-BF5399DB88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705330"/>
            <a:ext cx="1399082" cy="2107291"/>
          </a:xfrm>
          <a:prstGeom prst="rect">
            <a:avLst/>
          </a:prstGeom>
        </p:spPr>
      </p:pic>
      <p:pic>
        <p:nvPicPr>
          <p:cNvPr id="5" name="図 4" descr="文字が書かれている&#10;&#10;中程度の精度で自動的に生成された説明">
            <a:extLst>
              <a:ext uri="{FF2B5EF4-FFF2-40B4-BE49-F238E27FC236}">
                <a16:creationId xmlns:a16="http://schemas.microsoft.com/office/drawing/2014/main" id="{542BB81F-7A40-249B-F317-C3424227F2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4002" y="3666789"/>
            <a:ext cx="1560138" cy="2184372"/>
          </a:xfrm>
          <a:prstGeom prst="rect">
            <a:avLst/>
          </a:prstGeom>
        </p:spPr>
      </p:pic>
    </p:spTree>
    <p:extLst>
      <p:ext uri="{BB962C8B-B14F-4D97-AF65-F5344CB8AC3E}">
        <p14:creationId xmlns:p14="http://schemas.microsoft.com/office/powerpoint/2010/main" val="25541268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childTnLst>
                                    <p:anim calcmode="discrete" valueType="str">
                                      <p:cBhvr>
                                        <p:cTn id="6" dur="1000" fill="hold"/>
                                        <p:tgtEl>
                                          <p:spTgt spid="3">
                                            <p:txEl>
                                              <p:pRg st="4" end="4"/>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1" name="テキスト ボックス 20">
            <a:extLst>
              <a:ext uri="{FF2B5EF4-FFF2-40B4-BE49-F238E27FC236}">
                <a16:creationId xmlns:a16="http://schemas.microsoft.com/office/drawing/2014/main" id="{282A002D-22D5-40DD-A50D-3C22BF3B9A61}"/>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4871863" y="1411339"/>
            <a:ext cx="2879314" cy="185493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29" name="テキスト ボックス 28">
            <a:extLst>
              <a:ext uri="{FF2B5EF4-FFF2-40B4-BE49-F238E27FC236}">
                <a16:creationId xmlns:a16="http://schemas.microsoft.com/office/drawing/2014/main" id="{F062FBF7-F1C3-4DB8-8004-AB12DFAC0E1D}"/>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DB2D8507-61C4-4504-B25D-AAF7A7E563FF}"/>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387100466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ja-JP" altLang="en-US"/>
              <a:t>現代社会の課題</a:t>
            </a:r>
          </a:p>
        </p:txBody>
      </p:sp>
      <p:sp>
        <p:nvSpPr>
          <p:cNvPr id="915459" name="Rectangle 3"/>
          <p:cNvSpPr>
            <a:spLocks noGrp="1" noChangeArrowheads="1"/>
          </p:cNvSpPr>
          <p:nvPr>
            <p:ph idx="1"/>
          </p:nvPr>
        </p:nvSpPr>
        <p:spPr>
          <a:xfrm>
            <a:off x="1711325" y="2252663"/>
            <a:ext cx="6807200" cy="4054475"/>
          </a:xfrm>
        </p:spPr>
        <p:txBody>
          <a:bodyPr/>
          <a:lstStyle/>
          <a:p>
            <a:pPr marL="0" indent="0" eaLnBrk="1" hangingPunct="1">
              <a:buFont typeface="Monotype Sorts" pitchFamily="2" charset="2"/>
              <a:buNone/>
            </a:pPr>
            <a:r>
              <a:rPr lang="ja-JP" altLang="en-US" dirty="0"/>
              <a:t>一番の課題は</a:t>
            </a:r>
            <a:r>
              <a:rPr lang="ja-JP" altLang="en-US" dirty="0">
                <a:solidFill>
                  <a:srgbClr val="FF99FF"/>
                </a:solidFill>
              </a:rPr>
              <a:t>「関係性の喪失」</a:t>
            </a:r>
          </a:p>
          <a:p>
            <a:pPr marL="0" indent="0" eaLnBrk="1" hangingPunct="1">
              <a:buFont typeface="Monotype Sorts" pitchFamily="2" charset="2"/>
              <a:buNone/>
            </a:pPr>
            <a:endParaRPr lang="ja-JP" altLang="en-US" dirty="0"/>
          </a:p>
          <a:p>
            <a:pPr marL="0" indent="0" eaLnBrk="1" hangingPunct="1">
              <a:buFont typeface="Monotype Sorts" pitchFamily="2" charset="2"/>
              <a:buNone/>
            </a:pPr>
            <a:r>
              <a:rPr lang="ja-JP" altLang="en-US" dirty="0"/>
              <a:t>最優先の目標は</a:t>
            </a:r>
            <a:r>
              <a:rPr lang="ja-JP" altLang="en-US" dirty="0">
                <a:solidFill>
                  <a:srgbClr val="FF99FF"/>
                </a:solidFill>
              </a:rPr>
              <a:t>「関係性の再構築」</a:t>
            </a:r>
          </a:p>
          <a:p>
            <a:pPr marL="0" indent="0" eaLnBrk="1" hangingPunct="1">
              <a:buFont typeface="Monotype Sorts" pitchFamily="2" charset="2"/>
              <a:buNone/>
            </a:pPr>
            <a:endParaRPr lang="ja-JP" altLang="en-US" dirty="0"/>
          </a:p>
          <a:p>
            <a:pPr marL="0" indent="0" eaLnBrk="1" hangingPunct="1">
              <a:buFont typeface="Monotype Sorts" pitchFamily="2" charset="2"/>
              <a:buNone/>
            </a:pPr>
            <a:r>
              <a:rPr lang="ja-JP" altLang="en-US" dirty="0"/>
              <a:t>そのために急がれるのは</a:t>
            </a:r>
          </a:p>
          <a:p>
            <a:pPr marL="0" indent="0" eaLnBrk="1" hangingPunct="1">
              <a:buFont typeface="Monotype Sorts" pitchFamily="2" charset="2"/>
              <a:buNone/>
            </a:pPr>
            <a:r>
              <a:rPr lang="ja-JP" altLang="en-US" dirty="0"/>
              <a:t>　　</a:t>
            </a:r>
            <a:r>
              <a:rPr lang="ja-JP" altLang="en-US" dirty="0">
                <a:solidFill>
                  <a:srgbClr val="FF99FF"/>
                </a:solidFill>
              </a:rPr>
              <a:t>「コミュニケーション能力の再開発」</a:t>
            </a:r>
          </a:p>
          <a:p>
            <a:pPr marL="0" indent="0" eaLnBrk="1" hangingPunct="1">
              <a:buFont typeface="Monotype Sorts" pitchFamily="2" charset="2"/>
              <a:buNone/>
            </a:pPr>
            <a:endParaRPr lang="ja-JP" altLang="en-US" dirty="0">
              <a:solidFill>
                <a:srgbClr val="FF99FF"/>
              </a:solidFill>
            </a:endParaRPr>
          </a:p>
          <a:p>
            <a:pPr marL="0" indent="0" eaLnBrk="1" hangingPunct="1">
              <a:buFont typeface="Monotype Sorts" pitchFamily="2" charset="2"/>
              <a:buNone/>
            </a:pPr>
            <a:endParaRPr lang="ja-JP" altLang="en-US" dirty="0"/>
          </a:p>
        </p:txBody>
      </p:sp>
      <p:sp>
        <p:nvSpPr>
          <p:cNvPr id="915460" name="Text Box 4"/>
          <p:cNvSpPr txBox="1">
            <a:spLocks noChangeArrowheads="1"/>
          </p:cNvSpPr>
          <p:nvPr/>
        </p:nvSpPr>
        <p:spPr bwMode="auto">
          <a:xfrm>
            <a:off x="5413375" y="1430338"/>
            <a:ext cx="4596130"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（前</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WHO</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西太平洋地域事務局長　尾身茂氏）</a:t>
            </a:r>
            <a:endPar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2003</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年　日本公衆衛生学会（京都）</a:t>
            </a:r>
          </a:p>
        </p:txBody>
      </p:sp>
      <p:sp>
        <p:nvSpPr>
          <p:cNvPr id="5" name="正方形/長方形 4">
            <a:extLst>
              <a:ext uri="{FF2B5EF4-FFF2-40B4-BE49-F238E27FC236}">
                <a16:creationId xmlns:a16="http://schemas.microsoft.com/office/drawing/2014/main" id="{27CBE082-E812-4C2F-9A15-C5A4AE331E19}"/>
              </a:ext>
            </a:extLst>
          </p:cNvPr>
          <p:cNvSpPr/>
          <p:nvPr/>
        </p:nvSpPr>
        <p:spPr>
          <a:xfrm>
            <a:off x="5629012" y="6596390"/>
            <a:ext cx="4657987" cy="2616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dirty="0">
                <a:ln>
                  <a:noFill/>
                </a:ln>
                <a:solidFill>
                  <a:srgbClr val="FFFFFF"/>
                </a:solidFill>
                <a:effectLst/>
                <a:uLnTx/>
                <a:uFillTx/>
                <a:latin typeface="游明朝" panose="02020400000000000000" pitchFamily="18" charset="-128"/>
                <a:ea typeface="ＭＳ Ｐゴシック" pitchFamily="50" charset="-128"/>
                <a:cs typeface="Times New Roman" panose="02020603050405020304" pitchFamily="18" charset="0"/>
                <a:hlinkClick r:id="rId2"/>
              </a:rPr>
              <a:t>http://www.igaku-shoin.co.jp/nwsppr/n2004dir/n2572dir/n2572_01.htm</a:t>
            </a:r>
            <a:endPar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8139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15460"/>
                                        </p:tgtEl>
                                        <p:attrNameLst>
                                          <p:attrName>style.visibility</p:attrName>
                                        </p:attrNameLst>
                                      </p:cBhvr>
                                      <p:to>
                                        <p:strVal val="visible"/>
                                      </p:to>
                                    </p:set>
                                    <p:animEffect transition="in" filter="strips(downRight)">
                                      <p:cBhvr>
                                        <p:cTn id="7" dur="2000"/>
                                        <p:tgtEl>
                                          <p:spTgt spid="91546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15459">
                                            <p:txEl>
                                              <p:pRg st="0" end="0"/>
                                            </p:txEl>
                                          </p:spTgt>
                                        </p:tgtEl>
                                        <p:attrNameLst>
                                          <p:attrName>style.visibility</p:attrName>
                                        </p:attrNameLst>
                                      </p:cBhvr>
                                      <p:to>
                                        <p:strVal val="visible"/>
                                      </p:to>
                                    </p:set>
                                    <p:animEffect transition="in" filter="strips(downRight)">
                                      <p:cBhvr>
                                        <p:cTn id="12" dur="5000"/>
                                        <p:tgtEl>
                                          <p:spTgt spid="915459">
                                            <p:txEl>
                                              <p:pRg st="0" end="0"/>
                                            </p:txEl>
                                          </p:spTgt>
                                        </p:tgtEl>
                                      </p:cBhvr>
                                    </p:animEffect>
                                  </p:childTnLst>
                                </p:cTn>
                              </p:par>
                            </p:childTnLst>
                          </p:cTn>
                        </p:par>
                        <p:par>
                          <p:cTn id="13" fill="hold">
                            <p:stCondLst>
                              <p:cond delay="5000"/>
                            </p:stCondLst>
                            <p:childTnLst>
                              <p:par>
                                <p:cTn id="14" presetID="18" presetClass="entr" presetSubtype="6" fill="hold" grpId="0" nodeType="afterEffect">
                                  <p:stCondLst>
                                    <p:cond delay="0"/>
                                  </p:stCondLst>
                                  <p:childTnLst>
                                    <p:set>
                                      <p:cBhvr>
                                        <p:cTn id="15" dur="1" fill="hold">
                                          <p:stCondLst>
                                            <p:cond delay="0"/>
                                          </p:stCondLst>
                                        </p:cTn>
                                        <p:tgtEl>
                                          <p:spTgt spid="915459">
                                            <p:txEl>
                                              <p:pRg st="2" end="2"/>
                                            </p:txEl>
                                          </p:spTgt>
                                        </p:tgtEl>
                                        <p:attrNameLst>
                                          <p:attrName>style.visibility</p:attrName>
                                        </p:attrNameLst>
                                      </p:cBhvr>
                                      <p:to>
                                        <p:strVal val="visible"/>
                                      </p:to>
                                    </p:set>
                                    <p:animEffect transition="in" filter="strips(downRight)">
                                      <p:cBhvr>
                                        <p:cTn id="16" dur="5000"/>
                                        <p:tgtEl>
                                          <p:spTgt spid="915459">
                                            <p:txEl>
                                              <p:pRg st="2" end="2"/>
                                            </p:txEl>
                                          </p:spTgt>
                                        </p:tgtEl>
                                      </p:cBhvr>
                                    </p:animEffect>
                                  </p:childTnLst>
                                </p:cTn>
                              </p:par>
                            </p:childTnLst>
                          </p:cTn>
                        </p:par>
                        <p:par>
                          <p:cTn id="17" fill="hold">
                            <p:stCondLst>
                              <p:cond delay="10000"/>
                            </p:stCondLst>
                            <p:childTnLst>
                              <p:par>
                                <p:cTn id="18" presetID="18" presetClass="entr" presetSubtype="6" fill="hold" grpId="0" nodeType="afterEffect">
                                  <p:stCondLst>
                                    <p:cond delay="0"/>
                                  </p:stCondLst>
                                  <p:childTnLst>
                                    <p:set>
                                      <p:cBhvr>
                                        <p:cTn id="19" dur="1" fill="hold">
                                          <p:stCondLst>
                                            <p:cond delay="0"/>
                                          </p:stCondLst>
                                        </p:cTn>
                                        <p:tgtEl>
                                          <p:spTgt spid="915459">
                                            <p:txEl>
                                              <p:pRg st="4" end="4"/>
                                            </p:txEl>
                                          </p:spTgt>
                                        </p:tgtEl>
                                        <p:attrNameLst>
                                          <p:attrName>style.visibility</p:attrName>
                                        </p:attrNameLst>
                                      </p:cBhvr>
                                      <p:to>
                                        <p:strVal val="visible"/>
                                      </p:to>
                                    </p:set>
                                    <p:animEffect transition="in" filter="strips(downRight)">
                                      <p:cBhvr>
                                        <p:cTn id="20" dur="3000"/>
                                        <p:tgtEl>
                                          <p:spTgt spid="915459">
                                            <p:txEl>
                                              <p:pRg st="4" end="4"/>
                                            </p:txEl>
                                          </p:spTgt>
                                        </p:tgtEl>
                                      </p:cBhvr>
                                    </p:animEffect>
                                  </p:childTnLst>
                                </p:cTn>
                              </p:par>
                            </p:childTnLst>
                          </p:cTn>
                        </p:par>
                        <p:par>
                          <p:cTn id="21" fill="hold">
                            <p:stCondLst>
                              <p:cond delay="13000"/>
                            </p:stCondLst>
                            <p:childTnLst>
                              <p:par>
                                <p:cTn id="22" presetID="18" presetClass="entr" presetSubtype="6" fill="hold" grpId="0" nodeType="afterEffect">
                                  <p:stCondLst>
                                    <p:cond delay="0"/>
                                  </p:stCondLst>
                                  <p:childTnLst>
                                    <p:set>
                                      <p:cBhvr>
                                        <p:cTn id="23" dur="1" fill="hold">
                                          <p:stCondLst>
                                            <p:cond delay="0"/>
                                          </p:stCondLst>
                                        </p:cTn>
                                        <p:tgtEl>
                                          <p:spTgt spid="915459">
                                            <p:txEl>
                                              <p:pRg st="5" end="5"/>
                                            </p:txEl>
                                          </p:spTgt>
                                        </p:tgtEl>
                                        <p:attrNameLst>
                                          <p:attrName>style.visibility</p:attrName>
                                        </p:attrNameLst>
                                      </p:cBhvr>
                                      <p:to>
                                        <p:strVal val="visible"/>
                                      </p:to>
                                    </p:set>
                                    <p:animEffect transition="in" filter="strips(downRight)">
                                      <p:cBhvr>
                                        <p:cTn id="24" dur="5000"/>
                                        <p:tgtEl>
                                          <p:spTgt spid="915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59" grpId="0" build="p"/>
      <p:bldP spid="91546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387677" y="1160536"/>
            <a:ext cx="9511645" cy="4536928"/>
          </a:xfrm>
        </p:spPr>
        <p:txBody>
          <a:bodyPr/>
          <a:lstStyle/>
          <a:p>
            <a:pPr eaLnBrk="1" hangingPunct="1"/>
            <a:r>
              <a:rPr lang="ja-JP" altLang="en-US" sz="4800" dirty="0">
                <a:solidFill>
                  <a:srgbClr val="CCFF33"/>
                </a:solidFill>
                <a:effectLst>
                  <a:outerShdw blurRad="38100" dist="38100" dir="2700000" algn="tl">
                    <a:srgbClr val="000000">
                      <a:alpha val="43137"/>
                    </a:srgbClr>
                  </a:outerShdw>
                </a:effectLst>
              </a:rPr>
              <a:t>いまを生きる一人ひとりの課題</a:t>
            </a:r>
            <a:br>
              <a:rPr lang="en-US" altLang="ja-JP" sz="4800" dirty="0">
                <a:solidFill>
                  <a:srgbClr val="CCFF33"/>
                </a:solidFill>
                <a:effectLst>
                  <a:outerShdw blurRad="38100" dist="38100" dir="2700000" algn="tl">
                    <a:srgbClr val="000000">
                      <a:alpha val="43137"/>
                    </a:srgbClr>
                  </a:outerShdw>
                </a:effectLst>
              </a:rPr>
            </a:br>
            <a:br>
              <a:rPr lang="en-US" altLang="ja-JP" sz="6000" dirty="0">
                <a:solidFill>
                  <a:srgbClr val="CCFF33"/>
                </a:solidFill>
                <a:effectLst>
                  <a:outerShdw blurRad="38100" dist="38100" dir="2700000" algn="tl">
                    <a:srgbClr val="000000">
                      <a:alpha val="43137"/>
                    </a:srgbClr>
                  </a:outerShdw>
                </a:effectLst>
              </a:rPr>
            </a:br>
            <a:r>
              <a:rPr lang="ja-JP" altLang="en-US" sz="8800" dirty="0">
                <a:solidFill>
                  <a:srgbClr val="CCFF33"/>
                </a:solidFill>
                <a:effectLst>
                  <a:outerShdw blurRad="38100" dist="38100" dir="2700000" algn="tl">
                    <a:srgbClr val="000000">
                      <a:alpha val="43137"/>
                    </a:srgbClr>
                  </a:outerShdw>
                </a:effectLst>
                <a:latin typeface="HGS行書体" pitchFamily="66" charset="-128"/>
                <a:ea typeface="HGS行書体" pitchFamily="66" charset="-128"/>
              </a:rPr>
              <a:t>「こころを病む」</a:t>
            </a:r>
            <a:br>
              <a:rPr lang="ja-JP" altLang="en-US" sz="8800" dirty="0">
                <a:solidFill>
                  <a:srgbClr val="CCFF33"/>
                </a:solidFill>
                <a:effectLst>
                  <a:outerShdw blurRad="38100" dist="38100" dir="2700000" algn="tl">
                    <a:srgbClr val="000000">
                      <a:alpha val="43137"/>
                    </a:srgbClr>
                  </a:outerShdw>
                </a:effectLst>
                <a:latin typeface="HGS行書体" pitchFamily="66" charset="-128"/>
                <a:ea typeface="HGS行書体" pitchFamily="66" charset="-128"/>
              </a:rPr>
            </a:br>
            <a:br>
              <a:rPr lang="ja-JP" altLang="en-US" sz="6000" dirty="0">
                <a:solidFill>
                  <a:srgbClr val="CCFF33"/>
                </a:solidFill>
                <a:effectLst>
                  <a:outerShdw blurRad="38100" dist="38100" dir="2700000" algn="tl">
                    <a:srgbClr val="000000">
                      <a:alpha val="43137"/>
                    </a:srgbClr>
                  </a:outerShdw>
                </a:effectLst>
              </a:rPr>
            </a:br>
            <a:r>
              <a:rPr lang="ja-JP" altLang="en-US" sz="4800" dirty="0">
                <a:solidFill>
                  <a:srgbClr val="CCFF33"/>
                </a:solidFill>
                <a:effectLst>
                  <a:outerShdw blurRad="38100" dist="38100" dir="2700000" algn="tl">
                    <a:srgbClr val="000000">
                      <a:alpha val="43137"/>
                    </a:srgbClr>
                  </a:outerShdw>
                </a:effectLst>
              </a:rPr>
              <a:t>とは？</a:t>
            </a:r>
          </a:p>
        </p:txBody>
      </p:sp>
    </p:spTree>
    <p:extLst>
      <p:ext uri="{BB962C8B-B14F-4D97-AF65-F5344CB8AC3E}">
        <p14:creationId xmlns:p14="http://schemas.microsoft.com/office/powerpoint/2010/main" val="37311444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162818"/>
                                        </p:tgtEl>
                                        <p:attrNameLst>
                                          <p:attrName>style.visibility</p:attrName>
                                        </p:attrNameLst>
                                      </p:cBhvr>
                                      <p:to>
                                        <p:strVal val="visible"/>
                                      </p:to>
                                    </p:set>
                                    <p:animEffect transition="in" filter="fade">
                                      <p:cBhvr>
                                        <p:cTn id="7" dur="7250"/>
                                        <p:tgtEl>
                                          <p:spTgt spid="162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9013" name="Rectangle 5"/>
          <p:cNvSpPr>
            <a:spLocks noChangeArrowheads="1"/>
          </p:cNvSpPr>
          <p:nvPr/>
        </p:nvSpPr>
        <p:spPr bwMode="auto">
          <a:xfrm>
            <a:off x="209550" y="1509713"/>
            <a:ext cx="9826625" cy="5060950"/>
          </a:xfrm>
          <a:prstGeom prst="rect">
            <a:avLst/>
          </a:prstGeom>
          <a:noFill/>
          <a:ln w="9525">
            <a:noFill/>
            <a:miter lim="800000"/>
            <a:headEnd/>
            <a:tailEnd/>
          </a:ln>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仕事が思い通りにいかない、仕事に違和感を感じたとき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その仕事から離れればいい</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そうだ、仕事は辞めた</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と本当に行動しますか？</a:t>
            </a:r>
          </a:p>
        </p:txBody>
      </p:sp>
      <p:sp>
        <p:nvSpPr>
          <p:cNvPr id="163842" name="Rectangle 2"/>
          <p:cNvSpPr>
            <a:spLocks noGrp="1" noChangeArrowheads="1"/>
          </p:cNvSpPr>
          <p:nvPr>
            <p:ph type="title"/>
          </p:nvPr>
        </p:nvSpPr>
        <p:spPr>
          <a:xfrm>
            <a:off x="214313" y="211138"/>
            <a:ext cx="9815512" cy="1143000"/>
          </a:xfrm>
        </p:spPr>
        <p:txBody>
          <a:bodyPr/>
          <a:lstStyle/>
          <a:p>
            <a:pPr eaLnBrk="1" hangingPunct="1"/>
            <a:r>
              <a:rPr lang="ja-JP" altLang="en-US" dirty="0"/>
              <a:t>こころを病むとは</a:t>
            </a:r>
          </a:p>
        </p:txBody>
      </p:sp>
      <p:sp>
        <p:nvSpPr>
          <p:cNvPr id="1579011" name="Rectangle 3"/>
          <p:cNvSpPr>
            <a:spLocks noGrp="1" noChangeArrowheads="1"/>
          </p:cNvSpPr>
          <p:nvPr>
            <p:ph idx="1"/>
          </p:nvPr>
        </p:nvSpPr>
        <p:spPr>
          <a:xfrm>
            <a:off x="209550" y="1949450"/>
            <a:ext cx="9823450" cy="4370388"/>
          </a:xfrm>
        </p:spPr>
        <p:txBody>
          <a:bodyPr/>
          <a:lstStyle/>
          <a:p>
            <a:pPr algn="ctr" eaLnBrk="1" hangingPunct="1">
              <a:lnSpc>
                <a:spcPct val="130000"/>
              </a:lnSpc>
              <a:buFont typeface="Monotype Sorts" pitchFamily="2" charset="2"/>
              <a:buNone/>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周囲の人の常識や思慮分別</a:t>
            </a:r>
            <a:r>
              <a:rPr lang="ja-JP" altLang="en-US" dirty="0"/>
              <a:t>から</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57333"/>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70340380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childTnLst>
                                    <p:set>
                                      <p:cBhvr>
                                        <p:cTn id="6" dur="1" fill="hold">
                                          <p:stCondLst>
                                            <p:cond delay="0"/>
                                          </p:stCondLst>
                                        </p:cTn>
                                        <p:tgtEl>
                                          <p:spTgt spid="163842"/>
                                        </p:tgtEl>
                                        <p:attrNameLst>
                                          <p:attrName>style.visibility</p:attrName>
                                        </p:attrNameLst>
                                      </p:cBhvr>
                                      <p:to>
                                        <p:strVal val="visible"/>
                                      </p:to>
                                    </p:set>
                                    <p:animEffect transition="in" filter="fade">
                                      <p:cBhvr>
                                        <p:cTn id="7" dur="3000"/>
                                        <p:tgtEl>
                                          <p:spTgt spid="163842"/>
                                        </p:tgtEl>
                                      </p:cBhvr>
                                    </p:animEffect>
                                  </p:childTnLst>
                                </p:cTn>
                              </p:par>
                            </p:childTnLst>
                          </p:cTn>
                        </p:par>
                        <p:par>
                          <p:cTn id="8" fill="hold">
                            <p:stCondLst>
                              <p:cond delay="50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579011">
                                            <p:txEl>
                                              <p:pRg st="0" end="0"/>
                                            </p:txEl>
                                          </p:spTgt>
                                        </p:tgtEl>
                                        <p:attrNameLst>
                                          <p:attrName>style.visibility</p:attrName>
                                        </p:attrNameLst>
                                      </p:cBhvr>
                                      <p:to>
                                        <p:strVal val="visible"/>
                                      </p:to>
                                    </p:set>
                                    <p:animEffect transition="in" filter="fade">
                                      <p:cBhvr>
                                        <p:cTn id="11" dur="2000"/>
                                        <p:tgtEl>
                                          <p:spTgt spid="1579011">
                                            <p:txEl>
                                              <p:pRg st="0" end="0"/>
                                            </p:txEl>
                                          </p:spTgt>
                                        </p:tgtEl>
                                      </p:cBhvr>
                                    </p:animEffect>
                                  </p:childTnLst>
                                </p:cTn>
                              </p:par>
                            </p:childTnLst>
                          </p:cTn>
                        </p:par>
                        <p:par>
                          <p:cTn id="12" fill="hold">
                            <p:stCondLst>
                              <p:cond delay="90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579011">
                                            <p:txEl>
                                              <p:pRg st="2" end="2"/>
                                            </p:txEl>
                                          </p:spTgt>
                                        </p:tgtEl>
                                        <p:attrNameLst>
                                          <p:attrName>style.visibility</p:attrName>
                                        </p:attrNameLst>
                                      </p:cBhvr>
                                      <p:to>
                                        <p:strVal val="visible"/>
                                      </p:to>
                                    </p:set>
                                    <p:animEffect transition="in" filter="fade">
                                      <p:cBhvr>
                                        <p:cTn id="15" dur="2000"/>
                                        <p:tgtEl>
                                          <p:spTgt spid="1579011">
                                            <p:txEl>
                                              <p:pRg st="2" end="2"/>
                                            </p:txEl>
                                          </p:spTgt>
                                        </p:tgtEl>
                                      </p:cBhvr>
                                    </p:animEffect>
                                  </p:childTnLst>
                                </p:cTn>
                              </p:par>
                            </p:childTnLst>
                          </p:cTn>
                        </p:par>
                        <p:par>
                          <p:cTn id="16" fill="hold">
                            <p:stCondLst>
                              <p:cond delay="126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579011">
                                            <p:txEl>
                                              <p:pRg st="4" end="4"/>
                                            </p:txEl>
                                          </p:spTgt>
                                        </p:tgtEl>
                                        <p:attrNameLst>
                                          <p:attrName>style.visibility</p:attrName>
                                        </p:attrNameLst>
                                      </p:cBhvr>
                                      <p:to>
                                        <p:strVal val="visible"/>
                                      </p:to>
                                    </p:set>
                                    <p:animEffect transition="in" filter="fade">
                                      <p:cBhvr>
                                        <p:cTn id="19" dur="2000"/>
                                        <p:tgtEl>
                                          <p:spTgt spid="1579011">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1000"/>
                                  </p:stCondLst>
                                  <p:iterate type="wd">
                                    <p:tmPct val="10000"/>
                                  </p:iterate>
                                  <p:childTnLst>
                                    <p:set>
                                      <p:cBhvr>
                                        <p:cTn id="23" dur="1" fill="hold">
                                          <p:stCondLst>
                                            <p:cond delay="0"/>
                                          </p:stCondLst>
                                        </p:cTn>
                                        <p:tgtEl>
                                          <p:spTgt spid="1579013">
                                            <p:txEl>
                                              <p:pRg st="0" end="0"/>
                                            </p:txEl>
                                          </p:spTgt>
                                        </p:tgtEl>
                                        <p:attrNameLst>
                                          <p:attrName>style.visibility</p:attrName>
                                        </p:attrNameLst>
                                      </p:cBhvr>
                                      <p:to>
                                        <p:strVal val="visible"/>
                                      </p:to>
                                    </p:set>
                                    <p:animEffect transition="in" filter="fade">
                                      <p:cBhvr>
                                        <p:cTn id="24" dur="2000"/>
                                        <p:tgtEl>
                                          <p:spTgt spid="1579013">
                                            <p:txEl>
                                              <p:pRg st="0" end="0"/>
                                            </p:txEl>
                                          </p:spTgt>
                                        </p:tgtEl>
                                      </p:cBhvr>
                                    </p:animEffect>
                                  </p:childTnLst>
                                </p:cTn>
                              </p:par>
                            </p:childTnLst>
                          </p:cTn>
                        </p:par>
                        <p:par>
                          <p:cTn id="25" fill="hold">
                            <p:stCondLst>
                              <p:cond delay="52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1579013">
                                            <p:txEl>
                                              <p:pRg st="2" end="2"/>
                                            </p:txEl>
                                          </p:spTgt>
                                        </p:tgtEl>
                                        <p:attrNameLst>
                                          <p:attrName>style.visibility</p:attrName>
                                        </p:attrNameLst>
                                      </p:cBhvr>
                                      <p:to>
                                        <p:strVal val="visible"/>
                                      </p:to>
                                    </p:set>
                                    <p:animEffect transition="in" filter="fade">
                                      <p:cBhvr>
                                        <p:cTn id="28" dur="2000"/>
                                        <p:tgtEl>
                                          <p:spTgt spid="1579013">
                                            <p:txEl>
                                              <p:pRg st="2" end="2"/>
                                            </p:txEl>
                                          </p:spTgt>
                                        </p:tgtEl>
                                      </p:cBhvr>
                                    </p:animEffect>
                                  </p:childTnLst>
                                </p:cTn>
                              </p:par>
                            </p:childTnLst>
                          </p:cTn>
                        </p:par>
                        <p:par>
                          <p:cTn id="29" fill="hold">
                            <p:stCondLst>
                              <p:cond delay="8000"/>
                            </p:stCondLst>
                            <p:childTnLst>
                              <p:par>
                                <p:cTn id="30" presetID="10" presetClass="entr" presetSubtype="0" fill="hold" grpId="0" nodeType="afterEffect">
                                  <p:stCondLst>
                                    <p:cond delay="0"/>
                                  </p:stCondLst>
                                  <p:iterate type="wd">
                                    <p:tmPct val="10000"/>
                                  </p:iterate>
                                  <p:childTnLst>
                                    <p:set>
                                      <p:cBhvr>
                                        <p:cTn id="31" dur="1" fill="hold">
                                          <p:stCondLst>
                                            <p:cond delay="0"/>
                                          </p:stCondLst>
                                        </p:cTn>
                                        <p:tgtEl>
                                          <p:spTgt spid="1579013">
                                            <p:txEl>
                                              <p:pRg st="4" end="4"/>
                                            </p:txEl>
                                          </p:spTgt>
                                        </p:tgtEl>
                                        <p:attrNameLst>
                                          <p:attrName>style.visibility</p:attrName>
                                        </p:attrNameLst>
                                      </p:cBhvr>
                                      <p:to>
                                        <p:strVal val="visible"/>
                                      </p:to>
                                    </p:set>
                                    <p:animEffect transition="in" filter="fade">
                                      <p:cBhvr>
                                        <p:cTn id="32" dur="2000"/>
                                        <p:tgtEl>
                                          <p:spTgt spid="1579013">
                                            <p:txEl>
                                              <p:pRg st="4" end="4"/>
                                            </p:txEl>
                                          </p:spTgt>
                                        </p:tgtEl>
                                      </p:cBhvr>
                                    </p:animEffect>
                                  </p:childTnLst>
                                </p:cTn>
                              </p:par>
                            </p:childTnLst>
                          </p:cTn>
                        </p:par>
                        <p:par>
                          <p:cTn id="33" fill="hold">
                            <p:stCondLst>
                              <p:cond delay="11000"/>
                            </p:stCondLst>
                            <p:childTnLst>
                              <p:par>
                                <p:cTn id="34" presetID="10" presetClass="entr" presetSubtype="0" fill="hold" grpId="0" nodeType="afterEffect">
                                  <p:stCondLst>
                                    <p:cond delay="0"/>
                                  </p:stCondLst>
                                  <p:iterate type="wd">
                                    <p:tmPct val="10000"/>
                                  </p:iterate>
                                  <p:childTnLst>
                                    <p:set>
                                      <p:cBhvr>
                                        <p:cTn id="35" dur="1" fill="hold">
                                          <p:stCondLst>
                                            <p:cond delay="0"/>
                                          </p:stCondLst>
                                        </p:cTn>
                                        <p:tgtEl>
                                          <p:spTgt spid="1579013">
                                            <p:txEl>
                                              <p:pRg st="6" end="6"/>
                                            </p:txEl>
                                          </p:spTgt>
                                        </p:tgtEl>
                                        <p:attrNameLst>
                                          <p:attrName>style.visibility</p:attrName>
                                        </p:attrNameLst>
                                      </p:cBhvr>
                                      <p:to>
                                        <p:strVal val="visible"/>
                                      </p:to>
                                    </p:set>
                                    <p:animEffect transition="in" filter="fade">
                                      <p:cBhvr>
                                        <p:cTn id="36" dur="2000"/>
                                        <p:tgtEl>
                                          <p:spTgt spid="15790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9013" grpId="0" build="p"/>
      <p:bldP spid="163842" grpId="0"/>
      <p:bldP spid="15790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7238CDF-30C4-F0C9-9FE1-E8C6DAAAB8F2}"/>
              </a:ext>
            </a:extLst>
          </p:cNvPr>
          <p:cNvSpPr txBox="1"/>
          <p:nvPr/>
        </p:nvSpPr>
        <p:spPr>
          <a:xfrm>
            <a:off x="5142186" y="6611779"/>
            <a:ext cx="514481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https://www3.nhk.or.jp/news/html/20250416/k10014780551000.html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a:extLst>
              <a:ext uri="{FF2B5EF4-FFF2-40B4-BE49-F238E27FC236}">
                <a16:creationId xmlns:a16="http://schemas.microsoft.com/office/drawing/2014/main" id="{7F2A266F-AC28-DDA1-F2CF-4DE81E87E1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04876" y="0"/>
            <a:ext cx="5582124" cy="3668110"/>
          </a:xfrm>
          <a:prstGeom prst="rect">
            <a:avLst/>
          </a:prstGeom>
        </p:spPr>
      </p:pic>
      <p:sp>
        <p:nvSpPr>
          <p:cNvPr id="8" name="テキスト ボックス 7">
            <a:extLst>
              <a:ext uri="{FF2B5EF4-FFF2-40B4-BE49-F238E27FC236}">
                <a16:creationId xmlns:a16="http://schemas.microsoft.com/office/drawing/2014/main" id="{F41CC32D-C9BA-86CD-1A5F-335C1D4AD86B}"/>
              </a:ext>
            </a:extLst>
          </p:cNvPr>
          <p:cNvSpPr txBox="1"/>
          <p:nvPr/>
        </p:nvSpPr>
        <p:spPr>
          <a:xfrm>
            <a:off x="-178677" y="1591265"/>
            <a:ext cx="5034456" cy="1200329"/>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闇バイトに</a:t>
            </a:r>
            <a:r>
              <a:rPr kumimoji="1" lang="en-US" altLang="ja-JP"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9</a:t>
            </a: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回加担。</a:t>
            </a:r>
            <a:endParaRPr kumimoji="1" lang="en-US" altLang="ja-JP"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でも、何も感じなかった。</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テキスト ボックス 9">
            <a:extLst>
              <a:ext uri="{FF2B5EF4-FFF2-40B4-BE49-F238E27FC236}">
                <a16:creationId xmlns:a16="http://schemas.microsoft.com/office/drawing/2014/main" id="{82783412-C276-58C6-51F3-C2717C17409C}"/>
              </a:ext>
            </a:extLst>
          </p:cNvPr>
          <p:cNvSpPr txBox="1"/>
          <p:nvPr/>
        </p:nvSpPr>
        <p:spPr>
          <a:xfrm>
            <a:off x="-178677" y="3961487"/>
            <a:ext cx="10300138"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「気持ちが分からない」若者をねらうリクルーター</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2" name="テキスト ボックス 11">
            <a:extLst>
              <a:ext uri="{FF2B5EF4-FFF2-40B4-BE49-F238E27FC236}">
                <a16:creationId xmlns:a16="http://schemas.microsoft.com/office/drawing/2014/main" id="{A546F459-2640-A15E-D579-EF618A4C2FEE}"/>
              </a:ext>
            </a:extLst>
          </p:cNvPr>
          <p:cNvSpPr txBox="1"/>
          <p:nvPr/>
        </p:nvSpPr>
        <p:spPr>
          <a:xfrm>
            <a:off x="373116" y="4795897"/>
            <a:ext cx="8886497" cy="193899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rgbClr val="010000"/>
                </a:solidFill>
                <a:effectLst/>
                <a:uLnTx/>
                <a:uFillTx/>
                <a:latin typeface="inherit"/>
                <a:ea typeface="ＭＳ Ｐゴシック" pitchFamily="50" charset="-128"/>
                <a:cs typeface="+mn-cs"/>
              </a:rPr>
              <a:t>「若者の弱みにつけ込む」マニュアル</a:t>
            </a:r>
            <a:b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b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▽この仕事</a:t>
            </a:r>
            <a:r>
              <a:rPr kumimoji="1" lang="en-US" altLang="ja-JP"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a:t>
            </a: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闇バイト</a:t>
            </a:r>
            <a:r>
              <a:rPr kumimoji="1" lang="en-US" altLang="ja-JP"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a:t>
            </a: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で重要なのは受け子・出し子との「信頼関係」。</a:t>
            </a:r>
            <a:b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b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▽傾聴して悩みや弱みをとことん聞き出す。</a:t>
            </a:r>
            <a:b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b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▽「さみしかったんだね、つらかったんだね」と相手がことばにしなかった感情を言語化して安心させる。</a:t>
            </a:r>
          </a:p>
        </p:txBody>
      </p:sp>
      <p:pic>
        <p:nvPicPr>
          <p:cNvPr id="14" name="図 13">
            <a:extLst>
              <a:ext uri="{FF2B5EF4-FFF2-40B4-BE49-F238E27FC236}">
                <a16:creationId xmlns:a16="http://schemas.microsoft.com/office/drawing/2014/main" id="{01C0E76C-8E2D-537B-25A2-4D84565DCE8E}"/>
              </a:ext>
            </a:extLst>
          </p:cNvPr>
          <p:cNvPicPr>
            <a:picLocks noChangeAspect="1"/>
          </p:cNvPicPr>
          <p:nvPr/>
        </p:nvPicPr>
        <p:blipFill>
          <a:blip r:embed="rId4"/>
          <a:stretch>
            <a:fillRect/>
          </a:stretch>
        </p:blipFill>
        <p:spPr>
          <a:xfrm>
            <a:off x="0" y="0"/>
            <a:ext cx="4686954" cy="743054"/>
          </a:xfrm>
          <a:prstGeom prst="rect">
            <a:avLst/>
          </a:prstGeom>
        </p:spPr>
      </p:pic>
    </p:spTree>
    <p:extLst>
      <p:ext uri="{BB962C8B-B14F-4D97-AF65-F5344CB8AC3E}">
        <p14:creationId xmlns:p14="http://schemas.microsoft.com/office/powerpoint/2010/main" val="32781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3922BF6-2EDB-940A-5CC6-5EB1CB2C7D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0875" y="0"/>
            <a:ext cx="9545250" cy="6858000"/>
          </a:xfrm>
          <a:prstGeom prst="rect">
            <a:avLst/>
          </a:prstGeom>
        </p:spPr>
      </p:pic>
      <p:sp>
        <p:nvSpPr>
          <p:cNvPr id="7" name="テキスト ボックス 6">
            <a:extLst>
              <a:ext uri="{FF2B5EF4-FFF2-40B4-BE49-F238E27FC236}">
                <a16:creationId xmlns:a16="http://schemas.microsoft.com/office/drawing/2014/main" id="{A501E541-1766-AA37-BFDD-A2526A58119B}"/>
              </a:ext>
            </a:extLst>
          </p:cNvPr>
          <p:cNvSpPr txBox="1"/>
          <p:nvPr/>
        </p:nvSpPr>
        <p:spPr>
          <a:xfrm>
            <a:off x="5143500" y="6611779"/>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https://www3.nhk.or.jp/news/html/20250416/k10014780551000.html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5019443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9" name="図 8" descr="テキスト が含まれている画像&#10;&#10;AI によって生成されたコンテンツは間違っている可能性があります。">
            <a:extLst>
              <a:ext uri="{FF2B5EF4-FFF2-40B4-BE49-F238E27FC236}">
                <a16:creationId xmlns:a16="http://schemas.microsoft.com/office/drawing/2014/main" id="{8476E17B-2F87-B416-A27E-279D329B4C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70147"/>
            <a:ext cx="10287000" cy="5717708"/>
          </a:xfrm>
          <a:prstGeom prst="rect">
            <a:avLst/>
          </a:prstGeom>
        </p:spPr>
      </p:pic>
      <p:pic>
        <p:nvPicPr>
          <p:cNvPr id="2" name="11">
            <a:hlinkClick r:id="" action="ppaction://media"/>
            <a:extLst>
              <a:ext uri="{FF2B5EF4-FFF2-40B4-BE49-F238E27FC236}">
                <a16:creationId xmlns:a16="http://schemas.microsoft.com/office/drawing/2014/main" id="{087BD8FE-D1A7-44CD-AFCF-04D8E2F8BF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3488" y="4500012"/>
            <a:ext cx="347663" cy="347663"/>
          </a:xfrm>
          <a:prstGeom prst="rect">
            <a:avLst/>
          </a:prstGeom>
        </p:spPr>
      </p:pic>
    </p:spTree>
    <p:extLst>
      <p:ext uri="{BB962C8B-B14F-4D97-AF65-F5344CB8AC3E}">
        <p14:creationId xmlns:p14="http://schemas.microsoft.com/office/powerpoint/2010/main" val="137820160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64" y="543994"/>
            <a:ext cx="10285671" cy="5770011"/>
          </a:xfrm>
          <a:prstGeom prst="rect">
            <a:avLst/>
          </a:prstGeom>
        </p:spPr>
      </p:pic>
      <p:sp>
        <p:nvSpPr>
          <p:cNvPr id="2" name="テキスト ボックス 1">
            <a:extLst>
              <a:ext uri="{FF2B5EF4-FFF2-40B4-BE49-F238E27FC236}">
                <a16:creationId xmlns:a16="http://schemas.microsoft.com/office/drawing/2014/main" id="{E54E97A1-4755-EEAF-C5CB-D2C9C610A5A9}"/>
              </a:ext>
            </a:extLst>
          </p:cNvPr>
          <p:cNvSpPr txBox="1"/>
          <p:nvPr/>
        </p:nvSpPr>
        <p:spPr>
          <a:xfrm>
            <a:off x="3133238" y="5252537"/>
            <a:ext cx="341632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何も思っていません</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感情はないです</a:t>
            </a:r>
          </a:p>
        </p:txBody>
      </p:sp>
      <p:sp>
        <p:nvSpPr>
          <p:cNvPr id="3" name="テキスト ボックス 2">
            <a:extLst>
              <a:ext uri="{FF2B5EF4-FFF2-40B4-BE49-F238E27FC236}">
                <a16:creationId xmlns:a16="http://schemas.microsoft.com/office/drawing/2014/main" id="{39925DCA-4E80-526E-09CF-01E204413F5C}"/>
              </a:ext>
            </a:extLst>
          </p:cNvPr>
          <p:cNvSpPr txBox="1"/>
          <p:nvPr/>
        </p:nvSpPr>
        <p:spPr>
          <a:xfrm>
            <a:off x="2235557" y="5467980"/>
            <a:ext cx="521168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自分は</a:t>
            </a: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9</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回したんですよ それを</a:t>
            </a:r>
          </a:p>
        </p:txBody>
      </p:sp>
      <p:sp>
        <p:nvSpPr>
          <p:cNvPr id="8" name="テキスト ボックス 7">
            <a:extLst>
              <a:ext uri="{FF2B5EF4-FFF2-40B4-BE49-F238E27FC236}">
                <a16:creationId xmlns:a16="http://schemas.microsoft.com/office/drawing/2014/main" id="{8D8073A7-857C-7494-0F1D-9CC1798DC4F3}"/>
              </a:ext>
            </a:extLst>
          </p:cNvPr>
          <p:cNvSpPr txBox="1"/>
          <p:nvPr/>
        </p:nvSpPr>
        <p:spPr>
          <a:xfrm>
            <a:off x="2774167" y="5467980"/>
            <a:ext cx="4134465"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何も思わなかったですね</a:t>
            </a:r>
          </a:p>
        </p:txBody>
      </p:sp>
      <p:pic>
        <p:nvPicPr>
          <p:cNvPr id="9" name="2">
            <a:hlinkClick r:id="" action="ppaction://media"/>
            <a:extLst>
              <a:ext uri="{FF2B5EF4-FFF2-40B4-BE49-F238E27FC236}">
                <a16:creationId xmlns:a16="http://schemas.microsoft.com/office/drawing/2014/main" id="{E9AB5C45-BCFC-8E42-4E23-B33A7BF0AE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8154" y="2787844"/>
            <a:ext cx="347663" cy="347663"/>
          </a:xfrm>
          <a:prstGeom prst="rect">
            <a:avLst/>
          </a:prstGeom>
        </p:spPr>
      </p:pic>
    </p:spTree>
    <p:extLst>
      <p:ext uri="{BB962C8B-B14F-4D97-AF65-F5344CB8AC3E}">
        <p14:creationId xmlns:p14="http://schemas.microsoft.com/office/powerpoint/2010/main" val="5691293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594" fill="hold"/>
                                        <p:tgtEl>
                                          <p:spTgt spid="9"/>
                                        </p:tgtEl>
                                      </p:cBhvr>
                                    </p:cmd>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2000"/>
                                        <p:tgtEl>
                                          <p:spTgt spid="2"/>
                                        </p:tgtEl>
                                      </p:cBhvr>
                                    </p:animEffect>
                                  </p:childTnLst>
                                </p:cTn>
                              </p:par>
                              <p:par>
                                <p:cTn id="10" presetID="10" presetClass="exit" presetSubtype="0" fill="hold" grpId="1" nodeType="withEffect">
                                  <p:stCondLst>
                                    <p:cond delay="425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10" presetClass="entr" presetSubtype="0" fill="hold" grpId="0" nodeType="withEffect">
                                  <p:stCondLst>
                                    <p:cond delay="47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par>
                                <p:cTn id="16" presetID="10" presetClass="exit" presetSubtype="0" fill="hold" grpId="1" nodeType="withEffect">
                                  <p:stCondLst>
                                    <p:cond delay="9500"/>
                                  </p:stCondLst>
                                  <p:childTnLst>
                                    <p:animEffect transition="out" filter="fade">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par>
                                <p:cTn id="19" presetID="10" presetClass="entr" presetSubtype="0" fill="hold" grpId="0" nodeType="withEffect">
                                  <p:stCondLst>
                                    <p:cond delay="100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9"/>
                </p:tgtEl>
              </p:cMediaNode>
            </p:audio>
          </p:childTnLst>
        </p:cTn>
      </p:par>
    </p:tnLst>
    <p:bldLst>
      <p:bldP spid="2" grpId="0"/>
      <p:bldP spid="2" grpId="1"/>
      <p:bldP spid="3" grpId="0"/>
      <p:bldP spid="3" grpId="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574555"/>
            <a:ext cx="10287000" cy="5708887"/>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2890953" y="5212228"/>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丸まる全部「ヤバい」としか</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（ことばを）出していない</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1813736" y="5212228"/>
            <a:ext cx="7007047"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（指示役から）強盗しなさいと言われたら</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普通にしていましたし</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2531882" y="5212228"/>
            <a:ext cx="5570756"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うわべだけの会話だけしてました</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喜怒哀楽 考えたことない</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858617" y="5427671"/>
            <a:ext cx="4493538"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たまに自分が怖くなります</a:t>
            </a:r>
          </a:p>
        </p:txBody>
      </p:sp>
      <p:pic>
        <p:nvPicPr>
          <p:cNvPr id="2" name="3">
            <a:hlinkClick r:id="" action="ppaction://media"/>
            <a:extLst>
              <a:ext uri="{FF2B5EF4-FFF2-40B4-BE49-F238E27FC236}">
                <a16:creationId xmlns:a16="http://schemas.microsoft.com/office/drawing/2014/main" id="{8A393B04-A605-E9B9-80F8-3ED77819F8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2108" y="2824709"/>
            <a:ext cx="347663" cy="347663"/>
          </a:xfrm>
          <a:prstGeom prst="rect">
            <a:avLst/>
          </a:prstGeom>
        </p:spPr>
      </p:pic>
      <p:sp>
        <p:nvSpPr>
          <p:cNvPr id="3" name="テキスト ボックス 2">
            <a:extLst>
              <a:ext uri="{FF2B5EF4-FFF2-40B4-BE49-F238E27FC236}">
                <a16:creationId xmlns:a16="http://schemas.microsoft.com/office/drawing/2014/main" id="{6A511AD8-E4F6-0AAE-6914-8F8A78B8A136}"/>
              </a:ext>
            </a:extLst>
          </p:cNvPr>
          <p:cNvSpPr txBox="1"/>
          <p:nvPr/>
        </p:nvSpPr>
        <p:spPr>
          <a:xfrm>
            <a:off x="3217688" y="5212228"/>
            <a:ext cx="377539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人を殺せと言われたら</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殺していましたし</a:t>
            </a:r>
          </a:p>
        </p:txBody>
      </p:sp>
    </p:spTree>
    <p:extLst>
      <p:ext uri="{BB962C8B-B14F-4D97-AF65-F5344CB8AC3E}">
        <p14:creationId xmlns:p14="http://schemas.microsoft.com/office/powerpoint/2010/main" val="246208906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90"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600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6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xit" presetSubtype="0" fill="hold" grpId="1" nodeType="withEffect">
                                  <p:stCondLst>
                                    <p:cond delay="105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1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425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4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childTnLst>
                                </p:cTn>
                              </p:par>
                              <p:par>
                                <p:cTn id="28" presetID="10" presetClass="exit" presetSubtype="0" fill="hold" grpId="1" nodeType="withEffect">
                                  <p:stCondLst>
                                    <p:cond delay="17750"/>
                                  </p:stCondLst>
                                  <p:childTnLst>
                                    <p:animEffect transition="out" filter="fade">
                                      <p:cBhvr>
                                        <p:cTn id="29" dur="500"/>
                                        <p:tgtEl>
                                          <p:spTgt spid="3"/>
                                        </p:tgtEl>
                                      </p:cBhvr>
                                    </p:animEffect>
                                    <p:set>
                                      <p:cBhvr>
                                        <p:cTn id="30" dur="1" fill="hold">
                                          <p:stCondLst>
                                            <p:cond delay="499"/>
                                          </p:stCondLst>
                                        </p:cTn>
                                        <p:tgtEl>
                                          <p:spTgt spid="3"/>
                                        </p:tgtEl>
                                        <p:attrNameLst>
                                          <p:attrName>style.visibility</p:attrName>
                                        </p:attrNameLst>
                                      </p:cBhvr>
                                      <p:to>
                                        <p:strVal val="hidden"/>
                                      </p:to>
                                    </p:set>
                                  </p:childTnLst>
                                </p:cTn>
                              </p:par>
                              <p:par>
                                <p:cTn id="31" presetID="10" presetClass="entr" presetSubtype="0" fill="hold" grpId="0" nodeType="withEffect">
                                  <p:stCondLst>
                                    <p:cond delay="18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2"/>
                </p:tgtEl>
              </p:cMediaNode>
            </p:audio>
          </p:childTnLst>
        </p:cTn>
      </p:par>
    </p:tnLst>
    <p:bldLst>
      <p:bldP spid="5" grpId="0"/>
      <p:bldP spid="5" grpId="1"/>
      <p:bldP spid="6" grpId="0"/>
      <p:bldP spid="6" grpId="1"/>
      <p:bldP spid="7" grpId="0"/>
      <p:bldP spid="7" grpId="1"/>
      <p:bldP spid="10" grpId="0"/>
      <p:bldP spid="3" grpId="0"/>
      <p:bldP spid="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553789"/>
            <a:ext cx="10287000" cy="5750420"/>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2025929" y="5212228"/>
            <a:ext cx="6647974"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電話したときとかに</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「最近どう？」「学校大丈夫ですか？」</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2890953" y="5427671"/>
            <a:ext cx="485261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常にこちら側が聞くに徹する</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3968172" y="5212228"/>
            <a:ext cx="2698175"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15</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人以上の若者</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実行役に勧誘</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131947" y="5212228"/>
            <a:ext cx="6109366"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つらいけど 誰にも理解できないけど</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自分からは絶対言えない</a:t>
            </a:r>
          </a:p>
        </p:txBody>
      </p:sp>
      <p:pic>
        <p:nvPicPr>
          <p:cNvPr id="8" name="4-1">
            <a:hlinkClick r:id="" action="ppaction://media"/>
            <a:extLst>
              <a:ext uri="{FF2B5EF4-FFF2-40B4-BE49-F238E27FC236}">
                <a16:creationId xmlns:a16="http://schemas.microsoft.com/office/drawing/2014/main" id="{B091C102-4A96-D65C-E2EA-1256CB7186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1480" y="3255167"/>
            <a:ext cx="347663" cy="347663"/>
          </a:xfrm>
          <a:prstGeom prst="rect">
            <a:avLst/>
          </a:prstGeom>
        </p:spPr>
      </p:pic>
    </p:spTree>
    <p:extLst>
      <p:ext uri="{BB962C8B-B14F-4D97-AF65-F5344CB8AC3E}">
        <p14:creationId xmlns:p14="http://schemas.microsoft.com/office/powerpoint/2010/main" val="24929479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183"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775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8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xit" presetSubtype="0" fill="hold" grpId="1" nodeType="withEffect">
                                  <p:stCondLst>
                                    <p:cond delay="155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6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775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8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5" grpId="0"/>
      <p:bldP spid="5" grpId="1"/>
      <p:bldP spid="6" grpId="0"/>
      <p:bldP spid="6" grpId="1"/>
      <p:bldP spid="7" grpId="0"/>
      <p:bldP spid="7" grpId="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9020" y="543994"/>
            <a:ext cx="10248959" cy="5770011"/>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3070483" y="5441914"/>
            <a:ext cx="4493538"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こちらで言う“いいカモ”</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1634193" y="5441914"/>
            <a:ext cx="7366119"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すごく感情をコントロールしやすいというか</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2172802" y="5441914"/>
            <a:ext cx="628890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自分の気持ちを言語化できていない子</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3070483" y="5226471"/>
            <a:ext cx="449353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本当にびっくりするくらい</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みんなひっかかりますね</a:t>
            </a:r>
          </a:p>
        </p:txBody>
      </p:sp>
      <p:sp>
        <p:nvSpPr>
          <p:cNvPr id="2" name="テキスト ボックス 1">
            <a:extLst>
              <a:ext uri="{FF2B5EF4-FFF2-40B4-BE49-F238E27FC236}">
                <a16:creationId xmlns:a16="http://schemas.microsoft.com/office/drawing/2014/main" id="{900C0425-2FFE-5C0E-1AA2-BE4ED07C911F}"/>
              </a:ext>
            </a:extLst>
          </p:cNvPr>
          <p:cNvSpPr txBox="1"/>
          <p:nvPr/>
        </p:nvSpPr>
        <p:spPr>
          <a:xfrm>
            <a:off x="2711411" y="5226471"/>
            <a:ext cx="521168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本当におもしろいくらいみんな</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親身に相談にのってあげると</a:t>
            </a:r>
          </a:p>
        </p:txBody>
      </p:sp>
      <p:sp>
        <p:nvSpPr>
          <p:cNvPr id="3" name="テキスト ボックス 2">
            <a:extLst>
              <a:ext uri="{FF2B5EF4-FFF2-40B4-BE49-F238E27FC236}">
                <a16:creationId xmlns:a16="http://schemas.microsoft.com/office/drawing/2014/main" id="{1752BC91-6337-70F7-9C71-C4D973E1F8DE}"/>
              </a:ext>
            </a:extLst>
          </p:cNvPr>
          <p:cNvSpPr txBox="1"/>
          <p:nvPr/>
        </p:nvSpPr>
        <p:spPr>
          <a:xfrm>
            <a:off x="2890947" y="5226471"/>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ホイホイくっついてくるのは</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つくづく思いますね</a:t>
            </a:r>
          </a:p>
        </p:txBody>
      </p:sp>
      <p:pic>
        <p:nvPicPr>
          <p:cNvPr id="8" name="4-2">
            <a:hlinkClick r:id="" action="ppaction://media"/>
            <a:extLst>
              <a:ext uri="{FF2B5EF4-FFF2-40B4-BE49-F238E27FC236}">
                <a16:creationId xmlns:a16="http://schemas.microsoft.com/office/drawing/2014/main" id="{F3D14349-37BE-BB28-D9A9-12B41D15ED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476" y="3207722"/>
            <a:ext cx="347663" cy="347663"/>
          </a:xfrm>
          <a:prstGeom prst="rect">
            <a:avLst/>
          </a:prstGeom>
        </p:spPr>
      </p:pic>
    </p:spTree>
    <p:extLst>
      <p:ext uri="{BB962C8B-B14F-4D97-AF65-F5344CB8AC3E}">
        <p14:creationId xmlns:p14="http://schemas.microsoft.com/office/powerpoint/2010/main" val="9964644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925"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450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50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xit" presetSubtype="0" fill="hold" grpId="1" nodeType="withEffect">
                                  <p:stCondLst>
                                    <p:cond delay="850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ntr" presetSubtype="0" fill="hold" grpId="0" nodeType="withEffect">
                                  <p:stCondLst>
                                    <p:cond delay="90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childTnLst>
                                </p:cTn>
                              </p:par>
                              <p:par>
                                <p:cTn id="22" presetID="10" presetClass="exit" presetSubtype="0" fill="hold" grpId="1" nodeType="withEffect">
                                  <p:stCondLst>
                                    <p:cond delay="1150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par>
                                <p:cTn id="25" presetID="10" presetClass="entr" presetSubtype="0" fill="hold" grpId="0" nodeType="withEffect">
                                  <p:stCondLst>
                                    <p:cond delay="120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par>
                                <p:cTn id="28" presetID="10" presetClass="exit" presetSubtype="0" fill="hold" grpId="1" nodeType="withEffect">
                                  <p:stCondLst>
                                    <p:cond delay="17500"/>
                                  </p:stCondLst>
                                  <p:childTnLst>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par>
                                <p:cTn id="31" presetID="10" presetClass="entr" presetSubtype="0" fill="hold" grpId="0" nodeType="withEffect">
                                  <p:stCondLst>
                                    <p:cond delay="18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2000"/>
                                        <p:tgtEl>
                                          <p:spTgt spid="3"/>
                                        </p:tgtEl>
                                      </p:cBhvr>
                                    </p:animEffect>
                                  </p:childTnLst>
                                </p:cTn>
                              </p:par>
                              <p:par>
                                <p:cTn id="34" presetID="10" presetClass="exit" presetSubtype="0" fill="hold" grpId="1" nodeType="withEffect">
                                  <p:stCondLst>
                                    <p:cond delay="21000"/>
                                  </p:stCondLst>
                                  <p:childTnLst>
                                    <p:animEffect transition="out" filter="fade">
                                      <p:cBhvr>
                                        <p:cTn id="35" dur="500"/>
                                        <p:tgtEl>
                                          <p:spTgt spid="3"/>
                                        </p:tgtEl>
                                      </p:cBhvr>
                                    </p:animEffect>
                                    <p:set>
                                      <p:cBhvr>
                                        <p:cTn id="36" dur="1" fill="hold">
                                          <p:stCondLst>
                                            <p:cond delay="499"/>
                                          </p:stCondLst>
                                        </p:cTn>
                                        <p:tgtEl>
                                          <p:spTgt spid="3"/>
                                        </p:tgtEl>
                                        <p:attrNameLst>
                                          <p:attrName>style.visibility</p:attrName>
                                        </p:attrNameLst>
                                      </p:cBhvr>
                                      <p:to>
                                        <p:strVal val="hidden"/>
                                      </p:to>
                                    </p:set>
                                  </p:childTnLst>
                                </p:cTn>
                              </p:par>
                              <p:par>
                                <p:cTn id="37" presetID="10" presetClass="entr" presetSubtype="0" fill="hold" grpId="0" nodeType="withEffect">
                                  <p:stCondLst>
                                    <p:cond delay="21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childTnLst>
        </p:cTn>
      </p:par>
    </p:tnLst>
    <p:bldLst>
      <p:bldP spid="5" grpId="0"/>
      <p:bldP spid="5" grpId="1"/>
      <p:bldP spid="6" grpId="0"/>
      <p:bldP spid="6" grpId="1"/>
      <p:bldP spid="7" grpId="0"/>
      <p:bldP spid="7" grpId="1"/>
      <p:bldP spid="10" grpId="0"/>
      <p:bldP spid="2" grpId="0"/>
      <p:bldP spid="2" grpId="1"/>
      <p:bldP spid="3" grpId="0"/>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descr="緑のシャツを着た男性&#10;&#10;AI によって生成されたコンテンツは間違っている可能性があります。">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43994"/>
            <a:ext cx="10287000" cy="5770011"/>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3069768" y="5212228"/>
            <a:ext cx="449353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相談しやすかったですね</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聞き方もうまかったですし</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2351623" y="5212228"/>
            <a:ext cx="5929829"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自分が答えたことに対して</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寄り添って「つらかったよね」って</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3249305" y="5212228"/>
            <a:ext cx="4134465"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「助けてあげるよ」と</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優しい言葉を投げかける</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172086" y="5212228"/>
            <a:ext cx="6288901"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自分が相談して寄り添ってくれるのが</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考えてみたら初めてだったので</a:t>
            </a:r>
          </a:p>
        </p:txBody>
      </p:sp>
      <p:pic>
        <p:nvPicPr>
          <p:cNvPr id="11" name="5-1">
            <a:hlinkClick r:id="" action="ppaction://media"/>
            <a:extLst>
              <a:ext uri="{FF2B5EF4-FFF2-40B4-BE49-F238E27FC236}">
                <a16:creationId xmlns:a16="http://schemas.microsoft.com/office/drawing/2014/main" id="{98686839-603A-1E10-D6B1-CDD18243E5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439" y="2817748"/>
            <a:ext cx="347663" cy="347663"/>
          </a:xfrm>
          <a:prstGeom prst="rect">
            <a:avLst/>
          </a:prstGeom>
        </p:spPr>
      </p:pic>
      <p:sp>
        <p:nvSpPr>
          <p:cNvPr id="2" name="テキスト ボックス 1">
            <a:extLst>
              <a:ext uri="{FF2B5EF4-FFF2-40B4-BE49-F238E27FC236}">
                <a16:creationId xmlns:a16="http://schemas.microsoft.com/office/drawing/2014/main" id="{53CEB872-1434-EEED-EA38-E648623412C3}"/>
              </a:ext>
            </a:extLst>
          </p:cNvPr>
          <p:cNvSpPr txBox="1"/>
          <p:nvPr/>
        </p:nvSpPr>
        <p:spPr>
          <a:xfrm>
            <a:off x="2935330" y="5212228"/>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「家庭環境こうなの？」って</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聞いてくれたり</a:t>
            </a:r>
          </a:p>
        </p:txBody>
      </p:sp>
      <p:sp>
        <p:nvSpPr>
          <p:cNvPr id="3" name="テキスト ボックス 2">
            <a:extLst>
              <a:ext uri="{FF2B5EF4-FFF2-40B4-BE49-F238E27FC236}">
                <a16:creationId xmlns:a16="http://schemas.microsoft.com/office/drawing/2014/main" id="{CD336323-AB55-4C49-8A8E-DDA8DFEF0847}"/>
              </a:ext>
            </a:extLst>
          </p:cNvPr>
          <p:cNvSpPr txBox="1"/>
          <p:nvPr/>
        </p:nvSpPr>
        <p:spPr>
          <a:xfrm>
            <a:off x="3967451" y="5427671"/>
            <a:ext cx="3057247"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すぐ信じちゃった</a:t>
            </a:r>
          </a:p>
        </p:txBody>
      </p:sp>
    </p:spTree>
    <p:extLst>
      <p:ext uri="{BB962C8B-B14F-4D97-AF65-F5344CB8AC3E}">
        <p14:creationId xmlns:p14="http://schemas.microsoft.com/office/powerpoint/2010/main" val="242052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245" fill="hold"/>
                                        <p:tgtEl>
                                          <p:spTgt spid="11"/>
                                        </p:tgtEl>
                                      </p:cBhvr>
                                    </p:cmd>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2000"/>
                                        <p:tgtEl>
                                          <p:spTgt spid="5"/>
                                        </p:tgtEl>
                                      </p:cBhvr>
                                    </p:animEffect>
                                  </p:childTnLst>
                                </p:cTn>
                              </p:par>
                              <p:par>
                                <p:cTn id="10" presetID="10" presetClass="exit" presetSubtype="0" fill="hold" grpId="1" nodeType="withEffect">
                                  <p:stCondLst>
                                    <p:cond delay="325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0" presetClass="entr" presetSubtype="0" fill="hold" grpId="0" nodeType="withEffect">
                                  <p:stCondLst>
                                    <p:cond delay="39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par>
                                <p:cTn id="16" presetID="10" presetClass="exit" presetSubtype="0" fill="hold" grpId="1" nodeType="withEffect">
                                  <p:stCondLst>
                                    <p:cond delay="7000"/>
                                  </p:stCondLst>
                                  <p:childTnLst>
                                    <p:animEffect transition="out" filter="fade">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par>
                                <p:cTn id="19" presetID="10" presetClass="entr" presetSubtype="0" fill="hold" grpId="0" nodeType="withEffect">
                                  <p:stCondLst>
                                    <p:cond delay="7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300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375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par>
                                <p:cTn id="28" presetID="10" presetClass="exit" presetSubtype="0" fill="hold" grpId="1" nodeType="withEffect">
                                  <p:stCondLst>
                                    <p:cond delay="1875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par>
                                <p:cTn id="31" presetID="10" presetClass="entr" presetSubtype="0" fill="hold" grpId="0" nodeType="withEffect">
                                  <p:stCondLst>
                                    <p:cond delay="1925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0"/>
                                        <p:tgtEl>
                                          <p:spTgt spid="10"/>
                                        </p:tgtEl>
                                      </p:cBhvr>
                                    </p:animEffect>
                                  </p:childTnLst>
                                </p:cTn>
                              </p:par>
                              <p:par>
                                <p:cTn id="34" presetID="10" presetClass="exit" presetSubtype="0" fill="hold" grpId="1" nodeType="withEffect">
                                  <p:stCondLst>
                                    <p:cond delay="2600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10" presetClass="entr" presetSubtype="0" fill="hold" grpId="0" nodeType="withEffect">
                                  <p:stCondLst>
                                    <p:cond delay="265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11"/>
                </p:tgtEl>
              </p:cMediaNode>
            </p:audio>
          </p:childTnLst>
        </p:cTn>
      </p:par>
    </p:tnLst>
    <p:bldLst>
      <p:bldP spid="5" grpId="0"/>
      <p:bldP spid="5" grpId="1"/>
      <p:bldP spid="6" grpId="0"/>
      <p:bldP spid="6" grpId="1"/>
      <p:bldP spid="7" grpId="0"/>
      <p:bldP spid="7" grpId="1"/>
      <p:bldP spid="10" grpId="0"/>
      <p:bldP spid="10" grpId="1"/>
      <p:bldP spid="2" grpId="0"/>
      <p:bldP spid="2" grpId="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30F1B-A9CE-5D5E-B4B4-3816367F13FD}"/>
            </a:ext>
          </a:extLst>
        </p:cNvPr>
        <p:cNvGrpSpPr/>
        <p:nvPr/>
      </p:nvGrpSpPr>
      <p:grpSpPr>
        <a:xfrm>
          <a:off x="0" y="0"/>
          <a:ext cx="0" cy="0"/>
          <a:chOff x="0" y="0"/>
          <a:chExt cx="0" cy="0"/>
        </a:xfrm>
      </p:grpSpPr>
      <p:sp>
        <p:nvSpPr>
          <p:cNvPr id="933890" name="Rectangle 2">
            <a:extLst>
              <a:ext uri="{FF2B5EF4-FFF2-40B4-BE49-F238E27FC236}">
                <a16:creationId xmlns:a16="http://schemas.microsoft.com/office/drawing/2014/main" id="{CA9BED0A-0EFF-3D8C-5918-FBF4E21A7D83}"/>
              </a:ext>
            </a:extLst>
          </p:cNvPr>
          <p:cNvSpPr>
            <a:spLocks noGrp="1" noChangeArrowheads="1"/>
          </p:cNvSpPr>
          <p:nvPr>
            <p:ph type="title"/>
          </p:nvPr>
        </p:nvSpPr>
        <p:spPr>
          <a:xfrm>
            <a:off x="1" y="273052"/>
            <a:ext cx="10287000" cy="3719037"/>
          </a:xfrm>
        </p:spPr>
        <p:txBody>
          <a:bodyPr/>
          <a:lstStyle/>
          <a:p>
            <a:r>
              <a:rPr lang="ja-JP" altLang="en-US" sz="8000" dirty="0">
                <a:solidFill>
                  <a:srgbClr val="FFFF00"/>
                </a:solidFill>
                <a:latin typeface="Arial Narrow"/>
                <a:ea typeface="ＭＳ Ｐゴシック"/>
              </a:rPr>
              <a:t>公衆衛生</a:t>
            </a:r>
            <a:br>
              <a:rPr lang="ja-JP" altLang="en-US" sz="2800" dirty="0"/>
            </a:br>
            <a:br>
              <a:rPr lang="ja-JP" altLang="en-US" sz="2800" dirty="0"/>
            </a:br>
            <a:r>
              <a:rPr lang="ja-JP" altLang="en-US" sz="2400" dirty="0"/>
              <a:t>～健康づくり、元気づくりから地域づくりの基本となる考え方を整理します～</a:t>
            </a:r>
            <a:br>
              <a:rPr lang="ja-JP" altLang="en-US" sz="2400" dirty="0"/>
            </a:br>
            <a:br>
              <a:rPr lang="en-US" altLang="ja-JP" sz="2400" dirty="0"/>
            </a:br>
            <a:br>
              <a:rPr lang="en-US" altLang="ja-JP" sz="2400" dirty="0"/>
            </a:br>
            <a:br>
              <a:rPr lang="ja-JP" altLang="en-US" sz="2400" dirty="0"/>
            </a:br>
            <a:r>
              <a:rPr lang="ja-JP" altLang="en-US" sz="2400" dirty="0"/>
              <a:t>⑨</a:t>
            </a:r>
            <a:br>
              <a:rPr lang="en-US" altLang="ja-JP" sz="2400" dirty="0"/>
            </a:br>
            <a:r>
              <a:rPr lang="ja-JP" altLang="en-US" sz="2400" dirty="0"/>
              <a:t>公衆衛生対策の基本となる考え方②</a:t>
            </a:r>
            <a:br>
              <a:rPr lang="en-US" altLang="ja-JP" sz="2400" dirty="0"/>
            </a:br>
            <a:br>
              <a:rPr lang="en-US" altLang="ja-JP" sz="2400" dirty="0"/>
            </a:br>
            <a:r>
              <a:rPr lang="ja-JP" altLang="en-US" sz="2400" dirty="0"/>
              <a:t>ヘルスプロモーション</a:t>
            </a:r>
            <a:endParaRPr lang="ja-JP" altLang="en-US" sz="2400" dirty="0">
              <a:solidFill>
                <a:schemeClr val="accent1"/>
              </a:solidFill>
              <a:latin typeface="ＭＳ ゴシック" pitchFamily="49" charset="-128"/>
              <a:ea typeface="ＭＳ ゴシック" pitchFamily="49" charset="-128"/>
            </a:endParaRPr>
          </a:p>
        </p:txBody>
      </p:sp>
      <p:sp>
        <p:nvSpPr>
          <p:cNvPr id="933891" name="Rectangle 3">
            <a:extLst>
              <a:ext uri="{FF2B5EF4-FFF2-40B4-BE49-F238E27FC236}">
                <a16:creationId xmlns:a16="http://schemas.microsoft.com/office/drawing/2014/main" id="{B1C06A86-A95F-FDE1-CB32-A950631C5021}"/>
              </a:ext>
            </a:extLst>
          </p:cNvPr>
          <p:cNvSpPr>
            <a:spLocks noGrp="1" noChangeArrowheads="1"/>
          </p:cNvSpPr>
          <p:nvPr>
            <p:ph idx="1"/>
          </p:nvPr>
        </p:nvSpPr>
        <p:spPr>
          <a:xfrm>
            <a:off x="217488" y="4760393"/>
            <a:ext cx="9893300" cy="1824555"/>
          </a:xfrm>
        </p:spPr>
        <p:txBody>
          <a:bodyPr/>
          <a:lstStyle/>
          <a:p>
            <a:pPr algn="ctr"/>
            <a:r>
              <a:rPr lang="ja-JP" altLang="en-US" sz="2800" dirty="0"/>
              <a:t>ヘルスプロモーション推進センター</a:t>
            </a:r>
            <a:endParaRPr lang="en-US" altLang="ja-JP" sz="2800" dirty="0"/>
          </a:p>
          <a:p>
            <a:pPr algn="ctr"/>
            <a:r>
              <a:rPr lang="ja-JP" altLang="en-US" sz="2800" dirty="0"/>
              <a:t>（オフィスいわむろ）</a:t>
            </a:r>
          </a:p>
          <a:p>
            <a:pPr algn="ctr"/>
            <a:r>
              <a:rPr lang="ja-JP" altLang="en-US" sz="2800" dirty="0"/>
              <a:t>岩室紳也</a:t>
            </a:r>
            <a:endParaRPr lang="ja-JP" altLang="en-US" dirty="0"/>
          </a:p>
        </p:txBody>
      </p:sp>
    </p:spTree>
    <p:extLst>
      <p:ext uri="{BB962C8B-B14F-4D97-AF65-F5344CB8AC3E}">
        <p14:creationId xmlns:p14="http://schemas.microsoft.com/office/powerpoint/2010/main" val="382961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4715-3681-40AE-2786-06F76BFE45AB}"/>
            </a:ext>
          </a:extLst>
        </p:cNvPr>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754CCD25-38B7-08E2-89E9-0487737A5797}"/>
              </a:ext>
            </a:extLst>
          </p:cNvPr>
          <p:cNvSpPr txBox="1"/>
          <p:nvPr/>
        </p:nvSpPr>
        <p:spPr>
          <a:xfrm>
            <a:off x="209005" y="151179"/>
            <a:ext cx="10077995" cy="6473824"/>
          </a:xfrm>
          <a:prstGeom prst="rect">
            <a:avLst/>
          </a:prstGeom>
          <a:noFill/>
        </p:spPr>
        <p:txBody>
          <a:bodyPr wrap="square">
            <a:spAutoFit/>
          </a:bodyPr>
          <a:lstStyle>
            <a:defPPr>
              <a:defRPr lang="en-US"/>
            </a:defPPr>
            <a:lvl1pPr marL="514350" indent="-514350" algn="l">
              <a:buFont typeface="+mj-lt"/>
              <a:buAutoNum type="arabicPeriod"/>
              <a:defRPr sz="2800"/>
            </a:lvl1pPr>
          </a:lstStyle>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一人ひとりが健康に関して気になっているテーマの共有</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「絶対ならない」から「虜になった」公衆衛生の魅力とは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感染症対策①　免疫力</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感染症対策②　消毒・加熱・殺菌</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感染症対策③　感染経路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そもそも「健康」とは？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保健師が目指す浦安の地域づくりとは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lang="ja-JP" altLang="en-US" kern="100" dirty="0">
                <a:solidFill>
                  <a:srgbClr val="FFFFFF"/>
                </a:solidFill>
                <a:effectLst/>
                <a:ea typeface="HGSｺﾞｼｯｸM" panose="020B0600000000000000" pitchFamily="50" charset="-128"/>
                <a:cs typeface="Times New Roman" panose="02020603050405020304" pitchFamily="18" charset="0"/>
              </a:rPr>
              <a:t>公衆衛生対策の基本となる考え方①</a:t>
            </a:r>
            <a:endParaRPr lang="en-US" altLang="ja-JP" kern="100" dirty="0">
              <a:solidFill>
                <a:srgbClr val="FFFFFF"/>
              </a:solidFill>
              <a:effectLst/>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lang="ja-JP" altLang="en-US" kern="100" dirty="0">
                <a:solidFill>
                  <a:srgbClr val="FF99FF"/>
                </a:solidFill>
                <a:effectLst/>
                <a:ea typeface="HGSｺﾞｼｯｸM" panose="020B0600000000000000" pitchFamily="50" charset="-128"/>
                <a:cs typeface="Times New Roman" panose="02020603050405020304" pitchFamily="18" charset="0"/>
              </a:rPr>
              <a:t>公衆衛生対策の基本となる考え方②</a:t>
            </a:r>
            <a:endParaRPr lang="en-US" altLang="ja-JP" kern="100" dirty="0">
              <a:solidFill>
                <a:srgbClr val="FF99FF"/>
              </a:solidFill>
              <a:effectLst/>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市民による、市民のための公衆衛生とは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p:txBody>
      </p:sp>
    </p:spTree>
    <p:extLst>
      <p:ext uri="{BB962C8B-B14F-4D97-AF65-F5344CB8AC3E}">
        <p14:creationId xmlns:p14="http://schemas.microsoft.com/office/powerpoint/2010/main" val="125699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図 6" descr="1.jpg"/>
          <p:cNvPicPr>
            <a:picLocks noChangeAspect="1"/>
          </p:cNvPicPr>
          <p:nvPr/>
        </p:nvPicPr>
        <p:blipFill>
          <a:blip r:embed="rId2" cstate="print"/>
          <a:stretch>
            <a:fillRect/>
          </a:stretch>
        </p:blipFill>
        <p:spPr>
          <a:xfrm>
            <a:off x="7531612" y="2305705"/>
            <a:ext cx="2533650" cy="3869217"/>
          </a:xfrm>
          <a:prstGeom prst="rect">
            <a:avLst/>
          </a:prstGeom>
        </p:spPr>
      </p:pic>
      <p:sp>
        <p:nvSpPr>
          <p:cNvPr id="1285122" name="Rectangle 2"/>
          <p:cNvSpPr>
            <a:spLocks noGrp="1" noChangeArrowheads="1"/>
          </p:cNvSpPr>
          <p:nvPr>
            <p:ph type="title"/>
          </p:nvPr>
        </p:nvSpPr>
        <p:spPr>
          <a:xfrm>
            <a:off x="514350" y="274638"/>
            <a:ext cx="9258300" cy="837519"/>
          </a:xfrm>
        </p:spPr>
        <p:txBody>
          <a:bodyPr/>
          <a:lstStyle/>
          <a:p>
            <a:r>
              <a:rPr lang="ja-JP" altLang="en-US" dirty="0"/>
              <a:t>日本で高血圧が減った一番の要因は？</a:t>
            </a:r>
          </a:p>
        </p:txBody>
      </p:sp>
      <p:sp>
        <p:nvSpPr>
          <p:cNvPr id="1285123" name="Rectangle 3"/>
          <p:cNvSpPr>
            <a:spLocks noGrp="1" noChangeArrowheads="1"/>
          </p:cNvSpPr>
          <p:nvPr>
            <p:ph idx="1"/>
          </p:nvPr>
        </p:nvSpPr>
        <p:spPr>
          <a:xfrm>
            <a:off x="110870" y="1272209"/>
            <a:ext cx="10065261" cy="5496891"/>
          </a:xfrm>
        </p:spPr>
        <p:txBody>
          <a:bodyPr/>
          <a:lstStyle/>
          <a:p>
            <a:pPr algn="ctr">
              <a:lnSpc>
                <a:spcPct val="120000"/>
              </a:lnSpc>
            </a:pPr>
            <a:r>
              <a:rPr lang="ja-JP" altLang="en-US" dirty="0"/>
              <a:t>塩分</a:t>
            </a:r>
            <a:r>
              <a:rPr lang="en-US" altLang="ja-JP" dirty="0"/>
              <a:t>10</a:t>
            </a:r>
            <a:r>
              <a:rPr lang="ja-JP" altLang="en-US" dirty="0"/>
              <a:t>グラム以下という知識の広がり</a:t>
            </a:r>
          </a:p>
          <a:p>
            <a:pPr algn="ctr">
              <a:lnSpc>
                <a:spcPct val="120000"/>
              </a:lnSpc>
            </a:pPr>
            <a:r>
              <a:rPr lang="ja-JP" altLang="en-US" dirty="0"/>
              <a:t>運動をする人の増加</a:t>
            </a:r>
          </a:p>
          <a:p>
            <a:pPr algn="ctr">
              <a:lnSpc>
                <a:spcPct val="120000"/>
              </a:lnSpc>
            </a:pPr>
            <a:r>
              <a:rPr lang="ja-JP" altLang="en-US" dirty="0"/>
              <a:t>ストレスをためない人の増加</a:t>
            </a:r>
          </a:p>
          <a:p>
            <a:pPr algn="ctr">
              <a:lnSpc>
                <a:spcPct val="120000"/>
              </a:lnSpc>
            </a:pPr>
            <a:r>
              <a:rPr lang="ja-JP" altLang="en-US" dirty="0"/>
              <a:t>保健師・栄養士の活動</a:t>
            </a:r>
          </a:p>
          <a:p>
            <a:pPr algn="ctr">
              <a:lnSpc>
                <a:spcPct val="120000"/>
              </a:lnSpc>
            </a:pPr>
            <a:r>
              <a:rPr lang="ja-JP" altLang="en-US" dirty="0"/>
              <a:t>薬での治療効果</a:t>
            </a:r>
            <a:endParaRPr lang="en-US" altLang="ja-JP" dirty="0"/>
          </a:p>
          <a:p>
            <a:pPr algn="ctr">
              <a:lnSpc>
                <a:spcPct val="120000"/>
              </a:lnSpc>
            </a:pPr>
            <a:r>
              <a:rPr lang="ja-JP" altLang="en-US" dirty="0">
                <a:solidFill>
                  <a:srgbClr val="FFFF00"/>
                </a:solidFill>
                <a:latin typeface="HGS創英角ﾎﾟｯﾌﾟ体" pitchFamily="50" charset="-128"/>
                <a:ea typeface="HGS創英角ﾎﾟｯﾌﾟ体" pitchFamily="50" charset="-128"/>
              </a:rPr>
              <a:t>　</a:t>
            </a:r>
            <a:r>
              <a:rPr lang="ja-JP" altLang="en-US" sz="1400" dirty="0">
                <a:solidFill>
                  <a:srgbClr val="FFFF00"/>
                </a:solidFill>
                <a:latin typeface="HGS創英角ﾎﾟｯﾌﾟ体" pitchFamily="50" charset="-128"/>
                <a:ea typeface="HGS創英角ﾎﾟｯﾌﾟ体" pitchFamily="50" charset="-128"/>
              </a:rPr>
              <a:t>　　　</a:t>
            </a:r>
            <a:r>
              <a:rPr lang="ja-JP" altLang="en-US" dirty="0">
                <a:solidFill>
                  <a:srgbClr val="FFFF00"/>
                </a:solidFill>
                <a:latin typeface="HGS創英角ﾎﾟｯﾌﾟ体" pitchFamily="50" charset="-128"/>
                <a:ea typeface="HGS創英角ﾎﾟｯﾌﾟ体" pitchFamily="50" charset="-128"/>
              </a:rPr>
              <a:t>早期発見・個別指導</a:t>
            </a:r>
            <a:r>
              <a:rPr lang="ja-JP" altLang="en-US" sz="1800" dirty="0"/>
              <a:t>ではなく</a:t>
            </a:r>
            <a:endParaRPr lang="ja-JP" altLang="en-US" dirty="0"/>
          </a:p>
          <a:p>
            <a:pPr algn="ctr">
              <a:lnSpc>
                <a:spcPct val="120000"/>
              </a:lnSpc>
            </a:pPr>
            <a:r>
              <a:rPr lang="ja-JP" altLang="en-US" dirty="0">
                <a:solidFill>
                  <a:srgbClr val="FF99CC"/>
                </a:solidFill>
              </a:rPr>
              <a:t>冷蔵庫</a:t>
            </a:r>
            <a:endParaRPr lang="en-US" altLang="ja-JP" dirty="0">
              <a:solidFill>
                <a:srgbClr val="FF99CC"/>
              </a:solidFill>
            </a:endParaRPr>
          </a:p>
          <a:p>
            <a:pPr algn="ctr">
              <a:lnSpc>
                <a:spcPct val="120000"/>
              </a:lnSpc>
            </a:pPr>
            <a:r>
              <a:rPr lang="ja-JP" altLang="en-US" dirty="0">
                <a:solidFill>
                  <a:srgbClr val="FF99CC"/>
                </a:solidFill>
              </a:rPr>
              <a:t>（塩分で食品を保存する</a:t>
            </a:r>
            <a:r>
              <a:rPr lang="ja-JP" altLang="en-US" sz="2000" dirty="0">
                <a:solidFill>
                  <a:srgbClr val="FF99CC"/>
                </a:solidFill>
              </a:rPr>
              <a:t>という</a:t>
            </a:r>
            <a:r>
              <a:rPr lang="ja-JP" altLang="en-US" dirty="0">
                <a:solidFill>
                  <a:srgbClr val="FFCCFF"/>
                </a:solidFill>
                <a:latin typeface="HGS創英角ﾎﾟｯﾌﾟ体" pitchFamily="50" charset="-128"/>
                <a:ea typeface="HGS創英角ﾎﾟｯﾌﾟ体" pitchFamily="50" charset="-128"/>
              </a:rPr>
              <a:t>環境</a:t>
            </a:r>
            <a:r>
              <a:rPr lang="ja-JP" altLang="en-US" dirty="0">
                <a:solidFill>
                  <a:srgbClr val="FF99CC"/>
                </a:solidFill>
              </a:rPr>
              <a:t>の克服・</a:t>
            </a:r>
            <a:r>
              <a:rPr lang="ja-JP" altLang="en-US" dirty="0">
                <a:solidFill>
                  <a:srgbClr val="FFCCFF"/>
                </a:solidFill>
                <a:latin typeface="HGS創英角ﾎﾟｯﾌﾟ体" pitchFamily="50" charset="-128"/>
                <a:ea typeface="HGS創英角ﾎﾟｯﾌﾟ体" pitchFamily="50" charset="-128"/>
              </a:rPr>
              <a:t>根っこ対策</a:t>
            </a:r>
            <a:r>
              <a:rPr lang="ja-JP" altLang="en-US" dirty="0">
                <a:solidFill>
                  <a:srgbClr val="FF99CC"/>
                </a:solidFill>
              </a:rPr>
              <a:t>）</a:t>
            </a:r>
            <a:endParaRPr lang="ja-JP" altLang="en-US" dirty="0"/>
          </a:p>
        </p:txBody>
      </p:sp>
      <p:pic>
        <p:nvPicPr>
          <p:cNvPr id="6" name="図 5" descr="reizouko.jpg"/>
          <p:cNvPicPr>
            <a:picLocks noChangeAspect="1"/>
          </p:cNvPicPr>
          <p:nvPr/>
        </p:nvPicPr>
        <p:blipFill>
          <a:blip r:embed="rId3" cstate="print"/>
          <a:stretch>
            <a:fillRect/>
          </a:stretch>
        </p:blipFill>
        <p:spPr>
          <a:xfrm>
            <a:off x="685800" y="3233057"/>
            <a:ext cx="1943100" cy="2781300"/>
          </a:xfrm>
          <a:prstGeom prst="rect">
            <a:avLst/>
          </a:prstGeom>
        </p:spPr>
      </p:pic>
    </p:spTree>
    <p:extLst>
      <p:ext uri="{BB962C8B-B14F-4D97-AF65-F5344CB8AC3E}">
        <p14:creationId xmlns:p14="http://schemas.microsoft.com/office/powerpoint/2010/main" val="145211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5123">
                                            <p:txEl>
                                              <p:pRg st="0" end="0"/>
                                            </p:txEl>
                                          </p:spTgt>
                                        </p:tgtEl>
                                        <p:attrNameLst>
                                          <p:attrName>style.visibility</p:attrName>
                                        </p:attrNameLst>
                                      </p:cBhvr>
                                      <p:to>
                                        <p:strVal val="visible"/>
                                      </p:to>
                                    </p:set>
                                    <p:animEffect transition="in" filter="fade">
                                      <p:cBhvr>
                                        <p:cTn id="7" dur="1500"/>
                                        <p:tgtEl>
                                          <p:spTgt spid="1285123">
                                            <p:txEl>
                                              <p:pRg st="0" end="0"/>
                                            </p:txEl>
                                          </p:spTgt>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1285123">
                                            <p:txEl>
                                              <p:pRg st="1" end="1"/>
                                            </p:txEl>
                                          </p:spTgt>
                                        </p:tgtEl>
                                        <p:attrNameLst>
                                          <p:attrName>style.visibility</p:attrName>
                                        </p:attrNameLst>
                                      </p:cBhvr>
                                      <p:to>
                                        <p:strVal val="visible"/>
                                      </p:to>
                                    </p:set>
                                    <p:animEffect transition="in" filter="fade">
                                      <p:cBhvr>
                                        <p:cTn id="11" dur="1500"/>
                                        <p:tgtEl>
                                          <p:spTgt spid="1285123">
                                            <p:txEl>
                                              <p:pRg st="1" end="1"/>
                                            </p:txEl>
                                          </p:spTgt>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285123">
                                            <p:txEl>
                                              <p:pRg st="2" end="2"/>
                                            </p:txEl>
                                          </p:spTgt>
                                        </p:tgtEl>
                                        <p:attrNameLst>
                                          <p:attrName>style.visibility</p:attrName>
                                        </p:attrNameLst>
                                      </p:cBhvr>
                                      <p:to>
                                        <p:strVal val="visible"/>
                                      </p:to>
                                    </p:set>
                                    <p:animEffect transition="in" filter="fade">
                                      <p:cBhvr>
                                        <p:cTn id="15" dur="1500"/>
                                        <p:tgtEl>
                                          <p:spTgt spid="1285123">
                                            <p:txEl>
                                              <p:pRg st="2" end="2"/>
                                            </p:txEl>
                                          </p:spTgt>
                                        </p:tgtEl>
                                      </p:cBhvr>
                                    </p:animEffect>
                                  </p:childTnLst>
                                </p:cTn>
                              </p:par>
                            </p:childTnLst>
                          </p:cTn>
                        </p:par>
                        <p:par>
                          <p:cTn id="16" fill="hold">
                            <p:stCondLst>
                              <p:cond delay="4500"/>
                            </p:stCondLst>
                            <p:childTnLst>
                              <p:par>
                                <p:cTn id="17" presetID="10" presetClass="entr" presetSubtype="0" fill="hold" nodeType="afterEffect">
                                  <p:stCondLst>
                                    <p:cond delay="0"/>
                                  </p:stCondLst>
                                  <p:childTnLst>
                                    <p:set>
                                      <p:cBhvr>
                                        <p:cTn id="18" dur="1" fill="hold">
                                          <p:stCondLst>
                                            <p:cond delay="0"/>
                                          </p:stCondLst>
                                        </p:cTn>
                                        <p:tgtEl>
                                          <p:spTgt spid="1285123">
                                            <p:txEl>
                                              <p:pRg st="3" end="3"/>
                                            </p:txEl>
                                          </p:spTgt>
                                        </p:tgtEl>
                                        <p:attrNameLst>
                                          <p:attrName>style.visibility</p:attrName>
                                        </p:attrNameLst>
                                      </p:cBhvr>
                                      <p:to>
                                        <p:strVal val="visible"/>
                                      </p:to>
                                    </p:set>
                                    <p:animEffect transition="in" filter="fade">
                                      <p:cBhvr>
                                        <p:cTn id="19" dur="1500"/>
                                        <p:tgtEl>
                                          <p:spTgt spid="1285123">
                                            <p:txEl>
                                              <p:pRg st="3" end="3"/>
                                            </p:txEl>
                                          </p:spTgt>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1285123">
                                            <p:txEl>
                                              <p:pRg st="4" end="4"/>
                                            </p:txEl>
                                          </p:spTgt>
                                        </p:tgtEl>
                                        <p:attrNameLst>
                                          <p:attrName>style.visibility</p:attrName>
                                        </p:attrNameLst>
                                      </p:cBhvr>
                                      <p:to>
                                        <p:strVal val="visible"/>
                                      </p:to>
                                    </p:set>
                                    <p:animEffect transition="in" filter="fade">
                                      <p:cBhvr>
                                        <p:cTn id="23" dur="1500"/>
                                        <p:tgtEl>
                                          <p:spTgt spid="1285123">
                                            <p:txEl>
                                              <p:pRg st="4" end="4"/>
                                            </p:txEl>
                                          </p:spTgt>
                                        </p:tgtEl>
                                      </p:cBhvr>
                                    </p:animEffect>
                                  </p:childTnLst>
                                </p:cTn>
                              </p:par>
                            </p:childTnLst>
                          </p:cTn>
                        </p:par>
                        <p:par>
                          <p:cTn id="24" fill="hold">
                            <p:stCondLst>
                              <p:cond delay="7500"/>
                            </p:stCondLst>
                            <p:childTnLst>
                              <p:par>
                                <p:cTn id="25" presetID="10" presetClass="entr" presetSubtype="0" fill="hold" nodeType="afterEffect">
                                  <p:stCondLst>
                                    <p:cond delay="0"/>
                                  </p:stCondLst>
                                  <p:childTnLst>
                                    <p:set>
                                      <p:cBhvr>
                                        <p:cTn id="26" dur="1" fill="hold">
                                          <p:stCondLst>
                                            <p:cond delay="0"/>
                                          </p:stCondLst>
                                        </p:cTn>
                                        <p:tgtEl>
                                          <p:spTgt spid="1285123">
                                            <p:txEl>
                                              <p:pRg st="5" end="5"/>
                                            </p:txEl>
                                          </p:spTgt>
                                        </p:tgtEl>
                                        <p:attrNameLst>
                                          <p:attrName>style.visibility</p:attrName>
                                        </p:attrNameLst>
                                      </p:cBhvr>
                                      <p:to>
                                        <p:strVal val="visible"/>
                                      </p:to>
                                    </p:set>
                                    <p:animEffect transition="in" filter="fade">
                                      <p:cBhvr>
                                        <p:cTn id="27" dur="1500"/>
                                        <p:tgtEl>
                                          <p:spTgt spid="1285123">
                                            <p:txEl>
                                              <p:pRg st="5" end="5"/>
                                            </p:txEl>
                                          </p:spTgt>
                                        </p:tgtEl>
                                      </p:cBhvr>
                                    </p:animEffect>
                                  </p:childTnLst>
                                </p:cTn>
                              </p:par>
                            </p:childTnLst>
                          </p:cTn>
                        </p:par>
                        <p:par>
                          <p:cTn id="28" fill="hold">
                            <p:stCondLst>
                              <p:cond delay="9000"/>
                            </p:stCondLst>
                            <p:childTnLst>
                              <p:par>
                                <p:cTn id="29" presetID="10" presetClass="entr" presetSubtype="0" fill="hold" nodeType="afterEffect">
                                  <p:stCondLst>
                                    <p:cond delay="1000"/>
                                  </p:stCondLst>
                                  <p:childTnLst>
                                    <p:set>
                                      <p:cBhvr>
                                        <p:cTn id="30" dur="1" fill="hold">
                                          <p:stCondLst>
                                            <p:cond delay="0"/>
                                          </p:stCondLst>
                                        </p:cTn>
                                        <p:tgtEl>
                                          <p:spTgt spid="1285123">
                                            <p:txEl>
                                              <p:pRg st="6" end="6"/>
                                            </p:txEl>
                                          </p:spTgt>
                                        </p:tgtEl>
                                        <p:attrNameLst>
                                          <p:attrName>style.visibility</p:attrName>
                                        </p:attrNameLst>
                                      </p:cBhvr>
                                      <p:to>
                                        <p:strVal val="visible"/>
                                      </p:to>
                                    </p:set>
                                    <p:animEffect transition="in" filter="fade">
                                      <p:cBhvr>
                                        <p:cTn id="31" dur="2000"/>
                                        <p:tgtEl>
                                          <p:spTgt spid="1285123">
                                            <p:txEl>
                                              <p:pRg st="6" end="6"/>
                                            </p:txEl>
                                          </p:spTgt>
                                        </p:tgtEl>
                                      </p:cBhvr>
                                    </p:animEffect>
                                  </p:childTnLst>
                                </p:cTn>
                              </p:par>
                            </p:childTnLst>
                          </p:cTn>
                        </p:par>
                        <p:par>
                          <p:cTn id="32" fill="hold">
                            <p:stCondLst>
                              <p:cond delay="12000"/>
                            </p:stCondLst>
                            <p:childTnLst>
                              <p:par>
                                <p:cTn id="33" presetID="10" presetClass="entr" presetSubtype="0" fill="hold" nodeType="afterEffect">
                                  <p:stCondLst>
                                    <p:cond delay="0"/>
                                  </p:stCondLst>
                                  <p:childTnLst>
                                    <p:set>
                                      <p:cBhvr>
                                        <p:cTn id="34" dur="1" fill="hold">
                                          <p:stCondLst>
                                            <p:cond delay="0"/>
                                          </p:stCondLst>
                                        </p:cTn>
                                        <p:tgtEl>
                                          <p:spTgt spid="1285123">
                                            <p:txEl>
                                              <p:pRg st="7" end="7"/>
                                            </p:txEl>
                                          </p:spTgt>
                                        </p:tgtEl>
                                        <p:attrNameLst>
                                          <p:attrName>style.visibility</p:attrName>
                                        </p:attrNameLst>
                                      </p:cBhvr>
                                      <p:to>
                                        <p:strVal val="visible"/>
                                      </p:to>
                                    </p:set>
                                    <p:animEffect transition="in" filter="fade">
                                      <p:cBhvr>
                                        <p:cTn id="35" dur="2000"/>
                                        <p:tgtEl>
                                          <p:spTgt spid="1285123">
                                            <p:txEl>
                                              <p:pRg st="7" end="7"/>
                                            </p:txEl>
                                          </p:spTgt>
                                        </p:tgtEl>
                                      </p:cBhvr>
                                    </p:animEffect>
                                  </p:childTnLst>
                                </p:cTn>
                              </p:par>
                              <p:par>
                                <p:cTn id="36" presetID="10" presetClass="entr" presetSubtype="0" fill="hold" nodeType="withEffect">
                                  <p:stCondLst>
                                    <p:cond delay="50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000"/>
                                        <p:tgtEl>
                                          <p:spTgt spid="6"/>
                                        </p:tgtEl>
                                      </p:cBhvr>
                                    </p:animEffect>
                                  </p:childTnLst>
                                </p:cTn>
                              </p:par>
                            </p:childTnLst>
                          </p:cTn>
                        </p:par>
                        <p:par>
                          <p:cTn id="39" fill="hold">
                            <p:stCondLst>
                              <p:cond delay="14500"/>
                            </p:stCondLst>
                            <p:childTnLst>
                              <p:par>
                                <p:cTn id="40" presetID="10" presetClass="entr" presetSubtype="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121921" y="1269648"/>
            <a:ext cx="10043160" cy="1820883"/>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ヘルスプロモーション</a:t>
            </a:r>
            <a:endParaRPr kumimoji="1" lang="en-US" altLang="ja-JP" sz="6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p:txBody>
      </p:sp>
      <p:sp>
        <p:nvSpPr>
          <p:cNvPr id="3" name="テキスト ボックス 2"/>
          <p:cNvSpPr txBox="1"/>
          <p:nvPr/>
        </p:nvSpPr>
        <p:spPr>
          <a:xfrm>
            <a:off x="434516" y="4379646"/>
            <a:ext cx="9417964" cy="1847301"/>
          </a:xfrm>
          <a:prstGeom prst="rect">
            <a:avLst/>
          </a:prstGeom>
          <a:noFill/>
        </p:spPr>
        <p:txBody>
          <a:bodyPr wrap="none" rtlCol="0">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健康づくり、ウェルビーイング</a:t>
            </a:r>
            <a:r>
              <a:rPr kumimoji="1" lang="ja-JP"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で大事な</a:t>
            </a:r>
            <a:endParaRPr kumimoji="1" lang="en-US" altLang="ja-JP"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「居場所づくり」</a:t>
            </a:r>
            <a:r>
              <a:rPr kumimoji="1" lang="ja-JP"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とは？</a:t>
            </a:r>
          </a:p>
        </p:txBody>
      </p:sp>
    </p:spTree>
    <p:extLst>
      <p:ext uri="{BB962C8B-B14F-4D97-AF65-F5344CB8AC3E}">
        <p14:creationId xmlns:p14="http://schemas.microsoft.com/office/powerpoint/2010/main" val="111685449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37177" y="275994"/>
            <a:ext cx="9815513" cy="993228"/>
          </a:xfrm>
        </p:spPr>
        <p:txBody>
          <a:bodyPr/>
          <a:lstStyle/>
          <a:p>
            <a:r>
              <a:rPr lang="ja-JP" altLang="en-US" dirty="0">
                <a:effectLst>
                  <a:outerShdw blurRad="38100" dist="38100" dir="2700000" algn="tl">
                    <a:srgbClr val="000000">
                      <a:alpha val="43137"/>
                    </a:srgbClr>
                  </a:outerShdw>
                </a:effectLst>
              </a:rPr>
              <a:t>小学校低学年こそ</a:t>
            </a:r>
            <a:r>
              <a:rPr lang="ja-JP" altLang="en-US" sz="4800" dirty="0">
                <a:effectLst>
                  <a:outerShdw blurRad="38100" dist="38100" dir="2700000" algn="tl">
                    <a:srgbClr val="000000">
                      <a:alpha val="43137"/>
                    </a:srgbClr>
                  </a:outerShdw>
                </a:effectLst>
                <a:latin typeface="HGS創英角ﾎﾟｯﾌﾟ体" pitchFamily="50" charset="-128"/>
                <a:ea typeface="HGS創英角ﾎﾟｯﾌﾟ体" pitchFamily="50" charset="-128"/>
              </a:rPr>
              <a:t>「居場所」</a:t>
            </a:r>
            <a:r>
              <a:rPr lang="ja-JP" altLang="en-US" dirty="0">
                <a:effectLst>
                  <a:outerShdw blurRad="38100" dist="38100" dir="2700000" algn="tl">
                    <a:srgbClr val="000000">
                      <a:alpha val="43137"/>
                    </a:srgbClr>
                  </a:outerShdw>
                </a:effectLst>
              </a:rPr>
              <a:t>が必要</a:t>
            </a:r>
            <a:endParaRPr kumimoji="1" lang="ja-JP" altLang="en-US" dirty="0">
              <a:effectLst>
                <a:outerShdw blurRad="38100" dist="38100" dir="2700000" algn="tl">
                  <a:srgbClr val="000000">
                    <a:alpha val="43137"/>
                  </a:srgbClr>
                </a:outerShdw>
              </a:effectLst>
            </a:endParaRPr>
          </a:p>
        </p:txBody>
      </p:sp>
      <p:sp>
        <p:nvSpPr>
          <p:cNvPr id="3" name="コンテンツ プレースホルダ 2"/>
          <p:cNvSpPr>
            <a:spLocks noGrp="1"/>
          </p:cNvSpPr>
          <p:nvPr>
            <p:ph idx="1"/>
          </p:nvPr>
        </p:nvSpPr>
        <p:spPr>
          <a:xfrm>
            <a:off x="0" y="2014759"/>
            <a:ext cx="10287000" cy="4235714"/>
          </a:xfrm>
        </p:spPr>
        <p:txBody>
          <a:bodyPr/>
          <a:lstStyle/>
          <a:p>
            <a:pPr marL="0" indent="0">
              <a:lnSpc>
                <a:spcPct val="150000"/>
              </a:lnSpc>
              <a:spcBef>
                <a:spcPts val="1200"/>
              </a:spcBef>
              <a:spcAft>
                <a:spcPts val="1200"/>
              </a:spcAft>
            </a:pPr>
            <a:r>
              <a:rPr lang="ja-JP" altLang="en-US" dirty="0">
                <a:effectLst>
                  <a:outerShdw blurRad="38100" dist="38100" dir="2700000" algn="tl">
                    <a:srgbClr val="000000">
                      <a:alpha val="43137"/>
                    </a:srgbClr>
                  </a:outerShdw>
                </a:effectLst>
              </a:rPr>
              <a:t>　小学校低学年の頃、</a:t>
            </a:r>
            <a:r>
              <a:rPr lang="ja-JP" altLang="en-US" dirty="0">
                <a:solidFill>
                  <a:srgbClr val="FFCCFF"/>
                </a:solidFill>
                <a:effectLst>
                  <a:outerShdw blurRad="38100" dist="38100" dir="2700000" algn="tl">
                    <a:srgbClr val="000000">
                      <a:alpha val="43137"/>
                    </a:srgbClr>
                  </a:outerShdw>
                </a:effectLst>
              </a:rPr>
              <a:t>両親の仲が悪い</a:t>
            </a:r>
            <a:r>
              <a:rPr lang="ja-JP" altLang="en-US" dirty="0">
                <a:effectLst>
                  <a:outerShdw blurRad="38100" dist="38100" dir="2700000" algn="tl">
                    <a:srgbClr val="000000">
                      <a:alpha val="43137"/>
                    </a:srgbClr>
                  </a:outerShdw>
                </a:effectLst>
              </a:rPr>
              <a:t>ことがきっかけで　</a:t>
            </a:r>
            <a:r>
              <a:rPr lang="ja-JP" altLang="en-US" dirty="0">
                <a:solidFill>
                  <a:srgbClr val="FFCCFF"/>
                </a:solidFill>
                <a:effectLst>
                  <a:outerShdw blurRad="38100" dist="38100" dir="2700000" algn="tl">
                    <a:srgbClr val="000000">
                      <a:alpha val="43137"/>
                    </a:srgbClr>
                  </a:outerShdw>
                </a:effectLst>
              </a:rPr>
              <a:t>不登校</a:t>
            </a:r>
            <a:r>
              <a:rPr lang="ja-JP" altLang="en-US" dirty="0">
                <a:effectLst>
                  <a:outerShdw blurRad="38100" dist="38100" dir="2700000" algn="tl">
                    <a:srgbClr val="000000">
                      <a:alpha val="43137"/>
                    </a:srgbClr>
                  </a:outerShdw>
                </a:effectLst>
              </a:rPr>
              <a:t>になりました。</a:t>
            </a:r>
            <a:r>
              <a:rPr lang="ja-JP" altLang="en-US" sz="1600" dirty="0">
                <a:solidFill>
                  <a:srgbClr val="CCFF66"/>
                </a:solidFill>
                <a:effectLst>
                  <a:outerShdw blurRad="38100" dist="38100" dir="2700000" algn="tl">
                    <a:srgbClr val="000000">
                      <a:alpha val="43137"/>
                    </a:srgbClr>
                  </a:outerShdw>
                </a:effectLst>
              </a:rPr>
              <a:t>（植村花菜さんも何かがあっておばあちゃんと暮らしていた？？？）</a:t>
            </a:r>
            <a:endParaRPr lang="en-US" altLang="ja-JP" dirty="0">
              <a:solidFill>
                <a:srgbClr val="CCFF66"/>
              </a:solidFill>
              <a:effectLst>
                <a:outerShdw blurRad="38100" dist="38100" dir="2700000" algn="tl">
                  <a:srgbClr val="000000">
                    <a:alpha val="43137"/>
                  </a:srgbClr>
                </a:outerShdw>
              </a:effectLst>
            </a:endParaRPr>
          </a:p>
          <a:p>
            <a:pPr marL="0" indent="0">
              <a:lnSpc>
                <a:spcPct val="150000"/>
              </a:lnSpc>
              <a:spcBef>
                <a:spcPts val="1200"/>
              </a:spcBef>
              <a:spcAft>
                <a:spcPts val="1200"/>
              </a:spcAft>
            </a:pPr>
            <a:r>
              <a:rPr lang="ja-JP" altLang="en-US" dirty="0">
                <a:effectLst>
                  <a:outerShdw blurRad="38100" dist="38100" dir="2700000" algn="tl">
                    <a:srgbClr val="000000">
                      <a:alpha val="43137"/>
                    </a:srgbClr>
                  </a:outerShdw>
                </a:effectLst>
              </a:rPr>
              <a:t>　その頃不登校は珍しく、両親は必死で学校に行かせるように仕向けました。暫く両親と私との壮絶な戦いが繰り広げられ、</a:t>
            </a:r>
            <a:r>
              <a:rPr lang="en-US" altLang="ja-JP" dirty="0">
                <a:effectLst>
                  <a:outerShdw blurRad="38100" dist="38100" dir="2700000" algn="tl">
                    <a:srgbClr val="000000">
                      <a:alpha val="43137"/>
                    </a:srgbClr>
                  </a:outerShdw>
                </a:effectLst>
              </a:rPr>
              <a:t>1</a:t>
            </a:r>
            <a:r>
              <a:rPr lang="ja-JP" altLang="en-US" dirty="0">
                <a:effectLst>
                  <a:outerShdw blurRad="38100" dist="38100" dir="2700000" algn="tl">
                    <a:srgbClr val="000000">
                      <a:alpha val="43137"/>
                    </a:srgbClr>
                  </a:outerShdw>
                </a:effectLst>
              </a:rPr>
              <a:t>年後には学校に行き始めたように記憶しています。</a:t>
            </a:r>
            <a:endParaRPr lang="en-US" altLang="ja-JP" dirty="0">
              <a:effectLst>
                <a:outerShdw blurRad="38100" dist="38100" dir="2700000" algn="tl">
                  <a:srgbClr val="000000">
                    <a:alpha val="43137"/>
                  </a:srgbClr>
                </a:outerShdw>
              </a:effectLst>
            </a:endParaRPr>
          </a:p>
        </p:txBody>
      </p:sp>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6" name="テキスト ボックス 5"/>
          <p:cNvSpPr txBox="1"/>
          <p:nvPr/>
        </p:nvSpPr>
        <p:spPr>
          <a:xfrm>
            <a:off x="5491939" y="1107366"/>
            <a:ext cx="4293162"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（講演を聞いたある母親からのメール）</a:t>
            </a:r>
            <a:endParaRPr kumimoji="1" lang="en-US" altLang="ja-JP"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024107703"/>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advTm="25000">
        <p:fade/>
      </p:transition>
    </mc:Choice>
    <mc:Fallback xmlns="">
      <p:transition spd="slow" advTm="2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800"/>
                                  </p:stCondLst>
                                  <p:iterate type="wd">
                                    <p:tmPct val="5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grpId="0" nodeType="withEffect">
                                  <p:stCondLst>
                                    <p:cond delay="2600"/>
                                  </p:stCondLst>
                                  <p:iterate type="lt">
                                    <p:tmPct val="7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par>
                                <p:cTn id="14" presetID="10" presetClass="entr" presetSubtype="0" fill="hold" grpId="0" nodeType="withEffect">
                                  <p:stCondLst>
                                    <p:cond delay="11200"/>
                                  </p:stCondLst>
                                  <p:iterate type="lt">
                                    <p:tmPct val="7000"/>
                                  </p:iterate>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128588" y="196850"/>
            <a:ext cx="9860801" cy="1143000"/>
          </a:xfrm>
        </p:spPr>
        <p:txBody>
          <a:bodyPr/>
          <a:lstStyle/>
          <a:p>
            <a:pPr eaLnBrk="1" hangingPunct="1"/>
            <a:r>
              <a:rPr lang="ja-JP" altLang="en-US" dirty="0"/>
              <a:t>あなたは、まわりは健康ですか？</a:t>
            </a:r>
          </a:p>
        </p:txBody>
      </p:sp>
      <p:sp>
        <p:nvSpPr>
          <p:cNvPr id="1798147" name="Rectangle 3"/>
          <p:cNvSpPr>
            <a:spLocks noGrp="1" noChangeArrowheads="1"/>
          </p:cNvSpPr>
          <p:nvPr>
            <p:ph idx="1"/>
          </p:nvPr>
        </p:nvSpPr>
        <p:spPr>
          <a:xfrm>
            <a:off x="228602" y="1121790"/>
            <a:ext cx="9823451" cy="5248439"/>
          </a:xfrm>
        </p:spPr>
        <p:txBody>
          <a:bodyPr/>
          <a:lstStyle/>
          <a:p>
            <a:pPr algn="ctr" eaLnBrk="1" hangingPunct="1">
              <a:lnSpc>
                <a:spcPct val="150000"/>
              </a:lnSpc>
              <a:buFont typeface="Monotype Sorts" pitchFamily="2" charset="2"/>
              <a:buNone/>
            </a:pPr>
            <a:r>
              <a:rPr lang="ja-JP" altLang="en-US" dirty="0">
                <a:solidFill>
                  <a:srgbClr val="FF99FF"/>
                </a:solidFill>
              </a:rPr>
              <a:t>褒められた</a:t>
            </a:r>
            <a:r>
              <a:rPr lang="ja-JP" altLang="en-US" dirty="0"/>
              <a:t>ことがない</a:t>
            </a:r>
          </a:p>
          <a:p>
            <a:pPr algn="ctr" eaLnBrk="1" hangingPunct="1">
              <a:lnSpc>
                <a:spcPct val="150000"/>
              </a:lnSpc>
              <a:buFont typeface="Monotype Sorts" pitchFamily="2" charset="2"/>
              <a:buNone/>
            </a:pPr>
            <a:r>
              <a:rPr lang="ja-JP" altLang="en-US" dirty="0">
                <a:solidFill>
                  <a:srgbClr val="FF3300"/>
                </a:solidFill>
              </a:rPr>
              <a:t>叱られてばかり</a:t>
            </a:r>
            <a:r>
              <a:rPr lang="ja-JP" altLang="en-US" dirty="0"/>
              <a:t>いる</a:t>
            </a:r>
          </a:p>
          <a:p>
            <a:pPr algn="ctr">
              <a:lnSpc>
                <a:spcPct val="150000"/>
              </a:lnSpc>
            </a:pPr>
            <a:r>
              <a:rPr lang="ja-JP" altLang="en-US" dirty="0">
                <a:solidFill>
                  <a:srgbClr val="FF99FF"/>
                </a:solidFill>
              </a:rPr>
              <a:t>感謝された</a:t>
            </a:r>
            <a:r>
              <a:rPr lang="ja-JP" altLang="en-US" dirty="0"/>
              <a:t>ことがない</a:t>
            </a:r>
          </a:p>
          <a:p>
            <a:pPr algn="ctr">
              <a:lnSpc>
                <a:spcPct val="150000"/>
              </a:lnSpc>
            </a:pPr>
            <a:r>
              <a:rPr lang="ja-JP" altLang="en-US" dirty="0">
                <a:solidFill>
                  <a:srgbClr val="FF99FF"/>
                </a:solidFill>
              </a:rPr>
              <a:t>人と経験、感動を共有した</a:t>
            </a:r>
            <a:r>
              <a:rPr lang="ja-JP" altLang="en-US" dirty="0"/>
              <a:t>ことがない</a:t>
            </a:r>
          </a:p>
          <a:p>
            <a:pPr algn="ctr">
              <a:lnSpc>
                <a:spcPct val="150000"/>
              </a:lnSpc>
            </a:pPr>
            <a:r>
              <a:rPr lang="ja-JP" altLang="en-US" dirty="0"/>
              <a:t>そんな人が</a:t>
            </a:r>
            <a:r>
              <a:rPr lang="ja-JP" altLang="en-US" dirty="0">
                <a:solidFill>
                  <a:srgbClr val="FFFF00"/>
                </a:solidFill>
              </a:rPr>
              <a:t>健康</a:t>
            </a:r>
            <a:r>
              <a:rPr lang="ja-JP" altLang="en-US" dirty="0"/>
              <a:t>になれますか？</a:t>
            </a:r>
            <a:endParaRPr lang="en-US" altLang="ja-JP" dirty="0"/>
          </a:p>
          <a:p>
            <a:pPr algn="ctr" eaLnBrk="1" hangingPunct="1">
              <a:lnSpc>
                <a:spcPct val="150000"/>
              </a:lnSpc>
              <a:buFont typeface="Monotype Sorts" pitchFamily="2" charset="2"/>
              <a:buNone/>
            </a:pPr>
            <a:r>
              <a:rPr lang="ja-JP" altLang="en-US" dirty="0"/>
              <a:t>そんな人が</a:t>
            </a:r>
            <a:r>
              <a:rPr lang="ja-JP" altLang="en-US" dirty="0">
                <a:solidFill>
                  <a:srgbClr val="99CC00"/>
                </a:solidFill>
              </a:rPr>
              <a:t>自己肯定感</a:t>
            </a:r>
            <a:r>
              <a:rPr lang="ja-JP" altLang="en-US" dirty="0"/>
              <a:t>を持てますか？</a:t>
            </a:r>
            <a:endParaRPr lang="en-US" altLang="ja-JP" dirty="0"/>
          </a:p>
          <a:p>
            <a:pPr algn="ctr">
              <a:lnSpc>
                <a:spcPct val="150000"/>
              </a:lnSpc>
            </a:pPr>
            <a:r>
              <a:rPr lang="ja-JP" altLang="en-US" dirty="0"/>
              <a:t>でも、トイレ掃除で「</a:t>
            </a:r>
            <a:r>
              <a:rPr lang="ja-JP" altLang="en-US" dirty="0">
                <a:solidFill>
                  <a:srgbClr val="99CC00"/>
                </a:solidFill>
              </a:rPr>
              <a:t>自己肯定感</a:t>
            </a:r>
            <a:r>
              <a:rPr lang="ja-JP" altLang="en-US" dirty="0"/>
              <a:t>」が育まれる！！！！！</a:t>
            </a:r>
            <a:endParaRPr lang="en-US" altLang="ja-JP" dirty="0"/>
          </a:p>
        </p:txBody>
      </p:sp>
      <p:sp>
        <p:nvSpPr>
          <p:cNvPr id="1798148" name="AutoShape 4"/>
          <p:cNvSpPr>
            <a:spLocks noChangeArrowheads="1"/>
          </p:cNvSpPr>
          <p:nvPr/>
        </p:nvSpPr>
        <p:spPr bwMode="auto">
          <a:xfrm>
            <a:off x="6829066" y="1436700"/>
            <a:ext cx="3276000" cy="2124000"/>
          </a:xfrm>
          <a:prstGeom prst="cloudCallout">
            <a:avLst>
              <a:gd name="adj1" fmla="val -84743"/>
              <a:gd name="adj2" fmla="val 136725"/>
            </a:avLst>
          </a:prstGeom>
          <a:solidFill>
            <a:srgbClr val="99CC00">
              <a:alpha val="39999"/>
            </a:srgbClr>
          </a:solidFill>
          <a:ln w="28575">
            <a:solidFill>
              <a:srgbClr val="99CC00"/>
            </a:solidFill>
            <a:round/>
            <a:headEnd/>
            <a:tailEnd/>
          </a:ln>
          <a:effectLst/>
        </p:spPr>
        <p:txBody>
          <a:bodyPr lIns="0" rIns="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rPr>
              <a:t>どんな</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HG創英角ﾎﾟｯﾌﾟ体" pitchFamily="49" charset="-128"/>
                <a:cs typeface="+mn-cs"/>
              </a:rPr>
              <a:t>「居場所」</a:t>
            </a:r>
            <a:r>
              <a:rPr kumimoji="1" lang="ja-JP" altLang="en-US"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rPr>
              <a:t>なら</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CCFF99"/>
                </a:solidFill>
                <a:effectLst>
                  <a:outerShdw blurRad="38100" dist="38100" dir="2700000" algn="tl">
                    <a:srgbClr val="000000"/>
                  </a:outerShdw>
                </a:effectLst>
                <a:uLnTx/>
                <a:uFillTx/>
                <a:latin typeface="Times New Roman" pitchFamily="18" charset="0"/>
                <a:ea typeface="HG創英角ﾎﾟｯﾌﾟ体" pitchFamily="49" charset="-128"/>
                <a:cs typeface="+mn-cs"/>
              </a:rPr>
              <a:t>「自己肯定感」</a:t>
            </a:r>
            <a:endParaRPr kumimoji="1" lang="en-US" altLang="ja-JP" sz="2400" b="0" i="0" u="none" strike="noStrike" kern="1200" cap="none" spc="0" normalizeH="0" baseline="0" noProof="0" dirty="0">
              <a:ln>
                <a:noFill/>
              </a:ln>
              <a:solidFill>
                <a:srgbClr val="CCFF99"/>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rPr>
              <a:t>が育まれる？</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6" name="AutoShape 4"/>
          <p:cNvSpPr>
            <a:spLocks noChangeArrowheads="1"/>
          </p:cNvSpPr>
          <p:nvPr/>
        </p:nvSpPr>
        <p:spPr bwMode="auto">
          <a:xfrm>
            <a:off x="21566" y="1322400"/>
            <a:ext cx="3276000" cy="2152320"/>
          </a:xfrm>
          <a:prstGeom prst="cloudCallout">
            <a:avLst>
              <a:gd name="adj1" fmla="val 61439"/>
              <a:gd name="adj2" fmla="val -20089"/>
            </a:avLst>
          </a:prstGeom>
          <a:solidFill>
            <a:srgbClr val="FFCCFF">
              <a:alpha val="40000"/>
            </a:srgbClr>
          </a:solidFill>
          <a:ln w="28575">
            <a:solidFill>
              <a:srgbClr val="CC99FF"/>
            </a:solidFill>
            <a:round/>
            <a:headEnd/>
            <a:tailEnd/>
          </a:ln>
          <a:effectLst/>
        </p:spPr>
        <p:txBody>
          <a:bodyPr lIns="0" rIns="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CCFF"/>
                </a:solidFill>
                <a:effectLst>
                  <a:outerShdw blurRad="38100" dist="38100" dir="2700000" algn="tl">
                    <a:srgbClr val="000000"/>
                  </a:outerShdw>
                </a:effectLst>
                <a:uLnTx/>
                <a:uFillTx/>
                <a:latin typeface="Times New Roman" pitchFamily="18" charset="0"/>
                <a:ea typeface="HG創英角ﾎﾟｯﾌﾟ体" pitchFamily="49" charset="-128"/>
                <a:cs typeface="+mn-cs"/>
              </a:rPr>
              <a:t>褒められる回数</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lumMod val="50000"/>
                    <a:lumOff val="50000"/>
                  </a:srgbClr>
                </a:solidFill>
                <a:effectLst>
                  <a:outerShdw blurRad="38100" dist="38100" dir="2700000" algn="tl">
                    <a:srgbClr val="000000"/>
                  </a:outerShdw>
                </a:effectLst>
                <a:uLnTx/>
                <a:uFillTx/>
                <a:latin typeface="Times New Roman" pitchFamily="18" charset="0"/>
                <a:ea typeface="HG創英角ﾎﾟｯﾌﾟ体" pitchFamily="49" charset="-128"/>
                <a:cs typeface="+mn-cs"/>
              </a:rPr>
              <a:t>叱られる回数</a:t>
            </a:r>
            <a:endParaRPr kumimoji="1" lang="en-US" altLang="ja-JP" sz="2400" b="0" i="0" u="none" strike="noStrike" kern="1200" cap="none" spc="0" normalizeH="0" baseline="0" noProof="0" dirty="0">
              <a:ln>
                <a:noFill/>
              </a:ln>
              <a:solidFill>
                <a:srgbClr val="010000">
                  <a:lumMod val="50000"/>
                  <a:lumOff val="50000"/>
                </a:srgbClr>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C000"/>
                </a:solidFill>
                <a:effectLst>
                  <a:outerShdw blurRad="38100" dist="38100" dir="2700000" algn="tl">
                    <a:srgbClr val="000000"/>
                  </a:outerShdw>
                </a:effectLst>
                <a:uLnTx/>
                <a:uFillTx/>
                <a:latin typeface="Times New Roman" pitchFamily="18" charset="0"/>
                <a:ea typeface="HG創英角ﾎﾟｯﾌﾟ体" pitchFamily="49" charset="-128"/>
                <a:cs typeface="+mn-cs"/>
              </a:rPr>
              <a:t>どっちが多い？</a:t>
            </a:r>
          </a:p>
        </p:txBody>
      </p:sp>
    </p:spTree>
    <p:extLst>
      <p:ext uri="{BB962C8B-B14F-4D97-AF65-F5344CB8AC3E}">
        <p14:creationId xmlns:p14="http://schemas.microsoft.com/office/powerpoint/2010/main" val="65082650"/>
      </p:ext>
    </p:extLst>
  </p:cSld>
  <p:clrMapOvr>
    <a:masterClrMapping/>
  </p:clrMapOvr>
  <mc:AlternateContent xmlns:mc="http://schemas.openxmlformats.org/markup-compatibility/2006" xmlns:p14="http://schemas.microsoft.com/office/powerpoint/2010/main">
    <mc:Choice Requires="p14">
      <p:transition spd="slow" p14:dur="2000" advTm="21000">
        <p:fade/>
      </p:transition>
    </mc:Choice>
    <mc:Fallback xmlns="">
      <p:transition spd="slow" advTm="2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5000"/>
                                  </p:iterate>
                                  <p:childTnLst>
                                    <p:set>
                                      <p:cBhvr>
                                        <p:cTn id="6" dur="1" fill="hold">
                                          <p:stCondLst>
                                            <p:cond delay="0"/>
                                          </p:stCondLst>
                                        </p:cTn>
                                        <p:tgtEl>
                                          <p:spTgt spid="1798147">
                                            <p:txEl>
                                              <p:pRg st="0" end="0"/>
                                            </p:txEl>
                                          </p:spTgt>
                                        </p:tgtEl>
                                        <p:attrNameLst>
                                          <p:attrName>style.visibility</p:attrName>
                                        </p:attrNameLst>
                                      </p:cBhvr>
                                      <p:to>
                                        <p:strVal val="visible"/>
                                      </p:to>
                                    </p:set>
                                    <p:animEffect transition="in" filter="fade">
                                      <p:cBhvr>
                                        <p:cTn id="7" dur="2000"/>
                                        <p:tgtEl>
                                          <p:spTgt spid="1798147">
                                            <p:txEl>
                                              <p:pRg st="0" end="0"/>
                                            </p:txEl>
                                          </p:spTgt>
                                        </p:tgtEl>
                                      </p:cBhvr>
                                    </p:animEffect>
                                  </p:childTnLst>
                                </p:cTn>
                              </p:par>
                              <p:par>
                                <p:cTn id="8" presetID="10" presetClass="entr" presetSubtype="0" fill="hold" grpId="0" nodeType="withEffect">
                                  <p:stCondLst>
                                    <p:cond delay="2300"/>
                                  </p:stCondLst>
                                  <p:iterate type="lt">
                                    <p:tmPct val="5000"/>
                                  </p:iterate>
                                  <p:childTnLst>
                                    <p:set>
                                      <p:cBhvr>
                                        <p:cTn id="9" dur="1" fill="hold">
                                          <p:stCondLst>
                                            <p:cond delay="0"/>
                                          </p:stCondLst>
                                        </p:cTn>
                                        <p:tgtEl>
                                          <p:spTgt spid="1798147">
                                            <p:txEl>
                                              <p:pRg st="1" end="1"/>
                                            </p:txEl>
                                          </p:spTgt>
                                        </p:tgtEl>
                                        <p:attrNameLst>
                                          <p:attrName>style.visibility</p:attrName>
                                        </p:attrNameLst>
                                      </p:cBhvr>
                                      <p:to>
                                        <p:strVal val="visible"/>
                                      </p:to>
                                    </p:set>
                                    <p:animEffect transition="in" filter="fade">
                                      <p:cBhvr>
                                        <p:cTn id="10" dur="2000"/>
                                        <p:tgtEl>
                                          <p:spTgt spid="1798147">
                                            <p:txEl>
                                              <p:pRg st="1" end="1"/>
                                            </p:txEl>
                                          </p:spTgt>
                                        </p:tgtEl>
                                      </p:cBhvr>
                                    </p:animEffect>
                                  </p:childTnLst>
                                </p:cTn>
                              </p:par>
                              <p:par>
                                <p:cTn id="11" presetID="10" presetClass="entr" presetSubtype="0" fill="hold" grpId="0" nodeType="withEffect">
                                  <p:stCondLst>
                                    <p:cond delay="31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0"/>
                                        <p:tgtEl>
                                          <p:spTgt spid="6"/>
                                        </p:tgtEl>
                                      </p:cBhvr>
                                    </p:animEffect>
                                  </p:childTnLst>
                                </p:cTn>
                              </p:par>
                              <p:par>
                                <p:cTn id="14" presetID="10" presetClass="entr" presetSubtype="0" fill="hold" grpId="0" nodeType="withEffect">
                                  <p:stCondLst>
                                    <p:cond delay="4700"/>
                                  </p:stCondLst>
                                  <p:iterate type="lt">
                                    <p:tmPct val="5000"/>
                                  </p:iterate>
                                  <p:childTnLst>
                                    <p:set>
                                      <p:cBhvr>
                                        <p:cTn id="15" dur="1" fill="hold">
                                          <p:stCondLst>
                                            <p:cond delay="0"/>
                                          </p:stCondLst>
                                        </p:cTn>
                                        <p:tgtEl>
                                          <p:spTgt spid="1798147">
                                            <p:txEl>
                                              <p:pRg st="2" end="2"/>
                                            </p:txEl>
                                          </p:spTgt>
                                        </p:tgtEl>
                                        <p:attrNameLst>
                                          <p:attrName>style.visibility</p:attrName>
                                        </p:attrNameLst>
                                      </p:cBhvr>
                                      <p:to>
                                        <p:strVal val="visible"/>
                                      </p:to>
                                    </p:set>
                                    <p:animEffect transition="in" filter="fade">
                                      <p:cBhvr>
                                        <p:cTn id="16" dur="2000"/>
                                        <p:tgtEl>
                                          <p:spTgt spid="1798147">
                                            <p:txEl>
                                              <p:pRg st="2" end="2"/>
                                            </p:txEl>
                                          </p:spTgt>
                                        </p:tgtEl>
                                      </p:cBhvr>
                                    </p:animEffect>
                                  </p:childTnLst>
                                </p:cTn>
                              </p:par>
                              <p:par>
                                <p:cTn id="17" presetID="10" presetClass="entr" presetSubtype="0" fill="hold" grpId="0" nodeType="withEffect">
                                  <p:stCondLst>
                                    <p:cond delay="7400"/>
                                  </p:stCondLst>
                                  <p:iterate type="lt">
                                    <p:tmPct val="5000"/>
                                  </p:iterate>
                                  <p:childTnLst>
                                    <p:set>
                                      <p:cBhvr>
                                        <p:cTn id="18" dur="1" fill="hold">
                                          <p:stCondLst>
                                            <p:cond delay="0"/>
                                          </p:stCondLst>
                                        </p:cTn>
                                        <p:tgtEl>
                                          <p:spTgt spid="1798147">
                                            <p:txEl>
                                              <p:pRg st="3" end="3"/>
                                            </p:txEl>
                                          </p:spTgt>
                                        </p:tgtEl>
                                        <p:attrNameLst>
                                          <p:attrName>style.visibility</p:attrName>
                                        </p:attrNameLst>
                                      </p:cBhvr>
                                      <p:to>
                                        <p:strVal val="visible"/>
                                      </p:to>
                                    </p:set>
                                    <p:animEffect transition="in" filter="fade">
                                      <p:cBhvr>
                                        <p:cTn id="19" dur="2000"/>
                                        <p:tgtEl>
                                          <p:spTgt spid="1798147">
                                            <p:txEl>
                                              <p:pRg st="3" end="3"/>
                                            </p:txEl>
                                          </p:spTgt>
                                        </p:tgtEl>
                                      </p:cBhvr>
                                    </p:animEffect>
                                  </p:childTnLst>
                                </p:cTn>
                              </p:par>
                              <p:par>
                                <p:cTn id="20" presetID="10" presetClass="entr" presetSubtype="0" fill="hold" grpId="0" nodeType="withEffect">
                                  <p:stCondLst>
                                    <p:cond delay="9800"/>
                                  </p:stCondLst>
                                  <p:iterate type="lt">
                                    <p:tmPct val="5000"/>
                                  </p:iterate>
                                  <p:childTnLst>
                                    <p:set>
                                      <p:cBhvr>
                                        <p:cTn id="21" dur="1" fill="hold">
                                          <p:stCondLst>
                                            <p:cond delay="0"/>
                                          </p:stCondLst>
                                        </p:cTn>
                                        <p:tgtEl>
                                          <p:spTgt spid="1798147">
                                            <p:txEl>
                                              <p:pRg st="4" end="4"/>
                                            </p:txEl>
                                          </p:spTgt>
                                        </p:tgtEl>
                                        <p:attrNameLst>
                                          <p:attrName>style.visibility</p:attrName>
                                        </p:attrNameLst>
                                      </p:cBhvr>
                                      <p:to>
                                        <p:strVal val="visible"/>
                                      </p:to>
                                    </p:set>
                                    <p:animEffect transition="in" filter="fade">
                                      <p:cBhvr>
                                        <p:cTn id="22" dur="2000"/>
                                        <p:tgtEl>
                                          <p:spTgt spid="1798147">
                                            <p:txEl>
                                              <p:pRg st="4" end="4"/>
                                            </p:txEl>
                                          </p:spTgt>
                                        </p:tgtEl>
                                      </p:cBhvr>
                                    </p:animEffect>
                                  </p:childTnLst>
                                </p:cTn>
                              </p:par>
                              <p:par>
                                <p:cTn id="23" presetID="10" presetClass="entr" presetSubtype="0" fill="hold" grpId="0" nodeType="withEffect">
                                  <p:stCondLst>
                                    <p:cond delay="12100"/>
                                  </p:stCondLst>
                                  <p:iterate type="lt">
                                    <p:tmPct val="5000"/>
                                  </p:iterate>
                                  <p:childTnLst>
                                    <p:set>
                                      <p:cBhvr>
                                        <p:cTn id="24" dur="1" fill="hold">
                                          <p:stCondLst>
                                            <p:cond delay="0"/>
                                          </p:stCondLst>
                                        </p:cTn>
                                        <p:tgtEl>
                                          <p:spTgt spid="1798147">
                                            <p:txEl>
                                              <p:pRg st="5" end="5"/>
                                            </p:txEl>
                                          </p:spTgt>
                                        </p:tgtEl>
                                        <p:attrNameLst>
                                          <p:attrName>style.visibility</p:attrName>
                                        </p:attrNameLst>
                                      </p:cBhvr>
                                      <p:to>
                                        <p:strVal val="visible"/>
                                      </p:to>
                                    </p:set>
                                    <p:animEffect transition="in" filter="fade">
                                      <p:cBhvr>
                                        <p:cTn id="25" dur="2000"/>
                                        <p:tgtEl>
                                          <p:spTgt spid="1798147">
                                            <p:txEl>
                                              <p:pRg st="5" end="5"/>
                                            </p:txEl>
                                          </p:spTgt>
                                        </p:tgtEl>
                                      </p:cBhvr>
                                    </p:animEffect>
                                  </p:childTnLst>
                                </p:cTn>
                              </p:par>
                              <p:par>
                                <p:cTn id="26" presetID="10" presetClass="entr" presetSubtype="0" fill="hold" grpId="0" nodeType="withEffect">
                                  <p:stCondLst>
                                    <p:cond delay="14200"/>
                                  </p:stCondLst>
                                  <p:childTnLst>
                                    <p:set>
                                      <p:cBhvr>
                                        <p:cTn id="27" dur="1" fill="hold">
                                          <p:stCondLst>
                                            <p:cond delay="0"/>
                                          </p:stCondLst>
                                        </p:cTn>
                                        <p:tgtEl>
                                          <p:spTgt spid="1798148"/>
                                        </p:tgtEl>
                                        <p:attrNameLst>
                                          <p:attrName>style.visibility</p:attrName>
                                        </p:attrNameLst>
                                      </p:cBhvr>
                                      <p:to>
                                        <p:strVal val="visible"/>
                                      </p:to>
                                    </p:set>
                                    <p:animEffect transition="in" filter="fade">
                                      <p:cBhvr>
                                        <p:cTn id="28" dur="3000"/>
                                        <p:tgtEl>
                                          <p:spTgt spid="1798148"/>
                                        </p:tgtEl>
                                      </p:cBhvr>
                                    </p:animEffect>
                                  </p:childTnLst>
                                </p:cTn>
                              </p:par>
                              <p:par>
                                <p:cTn id="29" presetID="10" presetClass="entr" presetSubtype="0" fill="hold" grpId="0" nodeType="withEffect">
                                  <p:stCondLst>
                                    <p:cond delay="16200"/>
                                  </p:stCondLst>
                                  <p:iterate type="lt">
                                    <p:tmPct val="5000"/>
                                  </p:iterate>
                                  <p:childTnLst>
                                    <p:set>
                                      <p:cBhvr>
                                        <p:cTn id="30" dur="1" fill="hold">
                                          <p:stCondLst>
                                            <p:cond delay="0"/>
                                          </p:stCondLst>
                                        </p:cTn>
                                        <p:tgtEl>
                                          <p:spTgt spid="1798147">
                                            <p:txEl>
                                              <p:pRg st="6" end="6"/>
                                            </p:txEl>
                                          </p:spTgt>
                                        </p:tgtEl>
                                        <p:attrNameLst>
                                          <p:attrName>style.visibility</p:attrName>
                                        </p:attrNameLst>
                                      </p:cBhvr>
                                      <p:to>
                                        <p:strVal val="visible"/>
                                      </p:to>
                                    </p:set>
                                    <p:animEffect transition="in" filter="fade">
                                      <p:cBhvr>
                                        <p:cTn id="31" dur="2000"/>
                                        <p:tgtEl>
                                          <p:spTgt spid="1798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8147" grpId="0" build="p"/>
      <p:bldP spid="1798148"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0">
              <a:lnSpc>
                <a:spcPct val="100000"/>
              </a:lnSpc>
              <a:spcBef>
                <a:spcPct val="20000"/>
              </a:spcBef>
            </a:pPr>
            <a:r>
              <a:rPr lang="ja-JP" altLang="en-US" dirty="0"/>
              <a:t>そもそも「健康」って何？</a:t>
            </a:r>
            <a:br>
              <a:rPr lang="en-US" altLang="ja-JP" dirty="0"/>
            </a:br>
            <a:r>
              <a:rPr lang="en-US" altLang="ja-JP" sz="2400" dirty="0">
                <a:solidFill>
                  <a:srgbClr val="FFFFFF"/>
                </a:solidFill>
                <a:latin typeface="Arial"/>
                <a:cs typeface="+mn-cs"/>
              </a:rPr>
              <a:t>WHO</a:t>
            </a:r>
            <a:r>
              <a:rPr lang="ja-JP" altLang="en-US" sz="2400" dirty="0">
                <a:solidFill>
                  <a:srgbClr val="FFFFFF"/>
                </a:solidFill>
                <a:latin typeface="Arial"/>
                <a:cs typeface="+mn-cs"/>
              </a:rPr>
              <a:t>の健康の定義（１９４８年）</a:t>
            </a:r>
            <a:endParaRPr kumimoji="1" lang="ja-JP" altLang="en-US" sz="3200" dirty="0"/>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7" name="コンテンツ プレースホルダー 2"/>
          <p:cNvSpPr>
            <a:spLocks noGrp="1"/>
          </p:cNvSpPr>
          <p:nvPr>
            <p:ph idx="1"/>
          </p:nvPr>
        </p:nvSpPr>
        <p:spPr>
          <a:xfrm>
            <a:off x="225688" y="1559705"/>
            <a:ext cx="9821863" cy="4978400"/>
          </a:xfrm>
        </p:spPr>
        <p:txBody>
          <a:bodyPr anchor="ctr"/>
          <a:lstStyle/>
          <a:p>
            <a:pPr marL="0" indent="0" algn="ctr">
              <a:lnSpc>
                <a:spcPts val="4200"/>
              </a:lnSpc>
            </a:pPr>
            <a:r>
              <a:rPr kumimoji="1" lang="en-US" altLang="ja-JP" dirty="0"/>
              <a:t>Health is a state of complete</a:t>
            </a:r>
          </a:p>
          <a:p>
            <a:pPr marL="0" indent="0" algn="ctr">
              <a:lnSpc>
                <a:spcPts val="4200"/>
              </a:lnSpc>
            </a:pPr>
            <a:r>
              <a:rPr kumimoji="1" lang="en-US" altLang="ja-JP" dirty="0"/>
              <a:t>physical, mental</a:t>
            </a:r>
            <a:r>
              <a:rPr lang="ja-JP" altLang="en-US" dirty="0"/>
              <a:t> </a:t>
            </a:r>
            <a:r>
              <a:rPr kumimoji="1" lang="en-US" altLang="ja-JP" dirty="0"/>
              <a:t>and social well-being</a:t>
            </a:r>
          </a:p>
          <a:p>
            <a:pPr marL="0" indent="0" algn="ctr">
              <a:lnSpc>
                <a:spcPts val="4200"/>
              </a:lnSpc>
            </a:pPr>
            <a:r>
              <a:rPr kumimoji="1" lang="en-US" altLang="ja-JP" dirty="0"/>
              <a:t>and not merely the absence of disease or infirmity.</a:t>
            </a:r>
          </a:p>
          <a:p>
            <a:pPr marL="0" indent="0" algn="ctr">
              <a:lnSpc>
                <a:spcPts val="4200"/>
              </a:lnSpc>
            </a:pPr>
            <a:endParaRPr lang="en-US" altLang="ja-JP" dirty="0"/>
          </a:p>
          <a:p>
            <a:pPr marL="0" indent="0" algn="ctr">
              <a:lnSpc>
                <a:spcPts val="4200"/>
              </a:lnSpc>
            </a:pPr>
            <a:r>
              <a:rPr lang="ja-JP" altLang="en-US" dirty="0"/>
              <a:t>健康とは、身体的、精神的ならびに</a:t>
            </a:r>
            <a:endParaRPr lang="en-US" altLang="ja-JP" dirty="0"/>
          </a:p>
          <a:p>
            <a:pPr marL="0" indent="0" algn="ctr">
              <a:lnSpc>
                <a:spcPts val="4200"/>
              </a:lnSpc>
            </a:pPr>
            <a:r>
              <a:rPr lang="ja-JP" altLang="en-US" dirty="0"/>
              <a:t>社会的により満たされた、幸福な状態であり、</a:t>
            </a:r>
            <a:endParaRPr lang="en-US" altLang="ja-JP" dirty="0"/>
          </a:p>
          <a:p>
            <a:pPr marL="0" indent="0" algn="ctr">
              <a:lnSpc>
                <a:spcPts val="4200"/>
              </a:lnSpc>
            </a:pPr>
            <a:r>
              <a:rPr lang="ja-JP" altLang="en-US" dirty="0"/>
              <a:t>単に疾病がないとか、虚弱ではないということではない。</a:t>
            </a:r>
          </a:p>
        </p:txBody>
      </p:sp>
    </p:spTree>
    <p:extLst>
      <p:ext uri="{BB962C8B-B14F-4D97-AF65-F5344CB8AC3E}">
        <p14:creationId xmlns:p14="http://schemas.microsoft.com/office/powerpoint/2010/main" val="3720862339"/>
      </p:ext>
    </p:extLst>
  </p:cSld>
  <p:clrMapOvr>
    <a:masterClrMapping/>
  </p:clrMapOvr>
  <mc:AlternateContent xmlns:mc="http://schemas.openxmlformats.org/markup-compatibility/2006" xmlns:p14="http://schemas.microsoft.com/office/powerpoint/2010/main">
    <mc:Choice Requires="p14">
      <p:transition spd="slow" p14:dur="2000" advTm="12000">
        <p:fade/>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5000"/>
                                  </p:iterate>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childTnLst>
                                </p:cTn>
                              </p:par>
                              <p:par>
                                <p:cTn id="8" presetID="10" presetClass="entr" presetSubtype="0" fill="hold" grpId="0" nodeType="withEffect">
                                  <p:stCondLst>
                                    <p:cond delay="3700"/>
                                  </p:stCondLst>
                                  <p:iterate type="lt">
                                    <p:tmPct val="5000"/>
                                  </p:iterate>
                                  <p:childTnLst>
                                    <p:set>
                                      <p:cBhvr>
                                        <p:cTn id="9" dur="1" fill="hold">
                                          <p:stCondLst>
                                            <p:cond delay="0"/>
                                          </p:stCondLst>
                                        </p:cTn>
                                        <p:tgtEl>
                                          <p:spTgt spid="7">
                                            <p:txEl>
                                              <p:pRg st="5" end="5"/>
                                            </p:txEl>
                                          </p:spTgt>
                                        </p:tgtEl>
                                        <p:attrNameLst>
                                          <p:attrName>style.visibility</p:attrName>
                                        </p:attrNameLst>
                                      </p:cBhvr>
                                      <p:to>
                                        <p:strVal val="visible"/>
                                      </p:to>
                                    </p:set>
                                    <p:animEffect transition="in" filter="fade">
                                      <p:cBhvr>
                                        <p:cTn id="10" dur="2000"/>
                                        <p:tgtEl>
                                          <p:spTgt spid="7">
                                            <p:txEl>
                                              <p:pRg st="5" end="5"/>
                                            </p:txEl>
                                          </p:spTgt>
                                        </p:tgtEl>
                                      </p:cBhvr>
                                    </p:animEffect>
                                  </p:childTnLst>
                                </p:cTn>
                              </p:par>
                              <p:par>
                                <p:cTn id="11" presetID="10" presetClass="entr" presetSubtype="0" fill="hold" grpId="0" nodeType="withEffect">
                                  <p:stCondLst>
                                    <p:cond delay="7100"/>
                                  </p:stCondLst>
                                  <p:iterate type="lt">
                                    <p:tmPct val="5000"/>
                                  </p:iterate>
                                  <p:childTnLst>
                                    <p:set>
                                      <p:cBhvr>
                                        <p:cTn id="12" dur="1" fill="hold">
                                          <p:stCondLst>
                                            <p:cond delay="0"/>
                                          </p:stCondLst>
                                        </p:cTn>
                                        <p:tgtEl>
                                          <p:spTgt spid="7">
                                            <p:txEl>
                                              <p:pRg st="6" end="6"/>
                                            </p:txEl>
                                          </p:spTgt>
                                        </p:tgtEl>
                                        <p:attrNameLst>
                                          <p:attrName>style.visibility</p:attrName>
                                        </p:attrNameLst>
                                      </p:cBhvr>
                                      <p:to>
                                        <p:strVal val="visible"/>
                                      </p:to>
                                    </p:set>
                                    <p:animEffect transition="in" filter="fade">
                                      <p:cBhvr>
                                        <p:cTn id="13"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タイトル 1"/>
          <p:cNvSpPr txBox="1">
            <a:spLocks/>
          </p:cNvSpPr>
          <p:nvPr/>
        </p:nvSpPr>
        <p:spPr bwMode="auto">
          <a:xfrm>
            <a:off x="223022" y="199859"/>
            <a:ext cx="9815513" cy="1143000"/>
          </a:xfrm>
          <a:prstGeom prst="rect">
            <a:avLst/>
          </a:prstGeom>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「健康」の定義改正案</a:t>
            </a:r>
            <a:br>
              <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br>
            <a:r>
              <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WHO</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（１９９９年）</a:t>
            </a:r>
            <a:endPar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endParaRPr>
          </a:p>
        </p:txBody>
      </p:sp>
      <p:sp>
        <p:nvSpPr>
          <p:cNvPr id="5" name="コンテンツ プレースホルダー 2"/>
          <p:cNvSpPr txBox="1">
            <a:spLocks/>
          </p:cNvSpPr>
          <p:nvPr/>
        </p:nvSpPr>
        <p:spPr bwMode="auto">
          <a:xfrm>
            <a:off x="4376043" y="1871759"/>
            <a:ext cx="3556233" cy="72047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rPr>
              <a:t>state of complete</a:t>
            </a:r>
          </a:p>
        </p:txBody>
      </p:sp>
      <p:sp>
        <p:nvSpPr>
          <p:cNvPr id="6" name="コンテンツ プレースホルダー 2"/>
          <p:cNvSpPr txBox="1">
            <a:spLocks/>
          </p:cNvSpPr>
          <p:nvPr/>
        </p:nvSpPr>
        <p:spPr bwMode="auto">
          <a:xfrm>
            <a:off x="4515445" y="2501374"/>
            <a:ext cx="4142125" cy="67778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rPr>
              <a:t> and social well-being</a:t>
            </a:r>
            <a:endParaRPr kumimoji="1" lang="ja-JP" altLang="en-US" sz="3200" b="0" i="0" u="none" strike="noStrike" kern="1200" cap="none" spc="0" normalizeH="0" baseline="0" noProof="0" dirty="0">
              <a:ln>
                <a:noFill/>
              </a:ln>
              <a:solidFill>
                <a:srgbClr val="FFFFFF"/>
              </a:solidFill>
              <a:effectLst/>
              <a:uLnTx/>
              <a:uFillTx/>
              <a:latin typeface="Arial"/>
              <a:ea typeface="ＭＳ Ｐゴシック"/>
              <a:cs typeface="+mn-cs"/>
            </a:endParaRPr>
          </a:p>
        </p:txBody>
      </p:sp>
      <p:sp>
        <p:nvSpPr>
          <p:cNvPr id="7" name="コンテンツ プレースホルダー 2"/>
          <p:cNvSpPr txBox="1">
            <a:spLocks/>
          </p:cNvSpPr>
          <p:nvPr/>
        </p:nvSpPr>
        <p:spPr bwMode="auto">
          <a:xfrm>
            <a:off x="6567093" y="4393287"/>
            <a:ext cx="1794843" cy="616996"/>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l"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a:ea typeface="ＭＳ Ｐゴシック"/>
                <a:cs typeface="+mn-cs"/>
              </a:rPr>
              <a:t>ならびに</a:t>
            </a:r>
            <a:endPar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endParaRPr>
          </a:p>
        </p:txBody>
      </p:sp>
      <p:sp>
        <p:nvSpPr>
          <p:cNvPr id="8" name="コンテンツ プレースホルダー 2"/>
          <p:cNvSpPr txBox="1">
            <a:spLocks/>
          </p:cNvSpPr>
          <p:nvPr/>
        </p:nvSpPr>
        <p:spPr bwMode="auto">
          <a:xfrm>
            <a:off x="8381998" y="5026325"/>
            <a:ext cx="986875" cy="6096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err="1">
                <a:ln>
                  <a:noFill/>
                </a:ln>
                <a:solidFill>
                  <a:srgbClr val="FFFFFF"/>
                </a:solidFill>
                <a:effectLst/>
                <a:uLnTx/>
                <a:uFillTx/>
                <a:latin typeface="Arial"/>
                <a:ea typeface="ＭＳ Ｐゴシック"/>
                <a:cs typeface="+mn-cs"/>
              </a:rPr>
              <a:t>、</a:t>
            </a:r>
            <a:endPar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endParaRPr>
          </a:p>
        </p:txBody>
      </p:sp>
      <p:sp>
        <p:nvSpPr>
          <p:cNvPr id="9" name="コンテンツ プレースホルダー 2"/>
          <p:cNvSpPr txBox="1">
            <a:spLocks/>
          </p:cNvSpPr>
          <p:nvPr/>
        </p:nvSpPr>
        <p:spPr bwMode="auto">
          <a:xfrm>
            <a:off x="2190541" y="1871235"/>
            <a:ext cx="2689806" cy="631584"/>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rPr>
              <a:t>Health is a</a:t>
            </a:r>
          </a:p>
        </p:txBody>
      </p:sp>
      <p:sp>
        <p:nvSpPr>
          <p:cNvPr id="10" name="コンテンツ プレースホルダー 2"/>
          <p:cNvSpPr txBox="1">
            <a:spLocks/>
          </p:cNvSpPr>
          <p:nvPr/>
        </p:nvSpPr>
        <p:spPr bwMode="auto">
          <a:xfrm>
            <a:off x="953582" y="2502369"/>
            <a:ext cx="4513168" cy="67778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rPr>
              <a:t>physical, mental</a:t>
            </a:r>
            <a:endParaRPr kumimoji="1" lang="ja-JP" altLang="en-US" sz="3200" b="0" i="0" u="none" strike="noStrike" kern="1200" cap="none" spc="0" normalizeH="0" baseline="0" noProof="0" dirty="0">
              <a:ln>
                <a:noFill/>
              </a:ln>
              <a:solidFill>
                <a:srgbClr val="FFFFFF"/>
              </a:solidFill>
              <a:effectLst/>
              <a:uLnTx/>
              <a:uFillTx/>
              <a:latin typeface="Arial"/>
              <a:ea typeface="ＭＳ Ｐゴシック"/>
              <a:cs typeface="+mn-cs"/>
            </a:endParaRPr>
          </a:p>
        </p:txBody>
      </p:sp>
      <p:sp>
        <p:nvSpPr>
          <p:cNvPr id="11" name="コンテンツ プレースホルダー 2"/>
          <p:cNvSpPr txBox="1">
            <a:spLocks/>
          </p:cNvSpPr>
          <p:nvPr/>
        </p:nvSpPr>
        <p:spPr bwMode="auto">
          <a:xfrm>
            <a:off x="2056541" y="4395668"/>
            <a:ext cx="5426424" cy="616996"/>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l"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a:ea typeface="ＭＳ Ｐゴシック"/>
                <a:cs typeface="+mn-cs"/>
              </a:rPr>
              <a:t>健康とは、身体的、精神的</a:t>
            </a:r>
            <a:endPar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endParaRPr>
          </a:p>
        </p:txBody>
      </p:sp>
      <p:sp>
        <p:nvSpPr>
          <p:cNvPr id="12" name="コンテンツ プレースホルダー 2"/>
          <p:cNvSpPr txBox="1">
            <a:spLocks/>
          </p:cNvSpPr>
          <p:nvPr/>
        </p:nvSpPr>
        <p:spPr bwMode="auto">
          <a:xfrm>
            <a:off x="1193546" y="5037002"/>
            <a:ext cx="7905152" cy="614276"/>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l"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a:ea typeface="ＭＳ Ｐゴシック"/>
                <a:cs typeface="+mn-cs"/>
              </a:rPr>
              <a:t>社会的により満たされた、幸福な状態であり</a:t>
            </a:r>
            <a:endPar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endParaRPr>
          </a:p>
        </p:txBody>
      </p:sp>
      <p:sp>
        <p:nvSpPr>
          <p:cNvPr id="13" name="コンテンツ プレースホルダー 2"/>
          <p:cNvSpPr txBox="1">
            <a:spLocks/>
          </p:cNvSpPr>
          <p:nvPr/>
        </p:nvSpPr>
        <p:spPr bwMode="auto">
          <a:xfrm>
            <a:off x="227273" y="5653685"/>
            <a:ext cx="9821863" cy="66160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a:ea typeface="ＭＳ Ｐゴシック"/>
                <a:cs typeface="+mn-cs"/>
              </a:rPr>
              <a:t>単に疾病がないとか、虚弱ではないということではない。</a:t>
            </a:r>
          </a:p>
        </p:txBody>
      </p:sp>
      <p:sp>
        <p:nvSpPr>
          <p:cNvPr id="14" name="コンテンツ プレースホルダー 2"/>
          <p:cNvSpPr txBox="1">
            <a:spLocks/>
          </p:cNvSpPr>
          <p:nvPr/>
        </p:nvSpPr>
        <p:spPr bwMode="auto">
          <a:xfrm>
            <a:off x="205357" y="3128497"/>
            <a:ext cx="9821863" cy="699128"/>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ts val="42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FFFF"/>
                </a:solidFill>
                <a:effectLst/>
                <a:uLnTx/>
                <a:uFillTx/>
                <a:latin typeface="Arial"/>
                <a:ea typeface="ＭＳ Ｐゴシック"/>
                <a:cs typeface="+mn-cs"/>
              </a:rPr>
              <a:t>and not merely the absence of disease or infirmity.</a:t>
            </a:r>
          </a:p>
        </p:txBody>
      </p:sp>
      <p:pic>
        <p:nvPicPr>
          <p:cNvPr id="16" name="図 1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Tree>
    <p:extLst>
      <p:ext uri="{BB962C8B-B14F-4D97-AF65-F5344CB8AC3E}">
        <p14:creationId xmlns:p14="http://schemas.microsoft.com/office/powerpoint/2010/main" val="3665078410"/>
      </p:ext>
    </p:extLst>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afterEffect">
                                  <p:stCondLst>
                                    <p:cond delay="1000"/>
                                  </p:stCondLst>
                                  <p:childTnLst>
                                    <p:animMotion origin="layout" path="M 1.88243E-7 2.22222E-6 L -0.07885 2.22222E-6 " pathEditMode="relative" rAng="0" ptsTypes="AA">
                                      <p:cBhvr>
                                        <p:cTn id="6" dur="2000" fill="hold"/>
                                        <p:tgtEl>
                                          <p:spTgt spid="9"/>
                                        </p:tgtEl>
                                        <p:attrNameLst>
                                          <p:attrName>ppt_x</p:attrName>
                                          <p:attrName>ppt_y</p:attrName>
                                        </p:attrNameLst>
                                      </p:cBhvr>
                                      <p:rCtr x="-3950" y="0"/>
                                    </p:animMotion>
                                  </p:childTnLst>
                                </p:cTn>
                              </p:par>
                              <p:par>
                                <p:cTn id="7" presetID="35" presetClass="path" presetSubtype="0" accel="50000" decel="50000" fill="hold" grpId="0" nodeType="withEffect">
                                  <p:stCondLst>
                                    <p:cond delay="1000"/>
                                  </p:stCondLst>
                                  <p:childTnLst>
                                    <p:animMotion origin="layout" path="M -4.07407E-6 -2.47628E-7 L -0.07885 -2.47628E-7 " pathEditMode="relative" rAng="0" ptsTypes="AA">
                                      <p:cBhvr>
                                        <p:cTn id="8" dur="2000" fill="hold"/>
                                        <p:tgtEl>
                                          <p:spTgt spid="10"/>
                                        </p:tgtEl>
                                        <p:attrNameLst>
                                          <p:attrName>ppt_x</p:attrName>
                                          <p:attrName>ppt_y</p:attrName>
                                        </p:attrNameLst>
                                      </p:cBhvr>
                                      <p:rCtr x="-3951" y="0"/>
                                    </p:animMotion>
                                  </p:childTnLst>
                                </p:cTn>
                              </p:par>
                              <p:par>
                                <p:cTn id="9" presetID="35" presetClass="path" presetSubtype="0" accel="50000" decel="50000" fill="hold" grpId="0" nodeType="withEffect">
                                  <p:stCondLst>
                                    <p:cond delay="1000"/>
                                  </p:stCondLst>
                                  <p:childTnLst>
                                    <p:animMotion origin="layout" path="M -7.40741E-7 3.38579E-6 L -0.1466 3.38579E-6 " pathEditMode="relative" rAng="0" ptsTypes="AA">
                                      <p:cBhvr>
                                        <p:cTn id="10" dur="2000" fill="hold"/>
                                        <p:tgtEl>
                                          <p:spTgt spid="11"/>
                                        </p:tgtEl>
                                        <p:attrNameLst>
                                          <p:attrName>ppt_x</p:attrName>
                                          <p:attrName>ppt_y</p:attrName>
                                        </p:attrNameLst>
                                      </p:cBhvr>
                                      <p:rCtr x="-7330" y="0"/>
                                    </p:animMotion>
                                  </p:childTnLst>
                                </p:cTn>
                              </p:par>
                              <p:par>
                                <p:cTn id="11" presetID="35" presetClass="path" presetSubtype="0" accel="50000" decel="50000" fill="hold" grpId="0" nodeType="withEffect">
                                  <p:stCondLst>
                                    <p:cond delay="1000"/>
                                  </p:stCondLst>
                                  <p:childTnLst>
                                    <p:animMotion origin="layout" path="M -4.32099E-6 3.33333E-6 L -0.10231 3.33333E-6 " pathEditMode="relative" rAng="0" ptsTypes="AA">
                                      <p:cBhvr>
                                        <p:cTn id="12" dur="2000" fill="hold"/>
                                        <p:tgtEl>
                                          <p:spTgt spid="12"/>
                                        </p:tgtEl>
                                        <p:attrNameLst>
                                          <p:attrName>ppt_x</p:attrName>
                                          <p:attrName>ppt_y</p:attrName>
                                        </p:attrNameLst>
                                      </p:cBhvr>
                                      <p:rCtr x="-5123" y="0"/>
                                    </p:animMotion>
                                  </p:childTnLst>
                                </p:cTn>
                              </p:par>
                              <p:par>
                                <p:cTn id="13" presetID="63" presetClass="path" presetSubtype="0" accel="50000" decel="50000" fill="hold" grpId="0" nodeType="withEffect">
                                  <p:stCondLst>
                                    <p:cond delay="1000"/>
                                  </p:stCondLst>
                                  <p:childTnLst>
                                    <p:animMotion origin="layout" path="M -2.46914E-6 1.48148E-6 L 0.07932 1.48148E-6 " pathEditMode="relative" rAng="0" ptsTypes="AA">
                                      <p:cBhvr>
                                        <p:cTn id="14" dur="2000" fill="hold"/>
                                        <p:tgtEl>
                                          <p:spTgt spid="5"/>
                                        </p:tgtEl>
                                        <p:attrNameLst>
                                          <p:attrName>ppt_x</p:attrName>
                                          <p:attrName>ppt_y</p:attrName>
                                        </p:attrNameLst>
                                      </p:cBhvr>
                                      <p:rCtr x="3966" y="0"/>
                                    </p:animMotion>
                                  </p:childTnLst>
                                </p:cTn>
                              </p:par>
                              <p:par>
                                <p:cTn id="15" presetID="63" presetClass="path" presetSubtype="0" accel="50000" decel="50000" fill="hold" grpId="0" nodeType="withEffect">
                                  <p:stCondLst>
                                    <p:cond delay="1000"/>
                                  </p:stCondLst>
                                  <p:childTnLst>
                                    <p:animMotion origin="layout" path="M -3.7037E-6 -1.48148E-6 L 0.07917 -1.48148E-6 " pathEditMode="relative" rAng="0" ptsTypes="AA">
                                      <p:cBhvr>
                                        <p:cTn id="16" dur="2000" fill="hold"/>
                                        <p:tgtEl>
                                          <p:spTgt spid="6"/>
                                        </p:tgtEl>
                                        <p:attrNameLst>
                                          <p:attrName>ppt_x</p:attrName>
                                          <p:attrName>ppt_y</p:attrName>
                                        </p:attrNameLst>
                                      </p:cBhvr>
                                      <p:rCtr x="3951" y="0"/>
                                    </p:animMotion>
                                  </p:childTnLst>
                                </p:cTn>
                              </p:par>
                              <p:par>
                                <p:cTn id="17" presetID="63" presetClass="path" presetSubtype="0" accel="50000" decel="50000" fill="hold" grpId="0" nodeType="withEffect">
                                  <p:stCondLst>
                                    <p:cond delay="1000"/>
                                  </p:stCondLst>
                                  <p:childTnLst>
                                    <p:animMotion origin="layout" path="M 1.23457E-7 4.81481E-6 L 0.14691 4.81481E-6 " pathEditMode="relative" rAng="0" ptsTypes="AA">
                                      <p:cBhvr>
                                        <p:cTn id="18" dur="2000" fill="hold"/>
                                        <p:tgtEl>
                                          <p:spTgt spid="7"/>
                                        </p:tgtEl>
                                        <p:attrNameLst>
                                          <p:attrName>ppt_x</p:attrName>
                                          <p:attrName>ppt_y</p:attrName>
                                        </p:attrNameLst>
                                      </p:cBhvr>
                                      <p:rCtr x="7346" y="0"/>
                                    </p:animMotion>
                                  </p:childTnLst>
                                </p:cTn>
                              </p:par>
                              <p:par>
                                <p:cTn id="19" presetID="63" presetClass="path" presetSubtype="0" accel="50000" decel="50000" fill="hold" grpId="0" nodeType="withEffect">
                                  <p:stCondLst>
                                    <p:cond delay="1000"/>
                                  </p:stCondLst>
                                  <p:childTnLst>
                                    <p:animMotion origin="layout" path="M 1.35802E-6 -4.81481E-6 L 0.10463 -4.81481E-6 " pathEditMode="relative" rAng="0" ptsTypes="AA">
                                      <p:cBhvr>
                                        <p:cTn id="20" dur="2000" fill="hold"/>
                                        <p:tgtEl>
                                          <p:spTgt spid="8"/>
                                        </p:tgtEl>
                                        <p:attrNameLst>
                                          <p:attrName>ppt_x</p:attrName>
                                          <p:attrName>ppt_y</p:attrName>
                                        </p:attrNameLst>
                                      </p:cBhvr>
                                      <p:rCtr x="52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0">
              <a:lnSpc>
                <a:spcPct val="100000"/>
              </a:lnSpc>
              <a:spcBef>
                <a:spcPct val="20000"/>
              </a:spcBef>
            </a:pPr>
            <a:r>
              <a:rPr lang="ja-JP" altLang="en-US" dirty="0"/>
              <a:t>「健康」の定義改正案</a:t>
            </a:r>
            <a:br>
              <a:rPr lang="en-US" altLang="ja-JP" dirty="0"/>
            </a:br>
            <a:r>
              <a:rPr lang="en-US" altLang="ja-JP" sz="2400" dirty="0">
                <a:solidFill>
                  <a:srgbClr val="FFFFFF"/>
                </a:solidFill>
                <a:latin typeface="Arial"/>
                <a:cs typeface="+mn-cs"/>
              </a:rPr>
              <a:t>WHO</a:t>
            </a:r>
            <a:r>
              <a:rPr lang="ja-JP" altLang="en-US" sz="2400" dirty="0">
                <a:solidFill>
                  <a:srgbClr val="FFFFFF"/>
                </a:solidFill>
                <a:latin typeface="Arial"/>
                <a:cs typeface="+mn-cs"/>
              </a:rPr>
              <a:t>（１９９９年）</a:t>
            </a:r>
            <a:endParaRPr kumimoji="1" lang="ja-JP" altLang="en-US" dirty="0"/>
          </a:p>
        </p:txBody>
      </p:sp>
      <p:sp>
        <p:nvSpPr>
          <p:cNvPr id="3" name="コンテンツ プレースホルダー 2"/>
          <p:cNvSpPr>
            <a:spLocks noGrp="1"/>
          </p:cNvSpPr>
          <p:nvPr>
            <p:ph idx="1"/>
          </p:nvPr>
        </p:nvSpPr>
        <p:spPr>
          <a:xfrm>
            <a:off x="1" y="1585913"/>
            <a:ext cx="10287006" cy="4978400"/>
          </a:xfrm>
        </p:spPr>
        <p:txBody>
          <a:bodyPr anchor="ctr"/>
          <a:lstStyle/>
          <a:p>
            <a:pPr marL="0" indent="0" algn="ctr">
              <a:lnSpc>
                <a:spcPts val="4200"/>
              </a:lnSpc>
            </a:pPr>
            <a:r>
              <a:rPr kumimoji="1" lang="en-US" altLang="ja-JP" dirty="0"/>
              <a:t>Health is a </a:t>
            </a:r>
            <a:r>
              <a:rPr kumimoji="1" lang="en-US" altLang="ja-JP" dirty="0">
                <a:solidFill>
                  <a:srgbClr val="FF99FF"/>
                </a:solidFill>
              </a:rPr>
              <a:t>dynamic </a:t>
            </a:r>
            <a:r>
              <a:rPr kumimoji="1" lang="en-US" altLang="ja-JP" dirty="0"/>
              <a:t>state</a:t>
            </a:r>
            <a:r>
              <a:rPr kumimoji="1" lang="en-US" altLang="ja-JP" dirty="0">
                <a:solidFill>
                  <a:srgbClr val="FF99FF"/>
                </a:solidFill>
              </a:rPr>
              <a:t> </a:t>
            </a:r>
            <a:r>
              <a:rPr kumimoji="1" lang="en-US" altLang="ja-JP" dirty="0"/>
              <a:t>of complete</a:t>
            </a:r>
          </a:p>
          <a:p>
            <a:pPr marL="0" indent="0" algn="ctr">
              <a:lnSpc>
                <a:spcPts val="4200"/>
              </a:lnSpc>
            </a:pPr>
            <a:r>
              <a:rPr kumimoji="1" lang="en-US" altLang="ja-JP" dirty="0"/>
              <a:t>physical, mental, </a:t>
            </a:r>
            <a:r>
              <a:rPr kumimoji="1" lang="en-US" altLang="ja-JP" dirty="0">
                <a:solidFill>
                  <a:schemeClr val="bg1"/>
                </a:solidFill>
              </a:rPr>
              <a:t>spiritual </a:t>
            </a:r>
            <a:r>
              <a:rPr kumimoji="1" lang="en-US" altLang="ja-JP" dirty="0"/>
              <a:t>and social well-being</a:t>
            </a:r>
          </a:p>
          <a:p>
            <a:pPr marL="0" indent="0" algn="ctr">
              <a:lnSpc>
                <a:spcPts val="4200"/>
              </a:lnSpc>
            </a:pPr>
            <a:r>
              <a:rPr kumimoji="1" lang="en-US" altLang="ja-JP" dirty="0"/>
              <a:t>and not merely the absence of disease or infirmity.</a:t>
            </a:r>
          </a:p>
          <a:p>
            <a:pPr marL="0" indent="0" algn="ctr">
              <a:lnSpc>
                <a:spcPts val="4200"/>
              </a:lnSpc>
            </a:pPr>
            <a:endParaRPr lang="en-US" altLang="ja-JP" dirty="0"/>
          </a:p>
          <a:p>
            <a:pPr marL="0" indent="0" algn="ctr">
              <a:lnSpc>
                <a:spcPts val="4200"/>
              </a:lnSpc>
            </a:pPr>
            <a:r>
              <a:rPr lang="ja-JP" altLang="en-US" dirty="0"/>
              <a:t>健康とは、身体的、精神的、</a:t>
            </a:r>
            <a:r>
              <a:rPr lang="ja-JP" altLang="en-US" dirty="0">
                <a:solidFill>
                  <a:schemeClr val="bg1"/>
                </a:solidFill>
              </a:rPr>
              <a:t>スピリチュアル</a:t>
            </a:r>
            <a:r>
              <a:rPr lang="ja-JP" altLang="en-US" dirty="0"/>
              <a:t>、ならびに</a:t>
            </a:r>
            <a:endParaRPr lang="en-US" altLang="ja-JP" dirty="0"/>
          </a:p>
          <a:p>
            <a:pPr marL="0" indent="0" algn="ctr">
              <a:lnSpc>
                <a:spcPts val="4200"/>
              </a:lnSpc>
            </a:pPr>
            <a:r>
              <a:rPr lang="ja-JP" altLang="en-US" dirty="0"/>
              <a:t>社会的により満たされた、幸福な状態で</a:t>
            </a:r>
            <a:r>
              <a:rPr lang="ja-JP" altLang="en-US" dirty="0">
                <a:solidFill>
                  <a:srgbClr val="FF99FF"/>
                </a:solidFill>
              </a:rPr>
              <a:t>あり続けることで</a:t>
            </a:r>
            <a:r>
              <a:rPr lang="ja-JP" altLang="en-US" dirty="0"/>
              <a:t>、</a:t>
            </a:r>
            <a:endParaRPr lang="en-US" altLang="ja-JP" dirty="0"/>
          </a:p>
          <a:p>
            <a:pPr marL="0" indent="0" algn="ctr">
              <a:lnSpc>
                <a:spcPts val="4200"/>
              </a:lnSpc>
            </a:pPr>
            <a:r>
              <a:rPr lang="ja-JP" altLang="en-US" dirty="0"/>
              <a:t>単に疾病がないとか、虚弱ではないということではない。</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5" name="角丸四角形吹き出し 4"/>
          <p:cNvSpPr/>
          <p:nvPr/>
        </p:nvSpPr>
        <p:spPr bwMode="auto">
          <a:xfrm>
            <a:off x="7689825" y="6270376"/>
            <a:ext cx="2340000" cy="540000"/>
          </a:xfrm>
          <a:prstGeom prst="wedgeRoundRectCallout">
            <a:avLst>
              <a:gd name="adj1" fmla="val -28640"/>
              <a:gd name="adj2" fmla="val -170774"/>
              <a:gd name="adj3" fmla="val 16667"/>
            </a:avLst>
          </a:prstGeom>
          <a:solidFill>
            <a:srgbClr val="FFCCFF">
              <a:alpha val="45000"/>
            </a:srgbClr>
          </a:solidFill>
          <a:ln w="38100" cap="flat" cmpd="dbl" algn="ctr">
            <a:solidFill>
              <a:srgbClr val="FF99FF"/>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毎日</a:t>
            </a: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続けるには</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p:txBody>
      </p:sp>
    </p:spTree>
    <p:extLst>
      <p:ext uri="{BB962C8B-B14F-4D97-AF65-F5344CB8AC3E}">
        <p14:creationId xmlns:p14="http://schemas.microsoft.com/office/powerpoint/2010/main" val="484283240"/>
      </p:ext>
    </p:extLst>
  </p:cSld>
  <p:clrMapOvr>
    <a:masterClrMapping/>
  </p:clrMapOvr>
  <mc:AlternateContent xmlns:mc="http://schemas.openxmlformats.org/markup-compatibility/2006" xmlns:p14="http://schemas.microsoft.com/office/powerpoint/2010/main">
    <mc:Choice Requires="p14">
      <p:transition spd="slow" p14:dur="3000" advTm="2000">
        <p:fade/>
      </p:transition>
    </mc:Choice>
    <mc:Fallback xmlns="">
      <p:transition spd="slow" advTm="2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0">
              <a:lnSpc>
                <a:spcPct val="100000"/>
              </a:lnSpc>
              <a:spcBef>
                <a:spcPct val="20000"/>
              </a:spcBef>
            </a:pPr>
            <a:r>
              <a:rPr lang="ja-JP" altLang="en-US" dirty="0"/>
              <a:t>「健康」の定義改正案</a:t>
            </a:r>
            <a:br>
              <a:rPr lang="en-US" altLang="ja-JP" dirty="0"/>
            </a:br>
            <a:r>
              <a:rPr lang="en-US" altLang="ja-JP" sz="2400" dirty="0">
                <a:solidFill>
                  <a:srgbClr val="FFFFFF"/>
                </a:solidFill>
                <a:latin typeface="Arial"/>
                <a:cs typeface="+mn-cs"/>
              </a:rPr>
              <a:t>WHO</a:t>
            </a:r>
            <a:r>
              <a:rPr lang="ja-JP" altLang="en-US" sz="2400" dirty="0">
                <a:solidFill>
                  <a:srgbClr val="FFFFFF"/>
                </a:solidFill>
                <a:latin typeface="Arial"/>
                <a:cs typeface="+mn-cs"/>
              </a:rPr>
              <a:t>（１９９９年）</a:t>
            </a:r>
            <a:endParaRPr kumimoji="1" lang="ja-JP" altLang="en-US" dirty="0"/>
          </a:p>
        </p:txBody>
      </p:sp>
      <p:sp>
        <p:nvSpPr>
          <p:cNvPr id="3" name="コンテンツ プレースホルダー 2"/>
          <p:cNvSpPr>
            <a:spLocks noGrp="1"/>
          </p:cNvSpPr>
          <p:nvPr>
            <p:ph idx="1"/>
          </p:nvPr>
        </p:nvSpPr>
        <p:spPr>
          <a:xfrm>
            <a:off x="0" y="1585913"/>
            <a:ext cx="10287005" cy="4978400"/>
          </a:xfrm>
        </p:spPr>
        <p:txBody>
          <a:bodyPr anchor="ctr"/>
          <a:lstStyle/>
          <a:p>
            <a:pPr marL="0" indent="0" algn="ctr">
              <a:lnSpc>
                <a:spcPts val="4200"/>
              </a:lnSpc>
            </a:pPr>
            <a:r>
              <a:rPr kumimoji="1" lang="en-US" altLang="ja-JP" dirty="0"/>
              <a:t>Health is a </a:t>
            </a:r>
            <a:r>
              <a:rPr kumimoji="1" lang="en-US" altLang="ja-JP" dirty="0">
                <a:solidFill>
                  <a:srgbClr val="FF99FF"/>
                </a:solidFill>
              </a:rPr>
              <a:t>dynamic </a:t>
            </a:r>
            <a:r>
              <a:rPr kumimoji="1" lang="en-US" altLang="ja-JP" dirty="0"/>
              <a:t>state</a:t>
            </a:r>
            <a:r>
              <a:rPr kumimoji="1" lang="en-US" altLang="ja-JP" dirty="0">
                <a:solidFill>
                  <a:srgbClr val="FF99FF"/>
                </a:solidFill>
              </a:rPr>
              <a:t> </a:t>
            </a:r>
            <a:r>
              <a:rPr kumimoji="1" lang="en-US" altLang="ja-JP" dirty="0"/>
              <a:t>of complete</a:t>
            </a:r>
          </a:p>
          <a:p>
            <a:pPr marL="0" indent="0" algn="ctr">
              <a:lnSpc>
                <a:spcPts val="4200"/>
              </a:lnSpc>
            </a:pPr>
            <a:r>
              <a:rPr kumimoji="1" lang="en-US" altLang="ja-JP" dirty="0"/>
              <a:t>physical, mental, </a:t>
            </a:r>
            <a:r>
              <a:rPr kumimoji="1" lang="en-US" altLang="ja-JP" dirty="0">
                <a:solidFill>
                  <a:srgbClr val="FF99FF"/>
                </a:solidFill>
              </a:rPr>
              <a:t>spiritual</a:t>
            </a:r>
            <a:r>
              <a:rPr kumimoji="1" lang="en-US" altLang="ja-JP" dirty="0"/>
              <a:t> and social well-being</a:t>
            </a:r>
          </a:p>
          <a:p>
            <a:pPr marL="0" indent="0" algn="ctr">
              <a:lnSpc>
                <a:spcPts val="4200"/>
              </a:lnSpc>
            </a:pPr>
            <a:r>
              <a:rPr kumimoji="1" lang="en-US" altLang="ja-JP" dirty="0"/>
              <a:t>and not merely the absence of disease or infirmity.</a:t>
            </a:r>
          </a:p>
          <a:p>
            <a:pPr marL="0" indent="0" algn="ctr">
              <a:lnSpc>
                <a:spcPts val="4200"/>
              </a:lnSpc>
            </a:pPr>
            <a:endParaRPr lang="en-US" altLang="ja-JP" dirty="0"/>
          </a:p>
          <a:p>
            <a:pPr marL="0" indent="0" algn="ctr">
              <a:lnSpc>
                <a:spcPts val="4200"/>
              </a:lnSpc>
            </a:pPr>
            <a:r>
              <a:rPr lang="ja-JP" altLang="en-US" dirty="0"/>
              <a:t>健康とは、身体的、精神的、</a:t>
            </a:r>
            <a:r>
              <a:rPr lang="ja-JP" altLang="en-US" dirty="0">
                <a:solidFill>
                  <a:srgbClr val="FF99FF"/>
                </a:solidFill>
              </a:rPr>
              <a:t>スピリチュアル</a:t>
            </a:r>
            <a:r>
              <a:rPr lang="ja-JP" altLang="en-US" dirty="0"/>
              <a:t>、ならびに</a:t>
            </a:r>
            <a:endParaRPr lang="en-US" altLang="ja-JP" dirty="0"/>
          </a:p>
          <a:p>
            <a:pPr marL="0" indent="0" algn="ctr">
              <a:lnSpc>
                <a:spcPts val="4200"/>
              </a:lnSpc>
            </a:pPr>
            <a:r>
              <a:rPr lang="ja-JP" altLang="en-US" dirty="0"/>
              <a:t>社会的により満たされた、幸福な状態で</a:t>
            </a:r>
            <a:r>
              <a:rPr lang="ja-JP" altLang="en-US" dirty="0">
                <a:solidFill>
                  <a:srgbClr val="FF99FF"/>
                </a:solidFill>
              </a:rPr>
              <a:t>あり続けることで</a:t>
            </a:r>
            <a:r>
              <a:rPr lang="ja-JP" altLang="en-US" dirty="0"/>
              <a:t>、</a:t>
            </a:r>
            <a:endParaRPr lang="en-US" altLang="ja-JP" dirty="0"/>
          </a:p>
          <a:p>
            <a:pPr marL="0" indent="0" algn="ctr">
              <a:lnSpc>
                <a:spcPts val="4200"/>
              </a:lnSpc>
            </a:pPr>
            <a:r>
              <a:rPr lang="ja-JP" altLang="en-US" dirty="0"/>
              <a:t>単に疾病がないとか、虚弱ではないということではない。</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6" name="角丸四角形吹き出し 5"/>
          <p:cNvSpPr/>
          <p:nvPr/>
        </p:nvSpPr>
        <p:spPr bwMode="auto">
          <a:xfrm>
            <a:off x="4869366" y="3695066"/>
            <a:ext cx="4572000" cy="612934"/>
          </a:xfrm>
          <a:prstGeom prst="wedgeRoundRectCallout">
            <a:avLst>
              <a:gd name="adj1" fmla="val 6395"/>
              <a:gd name="adj2" fmla="val 70160"/>
              <a:gd name="adj3" fmla="val 16667"/>
            </a:avLst>
          </a:prstGeom>
          <a:solidFill>
            <a:srgbClr val="FFCCFF">
              <a:alpha val="45000"/>
            </a:srgbClr>
          </a:solidFill>
          <a:ln w="38100" cap="flat" cmpd="dbl" algn="ctr">
            <a:solidFill>
              <a:srgbClr val="FF99FF"/>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頑張ってるねと</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褒められる</a:t>
            </a:r>
          </a:p>
        </p:txBody>
      </p:sp>
      <p:sp>
        <p:nvSpPr>
          <p:cNvPr id="9" name="角丸四角形吹き出し 8"/>
          <p:cNvSpPr/>
          <p:nvPr/>
        </p:nvSpPr>
        <p:spPr bwMode="auto">
          <a:xfrm>
            <a:off x="6317198" y="6206521"/>
            <a:ext cx="2340000" cy="540000"/>
          </a:xfrm>
          <a:prstGeom prst="wedgeRoundRectCallout">
            <a:avLst>
              <a:gd name="adj1" fmla="val -28640"/>
              <a:gd name="adj2" fmla="val -170774"/>
              <a:gd name="adj3" fmla="val 16667"/>
            </a:avLst>
          </a:prstGeom>
          <a:solidFill>
            <a:srgbClr val="FFCCFF">
              <a:alpha val="45000"/>
            </a:srgbClr>
          </a:solidFill>
          <a:ln w="38100" cap="flat" cmpd="dbl" algn="ctr">
            <a:solidFill>
              <a:srgbClr val="FF99FF"/>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毎日</a:t>
            </a: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続けるには</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p:txBody>
      </p:sp>
    </p:spTree>
    <p:extLst>
      <p:ext uri="{BB962C8B-B14F-4D97-AF65-F5344CB8AC3E}">
        <p14:creationId xmlns:p14="http://schemas.microsoft.com/office/powerpoint/2010/main" val="86352139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advTm="5000">
        <p:fade/>
      </p:transition>
    </mc:Choice>
    <mc:Fallback xmlns="">
      <p:transition spd="slow" advTm="5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図 39">
            <a:extLst>
              <a:ext uri="{FF2B5EF4-FFF2-40B4-BE49-F238E27FC236}">
                <a16:creationId xmlns:a16="http://schemas.microsoft.com/office/drawing/2014/main" id="{BD723641-F59D-457E-BEDA-F34C7AF7673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803418" y="818240"/>
            <a:ext cx="2489135" cy="3122223"/>
          </a:xfrm>
          <a:prstGeom prst="rect">
            <a:avLst/>
          </a:prstGeom>
        </p:spPr>
      </p:pic>
      <p:pic>
        <p:nvPicPr>
          <p:cNvPr id="35" name="図 34">
            <a:extLst>
              <a:ext uri="{FF2B5EF4-FFF2-40B4-BE49-F238E27FC236}">
                <a16:creationId xmlns:a16="http://schemas.microsoft.com/office/drawing/2014/main" id="{EAA83096-4E02-419E-8407-9D71BAF2FCE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3836740" y="1572860"/>
            <a:ext cx="4141144" cy="3150657"/>
          </a:xfrm>
          <a:prstGeom prst="rect">
            <a:avLst/>
          </a:prstGeom>
        </p:spPr>
      </p:pic>
      <p:pic>
        <p:nvPicPr>
          <p:cNvPr id="32" name="図 31">
            <a:extLst>
              <a:ext uri="{FF2B5EF4-FFF2-40B4-BE49-F238E27FC236}">
                <a16:creationId xmlns:a16="http://schemas.microsoft.com/office/drawing/2014/main" id="{9AA18882-287B-4E77-9869-F5CE509926A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250666" y="4177402"/>
            <a:ext cx="4046002" cy="2691268"/>
          </a:xfrm>
          <a:prstGeom prst="rect">
            <a:avLst/>
          </a:prstGeom>
        </p:spPr>
      </p:pic>
      <p:pic>
        <p:nvPicPr>
          <p:cNvPr id="8" name="図 7">
            <a:extLst>
              <a:ext uri="{FF2B5EF4-FFF2-40B4-BE49-F238E27FC236}">
                <a16:creationId xmlns:a16="http://schemas.microsoft.com/office/drawing/2014/main" id="{5104ED4D-5483-41DF-AA24-FFCDF31EE894}"/>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34344" y="1888015"/>
            <a:ext cx="3911589" cy="2603920"/>
          </a:xfrm>
          <a:prstGeom prst="rect">
            <a:avLst/>
          </a:prstGeom>
        </p:spPr>
      </p:pic>
      <p:sp>
        <p:nvSpPr>
          <p:cNvPr id="2" name="タイトル 1"/>
          <p:cNvSpPr>
            <a:spLocks noGrp="1"/>
          </p:cNvSpPr>
          <p:nvPr>
            <p:ph type="title"/>
          </p:nvPr>
        </p:nvSpPr>
        <p:spPr>
          <a:xfrm>
            <a:off x="374861" y="13259"/>
            <a:ext cx="9815513" cy="1143000"/>
          </a:xfrm>
        </p:spPr>
        <p:txBody>
          <a:bodyPr/>
          <a:lstStyle/>
          <a:p>
            <a:r>
              <a:rPr lang="ja-JP" altLang="en-US" dirty="0"/>
              <a:t>スピリチュアル（</a:t>
            </a:r>
            <a:r>
              <a:rPr lang="en-US" altLang="ja-JP" dirty="0"/>
              <a:t>spiritual</a:t>
            </a:r>
            <a:r>
              <a:rPr lang="ja-JP" altLang="en-US" dirty="0"/>
              <a:t>）なものとは？</a:t>
            </a:r>
            <a:endParaRPr kumimoji="1" lang="ja-JP" altLang="en-US" dirty="0"/>
          </a:p>
        </p:txBody>
      </p:sp>
      <p:pic>
        <p:nvPicPr>
          <p:cNvPr id="4" name="図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10" name="円/楕円 9"/>
          <p:cNvSpPr/>
          <p:nvPr/>
        </p:nvSpPr>
        <p:spPr bwMode="auto">
          <a:xfrm flipH="1">
            <a:off x="0" y="4900811"/>
            <a:ext cx="3282055" cy="720000"/>
          </a:xfrm>
          <a:prstGeom prst="ellipse">
            <a:avLst/>
          </a:prstGeom>
          <a:solidFill>
            <a:srgbClr val="99CC00"/>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認められる</a:t>
            </a:r>
          </a:p>
        </p:txBody>
      </p:sp>
      <p:sp>
        <p:nvSpPr>
          <p:cNvPr id="11" name="円/楕円 10"/>
          <p:cNvSpPr/>
          <p:nvPr/>
        </p:nvSpPr>
        <p:spPr bwMode="auto">
          <a:xfrm flipH="1">
            <a:off x="4822596" y="2098189"/>
            <a:ext cx="3044814" cy="720000"/>
          </a:xfrm>
          <a:prstGeom prst="ellipse">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褒められる</a:t>
            </a:r>
          </a:p>
        </p:txBody>
      </p:sp>
      <p:sp>
        <p:nvSpPr>
          <p:cNvPr id="12" name="円/楕円 11"/>
          <p:cNvSpPr/>
          <p:nvPr/>
        </p:nvSpPr>
        <p:spPr bwMode="auto">
          <a:xfrm flipH="1">
            <a:off x="3120906" y="3704947"/>
            <a:ext cx="1376268" cy="720000"/>
          </a:xfrm>
          <a:prstGeom prst="ellipse">
            <a:avLst/>
          </a:prstGeom>
          <a:solidFill>
            <a:srgbClr val="FF99CC"/>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9900CC"/>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元気</a:t>
            </a:r>
          </a:p>
        </p:txBody>
      </p:sp>
      <p:sp>
        <p:nvSpPr>
          <p:cNvPr id="14" name="円/楕円 13"/>
          <p:cNvSpPr/>
          <p:nvPr/>
        </p:nvSpPr>
        <p:spPr bwMode="auto">
          <a:xfrm flipH="1">
            <a:off x="6465227" y="1368975"/>
            <a:ext cx="2059734" cy="72000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3366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楽しみ</a:t>
            </a:r>
          </a:p>
        </p:txBody>
      </p:sp>
      <p:sp>
        <p:nvSpPr>
          <p:cNvPr id="15" name="円/楕円 14"/>
          <p:cNvSpPr/>
          <p:nvPr/>
        </p:nvSpPr>
        <p:spPr bwMode="auto">
          <a:xfrm flipH="1">
            <a:off x="3276809" y="4518452"/>
            <a:ext cx="2443068" cy="720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あいさつ</a:t>
            </a:r>
          </a:p>
        </p:txBody>
      </p:sp>
      <p:sp>
        <p:nvSpPr>
          <p:cNvPr id="16" name="円/楕円 15"/>
          <p:cNvSpPr/>
          <p:nvPr/>
        </p:nvSpPr>
        <p:spPr bwMode="auto">
          <a:xfrm flipH="1">
            <a:off x="4561937" y="838348"/>
            <a:ext cx="2412000" cy="779026"/>
          </a:xfrm>
          <a:prstGeom prst="ellipse">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a:t>
            </a:r>
          </a:p>
        </p:txBody>
      </p:sp>
      <p:sp>
        <p:nvSpPr>
          <p:cNvPr id="17" name="円/楕円 16"/>
          <p:cNvSpPr/>
          <p:nvPr/>
        </p:nvSpPr>
        <p:spPr bwMode="auto">
          <a:xfrm flipH="1">
            <a:off x="7234322" y="5277800"/>
            <a:ext cx="1376268" cy="720000"/>
          </a:xfrm>
          <a:prstGeom prst="ellipse">
            <a:avLst/>
          </a:prstGeom>
          <a:solidFill>
            <a:schemeClr val="bg2">
              <a:lumMod val="25000"/>
              <a:lumOff val="75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a:t>
            </a:r>
          </a:p>
        </p:txBody>
      </p:sp>
      <p:sp>
        <p:nvSpPr>
          <p:cNvPr id="18" name="円/楕円 17"/>
          <p:cNvSpPr/>
          <p:nvPr/>
        </p:nvSpPr>
        <p:spPr bwMode="auto">
          <a:xfrm flipH="1">
            <a:off x="169944" y="2460796"/>
            <a:ext cx="2666170" cy="77902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ECFF">
                    <a:lumMod val="25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p>
        </p:txBody>
      </p:sp>
      <p:sp>
        <p:nvSpPr>
          <p:cNvPr id="19" name="円/楕円 18"/>
          <p:cNvSpPr/>
          <p:nvPr/>
        </p:nvSpPr>
        <p:spPr bwMode="auto">
          <a:xfrm flipH="1">
            <a:off x="199096" y="5889444"/>
            <a:ext cx="3065693" cy="779026"/>
          </a:xfrm>
          <a:prstGeom prst="ellipse">
            <a:avLst/>
          </a:prstGeom>
          <a:solidFill>
            <a:srgbClr val="FFCCFF"/>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66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ありがとう</a:t>
            </a:r>
          </a:p>
        </p:txBody>
      </p:sp>
      <p:sp>
        <p:nvSpPr>
          <p:cNvPr id="22" name="円/楕円 21"/>
          <p:cNvSpPr/>
          <p:nvPr/>
        </p:nvSpPr>
        <p:spPr bwMode="auto">
          <a:xfrm flipH="1">
            <a:off x="5854783" y="3848902"/>
            <a:ext cx="2098991" cy="720000"/>
          </a:xfrm>
          <a:prstGeom prst="ellipse">
            <a:avLst/>
          </a:prstGeom>
          <a:solidFill>
            <a:srgbClr val="33CC33"/>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思い出</a:t>
            </a:r>
          </a:p>
        </p:txBody>
      </p:sp>
      <p:sp>
        <p:nvSpPr>
          <p:cNvPr id="23" name="円/楕円 22"/>
          <p:cNvSpPr/>
          <p:nvPr/>
        </p:nvSpPr>
        <p:spPr bwMode="auto">
          <a:xfrm flipH="1">
            <a:off x="526522" y="1049436"/>
            <a:ext cx="2098991" cy="720000"/>
          </a:xfrm>
          <a:prstGeom prst="ellipse">
            <a:avLst/>
          </a:prstGeom>
          <a:solidFill>
            <a:srgbClr val="FF3300">
              <a:alpha val="79000"/>
            </a:srgb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大好き</a:t>
            </a:r>
          </a:p>
        </p:txBody>
      </p:sp>
      <p:sp>
        <p:nvSpPr>
          <p:cNvPr id="25" name="円/楕円 24"/>
          <p:cNvSpPr/>
          <p:nvPr/>
        </p:nvSpPr>
        <p:spPr bwMode="auto">
          <a:xfrm flipH="1">
            <a:off x="2877490" y="5327642"/>
            <a:ext cx="1656000" cy="720000"/>
          </a:xfrm>
          <a:prstGeom prst="ellipse">
            <a:avLst/>
          </a:prstGeom>
          <a:solidFill>
            <a:srgbClr val="FF33CC"/>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気力</a:t>
            </a:r>
          </a:p>
        </p:txBody>
      </p:sp>
      <p:sp>
        <p:nvSpPr>
          <p:cNvPr id="26" name="円/楕円 25"/>
          <p:cNvSpPr/>
          <p:nvPr/>
        </p:nvSpPr>
        <p:spPr bwMode="auto">
          <a:xfrm flipH="1">
            <a:off x="185221" y="3663376"/>
            <a:ext cx="1620000" cy="720000"/>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10000">
                    <a:lumMod val="50000"/>
                    <a:lumOff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安心</a:t>
            </a:r>
          </a:p>
        </p:txBody>
      </p:sp>
      <p:sp>
        <p:nvSpPr>
          <p:cNvPr id="24" name="円/楕円 23"/>
          <p:cNvSpPr/>
          <p:nvPr/>
        </p:nvSpPr>
        <p:spPr bwMode="auto">
          <a:xfrm flipH="1">
            <a:off x="5496543" y="3012861"/>
            <a:ext cx="1872000" cy="779026"/>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やる気</a:t>
            </a:r>
          </a:p>
        </p:txBody>
      </p:sp>
      <p:sp>
        <p:nvSpPr>
          <p:cNvPr id="30" name="円/楕円 29"/>
          <p:cNvSpPr/>
          <p:nvPr/>
        </p:nvSpPr>
        <p:spPr bwMode="auto">
          <a:xfrm flipH="1">
            <a:off x="3777290" y="6076489"/>
            <a:ext cx="3454881" cy="720000"/>
          </a:xfrm>
          <a:prstGeom prst="ellipse">
            <a:avLst/>
          </a:prstGeom>
          <a:solidFill>
            <a:srgbClr val="99CC00">
              <a:alpha val="39999"/>
            </a:srgbClr>
          </a:solidFill>
          <a:ln w="28575">
            <a:solidFill>
              <a:srgbClr val="99CC00"/>
            </a:solidFill>
            <a:round/>
            <a:headEnd/>
            <a:tailEnd/>
          </a:ln>
          <a:effectLst/>
        </p:spPr>
        <p:txBody>
          <a:bodyPr lIns="0" rIns="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99"/>
                </a:solidFill>
                <a:effectLst>
                  <a:outerShdw blurRad="38100" dist="38100" dir="2700000" algn="tl">
                    <a:srgbClr val="000000"/>
                  </a:outerShdw>
                </a:effectLst>
                <a:uLnTx/>
                <a:uFillTx/>
                <a:latin typeface="ＭＳ Ｐゴシック"/>
                <a:ea typeface="ＭＳ Ｐゴシック"/>
                <a:cs typeface="+mn-cs"/>
              </a:rPr>
              <a:t>自己肯定感</a:t>
            </a:r>
          </a:p>
        </p:txBody>
      </p:sp>
      <p:sp>
        <p:nvSpPr>
          <p:cNvPr id="31" name="円/楕円 30"/>
          <p:cNvSpPr/>
          <p:nvPr/>
        </p:nvSpPr>
        <p:spPr bwMode="auto">
          <a:xfrm flipH="1">
            <a:off x="7390318" y="5979990"/>
            <a:ext cx="2693921" cy="779026"/>
          </a:xfrm>
          <a:prstGeom prst="ellipse">
            <a:avLst/>
          </a:prstGeom>
          <a:solidFill>
            <a:srgbClr val="CCCCFF">
              <a:alpha val="68000"/>
            </a:srgbClr>
          </a:solidFill>
          <a:ln w="31750" cap="flat" cmpd="sng" algn="ctr">
            <a:solidFill>
              <a:srgbClr val="9999FF"/>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生き甲斐</a:t>
            </a:r>
          </a:p>
        </p:txBody>
      </p:sp>
      <p:sp>
        <p:nvSpPr>
          <p:cNvPr id="21" name="円/楕円 20"/>
          <p:cNvSpPr/>
          <p:nvPr/>
        </p:nvSpPr>
        <p:spPr bwMode="auto">
          <a:xfrm flipH="1">
            <a:off x="2998900" y="2253961"/>
            <a:ext cx="1376268" cy="720000"/>
          </a:xfrm>
          <a:prstGeom prst="ellipse">
            <a:avLst/>
          </a:prstGeom>
          <a:solidFill>
            <a:srgbClr val="0066CC"/>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笑顔</a:t>
            </a:r>
          </a:p>
        </p:txBody>
      </p:sp>
      <p:sp>
        <p:nvSpPr>
          <p:cNvPr id="28" name="円/楕円 27"/>
          <p:cNvSpPr/>
          <p:nvPr/>
        </p:nvSpPr>
        <p:spPr bwMode="auto">
          <a:xfrm flipH="1">
            <a:off x="8642374" y="5151764"/>
            <a:ext cx="1548000" cy="720000"/>
          </a:xfrm>
          <a:prstGeom prst="ellipse">
            <a:avLst/>
          </a:prstGeom>
          <a:solidFill>
            <a:schemeClr val="bg2">
              <a:lumMod val="10000"/>
              <a:lumOff val="90000"/>
              <a:alpha val="78000"/>
            </a:schemeClr>
          </a:solidFill>
          <a:ln w="9525" cap="flat" cmpd="sng" algn="ctr">
            <a:solidFill>
              <a:schemeClr val="bg2">
                <a:lumMod val="50000"/>
                <a:lumOff val="5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10000">
                    <a:lumMod val="50000"/>
                    <a:lumOff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熱意</a:t>
            </a:r>
          </a:p>
        </p:txBody>
      </p:sp>
      <p:sp>
        <p:nvSpPr>
          <p:cNvPr id="29" name="円/楕円 28"/>
          <p:cNvSpPr/>
          <p:nvPr/>
        </p:nvSpPr>
        <p:spPr bwMode="auto">
          <a:xfrm flipH="1">
            <a:off x="8667000" y="2426837"/>
            <a:ext cx="1620000" cy="779026"/>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勇気</a:t>
            </a:r>
          </a:p>
        </p:txBody>
      </p:sp>
      <p:sp>
        <p:nvSpPr>
          <p:cNvPr id="27" name="円/楕円 26"/>
          <p:cNvSpPr/>
          <p:nvPr/>
        </p:nvSpPr>
        <p:spPr bwMode="auto">
          <a:xfrm flipH="1">
            <a:off x="5882199" y="4960456"/>
            <a:ext cx="1376268" cy="779026"/>
          </a:xfrm>
          <a:prstGeom prst="ellipse">
            <a:avLst/>
          </a:prstGeom>
          <a:solidFill>
            <a:schemeClr val="accent1">
              <a:lumMod val="75000"/>
              <a:alpha val="64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励み</a:t>
            </a:r>
          </a:p>
        </p:txBody>
      </p:sp>
      <p:sp>
        <p:nvSpPr>
          <p:cNvPr id="20" name="円/楕円 19"/>
          <p:cNvSpPr/>
          <p:nvPr/>
        </p:nvSpPr>
        <p:spPr bwMode="auto">
          <a:xfrm flipH="1">
            <a:off x="9044929" y="3679961"/>
            <a:ext cx="1116000" cy="720000"/>
          </a:xfrm>
          <a:prstGeom prst="ellipse">
            <a:avLst/>
          </a:prstGeom>
          <a:solidFill>
            <a:srgbClr val="FFFF00">
              <a:alpha val="64000"/>
            </a:srgbClr>
          </a:solidFill>
          <a:ln w="28575">
            <a:solidFill>
              <a:schemeClr val="tx2"/>
            </a:solidFill>
            <a:round/>
            <a:headEnd/>
            <a:tailEnd/>
          </a:ln>
          <a:effectLst/>
        </p:spPr>
        <p:txBody>
          <a:bodyPr lIns="0" rIns="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lumMod val="60000"/>
                    <a:lumOff val="40000"/>
                  </a:srgbClr>
                </a:solidFill>
                <a:effectLst>
                  <a:outerShdw blurRad="38100" dist="38100" dir="2700000" algn="tl">
                    <a:srgbClr val="000000"/>
                  </a:outerShdw>
                </a:effectLst>
                <a:uLnTx/>
                <a:uFillTx/>
                <a:latin typeface="ＭＳ Ｐゴシック"/>
                <a:ea typeface="ＭＳ Ｐゴシック"/>
                <a:cs typeface="+mn-cs"/>
              </a:rPr>
              <a:t>夢</a:t>
            </a:r>
          </a:p>
        </p:txBody>
      </p:sp>
      <p:sp>
        <p:nvSpPr>
          <p:cNvPr id="13" name="円/楕円 12"/>
          <p:cNvSpPr/>
          <p:nvPr/>
        </p:nvSpPr>
        <p:spPr bwMode="auto">
          <a:xfrm flipH="1">
            <a:off x="3456111" y="1436409"/>
            <a:ext cx="1512000" cy="779026"/>
          </a:xfrm>
          <a:prstGeom prst="ellipse">
            <a:avLst/>
          </a:prstGeom>
          <a:solidFill>
            <a:srgbClr val="CCFF33"/>
          </a:solidFill>
          <a:ln w="25400" cap="flat" cmpd="sng" algn="ctr">
            <a:solidFill>
              <a:srgbClr val="92D050"/>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00CC"/>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感動</a:t>
            </a:r>
          </a:p>
        </p:txBody>
      </p:sp>
    </p:spTree>
    <p:extLst>
      <p:ext uri="{BB962C8B-B14F-4D97-AF65-F5344CB8AC3E}">
        <p14:creationId xmlns:p14="http://schemas.microsoft.com/office/powerpoint/2010/main" val="553535577"/>
      </p:ext>
    </p:extLst>
  </p:cSld>
  <p:clrMapOvr>
    <a:masterClrMapping/>
  </p:clrMapOvr>
  <mc:AlternateContent xmlns:mc="http://schemas.openxmlformats.org/markup-compatibility/2006" xmlns:p14="http://schemas.microsoft.com/office/powerpoint/2010/main">
    <mc:Choice Requires="p14">
      <p:transition spd="slow" p14:dur="2000" advTm="24000">
        <p:fade/>
      </p:transition>
    </mc:Choice>
    <mc:Fallback xmlns="">
      <p:transition spd="slow" advTm="2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53" presetClass="entr" presetSubtype="16"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p:cTn id="10" dur="2000" fill="hold"/>
                                        <p:tgtEl>
                                          <p:spTgt spid="35"/>
                                        </p:tgtEl>
                                        <p:attrNameLst>
                                          <p:attrName>ppt_w</p:attrName>
                                        </p:attrNameLst>
                                      </p:cBhvr>
                                      <p:tavLst>
                                        <p:tav tm="0">
                                          <p:val>
                                            <p:fltVal val="0"/>
                                          </p:val>
                                        </p:tav>
                                        <p:tav tm="100000">
                                          <p:val>
                                            <p:strVal val="#ppt_w"/>
                                          </p:val>
                                        </p:tav>
                                      </p:tavLst>
                                    </p:anim>
                                    <p:anim calcmode="lin" valueType="num">
                                      <p:cBhvr>
                                        <p:cTn id="11" dur="2000" fill="hold"/>
                                        <p:tgtEl>
                                          <p:spTgt spid="35"/>
                                        </p:tgtEl>
                                        <p:attrNameLst>
                                          <p:attrName>ppt_h</p:attrName>
                                        </p:attrNameLst>
                                      </p:cBhvr>
                                      <p:tavLst>
                                        <p:tav tm="0">
                                          <p:val>
                                            <p:fltVal val="0"/>
                                          </p:val>
                                        </p:tav>
                                        <p:tav tm="100000">
                                          <p:val>
                                            <p:strVal val="#ppt_h"/>
                                          </p:val>
                                        </p:tav>
                                      </p:tavLst>
                                    </p:anim>
                                    <p:animEffect transition="in" filter="fade">
                                      <p:cBhvr>
                                        <p:cTn id="12" dur="2000"/>
                                        <p:tgtEl>
                                          <p:spTgt spid="35"/>
                                        </p:tgtEl>
                                      </p:cBhvr>
                                    </p:animEffect>
                                  </p:childTnLst>
                                </p:cTn>
                              </p:par>
                              <p:par>
                                <p:cTn id="13" presetID="53" presetClass="entr" presetSubtype="16"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2000" fill="hold"/>
                                        <p:tgtEl>
                                          <p:spTgt spid="40"/>
                                        </p:tgtEl>
                                        <p:attrNameLst>
                                          <p:attrName>ppt_w</p:attrName>
                                        </p:attrNameLst>
                                      </p:cBhvr>
                                      <p:tavLst>
                                        <p:tav tm="0">
                                          <p:val>
                                            <p:fltVal val="0"/>
                                          </p:val>
                                        </p:tav>
                                        <p:tav tm="100000">
                                          <p:val>
                                            <p:strVal val="#ppt_w"/>
                                          </p:val>
                                        </p:tav>
                                      </p:tavLst>
                                    </p:anim>
                                    <p:anim calcmode="lin" valueType="num">
                                      <p:cBhvr>
                                        <p:cTn id="16" dur="2000" fill="hold"/>
                                        <p:tgtEl>
                                          <p:spTgt spid="40"/>
                                        </p:tgtEl>
                                        <p:attrNameLst>
                                          <p:attrName>ppt_h</p:attrName>
                                        </p:attrNameLst>
                                      </p:cBhvr>
                                      <p:tavLst>
                                        <p:tav tm="0">
                                          <p:val>
                                            <p:fltVal val="0"/>
                                          </p:val>
                                        </p:tav>
                                        <p:tav tm="100000">
                                          <p:val>
                                            <p:strVal val="#ppt_h"/>
                                          </p:val>
                                        </p:tav>
                                      </p:tavLst>
                                    </p:anim>
                                    <p:animEffect transition="in" filter="fade">
                                      <p:cBhvr>
                                        <p:cTn id="17" dur="2000"/>
                                        <p:tgtEl>
                                          <p:spTgt spid="40"/>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20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2000" fill="hold"/>
                                        <p:tgtEl>
                                          <p:spTgt spid="8"/>
                                        </p:tgtEl>
                                        <p:attrNameLst>
                                          <p:attrName>ppt_w</p:attrName>
                                        </p:attrNameLst>
                                      </p:cBhvr>
                                      <p:tavLst>
                                        <p:tav tm="0">
                                          <p:val>
                                            <p:fltVal val="0"/>
                                          </p:val>
                                        </p:tav>
                                        <p:tav tm="100000">
                                          <p:val>
                                            <p:strVal val="#ppt_w"/>
                                          </p:val>
                                        </p:tav>
                                      </p:tavLst>
                                    </p:anim>
                                    <p:anim calcmode="lin" valueType="num">
                                      <p:cBhvr>
                                        <p:cTn id="28" dur="2000" fill="hold"/>
                                        <p:tgtEl>
                                          <p:spTgt spid="8"/>
                                        </p:tgtEl>
                                        <p:attrNameLst>
                                          <p:attrName>ppt_h</p:attrName>
                                        </p:attrNameLst>
                                      </p:cBhvr>
                                      <p:tavLst>
                                        <p:tav tm="0">
                                          <p:val>
                                            <p:fltVal val="0"/>
                                          </p:val>
                                        </p:tav>
                                        <p:tav tm="100000">
                                          <p:val>
                                            <p:strVal val="#ppt_h"/>
                                          </p:val>
                                        </p:tav>
                                      </p:tavLst>
                                    </p:anim>
                                    <p:animEffect transition="in" filter="fade">
                                      <p:cBhvr>
                                        <p:cTn id="29" dur="20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2000"/>
                                        <p:tgtEl>
                                          <p:spTgt spid="19"/>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20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20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2000" fill="hold"/>
                                        <p:tgtEl>
                                          <p:spTgt spid="32"/>
                                        </p:tgtEl>
                                        <p:attrNameLst>
                                          <p:attrName>ppt_w</p:attrName>
                                        </p:attrNameLst>
                                      </p:cBhvr>
                                      <p:tavLst>
                                        <p:tav tm="0">
                                          <p:val>
                                            <p:fltVal val="0"/>
                                          </p:val>
                                        </p:tav>
                                        <p:tav tm="100000">
                                          <p:val>
                                            <p:strVal val="#ppt_w"/>
                                          </p:val>
                                        </p:tav>
                                      </p:tavLst>
                                    </p:anim>
                                    <p:anim calcmode="lin" valueType="num">
                                      <p:cBhvr>
                                        <p:cTn id="43" dur="2000" fill="hold"/>
                                        <p:tgtEl>
                                          <p:spTgt spid="32"/>
                                        </p:tgtEl>
                                        <p:attrNameLst>
                                          <p:attrName>ppt_h</p:attrName>
                                        </p:attrNameLst>
                                      </p:cBhvr>
                                      <p:tavLst>
                                        <p:tav tm="0">
                                          <p:val>
                                            <p:fltVal val="0"/>
                                          </p:val>
                                        </p:tav>
                                        <p:tav tm="100000">
                                          <p:val>
                                            <p:strVal val="#ppt_h"/>
                                          </p:val>
                                        </p:tav>
                                      </p:tavLst>
                                    </p:anim>
                                    <p:animEffect transition="in" filter="fade">
                                      <p:cBhvr>
                                        <p:cTn id="44" dur="2000"/>
                                        <p:tgtEl>
                                          <p:spTgt spid="32"/>
                                        </p:tgtEl>
                                      </p:cBhvr>
                                    </p:animEffect>
                                  </p:childTnLst>
                                </p:cTn>
                              </p:par>
                            </p:childTnLst>
                          </p:cTn>
                        </p:par>
                        <p:par>
                          <p:cTn id="45" fill="hold">
                            <p:stCondLst>
                              <p:cond delay="60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000"/>
                                        <p:tgtEl>
                                          <p:spTgt spid="23"/>
                                        </p:tgtEl>
                                      </p:cBhvr>
                                    </p:animEffect>
                                  </p:childTnLst>
                                </p:cTn>
                              </p:par>
                            </p:childTnLst>
                          </p:cTn>
                        </p:par>
                        <p:par>
                          <p:cTn id="49" fill="hold">
                            <p:stCondLst>
                              <p:cond delay="8000"/>
                            </p:stCondLst>
                            <p:childTnLst>
                              <p:par>
                                <p:cTn id="50" presetID="10"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2000"/>
                                        <p:tgtEl>
                                          <p:spTgt spid="21"/>
                                        </p:tgtEl>
                                      </p:cBhvr>
                                    </p:animEffect>
                                  </p:childTnLst>
                                </p:cTn>
                              </p:par>
                            </p:childTnLst>
                          </p:cTn>
                        </p:par>
                        <p:par>
                          <p:cTn id="53" fill="hold">
                            <p:stCondLst>
                              <p:cond delay="10000"/>
                            </p:stCondLst>
                            <p:childTnLst>
                              <p:par>
                                <p:cTn id="54" presetID="10" presetClass="entr" presetSubtype="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2000"/>
                                        <p:tgtEl>
                                          <p:spTgt spid="28"/>
                                        </p:tgtEl>
                                      </p:cBhvr>
                                    </p:animEffect>
                                  </p:childTnLst>
                                </p:cTn>
                              </p:par>
                            </p:childTnLst>
                          </p:cTn>
                        </p:par>
                        <p:par>
                          <p:cTn id="57" fill="hold">
                            <p:stCondLst>
                              <p:cond delay="120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2000"/>
                                        <p:tgtEl>
                                          <p:spTgt spid="25"/>
                                        </p:tgtEl>
                                      </p:cBhvr>
                                    </p:animEffect>
                                  </p:childTnLst>
                                </p:cTn>
                              </p:par>
                            </p:childTnLst>
                          </p:cTn>
                        </p:par>
                        <p:par>
                          <p:cTn id="61" fill="hold">
                            <p:stCondLst>
                              <p:cond delay="14000"/>
                            </p:stCondLst>
                            <p:childTnLst>
                              <p:par>
                                <p:cTn id="62" presetID="10" presetClass="entr" presetSubtype="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2000"/>
                                        <p:tgtEl>
                                          <p:spTgt spid="31"/>
                                        </p:tgtEl>
                                      </p:cBhvr>
                                    </p:animEffect>
                                  </p:childTnLst>
                                </p:cTn>
                              </p:par>
                            </p:childTnLst>
                          </p:cTn>
                        </p:par>
                        <p:par>
                          <p:cTn id="65" fill="hold">
                            <p:stCondLst>
                              <p:cond delay="160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2000"/>
                                        <p:tgtEl>
                                          <p:spTgt spid="29"/>
                                        </p:tgtEl>
                                      </p:cBhvr>
                                    </p:animEffect>
                                  </p:childTnLst>
                                </p:cTn>
                              </p:par>
                            </p:childTnLst>
                          </p:cTn>
                        </p:par>
                        <p:par>
                          <p:cTn id="69" fill="hold">
                            <p:stCondLst>
                              <p:cond delay="18000"/>
                            </p:stCondLst>
                            <p:childTnLst>
                              <p:par>
                                <p:cTn id="70" presetID="10"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2000"/>
                                        <p:tgtEl>
                                          <p:spTgt spid="17"/>
                                        </p:tgtEl>
                                      </p:cBhvr>
                                    </p:animEffect>
                                  </p:childTnLst>
                                </p:cTn>
                              </p:par>
                              <p:par>
                                <p:cTn id="73" presetID="53" presetClass="exit" presetSubtype="32" fill="hold" nodeType="withEffect">
                                  <p:stCondLst>
                                    <p:cond delay="0"/>
                                  </p:stCondLst>
                                  <p:childTnLst>
                                    <p:anim calcmode="lin" valueType="num">
                                      <p:cBhvr>
                                        <p:cTn id="74" dur="2000"/>
                                        <p:tgtEl>
                                          <p:spTgt spid="8"/>
                                        </p:tgtEl>
                                        <p:attrNameLst>
                                          <p:attrName>ppt_w</p:attrName>
                                        </p:attrNameLst>
                                      </p:cBhvr>
                                      <p:tavLst>
                                        <p:tav tm="0">
                                          <p:val>
                                            <p:strVal val="ppt_w"/>
                                          </p:val>
                                        </p:tav>
                                        <p:tav tm="100000">
                                          <p:val>
                                            <p:fltVal val="0"/>
                                          </p:val>
                                        </p:tav>
                                      </p:tavLst>
                                    </p:anim>
                                    <p:anim calcmode="lin" valueType="num">
                                      <p:cBhvr>
                                        <p:cTn id="75" dur="2000"/>
                                        <p:tgtEl>
                                          <p:spTgt spid="8"/>
                                        </p:tgtEl>
                                        <p:attrNameLst>
                                          <p:attrName>ppt_h</p:attrName>
                                        </p:attrNameLst>
                                      </p:cBhvr>
                                      <p:tavLst>
                                        <p:tav tm="0">
                                          <p:val>
                                            <p:strVal val="ppt_h"/>
                                          </p:val>
                                        </p:tav>
                                        <p:tav tm="100000">
                                          <p:val>
                                            <p:fltVal val="0"/>
                                          </p:val>
                                        </p:tav>
                                      </p:tavLst>
                                    </p:anim>
                                    <p:animEffect transition="out" filter="fade">
                                      <p:cBhvr>
                                        <p:cTn id="76" dur="2000"/>
                                        <p:tgtEl>
                                          <p:spTgt spid="8"/>
                                        </p:tgtEl>
                                      </p:cBhvr>
                                    </p:animEffect>
                                    <p:set>
                                      <p:cBhvr>
                                        <p:cTn id="77" dur="1" fill="hold">
                                          <p:stCondLst>
                                            <p:cond delay="1999"/>
                                          </p:stCondLst>
                                        </p:cTn>
                                        <p:tgtEl>
                                          <p:spTgt spid="8"/>
                                        </p:tgtEl>
                                        <p:attrNameLst>
                                          <p:attrName>style.visibility</p:attrName>
                                        </p:attrNameLst>
                                      </p:cBhvr>
                                      <p:to>
                                        <p:strVal val="hidden"/>
                                      </p:to>
                                    </p:set>
                                  </p:childTnLst>
                                </p:cTn>
                              </p:par>
                              <p:par>
                                <p:cTn id="78" presetID="53" presetClass="exit" presetSubtype="32" fill="hold" nodeType="withEffect">
                                  <p:stCondLst>
                                    <p:cond delay="0"/>
                                  </p:stCondLst>
                                  <p:childTnLst>
                                    <p:anim calcmode="lin" valueType="num">
                                      <p:cBhvr>
                                        <p:cTn id="79" dur="2000"/>
                                        <p:tgtEl>
                                          <p:spTgt spid="32"/>
                                        </p:tgtEl>
                                        <p:attrNameLst>
                                          <p:attrName>ppt_w</p:attrName>
                                        </p:attrNameLst>
                                      </p:cBhvr>
                                      <p:tavLst>
                                        <p:tav tm="0">
                                          <p:val>
                                            <p:strVal val="ppt_w"/>
                                          </p:val>
                                        </p:tav>
                                        <p:tav tm="100000">
                                          <p:val>
                                            <p:fltVal val="0"/>
                                          </p:val>
                                        </p:tav>
                                      </p:tavLst>
                                    </p:anim>
                                    <p:anim calcmode="lin" valueType="num">
                                      <p:cBhvr>
                                        <p:cTn id="80" dur="2000"/>
                                        <p:tgtEl>
                                          <p:spTgt spid="32"/>
                                        </p:tgtEl>
                                        <p:attrNameLst>
                                          <p:attrName>ppt_h</p:attrName>
                                        </p:attrNameLst>
                                      </p:cBhvr>
                                      <p:tavLst>
                                        <p:tav tm="0">
                                          <p:val>
                                            <p:strVal val="ppt_h"/>
                                          </p:val>
                                        </p:tav>
                                        <p:tav tm="100000">
                                          <p:val>
                                            <p:fltVal val="0"/>
                                          </p:val>
                                        </p:tav>
                                      </p:tavLst>
                                    </p:anim>
                                    <p:animEffect transition="out" filter="fade">
                                      <p:cBhvr>
                                        <p:cTn id="81" dur="2000"/>
                                        <p:tgtEl>
                                          <p:spTgt spid="32"/>
                                        </p:tgtEl>
                                      </p:cBhvr>
                                    </p:animEffect>
                                    <p:set>
                                      <p:cBhvr>
                                        <p:cTn id="82" dur="1" fill="hold">
                                          <p:stCondLst>
                                            <p:cond delay="1999"/>
                                          </p:stCondLst>
                                        </p:cTn>
                                        <p:tgtEl>
                                          <p:spTgt spid="32"/>
                                        </p:tgtEl>
                                        <p:attrNameLst>
                                          <p:attrName>style.visibility</p:attrName>
                                        </p:attrNameLst>
                                      </p:cBhvr>
                                      <p:to>
                                        <p:strVal val="hidden"/>
                                      </p:to>
                                    </p:set>
                                  </p:childTnLst>
                                </p:cTn>
                              </p:par>
                              <p:par>
                                <p:cTn id="83" presetID="53" presetClass="exit" presetSubtype="32" fill="hold" nodeType="withEffect">
                                  <p:stCondLst>
                                    <p:cond delay="0"/>
                                  </p:stCondLst>
                                  <p:childTnLst>
                                    <p:anim calcmode="lin" valueType="num">
                                      <p:cBhvr>
                                        <p:cTn id="84" dur="2000"/>
                                        <p:tgtEl>
                                          <p:spTgt spid="35"/>
                                        </p:tgtEl>
                                        <p:attrNameLst>
                                          <p:attrName>ppt_w</p:attrName>
                                        </p:attrNameLst>
                                      </p:cBhvr>
                                      <p:tavLst>
                                        <p:tav tm="0">
                                          <p:val>
                                            <p:strVal val="ppt_w"/>
                                          </p:val>
                                        </p:tav>
                                        <p:tav tm="100000">
                                          <p:val>
                                            <p:fltVal val="0"/>
                                          </p:val>
                                        </p:tav>
                                      </p:tavLst>
                                    </p:anim>
                                    <p:anim calcmode="lin" valueType="num">
                                      <p:cBhvr>
                                        <p:cTn id="85" dur="2000"/>
                                        <p:tgtEl>
                                          <p:spTgt spid="35"/>
                                        </p:tgtEl>
                                        <p:attrNameLst>
                                          <p:attrName>ppt_h</p:attrName>
                                        </p:attrNameLst>
                                      </p:cBhvr>
                                      <p:tavLst>
                                        <p:tav tm="0">
                                          <p:val>
                                            <p:strVal val="ppt_h"/>
                                          </p:val>
                                        </p:tav>
                                        <p:tav tm="100000">
                                          <p:val>
                                            <p:fltVal val="0"/>
                                          </p:val>
                                        </p:tav>
                                      </p:tavLst>
                                    </p:anim>
                                    <p:animEffect transition="out" filter="fade">
                                      <p:cBhvr>
                                        <p:cTn id="86" dur="2000"/>
                                        <p:tgtEl>
                                          <p:spTgt spid="35"/>
                                        </p:tgtEl>
                                      </p:cBhvr>
                                    </p:animEffect>
                                    <p:set>
                                      <p:cBhvr>
                                        <p:cTn id="87" dur="1" fill="hold">
                                          <p:stCondLst>
                                            <p:cond delay="1999"/>
                                          </p:stCondLst>
                                        </p:cTn>
                                        <p:tgtEl>
                                          <p:spTgt spid="35"/>
                                        </p:tgtEl>
                                        <p:attrNameLst>
                                          <p:attrName>style.visibility</p:attrName>
                                        </p:attrNameLst>
                                      </p:cBhvr>
                                      <p:to>
                                        <p:strVal val="hidden"/>
                                      </p:to>
                                    </p:set>
                                  </p:childTnLst>
                                </p:cTn>
                              </p:par>
                              <p:par>
                                <p:cTn id="88" presetID="53" presetClass="exit" presetSubtype="32" fill="hold" nodeType="withEffect">
                                  <p:stCondLst>
                                    <p:cond delay="0"/>
                                  </p:stCondLst>
                                  <p:childTnLst>
                                    <p:anim calcmode="lin" valueType="num">
                                      <p:cBhvr>
                                        <p:cTn id="89" dur="2000"/>
                                        <p:tgtEl>
                                          <p:spTgt spid="40"/>
                                        </p:tgtEl>
                                        <p:attrNameLst>
                                          <p:attrName>ppt_w</p:attrName>
                                        </p:attrNameLst>
                                      </p:cBhvr>
                                      <p:tavLst>
                                        <p:tav tm="0">
                                          <p:val>
                                            <p:strVal val="ppt_w"/>
                                          </p:val>
                                        </p:tav>
                                        <p:tav tm="100000">
                                          <p:val>
                                            <p:fltVal val="0"/>
                                          </p:val>
                                        </p:tav>
                                      </p:tavLst>
                                    </p:anim>
                                    <p:anim calcmode="lin" valueType="num">
                                      <p:cBhvr>
                                        <p:cTn id="90" dur="2000"/>
                                        <p:tgtEl>
                                          <p:spTgt spid="40"/>
                                        </p:tgtEl>
                                        <p:attrNameLst>
                                          <p:attrName>ppt_h</p:attrName>
                                        </p:attrNameLst>
                                      </p:cBhvr>
                                      <p:tavLst>
                                        <p:tav tm="0">
                                          <p:val>
                                            <p:strVal val="ppt_h"/>
                                          </p:val>
                                        </p:tav>
                                        <p:tav tm="100000">
                                          <p:val>
                                            <p:fltVal val="0"/>
                                          </p:val>
                                        </p:tav>
                                      </p:tavLst>
                                    </p:anim>
                                    <p:animEffect transition="out" filter="fade">
                                      <p:cBhvr>
                                        <p:cTn id="91" dur="2000"/>
                                        <p:tgtEl>
                                          <p:spTgt spid="40"/>
                                        </p:tgtEl>
                                      </p:cBhvr>
                                    </p:animEffect>
                                    <p:set>
                                      <p:cBhvr>
                                        <p:cTn id="92" dur="1" fill="hold">
                                          <p:stCondLst>
                                            <p:cond delay="1999"/>
                                          </p:stCondLst>
                                        </p:cTn>
                                        <p:tgtEl>
                                          <p:spTgt spid="40"/>
                                        </p:tgtEl>
                                        <p:attrNameLst>
                                          <p:attrName>style.visibility</p:attrName>
                                        </p:attrNameLst>
                                      </p:cBhvr>
                                      <p:to>
                                        <p:strVal val="hidden"/>
                                      </p:to>
                                    </p:set>
                                  </p:childTnLst>
                                </p:cTn>
                              </p:par>
                            </p:childTnLst>
                          </p:cTn>
                        </p:par>
                        <p:par>
                          <p:cTn id="93" fill="hold">
                            <p:stCondLst>
                              <p:cond delay="20000"/>
                            </p:stCondLst>
                            <p:childTnLst>
                              <p:par>
                                <p:cTn id="94" presetID="10" presetClass="entr" presetSubtype="0"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fade">
                                      <p:cBhvr>
                                        <p:cTn id="96" dur="3000"/>
                                        <p:tgtEl>
                                          <p:spTgt spid="1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fade">
                                      <p:cBhvr>
                                        <p:cTn id="99" dur="3000"/>
                                        <p:tgtEl>
                                          <p:spTgt spid="1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0"/>
                                        <p:tgtEl>
                                          <p:spTgt spid="2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
                                        </p:tgtEl>
                                        <p:attrNameLst>
                                          <p:attrName>style.visibility</p:attrName>
                                        </p:attrNameLst>
                                      </p:cBhvr>
                                      <p:to>
                                        <p:strVal val="visible"/>
                                      </p:to>
                                    </p:set>
                                    <p:animEffect transition="in" filter="fade">
                                      <p:cBhvr>
                                        <p:cTn id="105" dur="3000"/>
                                        <p:tgtEl>
                                          <p:spTgt spid="1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fade">
                                      <p:cBhvr>
                                        <p:cTn id="108" dur="3000"/>
                                        <p:tgtEl>
                                          <p:spTgt spid="22"/>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fade">
                                      <p:cBhvr>
                                        <p:cTn id="111" dur="3000"/>
                                        <p:tgtEl>
                                          <p:spTgt spid="1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5"/>
                                        </p:tgtEl>
                                        <p:attrNameLst>
                                          <p:attrName>style.visibility</p:attrName>
                                        </p:attrNameLst>
                                      </p:cBhvr>
                                      <p:to>
                                        <p:strVal val="visible"/>
                                      </p:to>
                                    </p:set>
                                    <p:animEffect transition="in" filter="fade">
                                      <p:cBhvr>
                                        <p:cTn id="114" dur="3000"/>
                                        <p:tgtEl>
                                          <p:spTgt spid="1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3000"/>
                                        <p:tgtEl>
                                          <p:spTgt spid="26"/>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fade">
                                      <p:cBhvr>
                                        <p:cTn id="120" dur="3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6" grpId="0" animBg="1"/>
      <p:bldP spid="17" grpId="0" animBg="1"/>
      <p:bldP spid="18" grpId="0" animBg="1"/>
      <p:bldP spid="19" grpId="0" animBg="1"/>
      <p:bldP spid="22" grpId="0" animBg="1"/>
      <p:bldP spid="23" grpId="0" animBg="1"/>
      <p:bldP spid="25" grpId="0" animBg="1"/>
      <p:bldP spid="26" grpId="0" animBg="1"/>
      <p:bldP spid="24" grpId="0" animBg="1"/>
      <p:bldP spid="30" grpId="0" animBg="1"/>
      <p:bldP spid="31" grpId="0" animBg="1"/>
      <p:bldP spid="21" grpId="0" animBg="1"/>
      <p:bldP spid="28" grpId="0" animBg="1"/>
      <p:bldP spid="29" grpId="0" animBg="1"/>
      <p:bldP spid="27" grpId="0" animBg="1"/>
      <p:bldP spid="20"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36478" y="1105842"/>
            <a:ext cx="10549719" cy="5251079"/>
          </a:xfrm>
        </p:spPr>
        <p:txBody>
          <a:bodyPr/>
          <a:lstStyle/>
          <a:p>
            <a:pPr marL="0" indent="0" algn="ctr"/>
            <a:r>
              <a:rPr lang="ja-JP" altLang="ja-JP" dirty="0">
                <a:solidFill>
                  <a:srgbClr val="99CC00"/>
                </a:solidFill>
              </a:rPr>
              <a:t>自己</a:t>
            </a:r>
            <a:r>
              <a:rPr lang="ja-JP" altLang="ja-JP" sz="2800" dirty="0"/>
              <a:t>の存在を</a:t>
            </a:r>
            <a:r>
              <a:rPr lang="ja-JP" altLang="ja-JP" dirty="0">
                <a:solidFill>
                  <a:srgbClr val="99CC00"/>
                </a:solidFill>
              </a:rPr>
              <a:t>肯定的</a:t>
            </a:r>
            <a:r>
              <a:rPr lang="ja-JP" altLang="ja-JP" sz="2800" dirty="0"/>
              <a:t>に受け止められる</a:t>
            </a:r>
            <a:r>
              <a:rPr lang="ja-JP" altLang="en-US" dirty="0">
                <a:solidFill>
                  <a:srgbClr val="FF99FF"/>
                </a:solidFill>
              </a:rPr>
              <a:t>（スピリチュアルな）</a:t>
            </a:r>
            <a:r>
              <a:rPr lang="ja-JP" altLang="ja-JP" dirty="0">
                <a:solidFill>
                  <a:srgbClr val="FF99FF"/>
                </a:solidFill>
              </a:rPr>
              <a:t>感覚</a:t>
            </a:r>
            <a:endParaRPr lang="en-US" altLang="ja-JP" dirty="0">
              <a:solidFill>
                <a:srgbClr val="FF99FF"/>
              </a:solidFill>
            </a:endParaRPr>
          </a:p>
          <a:p>
            <a:pPr marL="0" indent="0" algn="ctr"/>
            <a:endParaRPr lang="en-US" altLang="ja-JP" dirty="0"/>
          </a:p>
          <a:p>
            <a:pPr marL="0" indent="0" algn="ctr"/>
            <a:r>
              <a:rPr lang="ja-JP" altLang="ja-JP" dirty="0">
                <a:solidFill>
                  <a:srgbClr val="99CC00"/>
                </a:solidFill>
              </a:rPr>
              <a:t>自己肯定感</a:t>
            </a:r>
            <a:r>
              <a:rPr lang="ja-JP" altLang="ja-JP" dirty="0"/>
              <a:t>は自分の中で完結するものではなく</a:t>
            </a:r>
            <a:endParaRPr lang="en-US" altLang="ja-JP" dirty="0"/>
          </a:p>
          <a:p>
            <a:pPr marL="0" indent="0" algn="ctr"/>
            <a:r>
              <a:rPr lang="ja-JP" altLang="en-US" dirty="0"/>
              <a:t>　</a:t>
            </a:r>
            <a:r>
              <a:rPr lang="ja-JP" altLang="ja-JP" dirty="0">
                <a:solidFill>
                  <a:srgbClr val="99CC00"/>
                </a:solidFill>
              </a:rPr>
              <a:t>肯定的</a:t>
            </a:r>
            <a:r>
              <a:rPr lang="ja-JP" altLang="ja-JP" dirty="0"/>
              <a:t>に</a:t>
            </a:r>
            <a:r>
              <a:rPr lang="ja-JP" altLang="en-US" dirty="0">
                <a:solidFill>
                  <a:srgbClr val="FF99FF"/>
                </a:solidFill>
              </a:rPr>
              <a:t>認めてくれる</a:t>
            </a:r>
            <a:r>
              <a:rPr lang="ja-JP" altLang="ja-JP" dirty="0">
                <a:solidFill>
                  <a:schemeClr val="tx2"/>
                </a:solidFill>
              </a:rPr>
              <a:t>他者との関係性の中で</a:t>
            </a:r>
            <a:endParaRPr lang="en-US" altLang="ja-JP" dirty="0">
              <a:solidFill>
                <a:schemeClr val="tx2"/>
              </a:solidFill>
            </a:endParaRPr>
          </a:p>
          <a:p>
            <a:pPr marL="0" indent="0" algn="ctr"/>
            <a:r>
              <a:rPr lang="ja-JP" altLang="en-US" dirty="0">
                <a:solidFill>
                  <a:schemeClr val="tx2"/>
                </a:solidFill>
              </a:rPr>
              <a:t>育み、確認し続ける</a:t>
            </a:r>
            <a:r>
              <a:rPr lang="ja-JP" altLang="ja-JP" dirty="0">
                <a:solidFill>
                  <a:schemeClr val="tx2"/>
                </a:solidFill>
              </a:rPr>
              <a:t>もの</a:t>
            </a:r>
            <a:endParaRPr lang="en-US" altLang="ja-JP" dirty="0">
              <a:solidFill>
                <a:schemeClr val="tx2"/>
              </a:solidFill>
            </a:endParaRPr>
          </a:p>
          <a:p>
            <a:pPr marL="0" indent="0" algn="ctr"/>
            <a:endParaRPr lang="en-US" altLang="ja-JP" dirty="0">
              <a:solidFill>
                <a:srgbClr val="FF99FF"/>
              </a:solidFill>
            </a:endParaRPr>
          </a:p>
          <a:p>
            <a:pPr marL="0" indent="0" algn="ctr"/>
            <a:endParaRPr lang="en-US" altLang="ja-JP" sz="2400" dirty="0">
              <a:solidFill>
                <a:srgbClr val="FF99FF"/>
              </a:solidFill>
            </a:endParaRPr>
          </a:p>
          <a:p>
            <a:pPr marL="0" indent="0" algn="ctr"/>
            <a:endParaRPr lang="en-US" altLang="ja-JP" sz="2400" dirty="0">
              <a:solidFill>
                <a:srgbClr val="FF99FF"/>
              </a:solidFill>
            </a:endParaRPr>
          </a:p>
          <a:p>
            <a:pPr marL="0" indent="0" algn="ctr"/>
            <a:r>
              <a:rPr lang="ja-JP" altLang="ja-JP" dirty="0">
                <a:solidFill>
                  <a:srgbClr val="99CC00"/>
                </a:solidFill>
              </a:rPr>
              <a:t>自己肯定感</a:t>
            </a:r>
            <a:r>
              <a:rPr lang="ja-JP" altLang="ja-JP" dirty="0"/>
              <a:t>は</a:t>
            </a:r>
            <a:r>
              <a:rPr lang="ja-JP" altLang="en-US" dirty="0"/>
              <a:t>人が</a:t>
            </a:r>
            <a:r>
              <a:rPr lang="ja-JP" altLang="en-US" dirty="0">
                <a:solidFill>
                  <a:srgbClr val="FFFF00"/>
                </a:solidFill>
              </a:rPr>
              <a:t>健康</a:t>
            </a:r>
            <a:r>
              <a:rPr lang="ja-JP" altLang="en-US" dirty="0"/>
              <a:t>になるた</a:t>
            </a:r>
            <a:r>
              <a:rPr lang="ja-JP" altLang="ja-JP" dirty="0"/>
              <a:t>めに</a:t>
            </a:r>
            <a:endParaRPr lang="en-US" altLang="ja-JP" dirty="0"/>
          </a:p>
          <a:p>
            <a:pPr marL="0" indent="0" algn="ctr"/>
            <a:r>
              <a:rPr lang="ja-JP" altLang="en-US" dirty="0"/>
              <a:t>不可欠な、</a:t>
            </a:r>
            <a:r>
              <a:rPr lang="ja-JP" altLang="ja-JP" dirty="0">
                <a:solidFill>
                  <a:srgbClr val="FF99FF"/>
                </a:solidFill>
              </a:rPr>
              <a:t>スピリチュアル</a:t>
            </a:r>
            <a:r>
              <a:rPr lang="ja-JP" altLang="ja-JP" dirty="0"/>
              <a:t>な</a:t>
            </a:r>
            <a:r>
              <a:rPr lang="ja-JP" altLang="en-US" dirty="0"/>
              <a:t>感覚</a:t>
            </a:r>
            <a:endParaRPr lang="en-US" altLang="ja-JP" dirty="0"/>
          </a:p>
        </p:txBody>
      </p:sp>
      <p:sp>
        <p:nvSpPr>
          <p:cNvPr id="4" name="タイトル 1"/>
          <p:cNvSpPr txBox="1">
            <a:spLocks/>
          </p:cNvSpPr>
          <p:nvPr/>
        </p:nvSpPr>
        <p:spPr bwMode="auto">
          <a:xfrm>
            <a:off x="223082" y="206961"/>
            <a:ext cx="3877563"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Arial"/>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とは</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grpSp>
        <p:nvGrpSpPr>
          <p:cNvPr id="7" name="グループ化 6"/>
          <p:cNvGrpSpPr/>
          <p:nvPr/>
        </p:nvGrpSpPr>
        <p:grpSpPr>
          <a:xfrm>
            <a:off x="7965591" y="3452783"/>
            <a:ext cx="1753850" cy="1251678"/>
            <a:chOff x="8169639" y="3799207"/>
            <a:chExt cx="1753850" cy="1251678"/>
          </a:xfrm>
        </p:grpSpPr>
        <p:sp>
          <p:nvSpPr>
            <p:cNvPr id="2" name="角丸四角形吹き出し 1"/>
            <p:cNvSpPr/>
            <p:nvPr/>
          </p:nvSpPr>
          <p:spPr bwMode="auto">
            <a:xfrm>
              <a:off x="8169639" y="3799207"/>
              <a:ext cx="1753850" cy="1251678"/>
            </a:xfrm>
            <a:prstGeom prst="wedgeRoundRectCallout">
              <a:avLst>
                <a:gd name="adj1" fmla="val -78146"/>
                <a:gd name="adj2" fmla="val -48444"/>
                <a:gd name="adj3" fmla="val 16667"/>
              </a:avLst>
            </a:prstGeom>
            <a:no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一緒に食べた鴨南蛮</a:t>
              </a:r>
            </a:p>
          </p:txBody>
        </p:sp>
        <p:pic>
          <p:nvPicPr>
            <p:cNvPr id="6" name="図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53071" y="4078622"/>
              <a:ext cx="1266370" cy="949778"/>
            </a:xfrm>
            <a:prstGeom prst="rect">
              <a:avLst/>
            </a:prstGeom>
          </p:spPr>
        </p:pic>
      </p:grpSp>
      <p:sp>
        <p:nvSpPr>
          <p:cNvPr id="8" name="AutoShape 4"/>
          <p:cNvSpPr>
            <a:spLocks noChangeArrowheads="1"/>
          </p:cNvSpPr>
          <p:nvPr/>
        </p:nvSpPr>
        <p:spPr bwMode="auto">
          <a:xfrm>
            <a:off x="223082" y="3891509"/>
            <a:ext cx="3312000" cy="1584000"/>
          </a:xfrm>
          <a:prstGeom prst="cloudCallout">
            <a:avLst>
              <a:gd name="adj1" fmla="val 58711"/>
              <a:gd name="adj2" fmla="val 53661"/>
            </a:avLst>
          </a:prstGeom>
          <a:solidFill>
            <a:srgbClr val="99CC00">
              <a:alpha val="39999"/>
            </a:srgbClr>
          </a:solidFill>
          <a:ln w="28575">
            <a:solidFill>
              <a:srgbClr val="99CC00"/>
            </a:solidFill>
            <a:round/>
            <a:headEnd/>
            <a:tailEnd/>
          </a:ln>
          <a:effectLst/>
        </p:spPr>
        <p:txBody>
          <a:bodyPr lIns="0" rIns="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FF"/>
                </a:solidFill>
                <a:effectLst>
                  <a:outerShdw blurRad="38100" dist="38100" dir="2700000" algn="tl">
                    <a:srgbClr val="000000"/>
                  </a:outerShdw>
                </a:effectLst>
                <a:uLnTx/>
                <a:uFillTx/>
                <a:latin typeface="Times New Roman" pitchFamily="18" charset="0"/>
                <a:ea typeface="HG創英角ﾎﾟｯﾌﾟ体" pitchFamily="49" charset="-128"/>
                <a:cs typeface="+mn-cs"/>
              </a:rPr>
              <a:t>思い出</a:t>
            </a:r>
            <a:r>
              <a:rPr kumimoji="1" lang="ja-JP" altLang="en-US" sz="20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rPr>
              <a:t>も</a:t>
            </a:r>
            <a:endParaRPr kumimoji="1" lang="en-US" altLang="ja-JP" sz="20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FF99"/>
                </a:solidFill>
                <a:effectLst>
                  <a:outerShdw blurRad="38100" dist="38100" dir="2700000" algn="tl">
                    <a:srgbClr val="000000"/>
                  </a:outerShdw>
                </a:effectLst>
                <a:uLnTx/>
                <a:uFillTx/>
                <a:latin typeface="Times New Roman" pitchFamily="18" charset="0"/>
                <a:ea typeface="HG創英角ﾎﾟｯﾌﾟ体" pitchFamily="49" charset="-128"/>
                <a:cs typeface="+mn-cs"/>
              </a:rPr>
              <a:t>「自己肯定感」</a:t>
            </a:r>
            <a:r>
              <a:rPr kumimoji="1" lang="ja-JP" altLang="en-US" sz="20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rPr>
              <a:t>を</a:t>
            </a:r>
            <a:endParaRPr kumimoji="1" lang="en-US" altLang="ja-JP" sz="20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HG創英角ﾎﾟｯﾌﾟ体" pitchFamily="49" charset="-128"/>
                <a:cs typeface="+mn-cs"/>
              </a:rPr>
              <a:t>維持するために</a:t>
            </a:r>
            <a:endParaRPr kumimoji="1" lang="en-US" altLang="ja-JP"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HG創英角ﾎﾟｯﾌﾟ体" pitchFamily="49" charset="-128"/>
                <a:cs typeface="+mn-cs"/>
              </a:rPr>
              <a:t>大切なもの</a:t>
            </a:r>
          </a:p>
        </p:txBody>
      </p:sp>
    </p:spTree>
    <p:extLst>
      <p:ext uri="{BB962C8B-B14F-4D97-AF65-F5344CB8AC3E}">
        <p14:creationId xmlns:p14="http://schemas.microsoft.com/office/powerpoint/2010/main" val="3114920258"/>
      </p:ext>
    </p:extLst>
  </p:cSld>
  <p:clrMapOvr>
    <a:masterClrMapping/>
  </p:clrMapOvr>
  <mc:AlternateContent xmlns:mc="http://schemas.openxmlformats.org/markup-compatibility/2006" xmlns:p14="http://schemas.microsoft.com/office/powerpoint/2010/main">
    <mc:Choice Requires="p14">
      <p:transition spd="slow" p14:dur="1500" advTm="28000">
        <p:fade/>
      </p:transition>
    </mc:Choice>
    <mc:Fallback xmlns="">
      <p:transition spd="slow" advTm="2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4400"/>
                                  </p:stCondLst>
                                  <p:iterate type="lt">
                                    <p:tmPct val="5000"/>
                                  </p:iterate>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6700"/>
                                  </p:stCondLst>
                                  <p:iterate type="lt">
                                    <p:tmPct val="5000"/>
                                  </p:iterate>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9400"/>
                                  </p:stCondLst>
                                  <p:iterate type="lt">
                                    <p:tmPct val="5000"/>
                                  </p:iterate>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par>
                                <p:cTn id="17" presetID="10" presetClass="entr" presetSubtype="0" fill="hold" grpId="0" nodeType="withEffect">
                                  <p:stCondLst>
                                    <p:cond delay="16300"/>
                                  </p:stCondLst>
                                  <p:iterate type="lt">
                                    <p:tmPct val="5000"/>
                                  </p:iterate>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2000"/>
                                        <p:tgtEl>
                                          <p:spTgt spid="3">
                                            <p:txEl>
                                              <p:pRg st="8" end="8"/>
                                            </p:txEl>
                                          </p:spTgt>
                                        </p:tgtEl>
                                      </p:cBhvr>
                                    </p:animEffect>
                                  </p:childTnLst>
                                </p:cTn>
                              </p:par>
                              <p:par>
                                <p:cTn id="20" presetID="10" presetClass="entr" presetSubtype="0" fill="hold" grpId="0" nodeType="withEffect">
                                  <p:stCondLst>
                                    <p:cond delay="20100"/>
                                  </p:stCondLst>
                                  <p:iterate type="lt">
                                    <p:tmPct val="5000"/>
                                  </p:iterate>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2000"/>
                                        <p:tgtEl>
                                          <p:spTgt spid="3">
                                            <p:txEl>
                                              <p:pRg st="9" end="9"/>
                                            </p:txEl>
                                          </p:spTgt>
                                        </p:tgtEl>
                                      </p:cBhvr>
                                    </p:animEffect>
                                  </p:childTnLst>
                                </p:cTn>
                              </p:par>
                              <p:par>
                                <p:cTn id="23" presetID="10" presetClass="entr" presetSubtype="0" fill="hold" nodeType="withEffect">
                                  <p:stCondLst>
                                    <p:cond delay="92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childTnLst>
                                </p:cTn>
                              </p:par>
                              <p:par>
                                <p:cTn id="26" presetID="10" presetClass="entr" presetSubtype="0" fill="hold" grpId="0" nodeType="withEffect">
                                  <p:stCondLst>
                                    <p:cond delay="150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904194" name="Rectangle 2"/>
          <p:cNvSpPr>
            <a:spLocks noGrp="1" noChangeArrowheads="1"/>
          </p:cNvSpPr>
          <p:nvPr>
            <p:ph type="title"/>
          </p:nvPr>
        </p:nvSpPr>
        <p:spPr>
          <a:xfrm>
            <a:off x="-14288" y="-85725"/>
            <a:ext cx="10452101" cy="1143000"/>
          </a:xfrm>
        </p:spPr>
        <p:txBody>
          <a:bodyPr/>
          <a:lstStyle/>
          <a:p>
            <a:r>
              <a:rPr lang="ja-JP" altLang="en-US" dirty="0"/>
              <a:t>教科書にもあるヘルスプロモーション</a:t>
            </a:r>
          </a:p>
        </p:txBody>
      </p:sp>
      <p:pic>
        <p:nvPicPr>
          <p:cNvPr id="5" name="図 4" descr="大修館ヘルプロ.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3087" y="810471"/>
            <a:ext cx="4146764" cy="6012000"/>
          </a:xfrm>
          <a:prstGeom prst="rect">
            <a:avLst/>
          </a:prstGeom>
        </p:spPr>
      </p:pic>
      <p:pic>
        <p:nvPicPr>
          <p:cNvPr id="6" name="図 5" descr="現代保健体育（改訂）.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5504" y="810471"/>
            <a:ext cx="4358498" cy="6012000"/>
          </a:xfrm>
          <a:prstGeom prst="rect">
            <a:avLst/>
          </a:prstGeom>
        </p:spPr>
      </p:pic>
      <p:sp>
        <p:nvSpPr>
          <p:cNvPr id="2" name="角丸四角形 1"/>
          <p:cNvSpPr/>
          <p:nvPr/>
        </p:nvSpPr>
        <p:spPr bwMode="auto">
          <a:xfrm>
            <a:off x="7156891" y="4485513"/>
            <a:ext cx="1044000" cy="1482811"/>
          </a:xfrm>
          <a:prstGeom prst="roundRect">
            <a:avLst/>
          </a:prstGeom>
          <a:noFill/>
          <a:ln w="698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角丸四角形吹き出し 2"/>
          <p:cNvSpPr/>
          <p:nvPr/>
        </p:nvSpPr>
        <p:spPr bwMode="auto">
          <a:xfrm>
            <a:off x="2956442" y="3212050"/>
            <a:ext cx="3108583" cy="1208842"/>
          </a:xfrm>
          <a:prstGeom prst="wedgeRoundRectCallout">
            <a:avLst>
              <a:gd name="adj1" fmla="val 83878"/>
              <a:gd name="adj2" fmla="val 79580"/>
              <a:gd name="adj3" fmla="val 16667"/>
            </a:avLst>
          </a:prstGeom>
          <a:solidFill>
            <a:schemeClr val="tx1"/>
          </a:solidFill>
          <a:ln w="69850" cap="flat" cmpd="sng" algn="ctr">
            <a:solidFill>
              <a:srgbClr val="C00000"/>
            </a:solidFill>
            <a:prstDash val="solid"/>
            <a:round/>
            <a:headEnd type="none" w="med" len="med"/>
            <a:tailEnd type="none" w="med" len="med"/>
          </a:ln>
          <a:effectLst/>
        </p:spPr>
        <p:txBody>
          <a:bodyPr vert="horz" wrap="none" lIns="0" tIns="0" rIns="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従来型健康づくり</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10000">
                    <a:lumMod val="50000"/>
                    <a:lumOff val="50000"/>
                  </a:srgbClr>
                </a:solidFill>
                <a:effectLst/>
                <a:uLnTx/>
                <a:uFillTx/>
                <a:latin typeface="HGP創英角ﾎﾟｯﾌﾟ体" pitchFamily="50" charset="-128"/>
                <a:ea typeface="HGP創英角ﾎﾟｯﾌﾟ体" pitchFamily="50" charset="-128"/>
                <a:cs typeface="+mn-cs"/>
              </a:rPr>
              <a:t>一人ではできない？？？</a:t>
            </a:r>
            <a:endParaRPr kumimoji="1" lang="en-US" altLang="ja-JP" sz="1800" b="0" i="0" u="none" strike="noStrike" kern="1200" cap="none" spc="0" normalizeH="0" baseline="0" noProof="0" dirty="0">
              <a:ln>
                <a:noFill/>
              </a:ln>
              <a:solidFill>
                <a:srgbClr val="010000">
                  <a:lumMod val="50000"/>
                  <a:lumOff val="50000"/>
                </a:srgbClr>
              </a:solidFill>
              <a:effectLst/>
              <a:uLnTx/>
              <a:uFillTx/>
              <a:latin typeface="HGP創英角ﾎﾟｯﾌﾟ体" pitchFamily="50" charset="-128"/>
              <a:ea typeface="HGP創英角ﾎﾟｯﾌﾟ体"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10000">
                    <a:lumMod val="50000"/>
                    <a:lumOff val="50000"/>
                  </a:srgbClr>
                </a:solidFill>
                <a:effectLst/>
                <a:uLnTx/>
                <a:uFillTx/>
                <a:latin typeface="HGP創英角ﾎﾟｯﾌﾟ体" pitchFamily="50" charset="-128"/>
                <a:ea typeface="HGP創英角ﾎﾟｯﾌﾟ体" pitchFamily="50" charset="-128"/>
                <a:cs typeface="+mn-cs"/>
              </a:rPr>
              <a:t>続かない？？？</a:t>
            </a:r>
            <a:endParaRPr kumimoji="1" lang="ja-JP" altLang="en-US" sz="1600" b="0" i="0" u="none" strike="noStrike" kern="1200" cap="none" spc="0" normalizeH="0" baseline="0" noProof="0" dirty="0">
              <a:ln>
                <a:noFill/>
              </a:ln>
              <a:solidFill>
                <a:srgbClr val="010000">
                  <a:lumMod val="50000"/>
                  <a:lumOff val="50000"/>
                </a:srgbClr>
              </a:solidFill>
              <a:effectLst/>
              <a:uLnTx/>
              <a:uFillTx/>
              <a:latin typeface="HGP創英角ﾎﾟｯﾌﾟ体" pitchFamily="50" charset="-128"/>
              <a:ea typeface="HGP創英角ﾎﾟｯﾌﾟ体" pitchFamily="50" charset="-128"/>
              <a:cs typeface="+mn-cs"/>
            </a:endParaRPr>
          </a:p>
        </p:txBody>
      </p:sp>
      <p:sp>
        <p:nvSpPr>
          <p:cNvPr id="7" name="角丸四角形吹き出し 6"/>
          <p:cNvSpPr/>
          <p:nvPr/>
        </p:nvSpPr>
        <p:spPr bwMode="auto">
          <a:xfrm>
            <a:off x="5988325" y="1286502"/>
            <a:ext cx="3887900" cy="1413153"/>
          </a:xfrm>
          <a:prstGeom prst="wedgeRoundRectCallout">
            <a:avLst>
              <a:gd name="adj1" fmla="val 24278"/>
              <a:gd name="adj2" fmla="val 173012"/>
              <a:gd name="adj3" fmla="val 16667"/>
            </a:avLst>
          </a:prstGeom>
          <a:solidFill>
            <a:schemeClr val="tx1"/>
          </a:solidFill>
          <a:ln w="69850" cap="flat" cmpd="sng" algn="ctr">
            <a:solidFill>
              <a:srgbClr val="C00000"/>
            </a:solidFill>
            <a:prstDash val="solid"/>
            <a:round/>
            <a:headEnd type="none" w="med" len="med"/>
            <a:tailEnd type="none" w="med" len="med"/>
          </a:ln>
          <a:effectLst/>
        </p:spPr>
        <p:txBody>
          <a:bodyPr vert="horz" wrap="none" lIns="0" tIns="0" rIns="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ヘルスプロモーション</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一緒</a:t>
            </a:r>
            <a:r>
              <a:rPr kumimoji="1" lang="ja-JP" altLang="en-US" sz="18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にいるから学べる</a:t>
            </a:r>
            <a:endParaRPr kumimoji="1" lang="en-US" altLang="ja-JP" sz="18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毎日</a:t>
            </a:r>
            <a:r>
              <a:rPr kumimoji="1" lang="ja-JP" altLang="en-US" sz="18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続けられることがある</a:t>
            </a:r>
            <a:endParaRPr kumimoji="1" lang="ja-JP" altLang="en-US" sz="16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p:txBody>
      </p:sp>
      <p:sp>
        <p:nvSpPr>
          <p:cNvPr id="9" name="角丸四角形 8"/>
          <p:cNvSpPr/>
          <p:nvPr/>
        </p:nvSpPr>
        <p:spPr bwMode="auto">
          <a:xfrm>
            <a:off x="8301281" y="4485513"/>
            <a:ext cx="1260000" cy="1482811"/>
          </a:xfrm>
          <a:prstGeom prst="roundRect">
            <a:avLst/>
          </a:prstGeom>
          <a:noFill/>
          <a:ln w="698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917436689"/>
      </p:ext>
    </p:extLst>
  </p:cSld>
  <p:clrMapOvr>
    <a:masterClrMapping/>
  </p:clrMapOvr>
  <mc:AlternateContent xmlns:mc="http://schemas.openxmlformats.org/markup-compatibility/2006" xmlns:p14="http://schemas.microsoft.com/office/powerpoint/2010/main">
    <mc:Choice Requires="p14">
      <p:transition spd="slow" p14:dur="2000" advTm="17000">
        <p:fade/>
      </p:transition>
    </mc:Choice>
    <mc:Fallback xmlns="">
      <p:transition spd="slow" advTm="1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par>
                          <p:cTn id="10" fill="hold">
                            <p:stCondLst>
                              <p:cond delay="2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ppt_w</p:attrName>
                                        </p:attrNameLst>
                                      </p:cBhvr>
                                      <p:tavLst>
                                        <p:tav tm="0">
                                          <p:val>
                                            <p:fltVal val="0"/>
                                          </p:val>
                                        </p:tav>
                                        <p:tav tm="100000">
                                          <p:val>
                                            <p:strVal val="#ppt_w"/>
                                          </p:val>
                                        </p:tav>
                                      </p:tavLst>
                                    </p:anim>
                                    <p:anim calcmode="lin" valueType="num">
                                      <p:cBhvr>
                                        <p:cTn id="14" dur="2000" fill="hold"/>
                                        <p:tgtEl>
                                          <p:spTgt spid="5"/>
                                        </p:tgtEl>
                                        <p:attrNameLst>
                                          <p:attrName>ppt_h</p:attrName>
                                        </p:attrNameLst>
                                      </p:cBhvr>
                                      <p:tavLst>
                                        <p:tav tm="0">
                                          <p:val>
                                            <p:fltVal val="0"/>
                                          </p:val>
                                        </p:tav>
                                        <p:tav tm="100000">
                                          <p:val>
                                            <p:strVal val="#ppt_h"/>
                                          </p:val>
                                        </p:tav>
                                      </p:tavLst>
                                    </p:anim>
                                    <p:animEffect transition="in" filter="fade">
                                      <p:cBhvr>
                                        <p:cTn id="15" dur="2000"/>
                                        <p:tgtEl>
                                          <p:spTgt spid="5"/>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childTnLst>
                                </p:cTn>
                              </p:par>
                            </p:childTnLst>
                          </p:cTn>
                        </p:par>
                        <p:par>
                          <p:cTn id="20" fill="hold">
                            <p:stCondLst>
                              <p:cond delay="6000"/>
                            </p:stCondLst>
                            <p:childTnLst>
                              <p:par>
                                <p:cTn id="21" presetID="26" presetClass="emph" presetSubtype="0" repeatCount="indefinite"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par>
                          <p:cTn id="24" fill="hold">
                            <p:stCondLst>
                              <p:cond delay="6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3000"/>
                                        <p:tgtEl>
                                          <p:spTgt spid="3"/>
                                        </p:tgtEl>
                                      </p:cBhvr>
                                    </p:animEffect>
                                  </p:childTnLst>
                                </p:cTn>
                              </p:par>
                              <p:par>
                                <p:cTn id="28" presetID="10" presetClass="entr" presetSubtype="0" fill="hold" grpId="0" nodeType="withEffect">
                                  <p:stCondLst>
                                    <p:cond delay="43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000"/>
                                        <p:tgtEl>
                                          <p:spTgt spid="9"/>
                                        </p:tgtEl>
                                      </p:cBhvr>
                                    </p:animEffect>
                                  </p:childTnLst>
                                </p:cTn>
                              </p:par>
                              <p:par>
                                <p:cTn id="31" presetID="26" presetClass="emph" presetSubtype="0" repeatCount="indefinite" fill="hold" grpId="1" nodeType="withEffect">
                                  <p:stCondLst>
                                    <p:cond delay="3250"/>
                                  </p:stCondLst>
                                  <p:childTnLst>
                                    <p:animEffect transition="out" filter="fade">
                                      <p:cBhvr>
                                        <p:cTn id="32" dur="500" tmFilter="0, 0; .2, .5; .8, .5; 1, 0"/>
                                        <p:tgtEl>
                                          <p:spTgt spid="9"/>
                                        </p:tgtEl>
                                      </p:cBhvr>
                                    </p:animEffect>
                                    <p:animScale>
                                      <p:cBhvr>
                                        <p:cTn id="33" dur="250" autoRev="1" fill="hold"/>
                                        <p:tgtEl>
                                          <p:spTgt spid="9"/>
                                        </p:tgtEl>
                                      </p:cBhvr>
                                      <p:by x="105000" y="105000"/>
                                    </p:animScale>
                                  </p:childTnLst>
                                </p:cTn>
                              </p:par>
                              <p:par>
                                <p:cTn id="34" presetID="10" presetClass="entr" presetSubtype="0" fill="hold" grpId="0" nodeType="withEffect">
                                  <p:stCondLst>
                                    <p:cond delay="32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7" grpId="0" animBg="1"/>
      <p:bldP spid="9" grpId="0" animBg="1"/>
      <p:bldP spid="9"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Rectangle 2"/>
          <p:cNvSpPr>
            <a:spLocks noGrp="1" noChangeArrowheads="1"/>
          </p:cNvSpPr>
          <p:nvPr>
            <p:ph type="title"/>
          </p:nvPr>
        </p:nvSpPr>
        <p:spPr/>
        <p:txBody>
          <a:bodyPr/>
          <a:lstStyle/>
          <a:p>
            <a:r>
              <a:rPr lang="ja-JP" altLang="en-US" dirty="0"/>
              <a:t>オタワ憲章</a:t>
            </a:r>
            <a:br>
              <a:rPr lang="ja-JP" altLang="en-US" dirty="0"/>
            </a:br>
            <a:r>
              <a:rPr lang="ja-JP" altLang="en-US" sz="2400" dirty="0"/>
              <a:t>（</a:t>
            </a:r>
            <a:r>
              <a:rPr lang="en-US" altLang="ja-JP" sz="2400" dirty="0"/>
              <a:t>1986</a:t>
            </a:r>
            <a:r>
              <a:rPr lang="ja-JP" altLang="en-US" sz="2400" dirty="0"/>
              <a:t>年）</a:t>
            </a:r>
          </a:p>
        </p:txBody>
      </p:sp>
      <p:sp>
        <p:nvSpPr>
          <p:cNvPr id="911363" name="Rectangle 3"/>
          <p:cNvSpPr>
            <a:spLocks noGrp="1" noChangeArrowheads="1"/>
          </p:cNvSpPr>
          <p:nvPr>
            <p:ph idx="1"/>
          </p:nvPr>
        </p:nvSpPr>
        <p:spPr>
          <a:xfrm>
            <a:off x="1605245" y="1589965"/>
            <a:ext cx="6391275" cy="4997450"/>
          </a:xfrm>
        </p:spPr>
        <p:txBody>
          <a:bodyPr/>
          <a:lstStyle/>
          <a:p>
            <a:r>
              <a:rPr lang="ja-JP" altLang="en-US" dirty="0"/>
              <a:t>ヘルスプロモーションのための</a:t>
            </a:r>
          </a:p>
          <a:p>
            <a:r>
              <a:rPr lang="ja-JP" altLang="en-US" dirty="0"/>
              <a:t>５つの優先的行動分野</a:t>
            </a:r>
          </a:p>
          <a:p>
            <a:endParaRPr lang="ja-JP" altLang="en-US" dirty="0"/>
          </a:p>
          <a:p>
            <a:r>
              <a:rPr lang="ja-JP" altLang="en-US" dirty="0"/>
              <a:t>　健康公共政策の確立</a:t>
            </a:r>
          </a:p>
          <a:p>
            <a:r>
              <a:rPr lang="ja-JP" altLang="en-US" dirty="0"/>
              <a:t>　健康に関する</a:t>
            </a:r>
            <a:r>
              <a:rPr lang="ja-JP" altLang="en-US" dirty="0">
                <a:solidFill>
                  <a:srgbClr val="FFCCFF"/>
                </a:solidFill>
              </a:rPr>
              <a:t>支援的環境の創造</a:t>
            </a:r>
          </a:p>
          <a:p>
            <a:r>
              <a:rPr lang="ja-JP" altLang="en-US" dirty="0"/>
              <a:t>　健康のための</a:t>
            </a:r>
            <a:r>
              <a:rPr lang="ja-JP" altLang="en-US" dirty="0">
                <a:solidFill>
                  <a:srgbClr val="FFCCFF"/>
                </a:solidFill>
              </a:rPr>
              <a:t>地域活動の強化</a:t>
            </a:r>
          </a:p>
          <a:p>
            <a:r>
              <a:rPr lang="ja-JP" altLang="en-US" dirty="0"/>
              <a:t>　個人技術の向上</a:t>
            </a:r>
          </a:p>
          <a:p>
            <a:r>
              <a:rPr lang="ja-JP" altLang="en-US" dirty="0"/>
              <a:t>　</a:t>
            </a:r>
            <a:r>
              <a:rPr lang="ja-JP" altLang="en-US" dirty="0">
                <a:solidFill>
                  <a:schemeClr val="tx2"/>
                </a:solidFill>
              </a:rPr>
              <a:t>ヘルスサービスの方向転換</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5" name="角丸四角形吹き出し 4"/>
          <p:cNvSpPr/>
          <p:nvPr/>
        </p:nvSpPr>
        <p:spPr bwMode="auto">
          <a:xfrm>
            <a:off x="8188498" y="1135127"/>
            <a:ext cx="637601" cy="5452288"/>
          </a:xfrm>
          <a:prstGeom prst="wedgeRoundRectCallout">
            <a:avLst>
              <a:gd name="adj1" fmla="val -126711"/>
              <a:gd name="adj2" fmla="val 12504"/>
              <a:gd name="adj3" fmla="val 16667"/>
            </a:avLst>
          </a:prstGeom>
          <a:solidFill>
            <a:schemeClr val="bg1">
              <a:alpha val="55000"/>
            </a:schemeClr>
          </a:solidFill>
          <a:ln w="38100" cap="flat" cmpd="dbl" algn="ctr">
            <a:solidFill>
              <a:srgbClr val="FF99FF"/>
            </a:solidFill>
            <a:prstDash val="solid"/>
            <a:round/>
            <a:headEnd type="none" w="med" len="med"/>
            <a:tailEnd type="none" w="med" len="med"/>
          </a:ln>
          <a:effectLst/>
        </p:spPr>
        <p:txBody>
          <a:bodyPr vert="eaVert" wrap="square" lIns="72000" tIns="0" rIns="72000" bIns="0" numCol="1" rtlCol="0"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地域の</a:t>
            </a:r>
            <a:r>
              <a:rPr kumimoji="1" lang="ja-JP" altLang="en-US" sz="2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居場所づくり</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で</a:t>
            </a:r>
            <a:r>
              <a:rPr kumimoji="1" lang="ja-JP" altLang="en-US" sz="28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健康づくり</a:t>
            </a:r>
          </a:p>
        </p:txBody>
      </p:sp>
    </p:spTree>
    <p:extLst>
      <p:ext uri="{BB962C8B-B14F-4D97-AF65-F5344CB8AC3E}">
        <p14:creationId xmlns:p14="http://schemas.microsoft.com/office/powerpoint/2010/main" val="2871435756"/>
      </p:ext>
    </p:extLst>
  </p:cSld>
  <p:clrMapOvr>
    <a:masterClrMapping/>
  </p:clrMapOvr>
  <mc:AlternateContent xmlns:mc="http://schemas.openxmlformats.org/markup-compatibility/2006" xmlns:p14="http://schemas.microsoft.com/office/powerpoint/2010/main">
    <mc:Choice Requires="p14">
      <p:transition spd="slow" p14:dur="3000" advTm="15000">
        <p:fade thruBlk="1"/>
      </p:transition>
    </mc:Choice>
    <mc:Fallback xmlns="">
      <p:transition spd="slow" advTm="15000">
        <p:fade thruBlk="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5000"/>
                                  </p:iterate>
                                  <p:childTnLst>
                                    <p:set>
                                      <p:cBhvr>
                                        <p:cTn id="6" dur="1" fill="hold">
                                          <p:stCondLst>
                                            <p:cond delay="0"/>
                                          </p:stCondLst>
                                        </p:cTn>
                                        <p:tgtEl>
                                          <p:spTgt spid="911363">
                                            <p:txEl>
                                              <p:pRg st="4" end="4"/>
                                            </p:txEl>
                                          </p:spTgt>
                                        </p:tgtEl>
                                        <p:attrNameLst>
                                          <p:attrName>style.visibility</p:attrName>
                                        </p:attrNameLst>
                                      </p:cBhvr>
                                      <p:to>
                                        <p:strVal val="visible"/>
                                      </p:to>
                                    </p:set>
                                    <p:animEffect transition="in" filter="fade">
                                      <p:cBhvr>
                                        <p:cTn id="7" dur="2000"/>
                                        <p:tgtEl>
                                          <p:spTgt spid="911363">
                                            <p:txEl>
                                              <p:pRg st="4" end="4"/>
                                            </p:txEl>
                                          </p:spTgt>
                                        </p:tgtEl>
                                      </p:cBhvr>
                                    </p:animEffect>
                                  </p:childTnLst>
                                </p:cTn>
                              </p:par>
                              <p:par>
                                <p:cTn id="8" presetID="10" presetClass="entr" presetSubtype="0" fill="hold" grpId="0" nodeType="withEffect">
                                  <p:stCondLst>
                                    <p:cond delay="2500"/>
                                  </p:stCondLst>
                                  <p:iterate type="wd">
                                    <p:tmPct val="5000"/>
                                  </p:iterate>
                                  <p:childTnLst>
                                    <p:set>
                                      <p:cBhvr>
                                        <p:cTn id="9" dur="1" fill="hold">
                                          <p:stCondLst>
                                            <p:cond delay="0"/>
                                          </p:stCondLst>
                                        </p:cTn>
                                        <p:tgtEl>
                                          <p:spTgt spid="911363">
                                            <p:txEl>
                                              <p:pRg st="5" end="5"/>
                                            </p:txEl>
                                          </p:spTgt>
                                        </p:tgtEl>
                                        <p:attrNameLst>
                                          <p:attrName>style.visibility</p:attrName>
                                        </p:attrNameLst>
                                      </p:cBhvr>
                                      <p:to>
                                        <p:strVal val="visible"/>
                                      </p:to>
                                    </p:set>
                                    <p:animEffect transition="in" filter="fade">
                                      <p:cBhvr>
                                        <p:cTn id="10" dur="2000"/>
                                        <p:tgtEl>
                                          <p:spTgt spid="911363">
                                            <p:txEl>
                                              <p:pRg st="5" end="5"/>
                                            </p:txEl>
                                          </p:spTgt>
                                        </p:tgtEl>
                                      </p:cBhvr>
                                    </p:animEffect>
                                  </p:childTnLst>
                                </p:cTn>
                              </p:par>
                              <p:par>
                                <p:cTn id="11" presetID="10" presetClass="entr" presetSubtype="0" fill="hold" grpId="0" nodeType="withEffect">
                                  <p:stCondLst>
                                    <p:cond delay="5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4000"/>
                                        <p:tgtEl>
                                          <p:spTgt spid="5"/>
                                        </p:tgtEl>
                                      </p:cBhvr>
                                    </p:animEffect>
                                  </p:childTnLst>
                                </p:cTn>
                              </p:par>
                              <p:par>
                                <p:cTn id="14" presetID="10" presetClass="entr" presetSubtype="0" fill="hold" grpId="0" nodeType="withEffect">
                                  <p:stCondLst>
                                    <p:cond delay="9800"/>
                                  </p:stCondLst>
                                  <p:iterate type="wd">
                                    <p:tmPct val="5000"/>
                                  </p:iterate>
                                  <p:childTnLst>
                                    <p:set>
                                      <p:cBhvr>
                                        <p:cTn id="15" dur="1" fill="hold">
                                          <p:stCondLst>
                                            <p:cond delay="0"/>
                                          </p:stCondLst>
                                        </p:cTn>
                                        <p:tgtEl>
                                          <p:spTgt spid="911363">
                                            <p:txEl>
                                              <p:pRg st="7" end="7"/>
                                            </p:txEl>
                                          </p:spTgt>
                                        </p:tgtEl>
                                        <p:attrNameLst>
                                          <p:attrName>style.visibility</p:attrName>
                                        </p:attrNameLst>
                                      </p:cBhvr>
                                      <p:to>
                                        <p:strVal val="visible"/>
                                      </p:to>
                                    </p:set>
                                    <p:animEffect transition="in" filter="fade">
                                      <p:cBhvr>
                                        <p:cTn id="16" dur="2000"/>
                                        <p:tgtEl>
                                          <p:spTgt spid="9113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63" grpId="0" build="p"/>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6" name="Rectangle 2"/>
          <p:cNvSpPr>
            <a:spLocks noGrp="1" noChangeArrowheads="1"/>
          </p:cNvSpPr>
          <p:nvPr>
            <p:ph type="title"/>
          </p:nvPr>
        </p:nvSpPr>
        <p:spPr>
          <a:xfrm>
            <a:off x="214313" y="17560"/>
            <a:ext cx="9815512" cy="1143000"/>
          </a:xfrm>
        </p:spPr>
        <p:txBody>
          <a:bodyPr/>
          <a:lstStyle/>
          <a:p>
            <a:r>
              <a:rPr lang="ja-JP" altLang="en-US" dirty="0"/>
              <a:t>ヘルスサービスの方向転換</a:t>
            </a:r>
          </a:p>
        </p:txBody>
      </p:sp>
      <p:sp>
        <p:nvSpPr>
          <p:cNvPr id="912387" name="Rectangle 3"/>
          <p:cNvSpPr>
            <a:spLocks noGrp="1" noChangeArrowheads="1"/>
          </p:cNvSpPr>
          <p:nvPr>
            <p:ph idx="1"/>
          </p:nvPr>
        </p:nvSpPr>
        <p:spPr>
          <a:xfrm>
            <a:off x="395930" y="1445741"/>
            <a:ext cx="9756743" cy="5262004"/>
          </a:xfrm>
        </p:spPr>
        <p:txBody>
          <a:bodyPr/>
          <a:lstStyle/>
          <a:p>
            <a:pPr marL="0" indent="0"/>
            <a:r>
              <a:rPr lang="ja-JP" altLang="en-US" sz="1800" dirty="0"/>
              <a:t>　オタワ憲章では、より健康的な暮らしを実現していく上で、保健衛生分野が果たす重要な役割を強調している。その実現には全ての専門職・保健サービス機構・行政組織のみならず、その保健衛生分野がサービスを行う対象である個人やコミュニティもその一翼を担っている。また、現状ではほとんどの事例で、ヘルスプロモーション・疾病予防・病気の診断・治療・看護・リハビリのそれぞれに投入される予算を理想的な割合にするために、ヘルスプロモーション・疾病予防のより一層の展開が必要となる。ただしこの展開をヘルスシステムの活動増加のみで図る必要はない。</a:t>
            </a:r>
          </a:p>
          <a:p>
            <a:pPr marL="0" indent="0"/>
            <a:endParaRPr lang="en-US" altLang="ja-JP" sz="1800" dirty="0"/>
          </a:p>
          <a:p>
            <a:pPr marL="0" indent="0"/>
            <a:endParaRPr lang="en-US" altLang="ja-JP" sz="1800" dirty="0"/>
          </a:p>
          <a:p>
            <a:pPr marL="0" indent="0"/>
            <a:endParaRPr lang="ja-JP" altLang="en-US" sz="1800" dirty="0"/>
          </a:p>
          <a:p>
            <a:pPr marL="0" indent="0" algn="ctr"/>
            <a:r>
              <a:rPr lang="ja-JP" altLang="en-US" dirty="0">
                <a:solidFill>
                  <a:srgbClr val="FF99CC"/>
                </a:solidFill>
              </a:rPr>
              <a:t>健康成果の達成</a:t>
            </a:r>
            <a:r>
              <a:rPr lang="ja-JP" altLang="en-US" dirty="0"/>
              <a:t>の上で、</a:t>
            </a:r>
            <a:r>
              <a:rPr lang="ja-JP" altLang="en-US" dirty="0">
                <a:solidFill>
                  <a:srgbClr val="FF99CC"/>
                </a:solidFill>
              </a:rPr>
              <a:t>保健分野以外の役割</a:t>
            </a:r>
            <a:r>
              <a:rPr lang="ja-JP" altLang="en-US" dirty="0"/>
              <a:t>の方が</a:t>
            </a:r>
            <a:r>
              <a:rPr lang="ja-JP" altLang="en-US" dirty="0">
                <a:solidFill>
                  <a:srgbClr val="FF99CC"/>
                </a:solidFill>
              </a:rPr>
              <a:t>効果的</a:t>
            </a:r>
            <a:r>
              <a:rPr lang="ja-JP" altLang="en-US" dirty="0"/>
              <a:t>なこともあり得る。こうした分野の枠を超えた　　保健活動の支援における保健衛生分野の重要な役割を</a:t>
            </a:r>
            <a:r>
              <a:rPr lang="ja-JP" altLang="en-US" dirty="0">
                <a:solidFill>
                  <a:srgbClr val="FF99CC"/>
                </a:solidFill>
              </a:rPr>
              <a:t>行政府はよく理解する必要がある。</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7" name="角丸四角形吹き出し 6"/>
          <p:cNvSpPr/>
          <p:nvPr/>
        </p:nvSpPr>
        <p:spPr bwMode="auto">
          <a:xfrm>
            <a:off x="1621766" y="3338398"/>
            <a:ext cx="7746521" cy="612934"/>
          </a:xfrm>
          <a:prstGeom prst="wedgeRoundRectCallout">
            <a:avLst>
              <a:gd name="adj1" fmla="val 16933"/>
              <a:gd name="adj2" fmla="val 94263"/>
              <a:gd name="adj3" fmla="val 16667"/>
            </a:avLst>
          </a:prstGeom>
          <a:solidFill>
            <a:schemeClr val="bg1">
              <a:lumMod val="65000"/>
              <a:lumOff val="35000"/>
            </a:schemeClr>
          </a:solidFill>
          <a:ln w="38100" cap="flat" cmpd="dbl" algn="ctr">
            <a:solidFill>
              <a:srgbClr val="FF99FF"/>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地域住民</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のチカラで</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健康な居場所づくり</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p:txBody>
      </p:sp>
      <p:cxnSp>
        <p:nvCxnSpPr>
          <p:cNvPr id="3" name="直線コネクタ 2"/>
          <p:cNvCxnSpPr/>
          <p:nvPr/>
        </p:nvCxnSpPr>
        <p:spPr bwMode="auto">
          <a:xfrm>
            <a:off x="4955059" y="4720281"/>
            <a:ext cx="3756455" cy="0"/>
          </a:xfrm>
          <a:prstGeom prst="line">
            <a:avLst/>
          </a:prstGeom>
          <a:solidFill>
            <a:schemeClr val="accent1"/>
          </a:solidFill>
          <a:ln w="38100" cap="flat" cmpd="sng" algn="ctr">
            <a:solidFill>
              <a:srgbClr val="CC00FF"/>
            </a:solidFill>
            <a:prstDash val="solid"/>
            <a:round/>
            <a:headEnd type="none" w="med" len="med"/>
            <a:tailEnd type="none" w="med" len="med"/>
          </a:ln>
          <a:effectLst/>
        </p:spPr>
      </p:cxnSp>
    </p:spTree>
    <p:extLst>
      <p:ext uri="{BB962C8B-B14F-4D97-AF65-F5344CB8AC3E}">
        <p14:creationId xmlns:p14="http://schemas.microsoft.com/office/powerpoint/2010/main" val="943186069"/>
      </p:ext>
    </p:extLst>
  </p:cSld>
  <p:clrMapOvr>
    <a:masterClrMapping/>
  </p:clrMapOvr>
  <mc:AlternateContent xmlns:mc="http://schemas.openxmlformats.org/markup-compatibility/2006" xmlns:p14="http://schemas.microsoft.com/office/powerpoint/2010/main">
    <mc:Choice Requires="p14">
      <p:transition spd="slow" p14:dur="3000" advTm="17500">
        <p:fade/>
      </p:transition>
    </mc:Choice>
    <mc:Fallback xmlns="">
      <p:transition spd="slow" advTm="17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type="wd">
                                    <p:tmPct val="7000"/>
                                  </p:iterate>
                                  <p:childTnLst>
                                    <p:set>
                                      <p:cBhvr>
                                        <p:cTn id="6" dur="1" fill="hold">
                                          <p:stCondLst>
                                            <p:cond delay="0"/>
                                          </p:stCondLst>
                                        </p:cTn>
                                        <p:tgtEl>
                                          <p:spTgt spid="912387">
                                            <p:txEl>
                                              <p:pRg st="4" end="4"/>
                                            </p:txEl>
                                          </p:spTgt>
                                        </p:tgtEl>
                                        <p:attrNameLst>
                                          <p:attrName>style.visibility</p:attrName>
                                        </p:attrNameLst>
                                      </p:cBhvr>
                                      <p:to>
                                        <p:strVal val="visible"/>
                                      </p:to>
                                    </p:set>
                                    <p:animEffect transition="in" filter="fade">
                                      <p:cBhvr>
                                        <p:cTn id="7" dur="3000"/>
                                        <p:tgtEl>
                                          <p:spTgt spid="912387">
                                            <p:txEl>
                                              <p:pRg st="4" end="4"/>
                                            </p:txEl>
                                          </p:spTgt>
                                        </p:tgtEl>
                                      </p:cBhvr>
                                    </p:animEffect>
                                  </p:childTnLst>
                                </p:cTn>
                              </p:par>
                              <p:par>
                                <p:cTn id="8" presetID="10" presetClass="entr" presetSubtype="0" fill="hold" grpId="0" nodeType="withEffect">
                                  <p:stCondLst>
                                    <p:cond delay="112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3000"/>
                                        <p:tgtEl>
                                          <p:spTgt spid="7"/>
                                        </p:tgtEl>
                                      </p:cBhvr>
                                    </p:animEffect>
                                  </p:childTnLst>
                                </p:cTn>
                              </p:par>
                              <p:par>
                                <p:cTn id="11" presetID="22" presetClass="entr" presetSubtype="8" fill="hold" nodeType="withEffect">
                                  <p:stCondLst>
                                    <p:cond delay="128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4237463" cy="6856924"/>
          </a:xfrm>
        </p:spPr>
      </p:pic>
      <p:sp>
        <p:nvSpPr>
          <p:cNvPr id="3" name="テキスト ボックス 2"/>
          <p:cNvSpPr txBox="1"/>
          <p:nvPr/>
        </p:nvSpPr>
        <p:spPr>
          <a:xfrm>
            <a:off x="3685082" y="312231"/>
            <a:ext cx="6440225" cy="6289288"/>
          </a:xfrm>
          <a:prstGeom prst="rect">
            <a:avLst/>
          </a:prstGeom>
          <a:noFill/>
        </p:spPr>
        <p:txBody>
          <a:bodyPr vert="eaVert"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なぜ、高校を中退したのか、あゆみに聞いた時に、非常に冷静に自分の過去を考えていることに驚かされた。賢い二三歳の女性だった。なぜ、自分が家族ではなく、不良集団を選んだのか。</a:t>
            </a:r>
            <a:r>
              <a:rPr kumimoji="1" lang="ja-JP" altLang="en-US" sz="36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自分の側にいてくれる人間たちを選んだのだ</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（もちろん客観的に見れば、守ることなどできないのだが）。</a:t>
            </a:r>
          </a:p>
        </p:txBody>
      </p:sp>
      <p:sp>
        <p:nvSpPr>
          <p:cNvPr id="2" name="テキスト ボックス 1"/>
          <p:cNvSpPr txBox="1"/>
          <p:nvPr/>
        </p:nvSpPr>
        <p:spPr>
          <a:xfrm>
            <a:off x="150889" y="4843859"/>
            <a:ext cx="3935694" cy="1200329"/>
          </a:xfrm>
          <a:prstGeom prst="rect">
            <a:avLst/>
          </a:prstGeom>
          <a:solidFill>
            <a:srgbClr val="FFCCFF">
              <a:alpha val="39000"/>
            </a:srgbClr>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学校に</a:t>
            </a:r>
            <a:endParaRPr kumimoji="1" lang="en-US" altLang="ja-JP"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a:t>
            </a:r>
            <a:r>
              <a:rPr kumimoji="1" lang="ja-JP" altLang="en-US"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がなくなった</a:t>
            </a:r>
          </a:p>
        </p:txBody>
      </p:sp>
      <p:sp>
        <p:nvSpPr>
          <p:cNvPr id="6" name="円/楕円 5"/>
          <p:cNvSpPr/>
          <p:nvPr/>
        </p:nvSpPr>
        <p:spPr bwMode="auto">
          <a:xfrm>
            <a:off x="0" y="1389887"/>
            <a:ext cx="4230624" cy="1975105"/>
          </a:xfrm>
          <a:prstGeom prst="ellipse">
            <a:avLst/>
          </a:prstGeom>
          <a:solidFill>
            <a:schemeClr val="tx2">
              <a:alpha val="72000"/>
            </a:schemeClr>
          </a:solidFill>
          <a:ln w="28575" cap="flat" cmpd="sng" algn="ctr">
            <a:solidFill>
              <a:schemeClr val="tx1"/>
            </a:solidFill>
            <a:prstDash val="solid"/>
            <a:round/>
            <a:headEnd type="none" w="med" len="med"/>
            <a:tailEnd type="none" w="med" len="med"/>
          </a:ln>
          <a:effectLst/>
        </p:spPr>
        <p:txBody>
          <a:bodyPr vert="horz" wrap="none" lIns="91440" tIns="0" rIns="91440" bIns="2160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3366FF"/>
                </a:solidFill>
                <a:effectLst/>
                <a:uLnTx/>
                <a:uFillTx/>
                <a:latin typeface="HG白洲太楷書体" pitchFamily="65" charset="-128"/>
                <a:ea typeface="HG白洲太楷書体" pitchFamily="65" charset="-128"/>
                <a:cs typeface="+mn-cs"/>
              </a:rPr>
              <a:t>「人間」は</a:t>
            </a:r>
            <a:endParaRPr kumimoji="1" lang="en-US" altLang="ja-JP" sz="3200" b="0" i="0" u="none" strike="noStrike" kern="1200" cap="none" spc="0" normalizeH="0" baseline="0" noProof="0" dirty="0">
              <a:ln>
                <a:noFill/>
              </a:ln>
              <a:solidFill>
                <a:srgbClr val="3366FF"/>
              </a:solidFill>
              <a:effectLst/>
              <a:uLnTx/>
              <a:uFillTx/>
              <a:latin typeface="HG白洲太楷書体" pitchFamily="65" charset="-128"/>
              <a:ea typeface="HG白洲太楷書体" pitchFamily="65"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3366FF"/>
                </a:solidFill>
                <a:effectLst/>
                <a:uLnTx/>
                <a:uFillTx/>
                <a:latin typeface="HG白洲太楷書体" pitchFamily="65" charset="-128"/>
                <a:ea typeface="HG白洲太楷書体" pitchFamily="65" charset="-128"/>
                <a:cs typeface="+mn-cs"/>
              </a:rPr>
              <a:t>人と人との間でしか</a:t>
            </a:r>
            <a:endParaRPr kumimoji="1" lang="en-US" altLang="ja-JP" sz="3200" b="0" i="0" u="none" strike="noStrike" kern="1200" cap="none" spc="0" normalizeH="0" baseline="0" noProof="0" dirty="0">
              <a:ln>
                <a:noFill/>
              </a:ln>
              <a:solidFill>
                <a:srgbClr val="3366FF"/>
              </a:solidFill>
              <a:effectLst/>
              <a:uLnTx/>
              <a:uFillTx/>
              <a:latin typeface="HG白洲太楷書体" pitchFamily="65" charset="-128"/>
              <a:ea typeface="HG白洲太楷書体" pitchFamily="65"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3366FF"/>
                </a:solidFill>
                <a:effectLst/>
                <a:uLnTx/>
                <a:uFillTx/>
                <a:latin typeface="HG白洲太楷書体" pitchFamily="65" charset="-128"/>
                <a:ea typeface="HG白洲太楷書体" pitchFamily="65" charset="-128"/>
                <a:cs typeface="+mn-cs"/>
              </a:rPr>
              <a:t>生きられない存在</a:t>
            </a:r>
          </a:p>
        </p:txBody>
      </p:sp>
    </p:spTree>
    <p:extLst>
      <p:ext uri="{BB962C8B-B14F-4D97-AF65-F5344CB8AC3E}">
        <p14:creationId xmlns:p14="http://schemas.microsoft.com/office/powerpoint/2010/main" val="1040953986"/>
      </p:ext>
    </p:extLst>
  </p:cSld>
  <p:clrMapOvr>
    <a:masterClrMapping/>
  </p:clrMapOvr>
  <mc:AlternateContent xmlns:mc="http://schemas.openxmlformats.org/markup-compatibility/2006" xmlns:p14="http://schemas.microsoft.com/office/powerpoint/2010/main">
    <mc:Choice Requires="p14">
      <p:transition spd="slow" p14:dur="3000" advTm="30000">
        <p:fade/>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par>
                                <p:cTn id="10" presetID="10" presetClass="entr" presetSubtype="0" fill="hold" grpId="0" nodeType="withEffect">
                                  <p:stCondLst>
                                    <p:cond delay="1000"/>
                                  </p:stCondLst>
                                  <p:iterate type="lt">
                                    <p:tmPct val="7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par>
                                <p:cTn id="13" presetID="10" presetClass="entr" presetSubtype="0" fill="hold" grpId="0" nodeType="withEffect">
                                  <p:stCondLst>
                                    <p:cond delay="201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3000"/>
                                        <p:tgtEl>
                                          <p:spTgt spid="2"/>
                                        </p:tgtEl>
                                      </p:cBhvr>
                                    </p:animEffect>
                                  </p:childTnLst>
                                </p:cTn>
                              </p:par>
                              <p:par>
                                <p:cTn id="16" presetID="53" presetClass="entr" presetSubtype="16" fill="hold" grpId="0" nodeType="withEffect">
                                  <p:stCondLst>
                                    <p:cond delay="22300"/>
                                  </p:stCondLst>
                                  <p:childTnLst>
                                    <p:set>
                                      <p:cBhvr>
                                        <p:cTn id="17" dur="1" fill="hold">
                                          <p:stCondLst>
                                            <p:cond delay="0"/>
                                          </p:stCondLst>
                                        </p:cTn>
                                        <p:tgtEl>
                                          <p:spTgt spid="6"/>
                                        </p:tgtEl>
                                        <p:attrNameLst>
                                          <p:attrName>style.visibility</p:attrName>
                                        </p:attrNameLst>
                                      </p:cBhvr>
                                      <p:to>
                                        <p:strVal val="visible"/>
                                      </p:to>
                                    </p:set>
                                    <p:anim calcmode="lin" valueType="num">
                                      <p:cBhvr>
                                        <p:cTn id="18" dur="2500" fill="hold"/>
                                        <p:tgtEl>
                                          <p:spTgt spid="6"/>
                                        </p:tgtEl>
                                        <p:attrNameLst>
                                          <p:attrName>ppt_w</p:attrName>
                                        </p:attrNameLst>
                                      </p:cBhvr>
                                      <p:tavLst>
                                        <p:tav tm="0">
                                          <p:val>
                                            <p:fltVal val="0"/>
                                          </p:val>
                                        </p:tav>
                                        <p:tav tm="100000">
                                          <p:val>
                                            <p:strVal val="#ppt_w"/>
                                          </p:val>
                                        </p:tav>
                                      </p:tavLst>
                                    </p:anim>
                                    <p:anim calcmode="lin" valueType="num">
                                      <p:cBhvr>
                                        <p:cTn id="19" dur="2500" fill="hold"/>
                                        <p:tgtEl>
                                          <p:spTgt spid="6"/>
                                        </p:tgtEl>
                                        <p:attrNameLst>
                                          <p:attrName>ppt_h</p:attrName>
                                        </p:attrNameLst>
                                      </p:cBhvr>
                                      <p:tavLst>
                                        <p:tav tm="0">
                                          <p:val>
                                            <p:fltVal val="0"/>
                                          </p:val>
                                        </p:tav>
                                        <p:tav tm="100000">
                                          <p:val>
                                            <p:strVal val="#ppt_h"/>
                                          </p:val>
                                        </p:tav>
                                      </p:tavLst>
                                    </p:anim>
                                    <p:animEffect transition="in" filter="fade">
                                      <p:cBhvr>
                                        <p:cTn id="20" dur="2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30078" y="0"/>
            <a:ext cx="9815513" cy="993228"/>
          </a:xfrm>
        </p:spPr>
        <p:txBody>
          <a:bodyPr/>
          <a:lstStyle/>
          <a:p>
            <a:r>
              <a:rPr lang="ja-JP" altLang="en-US" dirty="0">
                <a:effectLst>
                  <a:outerShdw blurRad="38100" dist="38100" dir="2700000" algn="tl">
                    <a:srgbClr val="000000">
                      <a:alpha val="43137"/>
                    </a:srgbClr>
                  </a:outerShdw>
                </a:effectLst>
              </a:rPr>
              <a:t>自分の</a:t>
            </a:r>
            <a:r>
              <a:rPr lang="ja-JP" altLang="en-US" sz="5400" dirty="0">
                <a:effectLst>
                  <a:outerShdw blurRad="38100" dist="38100" dir="2700000" algn="tl">
                    <a:srgbClr val="000000">
                      <a:alpha val="43137"/>
                    </a:srgbClr>
                  </a:outerShdw>
                </a:effectLst>
                <a:latin typeface="HGP創英角ﾎﾟｯﾌﾟ体" pitchFamily="50" charset="-128"/>
                <a:ea typeface="HGP創英角ﾎﾟｯﾌﾟ体" pitchFamily="50" charset="-128"/>
              </a:rPr>
              <a:t>「居場所」</a:t>
            </a:r>
            <a:r>
              <a:rPr lang="ja-JP" altLang="en-US" dirty="0">
                <a:effectLst>
                  <a:outerShdw blurRad="38100" dist="38100" dir="2700000" algn="tl">
                    <a:srgbClr val="000000">
                      <a:alpha val="43137"/>
                    </a:srgbClr>
                  </a:outerShdw>
                </a:effectLst>
              </a:rPr>
              <a:t>を求めて</a:t>
            </a:r>
            <a:endParaRPr kumimoji="1" lang="ja-JP" altLang="en-US" dirty="0">
              <a:effectLst>
                <a:outerShdw blurRad="38100" dist="38100" dir="2700000" algn="tl">
                  <a:srgbClr val="000000">
                    <a:alpha val="43137"/>
                  </a:srgbClr>
                </a:outerShdw>
              </a:effectLst>
            </a:endParaRPr>
          </a:p>
        </p:txBody>
      </p:sp>
      <p:sp>
        <p:nvSpPr>
          <p:cNvPr id="3" name="コンテンツ プレースホルダ 2"/>
          <p:cNvSpPr>
            <a:spLocks noGrp="1"/>
          </p:cNvSpPr>
          <p:nvPr>
            <p:ph idx="1"/>
          </p:nvPr>
        </p:nvSpPr>
        <p:spPr>
          <a:xfrm>
            <a:off x="4" y="1512301"/>
            <a:ext cx="10510887" cy="4760733"/>
          </a:xfrm>
        </p:spPr>
        <p:txBody>
          <a:bodyPr/>
          <a:lstStyle/>
          <a:p>
            <a:pPr marL="0" indent="0">
              <a:lnSpc>
                <a:spcPct val="150000"/>
              </a:lnSpc>
              <a:spcBef>
                <a:spcPts val="1200"/>
              </a:spcBef>
              <a:spcAft>
                <a:spcPts val="1200"/>
              </a:spcAft>
            </a:pPr>
            <a:r>
              <a:rPr lang="ja-JP" altLang="en-US" dirty="0">
                <a:effectLst>
                  <a:outerShdw blurRad="38100" dist="38100" dir="2700000" algn="tl">
                    <a:srgbClr val="000000">
                      <a:alpha val="43137"/>
                    </a:srgbClr>
                  </a:outerShdw>
                </a:effectLst>
              </a:rPr>
              <a:t>　でも高学年になり、その反動から、いじめのリーダー格と　なり、いじめを繰り返していました。</a:t>
            </a:r>
            <a:endParaRPr lang="en-US" altLang="ja-JP" dirty="0">
              <a:effectLst>
                <a:outerShdw blurRad="38100" dist="38100" dir="2700000" algn="tl">
                  <a:srgbClr val="000000">
                    <a:alpha val="43137"/>
                  </a:srgbClr>
                </a:outerShdw>
              </a:effectLst>
            </a:endParaRPr>
          </a:p>
          <a:p>
            <a:pPr marL="0" indent="0">
              <a:lnSpc>
                <a:spcPct val="150000"/>
              </a:lnSpc>
              <a:spcBef>
                <a:spcPts val="1200"/>
              </a:spcBef>
              <a:spcAft>
                <a:spcPts val="1200"/>
              </a:spcAft>
            </a:pPr>
            <a:r>
              <a:rPr lang="ja-JP" altLang="en-US" dirty="0">
                <a:effectLst>
                  <a:outerShdw blurRad="38100" dist="38100" dir="2700000" algn="tl">
                    <a:srgbClr val="000000">
                      <a:alpha val="43137"/>
                    </a:srgbClr>
                  </a:outerShdw>
                </a:effectLst>
              </a:rPr>
              <a:t>　行き場を失った</a:t>
            </a:r>
            <a:r>
              <a:rPr lang="ja-JP" altLang="en-US" dirty="0">
                <a:solidFill>
                  <a:srgbClr val="FF99FF"/>
                </a:solidFill>
                <a:effectLst>
                  <a:outerShdw blurRad="38100" dist="38100" dir="2700000" algn="tl">
                    <a:srgbClr val="000000">
                      <a:alpha val="43137"/>
                    </a:srgbClr>
                  </a:outerShdw>
                </a:effectLst>
              </a:rPr>
              <a:t>こころが病んでいた</a:t>
            </a:r>
            <a:r>
              <a:rPr lang="ja-JP" altLang="en-US" dirty="0">
                <a:effectLst>
                  <a:outerShdw blurRad="38100" dist="38100" dir="2700000" algn="tl">
                    <a:srgbClr val="000000">
                      <a:alpha val="43137"/>
                    </a:srgbClr>
                  </a:outerShdw>
                </a:effectLst>
              </a:rPr>
              <a:t>のだと思います。</a:t>
            </a:r>
            <a:endParaRPr lang="en-US" altLang="ja-JP" dirty="0">
              <a:effectLst>
                <a:outerShdw blurRad="38100" dist="38100" dir="2700000" algn="tl">
                  <a:srgbClr val="000000">
                    <a:alpha val="43137"/>
                  </a:srgbClr>
                </a:outerShdw>
              </a:effectLst>
            </a:endParaRPr>
          </a:p>
          <a:p>
            <a:pPr marL="0" indent="0">
              <a:lnSpc>
                <a:spcPct val="150000"/>
              </a:lnSpc>
              <a:spcBef>
                <a:spcPts val="1200"/>
              </a:spcBef>
              <a:spcAft>
                <a:spcPts val="1200"/>
              </a:spcAft>
            </a:pPr>
            <a:r>
              <a:rPr lang="ja-JP" altLang="en-US" dirty="0">
                <a:effectLst>
                  <a:outerShdw blurRad="38100" dist="38100" dir="2700000" algn="tl">
                    <a:srgbClr val="000000">
                      <a:alpha val="43137"/>
                    </a:srgbClr>
                  </a:outerShdw>
                </a:effectLst>
              </a:rPr>
              <a:t>　大学～社会人になる頃には、人の痛みや社会のルールがわかるようになり、今では普通の人間として生活しています。</a:t>
            </a:r>
            <a:endParaRPr lang="en-US" altLang="ja-JP" dirty="0">
              <a:effectLst>
                <a:outerShdw blurRad="38100" dist="38100" dir="2700000" algn="tl">
                  <a:srgbClr val="000000">
                    <a:alpha val="43137"/>
                  </a:srgbClr>
                </a:outerShdw>
              </a:effectLst>
            </a:endParaRPr>
          </a:p>
          <a:p>
            <a:pPr marL="0" indent="0">
              <a:lnSpc>
                <a:spcPct val="150000"/>
              </a:lnSpc>
              <a:spcBef>
                <a:spcPts val="1200"/>
              </a:spcBef>
              <a:spcAft>
                <a:spcPts val="1200"/>
              </a:spcAft>
            </a:pPr>
            <a:endParaRPr lang="en-US" altLang="ja-JP" dirty="0">
              <a:effectLst>
                <a:outerShdw blurRad="38100" dist="38100" dir="2700000" algn="tl">
                  <a:srgbClr val="000000">
                    <a:alpha val="43137"/>
                  </a:srgbClr>
                </a:outerShdw>
              </a:effectLst>
            </a:endParaRPr>
          </a:p>
        </p:txBody>
      </p:sp>
      <p:pic>
        <p:nvPicPr>
          <p:cNvPr id="6" name="図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8" name="テキスト ボックス 7"/>
          <p:cNvSpPr txBox="1"/>
          <p:nvPr/>
        </p:nvSpPr>
        <p:spPr>
          <a:xfrm>
            <a:off x="7535126" y="6457890"/>
            <a:ext cx="2855269"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（ある小学生の母親より）</a:t>
            </a:r>
            <a:endParaRPr kumimoji="1" lang="en-US" altLang="ja-JP"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65824465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advTm="28000">
        <p:fade/>
      </p:transition>
    </mc:Choice>
    <mc:Fallback xmlns="">
      <p:transition spd="slow" advTm="2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980"/>
                                  </p:stCondLst>
                                  <p:iterate type="lt">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9860"/>
                            </p:stCondLst>
                            <p:childTnLst>
                              <p:par>
                                <p:cTn id="9" presetID="10" presetClass="entr" presetSubtype="0" fill="hold" grpId="0" nodeType="afterEffect">
                                  <p:stCondLst>
                                    <p:cond delay="1440"/>
                                  </p:stCondLst>
                                  <p:iterate type="lt">
                                    <p:tmPct val="7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par>
                                <p:cTn id="12" presetID="10" presetClass="entr" presetSubtype="0" fill="hold" grpId="0" nodeType="withEffect">
                                  <p:stCondLst>
                                    <p:cond delay="8440"/>
                                  </p:stCondLst>
                                  <p:iterate type="lt">
                                    <p:tmPct val="7000"/>
                                  </p:iterate>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30078" y="0"/>
            <a:ext cx="9815513" cy="993228"/>
          </a:xfrm>
        </p:spPr>
        <p:txBody>
          <a:bodyPr/>
          <a:lstStyle/>
          <a:p>
            <a:r>
              <a:rPr lang="ja-JP" altLang="en-US" dirty="0">
                <a:effectLst>
                  <a:outerShdw blurRad="38100" dist="38100" dir="2700000" algn="tl">
                    <a:srgbClr val="000000">
                      <a:alpha val="43137"/>
                    </a:srgbClr>
                  </a:outerShdw>
                </a:effectLst>
              </a:rPr>
              <a:t>自分の</a:t>
            </a:r>
            <a:r>
              <a:rPr lang="ja-JP" altLang="en-US" sz="5400" dirty="0">
                <a:effectLst>
                  <a:outerShdw blurRad="38100" dist="38100" dir="2700000" algn="tl">
                    <a:srgbClr val="000000">
                      <a:alpha val="43137"/>
                    </a:srgbClr>
                  </a:outerShdw>
                </a:effectLst>
                <a:latin typeface="HGP創英角ﾎﾟｯﾌﾟ体" pitchFamily="50" charset="-128"/>
                <a:ea typeface="HGP創英角ﾎﾟｯﾌﾟ体" pitchFamily="50" charset="-128"/>
              </a:rPr>
              <a:t>「居場所」</a:t>
            </a:r>
            <a:r>
              <a:rPr lang="ja-JP" altLang="en-US" dirty="0">
                <a:effectLst>
                  <a:outerShdw blurRad="38100" dist="38100" dir="2700000" algn="tl">
                    <a:srgbClr val="000000">
                      <a:alpha val="43137"/>
                    </a:srgbClr>
                  </a:outerShdw>
                </a:effectLst>
              </a:rPr>
              <a:t>を求めて</a:t>
            </a:r>
            <a:endParaRPr kumimoji="1" lang="ja-JP" altLang="en-US" dirty="0">
              <a:effectLst>
                <a:outerShdw blurRad="38100" dist="38100" dir="2700000" algn="tl">
                  <a:srgbClr val="000000">
                    <a:alpha val="43137"/>
                  </a:srgbClr>
                </a:outerShdw>
              </a:effectLst>
            </a:endParaRPr>
          </a:p>
        </p:txBody>
      </p:sp>
      <p:sp>
        <p:nvSpPr>
          <p:cNvPr id="3" name="コンテンツ プレースホルダ 2"/>
          <p:cNvSpPr>
            <a:spLocks noGrp="1"/>
          </p:cNvSpPr>
          <p:nvPr>
            <p:ph idx="1"/>
          </p:nvPr>
        </p:nvSpPr>
        <p:spPr>
          <a:xfrm>
            <a:off x="78830" y="1434663"/>
            <a:ext cx="10089929" cy="4893160"/>
          </a:xfrm>
        </p:spPr>
        <p:txBody>
          <a:bodyPr/>
          <a:lstStyle/>
          <a:p>
            <a:pPr marL="0" indent="0">
              <a:lnSpc>
                <a:spcPct val="150000"/>
              </a:lnSpc>
              <a:spcBef>
                <a:spcPts val="1200"/>
              </a:spcBef>
              <a:spcAft>
                <a:spcPts val="1200"/>
              </a:spcAft>
            </a:pPr>
            <a:r>
              <a:rPr lang="ja-JP" altLang="en-US" dirty="0">
                <a:effectLst>
                  <a:outerShdw blurRad="38100" dist="38100" dir="2700000" algn="tl">
                    <a:srgbClr val="000000">
                      <a:alpha val="43137"/>
                    </a:srgbClr>
                  </a:outerShdw>
                </a:effectLst>
              </a:rPr>
              <a:t>　過去を振り返る時、「いつ、誰が癒してくれたのだろう？何がきっかけだったのだろう？」と不思議でしたが、岩室　先生のお話の中に答えがありました。</a:t>
            </a:r>
            <a:endParaRPr lang="en-US" altLang="ja-JP" dirty="0">
              <a:effectLst>
                <a:outerShdw blurRad="38100" dist="38100" dir="2700000" algn="tl">
                  <a:srgbClr val="000000">
                    <a:alpha val="43137"/>
                  </a:srgbClr>
                </a:outerShdw>
              </a:effectLst>
            </a:endParaRPr>
          </a:p>
          <a:p>
            <a:pPr marL="0" indent="0">
              <a:lnSpc>
                <a:spcPct val="150000"/>
              </a:lnSpc>
              <a:spcBef>
                <a:spcPts val="1200"/>
              </a:spcBef>
              <a:spcAft>
                <a:spcPts val="1200"/>
              </a:spcAft>
            </a:pPr>
            <a:r>
              <a:rPr lang="ja-JP" altLang="en-US" dirty="0">
                <a:effectLst>
                  <a:outerShdw blurRad="38100" dist="38100" dir="2700000" algn="tl">
                    <a:srgbClr val="000000">
                      <a:alpha val="43137"/>
                    </a:srgbClr>
                  </a:outerShdw>
                </a:effectLst>
              </a:rPr>
              <a:t>　中・高・大学と進むうちに、</a:t>
            </a:r>
            <a:r>
              <a:rPr lang="ja-JP" altLang="en-US" dirty="0">
                <a:solidFill>
                  <a:srgbClr val="FF99FF"/>
                </a:solidFill>
                <a:effectLst>
                  <a:outerShdw blurRad="38100" dist="38100" dir="2700000" algn="tl">
                    <a:srgbClr val="000000">
                      <a:alpha val="43137"/>
                    </a:srgbClr>
                  </a:outerShdw>
                </a:effectLst>
              </a:rPr>
              <a:t>仲間や関わりを持った人たちとのコミュニケーションの中で少しずつ教えられた</a:t>
            </a:r>
            <a:r>
              <a:rPr lang="ja-JP" altLang="en-US" dirty="0">
                <a:effectLst>
                  <a:outerShdw blurRad="38100" dist="38100" dir="2700000" algn="tl">
                    <a:srgbClr val="000000">
                      <a:alpha val="43137"/>
                    </a:srgbClr>
                  </a:outerShdw>
                </a:effectLst>
              </a:rPr>
              <a:t>のだと　思います。</a:t>
            </a:r>
            <a:endParaRPr lang="en-US" altLang="ja-JP" dirty="0">
              <a:effectLst>
                <a:outerShdw blurRad="38100" dist="38100" dir="2700000" algn="tl">
                  <a:srgbClr val="000000">
                    <a:alpha val="43137"/>
                  </a:srgbClr>
                </a:outerShdw>
              </a:effectLst>
            </a:endParaRP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6" name="テキスト ボックス 5"/>
          <p:cNvSpPr txBox="1"/>
          <p:nvPr/>
        </p:nvSpPr>
        <p:spPr>
          <a:xfrm>
            <a:off x="7535126" y="6457890"/>
            <a:ext cx="2855269"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（ある小学生の母親より）</a:t>
            </a:r>
            <a:endParaRPr kumimoji="1" lang="en-US" altLang="ja-JP"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98911184"/>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23000">
        <p:fade/>
      </p:transition>
    </mc:Choice>
    <mc:Fallback xmlns="">
      <p:transition spd="med" advTm="2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11520"/>
                            </p:stCondLst>
                            <p:childTnLst>
                              <p:par>
                                <p:cTn id="9" presetID="10" presetClass="entr" presetSubtype="0" fill="hold" grpId="0" nodeType="afterEffect">
                                  <p:stCondLst>
                                    <p:cond delay="0"/>
                                  </p:stCondLst>
                                  <p:iterate type="lt">
                                    <p:tmPct val="7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p:txBody>
          <a:bodyPr/>
          <a:lstStyle/>
          <a:p>
            <a:r>
              <a:rPr lang="ja-JP" altLang="en-US" dirty="0"/>
              <a:t>従来（指導型）の健康教育</a:t>
            </a:r>
            <a:br>
              <a:rPr lang="en-US" altLang="ja-JP" dirty="0"/>
            </a:br>
            <a:r>
              <a:rPr lang="ja-JP" altLang="en-US" dirty="0"/>
              <a:t>（日本的健康づくり）</a:t>
            </a:r>
          </a:p>
        </p:txBody>
      </p:sp>
      <p:sp>
        <p:nvSpPr>
          <p:cNvPr id="915491" name="Line 35"/>
          <p:cNvSpPr>
            <a:spLocks noChangeShapeType="1"/>
          </p:cNvSpPr>
          <p:nvPr/>
        </p:nvSpPr>
        <p:spPr bwMode="auto">
          <a:xfrm flipV="1">
            <a:off x="7014501" y="4367330"/>
            <a:ext cx="390525" cy="68262"/>
          </a:xfrm>
          <a:prstGeom prst="line">
            <a:avLst/>
          </a:prstGeom>
          <a:noFill/>
          <a:ln w="28575">
            <a:solidFill>
              <a:schemeClr val="tx1"/>
            </a:solidFill>
            <a:round/>
            <a:headEnd/>
            <a:tailEnd type="triangle" w="med" len="me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15493" name="Rectangle 37"/>
          <p:cNvSpPr>
            <a:spLocks noChangeAspect="1" noChangeArrowheads="1"/>
          </p:cNvSpPr>
          <p:nvPr/>
        </p:nvSpPr>
        <p:spPr bwMode="auto">
          <a:xfrm>
            <a:off x="779078" y="1581112"/>
            <a:ext cx="215443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地域保健関係者</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grpSp>
        <p:nvGrpSpPr>
          <p:cNvPr id="4" name="Group 40"/>
          <p:cNvGrpSpPr>
            <a:grpSpLocks noChangeAspect="1"/>
          </p:cNvGrpSpPr>
          <p:nvPr/>
        </p:nvGrpSpPr>
        <p:grpSpPr bwMode="auto">
          <a:xfrm>
            <a:off x="364046" y="3347999"/>
            <a:ext cx="973139" cy="1257300"/>
            <a:chOff x="4577" y="6375"/>
            <a:chExt cx="826" cy="1200"/>
          </a:xfrm>
        </p:grpSpPr>
        <p:sp>
          <p:nvSpPr>
            <p:cNvPr id="915497" name="Freeform 41"/>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close/>
                </a:path>
              </a:pathLst>
            </a:custGeom>
            <a:gradFill rotWithShape="1">
              <a:gsLst>
                <a:gs pos="0">
                  <a:srgbClr val="969696">
                    <a:alpha val="89999"/>
                  </a:srgbClr>
                </a:gs>
                <a:gs pos="100000">
                  <a:srgbClr val="969696">
                    <a:gamma/>
                    <a:shade val="46275"/>
                    <a:invGamma/>
                  </a:srgbClr>
                </a:gs>
              </a:gsLst>
              <a:path path="rect">
                <a:fillToRect l="50000" t="50000" r="50000" b="50000"/>
              </a:path>
            </a:gra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15498" name="Freeform 42"/>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path>
              </a:pathLst>
            </a:custGeom>
            <a:solidFill>
              <a:srgbClr val="FFFF00">
                <a:alpha val="89999"/>
              </a:srgbClr>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915499" name="AutoShape 43"/>
          <p:cNvSpPr>
            <a:spLocks noChangeArrowheads="1"/>
          </p:cNvSpPr>
          <p:nvPr/>
        </p:nvSpPr>
        <p:spPr bwMode="auto">
          <a:xfrm>
            <a:off x="765199" y="2238808"/>
            <a:ext cx="3203486" cy="919401"/>
          </a:xfrm>
          <a:prstGeom prst="wedgeRoundRectCallout">
            <a:avLst>
              <a:gd name="adj1" fmla="val -39364"/>
              <a:gd name="adj2" fmla="val 82634"/>
              <a:gd name="adj3" fmla="val 16667"/>
            </a:avLst>
          </a:prstGeom>
          <a:noFill/>
          <a:ln w="9525" algn="ctr">
            <a:solidFill>
              <a:schemeClr val="tx1"/>
            </a:solidFill>
            <a:miter lim="800000"/>
            <a:headEnd/>
            <a:tailEnd/>
          </a:ln>
          <a:effectLst/>
        </p:spPr>
        <p:txBody>
          <a:bodyPr wrap="square" lIns="0" tIns="0" rIns="0" bIns="0" anchor="ctr" anchorCtr="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健診受けた？？</a:t>
            </a:r>
            <a:endParaRPr kumimoji="1" lang="en-US" altLang="ja-JP"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飲み過ぎ、食べ過ぎ、運動不足</a:t>
            </a:r>
            <a:endParaRPr kumimoji="1" lang="en-US" altLang="ja-JP"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心配事は、誰かに相談を</a:t>
            </a:r>
            <a:endParaRPr kumimoji="1" lang="en-US" altLang="ja-JP"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p:txBody>
      </p:sp>
      <p:sp>
        <p:nvSpPr>
          <p:cNvPr id="46" name="Line 58"/>
          <p:cNvSpPr>
            <a:spLocks noChangeShapeType="1"/>
          </p:cNvSpPr>
          <p:nvPr/>
        </p:nvSpPr>
        <p:spPr bwMode="auto">
          <a:xfrm flipV="1">
            <a:off x="1121285" y="5211890"/>
            <a:ext cx="6167437" cy="904875"/>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7" name="Line 59"/>
          <p:cNvSpPr>
            <a:spLocks noChangeShapeType="1"/>
          </p:cNvSpPr>
          <p:nvPr/>
        </p:nvSpPr>
        <p:spPr bwMode="auto">
          <a:xfrm>
            <a:off x="1105409" y="6116755"/>
            <a:ext cx="6192000" cy="0"/>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8" name="Freeform 61"/>
          <p:cNvSpPr>
            <a:spLocks/>
          </p:cNvSpPr>
          <p:nvPr/>
        </p:nvSpPr>
        <p:spPr bwMode="auto">
          <a:xfrm>
            <a:off x="5840922" y="5403977"/>
            <a:ext cx="725488" cy="708025"/>
          </a:xfrm>
          <a:custGeom>
            <a:avLst/>
            <a:gdLst/>
            <a:ahLst/>
            <a:cxnLst>
              <a:cxn ang="0">
                <a:pos x="1707" y="3007"/>
              </a:cxn>
              <a:cxn ang="0">
                <a:pos x="1634" y="2623"/>
              </a:cxn>
              <a:cxn ang="0">
                <a:pos x="235" y="2650"/>
              </a:cxn>
              <a:cxn ang="0">
                <a:pos x="235" y="3061"/>
              </a:cxn>
              <a:cxn ang="0">
                <a:pos x="1643" y="3034"/>
              </a:cxn>
              <a:cxn ang="0">
                <a:pos x="1643" y="2138"/>
              </a:cxn>
              <a:cxn ang="0">
                <a:pos x="235" y="2074"/>
              </a:cxn>
              <a:cxn ang="0">
                <a:pos x="235" y="2495"/>
              </a:cxn>
              <a:cxn ang="0">
                <a:pos x="1643" y="2431"/>
              </a:cxn>
              <a:cxn ang="0">
                <a:pos x="1643" y="1498"/>
              </a:cxn>
              <a:cxn ang="0">
                <a:pos x="235" y="1461"/>
              </a:cxn>
              <a:cxn ang="0">
                <a:pos x="235" y="1909"/>
              </a:cxn>
              <a:cxn ang="0">
                <a:pos x="1643" y="1882"/>
              </a:cxn>
              <a:cxn ang="0">
                <a:pos x="1606" y="831"/>
              </a:cxn>
              <a:cxn ang="0">
                <a:pos x="262" y="794"/>
              </a:cxn>
              <a:cxn ang="0">
                <a:pos x="235" y="1306"/>
              </a:cxn>
              <a:cxn ang="0">
                <a:pos x="1606" y="1242"/>
              </a:cxn>
              <a:cxn ang="0">
                <a:pos x="1606" y="181"/>
              </a:cxn>
              <a:cxn ang="0">
                <a:pos x="262" y="154"/>
              </a:cxn>
              <a:cxn ang="0">
                <a:pos x="262" y="639"/>
              </a:cxn>
              <a:cxn ang="0">
                <a:pos x="1606" y="602"/>
              </a:cxn>
              <a:cxn ang="0">
                <a:pos x="1678" y="246"/>
              </a:cxn>
            </a:cxnLst>
            <a:rect l="0" t="0" r="r" b="b"/>
            <a:pathLst>
              <a:path w="1879" h="3188">
                <a:moveTo>
                  <a:pt x="1707" y="3007"/>
                </a:moveTo>
                <a:cubicBezTo>
                  <a:pt x="1695" y="2943"/>
                  <a:pt x="1879" y="2682"/>
                  <a:pt x="1634" y="2623"/>
                </a:cubicBezTo>
                <a:cubicBezTo>
                  <a:pt x="1389" y="2564"/>
                  <a:pt x="468" y="2577"/>
                  <a:pt x="235" y="2650"/>
                </a:cubicBezTo>
                <a:cubicBezTo>
                  <a:pt x="2" y="2723"/>
                  <a:pt x="0" y="2997"/>
                  <a:pt x="235" y="3061"/>
                </a:cubicBezTo>
                <a:cubicBezTo>
                  <a:pt x="470" y="3125"/>
                  <a:pt x="1408" y="3188"/>
                  <a:pt x="1643" y="3034"/>
                </a:cubicBezTo>
                <a:cubicBezTo>
                  <a:pt x="1878" y="2880"/>
                  <a:pt x="1878" y="2298"/>
                  <a:pt x="1643" y="2138"/>
                </a:cubicBezTo>
                <a:cubicBezTo>
                  <a:pt x="1408" y="1978"/>
                  <a:pt x="470" y="2014"/>
                  <a:pt x="235" y="2074"/>
                </a:cubicBezTo>
                <a:cubicBezTo>
                  <a:pt x="0" y="2134"/>
                  <a:pt x="0" y="2436"/>
                  <a:pt x="235" y="2495"/>
                </a:cubicBezTo>
                <a:cubicBezTo>
                  <a:pt x="470" y="2554"/>
                  <a:pt x="1408" y="2597"/>
                  <a:pt x="1643" y="2431"/>
                </a:cubicBezTo>
                <a:cubicBezTo>
                  <a:pt x="1878" y="2265"/>
                  <a:pt x="1878" y="1660"/>
                  <a:pt x="1643" y="1498"/>
                </a:cubicBezTo>
                <a:cubicBezTo>
                  <a:pt x="1408" y="1336"/>
                  <a:pt x="470" y="1393"/>
                  <a:pt x="235" y="1461"/>
                </a:cubicBezTo>
                <a:cubicBezTo>
                  <a:pt x="0" y="1529"/>
                  <a:pt x="0" y="1839"/>
                  <a:pt x="235" y="1909"/>
                </a:cubicBezTo>
                <a:cubicBezTo>
                  <a:pt x="470" y="1979"/>
                  <a:pt x="1414" y="2062"/>
                  <a:pt x="1643" y="1882"/>
                </a:cubicBezTo>
                <a:cubicBezTo>
                  <a:pt x="1872" y="1702"/>
                  <a:pt x="1836" y="1012"/>
                  <a:pt x="1606" y="831"/>
                </a:cubicBezTo>
                <a:cubicBezTo>
                  <a:pt x="1376" y="650"/>
                  <a:pt x="490" y="715"/>
                  <a:pt x="262" y="794"/>
                </a:cubicBezTo>
                <a:cubicBezTo>
                  <a:pt x="34" y="873"/>
                  <a:pt x="11" y="1231"/>
                  <a:pt x="235" y="1306"/>
                </a:cubicBezTo>
                <a:cubicBezTo>
                  <a:pt x="459" y="1381"/>
                  <a:pt x="1378" y="1429"/>
                  <a:pt x="1606" y="1242"/>
                </a:cubicBezTo>
                <a:cubicBezTo>
                  <a:pt x="1834" y="1055"/>
                  <a:pt x="1830" y="362"/>
                  <a:pt x="1606" y="181"/>
                </a:cubicBezTo>
                <a:cubicBezTo>
                  <a:pt x="1382" y="0"/>
                  <a:pt x="486" y="78"/>
                  <a:pt x="262" y="154"/>
                </a:cubicBezTo>
                <a:cubicBezTo>
                  <a:pt x="38" y="230"/>
                  <a:pt x="38" y="564"/>
                  <a:pt x="262" y="639"/>
                </a:cubicBezTo>
                <a:cubicBezTo>
                  <a:pt x="486" y="714"/>
                  <a:pt x="1370" y="668"/>
                  <a:pt x="1606" y="602"/>
                </a:cubicBezTo>
                <a:cubicBezTo>
                  <a:pt x="1842" y="536"/>
                  <a:pt x="1663" y="320"/>
                  <a:pt x="1678" y="246"/>
                </a:cubicBezTo>
              </a:path>
            </a:pathLst>
          </a:custGeom>
          <a:noFill/>
          <a:ln w="22225" cap="flat" cmpd="sng">
            <a:solidFill>
              <a:srgbClr val="66FF33"/>
            </a:solid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9" name="Rectangle 5"/>
          <p:cNvSpPr>
            <a:spLocks noChangeAspect="1" noChangeArrowheads="1"/>
          </p:cNvSpPr>
          <p:nvPr/>
        </p:nvSpPr>
        <p:spPr bwMode="auto">
          <a:xfrm>
            <a:off x="2913076" y="6273319"/>
            <a:ext cx="3608360" cy="276999"/>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（島内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1987</a:t>
            </a:r>
            <a:r>
              <a:rPr kumimoji="1" lang="ja-JP" altLang="en-US" sz="1800" b="0"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吉田・藤内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1995</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を改変）</a:t>
            </a:r>
            <a:endPar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itchFamily="18" charset="0"/>
              <a:ea typeface="ＭＳ 明朝" charset="-128"/>
              <a:cs typeface="+mn-cs"/>
            </a:endParaRPr>
          </a:p>
        </p:txBody>
      </p:sp>
      <p:sp>
        <p:nvSpPr>
          <p:cNvPr id="52" name="Oval 34"/>
          <p:cNvSpPr>
            <a:spLocks noChangeAspect="1" noChangeArrowheads="1"/>
          </p:cNvSpPr>
          <p:nvPr/>
        </p:nvSpPr>
        <p:spPr bwMode="auto">
          <a:xfrm>
            <a:off x="5342447" y="3889502"/>
            <a:ext cx="1635125" cy="1446213"/>
          </a:xfrm>
          <a:prstGeom prst="ellipse">
            <a:avLst/>
          </a:prstGeom>
          <a:gradFill rotWithShape="1">
            <a:gsLst>
              <a:gs pos="0">
                <a:srgbClr val="FFFF00">
                  <a:alpha val="50000"/>
                </a:srgbClr>
              </a:gs>
              <a:gs pos="100000">
                <a:srgbClr val="D1CC00"/>
              </a:gs>
            </a:gsLst>
            <a:path path="shape">
              <a:fillToRect l="50000" t="50000" r="50000" b="50000"/>
            </a:path>
          </a:gradFill>
          <a:ln w="9525">
            <a:solidFill>
              <a:srgbClr val="FFFF00"/>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81" name="図 8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83" name="Rectangle 81"/>
          <p:cNvSpPr>
            <a:spLocks noChangeAspect="1" noChangeArrowheads="1"/>
          </p:cNvSpPr>
          <p:nvPr/>
        </p:nvSpPr>
        <p:spPr bwMode="auto">
          <a:xfrm rot="21018161">
            <a:off x="5514801" y="4150934"/>
            <a:ext cx="1290418" cy="923330"/>
          </a:xfrm>
          <a:prstGeom prst="rect">
            <a:avLst/>
          </a:prstGeom>
          <a:noFill/>
          <a:ln w="9525">
            <a:noFill/>
            <a:miter lim="800000"/>
            <a:headEnd/>
            <a:tailEnd/>
          </a:ln>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誰もが</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かかえる</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生きづらさ</a:t>
            </a:r>
          </a:p>
        </p:txBody>
      </p:sp>
      <p:sp>
        <p:nvSpPr>
          <p:cNvPr id="22" name="Rectangle 35"/>
          <p:cNvSpPr>
            <a:spLocks noChangeAspect="1" noChangeArrowheads="1"/>
          </p:cNvSpPr>
          <p:nvPr/>
        </p:nvSpPr>
        <p:spPr bwMode="auto">
          <a:xfrm>
            <a:off x="3883535" y="3295768"/>
            <a:ext cx="1179512" cy="369332"/>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本人</a:t>
            </a:r>
          </a:p>
        </p:txBody>
      </p:sp>
      <p:sp>
        <p:nvSpPr>
          <p:cNvPr id="23" name="Line 54"/>
          <p:cNvSpPr>
            <a:spLocks noChangeShapeType="1"/>
          </p:cNvSpPr>
          <p:nvPr/>
        </p:nvSpPr>
        <p:spPr bwMode="auto">
          <a:xfrm>
            <a:off x="4523298" y="3700580"/>
            <a:ext cx="211138" cy="500062"/>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4" name="Rectangle 3"/>
          <p:cNvSpPr>
            <a:spLocks noChangeAspect="1" noChangeArrowheads="1"/>
          </p:cNvSpPr>
          <p:nvPr/>
        </p:nvSpPr>
        <p:spPr bwMode="auto">
          <a:xfrm>
            <a:off x="5971454" y="1751792"/>
            <a:ext cx="4018729" cy="738664"/>
          </a:xfrm>
          <a:prstGeom prst="rect">
            <a:avLst/>
          </a:prstGeom>
          <a:solidFill>
            <a:schemeClr val="bg1"/>
          </a:solidFill>
          <a:ln w="9525">
            <a:noFill/>
            <a:miter lim="800000"/>
            <a:headEnd/>
            <a:tailEnd/>
          </a:ln>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目指すのは</a:t>
            </a:r>
            <a:endParaRPr kumimoji="1" lang="en-US" altLang="ja-JP"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病気に、障がいにならない人生</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25" name="Freeform 40"/>
          <p:cNvSpPr>
            <a:spLocks noChangeAspect="1"/>
          </p:cNvSpPr>
          <p:nvPr/>
        </p:nvSpPr>
        <p:spPr bwMode="auto">
          <a:xfrm>
            <a:off x="4463740" y="4381564"/>
            <a:ext cx="933450" cy="1190625"/>
          </a:xfrm>
          <a:custGeom>
            <a:avLst/>
            <a:gdLst/>
            <a:ahLst/>
            <a:cxnLst>
              <a:cxn ang="0">
                <a:pos x="481" y="0"/>
              </a:cxn>
              <a:cxn ang="0">
                <a:pos x="390" y="0"/>
              </a:cxn>
              <a:cxn ang="0">
                <a:pos x="330" y="0"/>
              </a:cxn>
              <a:cxn ang="0">
                <a:pos x="270" y="60"/>
              </a:cxn>
              <a:cxn ang="0">
                <a:pos x="240" y="135"/>
              </a:cxn>
              <a:cxn ang="0">
                <a:pos x="210" y="225"/>
              </a:cxn>
              <a:cxn ang="0">
                <a:pos x="300" y="225"/>
              </a:cxn>
              <a:cxn ang="0">
                <a:pos x="315" y="255"/>
              </a:cxn>
              <a:cxn ang="0">
                <a:pos x="270" y="255"/>
              </a:cxn>
              <a:cxn ang="0">
                <a:pos x="240" y="315"/>
              </a:cxn>
              <a:cxn ang="0">
                <a:pos x="195" y="420"/>
              </a:cxn>
              <a:cxn ang="0">
                <a:pos x="180" y="585"/>
              </a:cxn>
              <a:cxn ang="0">
                <a:pos x="180" y="615"/>
              </a:cxn>
              <a:cxn ang="0">
                <a:pos x="180" y="705"/>
              </a:cxn>
              <a:cxn ang="0">
                <a:pos x="180" y="780"/>
              </a:cxn>
              <a:cxn ang="0">
                <a:pos x="60" y="1005"/>
              </a:cxn>
              <a:cxn ang="0">
                <a:pos x="30" y="1005"/>
              </a:cxn>
              <a:cxn ang="0">
                <a:pos x="0" y="1080"/>
              </a:cxn>
              <a:cxn ang="0">
                <a:pos x="60" y="1080"/>
              </a:cxn>
              <a:cxn ang="0">
                <a:pos x="135" y="1140"/>
              </a:cxn>
              <a:cxn ang="0">
                <a:pos x="210" y="1125"/>
              </a:cxn>
              <a:cxn ang="0">
                <a:pos x="195" y="1095"/>
              </a:cxn>
              <a:cxn ang="0">
                <a:pos x="135" y="1065"/>
              </a:cxn>
              <a:cxn ang="0">
                <a:pos x="150" y="1065"/>
              </a:cxn>
              <a:cxn ang="0">
                <a:pos x="315" y="780"/>
              </a:cxn>
              <a:cxn ang="0">
                <a:pos x="390" y="765"/>
              </a:cxn>
              <a:cxn ang="0">
                <a:pos x="390" y="975"/>
              </a:cxn>
              <a:cxn ang="0">
                <a:pos x="390" y="1005"/>
              </a:cxn>
              <a:cxn ang="0">
                <a:pos x="375" y="1065"/>
              </a:cxn>
              <a:cxn ang="0">
                <a:pos x="421" y="1080"/>
              </a:cxn>
              <a:cxn ang="0">
                <a:pos x="511" y="1080"/>
              </a:cxn>
              <a:cxn ang="0">
                <a:pos x="601" y="1035"/>
              </a:cxn>
              <a:cxn ang="0">
                <a:pos x="496" y="1005"/>
              </a:cxn>
              <a:cxn ang="0">
                <a:pos x="556" y="765"/>
              </a:cxn>
              <a:cxn ang="0">
                <a:pos x="390" y="600"/>
              </a:cxn>
              <a:cxn ang="0">
                <a:pos x="421" y="480"/>
              </a:cxn>
              <a:cxn ang="0">
                <a:pos x="481" y="480"/>
              </a:cxn>
              <a:cxn ang="0">
                <a:pos x="571" y="495"/>
              </a:cxn>
              <a:cxn ang="0">
                <a:pos x="721" y="360"/>
              </a:cxn>
              <a:cxn ang="0">
                <a:pos x="751" y="345"/>
              </a:cxn>
              <a:cxn ang="0">
                <a:pos x="751" y="300"/>
              </a:cxn>
              <a:cxn ang="0">
                <a:pos x="796" y="195"/>
              </a:cxn>
              <a:cxn ang="0">
                <a:pos x="736" y="240"/>
              </a:cxn>
              <a:cxn ang="0">
                <a:pos x="691" y="300"/>
              </a:cxn>
              <a:cxn ang="0">
                <a:pos x="556" y="420"/>
              </a:cxn>
              <a:cxn ang="0">
                <a:pos x="511" y="375"/>
              </a:cxn>
              <a:cxn ang="0">
                <a:pos x="436" y="315"/>
              </a:cxn>
              <a:cxn ang="0">
                <a:pos x="421" y="300"/>
              </a:cxn>
              <a:cxn ang="0">
                <a:pos x="481" y="255"/>
              </a:cxn>
              <a:cxn ang="0">
                <a:pos x="496" y="225"/>
              </a:cxn>
              <a:cxn ang="0">
                <a:pos x="511" y="180"/>
              </a:cxn>
              <a:cxn ang="0">
                <a:pos x="496" y="120"/>
              </a:cxn>
              <a:cxn ang="0">
                <a:pos x="511" y="75"/>
              </a:cxn>
              <a:cxn ang="0">
                <a:pos x="541" y="60"/>
              </a:cxn>
              <a:cxn ang="0">
                <a:pos x="496" y="15"/>
              </a:cxn>
            </a:cxnLst>
            <a:rect l="0" t="0" r="r" b="b"/>
            <a:pathLst>
              <a:path w="796" h="1140">
                <a:moveTo>
                  <a:pt x="496" y="15"/>
                </a:moveTo>
                <a:lnTo>
                  <a:pt x="481" y="0"/>
                </a:lnTo>
                <a:lnTo>
                  <a:pt x="436" y="0"/>
                </a:lnTo>
                <a:lnTo>
                  <a:pt x="390" y="0"/>
                </a:lnTo>
                <a:lnTo>
                  <a:pt x="360" y="0"/>
                </a:lnTo>
                <a:lnTo>
                  <a:pt x="330" y="0"/>
                </a:lnTo>
                <a:lnTo>
                  <a:pt x="300" y="45"/>
                </a:lnTo>
                <a:lnTo>
                  <a:pt x="270" y="60"/>
                </a:lnTo>
                <a:lnTo>
                  <a:pt x="255" y="75"/>
                </a:lnTo>
                <a:lnTo>
                  <a:pt x="240" y="135"/>
                </a:lnTo>
                <a:lnTo>
                  <a:pt x="240" y="180"/>
                </a:lnTo>
                <a:lnTo>
                  <a:pt x="210" y="225"/>
                </a:lnTo>
                <a:lnTo>
                  <a:pt x="270" y="225"/>
                </a:lnTo>
                <a:lnTo>
                  <a:pt x="300" y="225"/>
                </a:lnTo>
                <a:lnTo>
                  <a:pt x="315" y="240"/>
                </a:lnTo>
                <a:lnTo>
                  <a:pt x="315" y="255"/>
                </a:lnTo>
                <a:lnTo>
                  <a:pt x="270" y="240"/>
                </a:lnTo>
                <a:lnTo>
                  <a:pt x="270" y="255"/>
                </a:lnTo>
                <a:lnTo>
                  <a:pt x="255" y="300"/>
                </a:lnTo>
                <a:lnTo>
                  <a:pt x="240" y="315"/>
                </a:lnTo>
                <a:lnTo>
                  <a:pt x="210" y="360"/>
                </a:lnTo>
                <a:lnTo>
                  <a:pt x="195" y="420"/>
                </a:lnTo>
                <a:lnTo>
                  <a:pt x="180" y="495"/>
                </a:lnTo>
                <a:lnTo>
                  <a:pt x="180" y="585"/>
                </a:lnTo>
                <a:lnTo>
                  <a:pt x="195" y="585"/>
                </a:lnTo>
                <a:lnTo>
                  <a:pt x="180" y="615"/>
                </a:lnTo>
                <a:lnTo>
                  <a:pt x="180" y="660"/>
                </a:lnTo>
                <a:lnTo>
                  <a:pt x="180" y="705"/>
                </a:lnTo>
                <a:lnTo>
                  <a:pt x="180" y="735"/>
                </a:lnTo>
                <a:lnTo>
                  <a:pt x="180" y="780"/>
                </a:lnTo>
                <a:lnTo>
                  <a:pt x="150" y="885"/>
                </a:lnTo>
                <a:lnTo>
                  <a:pt x="60" y="1005"/>
                </a:lnTo>
                <a:lnTo>
                  <a:pt x="75" y="1020"/>
                </a:lnTo>
                <a:lnTo>
                  <a:pt x="30" y="1005"/>
                </a:lnTo>
                <a:lnTo>
                  <a:pt x="15" y="1020"/>
                </a:lnTo>
                <a:lnTo>
                  <a:pt x="0" y="1080"/>
                </a:lnTo>
                <a:lnTo>
                  <a:pt x="15" y="1095"/>
                </a:lnTo>
                <a:lnTo>
                  <a:pt x="60" y="1080"/>
                </a:lnTo>
                <a:lnTo>
                  <a:pt x="120" y="1125"/>
                </a:lnTo>
                <a:lnTo>
                  <a:pt x="135" y="1140"/>
                </a:lnTo>
                <a:lnTo>
                  <a:pt x="150" y="1140"/>
                </a:lnTo>
                <a:lnTo>
                  <a:pt x="210" y="1125"/>
                </a:lnTo>
                <a:lnTo>
                  <a:pt x="195" y="1125"/>
                </a:lnTo>
                <a:lnTo>
                  <a:pt x="195" y="1095"/>
                </a:lnTo>
                <a:lnTo>
                  <a:pt x="150" y="1080"/>
                </a:lnTo>
                <a:lnTo>
                  <a:pt x="135" y="1065"/>
                </a:lnTo>
                <a:lnTo>
                  <a:pt x="135" y="1035"/>
                </a:lnTo>
                <a:lnTo>
                  <a:pt x="150" y="1065"/>
                </a:lnTo>
                <a:lnTo>
                  <a:pt x="255" y="915"/>
                </a:lnTo>
                <a:lnTo>
                  <a:pt x="315" y="780"/>
                </a:lnTo>
                <a:lnTo>
                  <a:pt x="330" y="720"/>
                </a:lnTo>
                <a:lnTo>
                  <a:pt x="390" y="765"/>
                </a:lnTo>
                <a:lnTo>
                  <a:pt x="436" y="795"/>
                </a:lnTo>
                <a:lnTo>
                  <a:pt x="390" y="975"/>
                </a:lnTo>
                <a:lnTo>
                  <a:pt x="421" y="975"/>
                </a:lnTo>
                <a:lnTo>
                  <a:pt x="390" y="1005"/>
                </a:lnTo>
                <a:lnTo>
                  <a:pt x="375" y="1020"/>
                </a:lnTo>
                <a:lnTo>
                  <a:pt x="375" y="1065"/>
                </a:lnTo>
                <a:lnTo>
                  <a:pt x="390" y="1080"/>
                </a:lnTo>
                <a:lnTo>
                  <a:pt x="421" y="1080"/>
                </a:lnTo>
                <a:lnTo>
                  <a:pt x="436" y="1065"/>
                </a:lnTo>
                <a:lnTo>
                  <a:pt x="511" y="1080"/>
                </a:lnTo>
                <a:lnTo>
                  <a:pt x="601" y="1065"/>
                </a:lnTo>
                <a:lnTo>
                  <a:pt x="601" y="1035"/>
                </a:lnTo>
                <a:lnTo>
                  <a:pt x="556" y="1020"/>
                </a:lnTo>
                <a:lnTo>
                  <a:pt x="496" y="1005"/>
                </a:lnTo>
                <a:lnTo>
                  <a:pt x="511" y="1005"/>
                </a:lnTo>
                <a:lnTo>
                  <a:pt x="556" y="765"/>
                </a:lnTo>
                <a:lnTo>
                  <a:pt x="541" y="720"/>
                </a:lnTo>
                <a:lnTo>
                  <a:pt x="390" y="600"/>
                </a:lnTo>
                <a:lnTo>
                  <a:pt x="421" y="540"/>
                </a:lnTo>
                <a:lnTo>
                  <a:pt x="421" y="480"/>
                </a:lnTo>
                <a:lnTo>
                  <a:pt x="481" y="525"/>
                </a:lnTo>
                <a:lnTo>
                  <a:pt x="481" y="480"/>
                </a:lnTo>
                <a:lnTo>
                  <a:pt x="541" y="495"/>
                </a:lnTo>
                <a:lnTo>
                  <a:pt x="571" y="495"/>
                </a:lnTo>
                <a:lnTo>
                  <a:pt x="661" y="420"/>
                </a:lnTo>
                <a:lnTo>
                  <a:pt x="721" y="360"/>
                </a:lnTo>
                <a:lnTo>
                  <a:pt x="751" y="360"/>
                </a:lnTo>
                <a:lnTo>
                  <a:pt x="751" y="345"/>
                </a:lnTo>
                <a:lnTo>
                  <a:pt x="751" y="315"/>
                </a:lnTo>
                <a:lnTo>
                  <a:pt x="751" y="300"/>
                </a:lnTo>
                <a:lnTo>
                  <a:pt x="781" y="255"/>
                </a:lnTo>
                <a:lnTo>
                  <a:pt x="796" y="195"/>
                </a:lnTo>
                <a:lnTo>
                  <a:pt x="781" y="195"/>
                </a:lnTo>
                <a:lnTo>
                  <a:pt x="736" y="240"/>
                </a:lnTo>
                <a:lnTo>
                  <a:pt x="721" y="285"/>
                </a:lnTo>
                <a:lnTo>
                  <a:pt x="691" y="300"/>
                </a:lnTo>
                <a:lnTo>
                  <a:pt x="631" y="345"/>
                </a:lnTo>
                <a:lnTo>
                  <a:pt x="556" y="420"/>
                </a:lnTo>
                <a:lnTo>
                  <a:pt x="496" y="405"/>
                </a:lnTo>
                <a:lnTo>
                  <a:pt x="511" y="375"/>
                </a:lnTo>
                <a:lnTo>
                  <a:pt x="451" y="360"/>
                </a:lnTo>
                <a:lnTo>
                  <a:pt x="436" y="315"/>
                </a:lnTo>
                <a:lnTo>
                  <a:pt x="436" y="300"/>
                </a:lnTo>
                <a:lnTo>
                  <a:pt x="421" y="300"/>
                </a:lnTo>
                <a:lnTo>
                  <a:pt x="436" y="255"/>
                </a:lnTo>
                <a:lnTo>
                  <a:pt x="481" y="255"/>
                </a:lnTo>
                <a:lnTo>
                  <a:pt x="496" y="255"/>
                </a:lnTo>
                <a:lnTo>
                  <a:pt x="496" y="225"/>
                </a:lnTo>
                <a:lnTo>
                  <a:pt x="496" y="195"/>
                </a:lnTo>
                <a:lnTo>
                  <a:pt x="511" y="180"/>
                </a:lnTo>
                <a:lnTo>
                  <a:pt x="496" y="135"/>
                </a:lnTo>
                <a:lnTo>
                  <a:pt x="496" y="120"/>
                </a:lnTo>
                <a:lnTo>
                  <a:pt x="496" y="105"/>
                </a:lnTo>
                <a:lnTo>
                  <a:pt x="511" y="75"/>
                </a:lnTo>
                <a:lnTo>
                  <a:pt x="541" y="75"/>
                </a:lnTo>
                <a:lnTo>
                  <a:pt x="541" y="60"/>
                </a:lnTo>
                <a:lnTo>
                  <a:pt x="511" y="45"/>
                </a:lnTo>
                <a:lnTo>
                  <a:pt x="496" y="15"/>
                </a:lnTo>
                <a:close/>
              </a:path>
            </a:pathLst>
          </a:custGeom>
          <a:solidFill>
            <a:srgbClr val="00FF0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2" name="図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3630" y="3042606"/>
            <a:ext cx="2934692" cy="1919184"/>
          </a:xfrm>
          <a:prstGeom prst="rect">
            <a:avLst/>
          </a:prstGeom>
        </p:spPr>
      </p:pic>
      <p:sp>
        <p:nvSpPr>
          <p:cNvPr id="3" name="テキスト ボックス 2"/>
          <p:cNvSpPr txBox="1"/>
          <p:nvPr/>
        </p:nvSpPr>
        <p:spPr>
          <a:xfrm>
            <a:off x="7231040" y="1563211"/>
            <a:ext cx="2956026" cy="464742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9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ja-JP" altLang="en-US" sz="29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719266808"/>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15491"/>
                                        </p:tgtEl>
                                        <p:attrNameLst>
                                          <p:attrName>style.visibility</p:attrName>
                                        </p:attrNameLst>
                                      </p:cBhvr>
                                      <p:to>
                                        <p:strVal val="visible"/>
                                      </p:to>
                                    </p:set>
                                    <p:animEffect transition="in" filter="fade">
                                      <p:cBhvr>
                                        <p:cTn id="7" dur="1500"/>
                                        <p:tgtEl>
                                          <p:spTgt spid="91549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500"/>
                                        <p:tgtEl>
                                          <p:spTgt spid="2"/>
                                        </p:tgtEl>
                                      </p:cBhvr>
                                    </p:animEffect>
                                  </p:childTnLst>
                                </p:cTn>
                              </p:par>
                            </p:childTnLst>
                          </p:cTn>
                        </p:par>
                        <p:par>
                          <p:cTn id="11" fill="hold">
                            <p:stCondLst>
                              <p:cond delay="1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500"/>
                                        <p:tgtEl>
                                          <p:spTgt spid="24"/>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0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000"/>
                                        <p:tgtEl>
                                          <p:spTgt spid="23"/>
                                        </p:tgtEl>
                                      </p:cBhvr>
                                    </p:animEffect>
                                  </p:childTnLst>
                                </p:cTn>
                              </p:par>
                            </p:childTnLst>
                          </p:cTn>
                        </p:par>
                        <p:par>
                          <p:cTn id="25" fill="hold">
                            <p:stCondLst>
                              <p:cond delay="5000"/>
                            </p:stCondLst>
                            <p:childTnLst>
                              <p:par>
                                <p:cTn id="26" presetID="10"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15493"/>
                                        </p:tgtEl>
                                        <p:attrNameLst>
                                          <p:attrName>style.visibility</p:attrName>
                                        </p:attrNameLst>
                                      </p:cBhvr>
                                      <p:to>
                                        <p:strVal val="visible"/>
                                      </p:to>
                                    </p:set>
                                    <p:animEffect transition="in" filter="fade">
                                      <p:cBhvr>
                                        <p:cTn id="31" dur="1500"/>
                                        <p:tgtEl>
                                          <p:spTgt spid="91549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15499"/>
                                        </p:tgtEl>
                                        <p:attrNameLst>
                                          <p:attrName>style.visibility</p:attrName>
                                        </p:attrNameLst>
                                      </p:cBhvr>
                                      <p:to>
                                        <p:strVal val="visible"/>
                                      </p:to>
                                    </p:set>
                                    <p:animEffect transition="in" filter="fade">
                                      <p:cBhvr>
                                        <p:cTn id="34" dur="2000"/>
                                        <p:tgtEl>
                                          <p:spTgt spid="91549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2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91" grpId="0" animBg="1"/>
      <p:bldP spid="915493" grpId="0"/>
      <p:bldP spid="915499" grpId="0" animBg="1" autoUpdateAnimBg="0"/>
      <p:bldP spid="49" grpId="0"/>
      <p:bldP spid="22" grpId="0"/>
      <p:bldP spid="23" grpId="0" animBg="1"/>
      <p:bldP spid="24" grpId="0" animBg="1"/>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74739" y="3046230"/>
            <a:ext cx="2914677" cy="1906095"/>
          </a:xfrm>
          <a:prstGeom prst="rect">
            <a:avLst/>
          </a:prstGeom>
        </p:spPr>
      </p:pic>
      <p:sp>
        <p:nvSpPr>
          <p:cNvPr id="1055748" name="Rectangle 4"/>
          <p:cNvSpPr>
            <a:spLocks noChangeAspect="1" noChangeArrowheads="1"/>
          </p:cNvSpPr>
          <p:nvPr/>
        </p:nvSpPr>
        <p:spPr bwMode="auto">
          <a:xfrm>
            <a:off x="5244347" y="2244589"/>
            <a:ext cx="4802597"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めざすものは</a:t>
            </a:r>
            <a:r>
              <a:rPr kumimoji="1" lang="en-US" altLang="ja-JP"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Well-being</a:t>
            </a:r>
            <a:r>
              <a:rPr kumimoji="1" lang="ja-JP" altLang="en-US" sz="2400" b="0" i="0" u="none" strike="noStrike" kern="1200" cap="none" spc="0" normalizeH="0" baseline="0" noProof="0" dirty="0" err="1">
                <a:ln>
                  <a:noFill/>
                </a:ln>
                <a:solidFill>
                  <a:srgbClr val="FF99FF"/>
                </a:solidFill>
                <a:effectLst/>
                <a:uLnTx/>
                <a:uFillTx/>
                <a:latin typeface="ＭＳ Ｐゴシック" pitchFamily="50" charset="-128"/>
                <a:ea typeface="ＭＳ Ｐゴシック" pitchFamily="50" charset="-128"/>
                <a:cs typeface="+mn-cs"/>
              </a:rPr>
              <a:t>、</a:t>
            </a:r>
            <a:r>
              <a:rPr kumimoji="1" lang="en-US" altLang="ja-JP"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QOL</a:t>
            </a: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の向上</a:t>
            </a:r>
            <a:endParaRPr kumimoji="1" lang="ja-JP" altLang="en-US" sz="2400" b="0" i="0" u="none" strike="noStrike" kern="1200" cap="none" spc="0" normalizeH="0" baseline="0" noProof="0" dirty="0">
              <a:ln>
                <a:noFill/>
              </a:ln>
              <a:solidFill>
                <a:srgbClr val="FF99FF"/>
              </a:solidFill>
              <a:effectLst/>
              <a:uLnTx/>
              <a:uFillTx/>
              <a:latin typeface="Century" pitchFamily="18" charset="0"/>
              <a:ea typeface="ＭＳ Ｐゴシック" pitchFamily="50" charset="-128"/>
              <a:cs typeface="+mn-cs"/>
            </a:endParaRPr>
          </a:p>
        </p:txBody>
      </p:sp>
      <p:sp>
        <p:nvSpPr>
          <p:cNvPr id="2" name="角丸四角形 1"/>
          <p:cNvSpPr/>
          <p:nvPr/>
        </p:nvSpPr>
        <p:spPr bwMode="auto">
          <a:xfrm>
            <a:off x="82045" y="2162748"/>
            <a:ext cx="10152000" cy="4428000"/>
          </a:xfrm>
          <a:prstGeom prst="roundRect">
            <a:avLst/>
          </a:prstGeom>
          <a:noFill/>
          <a:ln w="4762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055784" name="Freeform 40"/>
          <p:cNvSpPr>
            <a:spLocks noChangeAspect="1"/>
          </p:cNvSpPr>
          <p:nvPr/>
        </p:nvSpPr>
        <p:spPr bwMode="auto">
          <a:xfrm>
            <a:off x="4463740" y="4381564"/>
            <a:ext cx="933450" cy="1190625"/>
          </a:xfrm>
          <a:custGeom>
            <a:avLst/>
            <a:gdLst/>
            <a:ahLst/>
            <a:cxnLst>
              <a:cxn ang="0">
                <a:pos x="481" y="0"/>
              </a:cxn>
              <a:cxn ang="0">
                <a:pos x="390" y="0"/>
              </a:cxn>
              <a:cxn ang="0">
                <a:pos x="330" y="0"/>
              </a:cxn>
              <a:cxn ang="0">
                <a:pos x="270" y="60"/>
              </a:cxn>
              <a:cxn ang="0">
                <a:pos x="240" y="135"/>
              </a:cxn>
              <a:cxn ang="0">
                <a:pos x="210" y="225"/>
              </a:cxn>
              <a:cxn ang="0">
                <a:pos x="300" y="225"/>
              </a:cxn>
              <a:cxn ang="0">
                <a:pos x="315" y="255"/>
              </a:cxn>
              <a:cxn ang="0">
                <a:pos x="270" y="255"/>
              </a:cxn>
              <a:cxn ang="0">
                <a:pos x="240" y="315"/>
              </a:cxn>
              <a:cxn ang="0">
                <a:pos x="195" y="420"/>
              </a:cxn>
              <a:cxn ang="0">
                <a:pos x="180" y="585"/>
              </a:cxn>
              <a:cxn ang="0">
                <a:pos x="180" y="615"/>
              </a:cxn>
              <a:cxn ang="0">
                <a:pos x="180" y="705"/>
              </a:cxn>
              <a:cxn ang="0">
                <a:pos x="180" y="780"/>
              </a:cxn>
              <a:cxn ang="0">
                <a:pos x="60" y="1005"/>
              </a:cxn>
              <a:cxn ang="0">
                <a:pos x="30" y="1005"/>
              </a:cxn>
              <a:cxn ang="0">
                <a:pos x="0" y="1080"/>
              </a:cxn>
              <a:cxn ang="0">
                <a:pos x="60" y="1080"/>
              </a:cxn>
              <a:cxn ang="0">
                <a:pos x="135" y="1140"/>
              </a:cxn>
              <a:cxn ang="0">
                <a:pos x="210" y="1125"/>
              </a:cxn>
              <a:cxn ang="0">
                <a:pos x="195" y="1095"/>
              </a:cxn>
              <a:cxn ang="0">
                <a:pos x="135" y="1065"/>
              </a:cxn>
              <a:cxn ang="0">
                <a:pos x="150" y="1065"/>
              </a:cxn>
              <a:cxn ang="0">
                <a:pos x="315" y="780"/>
              </a:cxn>
              <a:cxn ang="0">
                <a:pos x="390" y="765"/>
              </a:cxn>
              <a:cxn ang="0">
                <a:pos x="390" y="975"/>
              </a:cxn>
              <a:cxn ang="0">
                <a:pos x="390" y="1005"/>
              </a:cxn>
              <a:cxn ang="0">
                <a:pos x="375" y="1065"/>
              </a:cxn>
              <a:cxn ang="0">
                <a:pos x="421" y="1080"/>
              </a:cxn>
              <a:cxn ang="0">
                <a:pos x="511" y="1080"/>
              </a:cxn>
              <a:cxn ang="0">
                <a:pos x="601" y="1035"/>
              </a:cxn>
              <a:cxn ang="0">
                <a:pos x="496" y="1005"/>
              </a:cxn>
              <a:cxn ang="0">
                <a:pos x="556" y="765"/>
              </a:cxn>
              <a:cxn ang="0">
                <a:pos x="390" y="600"/>
              </a:cxn>
              <a:cxn ang="0">
                <a:pos x="421" y="480"/>
              </a:cxn>
              <a:cxn ang="0">
                <a:pos x="481" y="480"/>
              </a:cxn>
              <a:cxn ang="0">
                <a:pos x="571" y="495"/>
              </a:cxn>
              <a:cxn ang="0">
                <a:pos x="721" y="360"/>
              </a:cxn>
              <a:cxn ang="0">
                <a:pos x="751" y="345"/>
              </a:cxn>
              <a:cxn ang="0">
                <a:pos x="751" y="300"/>
              </a:cxn>
              <a:cxn ang="0">
                <a:pos x="796" y="195"/>
              </a:cxn>
              <a:cxn ang="0">
                <a:pos x="736" y="240"/>
              </a:cxn>
              <a:cxn ang="0">
                <a:pos x="691" y="300"/>
              </a:cxn>
              <a:cxn ang="0">
                <a:pos x="556" y="420"/>
              </a:cxn>
              <a:cxn ang="0">
                <a:pos x="511" y="375"/>
              </a:cxn>
              <a:cxn ang="0">
                <a:pos x="436" y="315"/>
              </a:cxn>
              <a:cxn ang="0">
                <a:pos x="421" y="300"/>
              </a:cxn>
              <a:cxn ang="0">
                <a:pos x="481" y="255"/>
              </a:cxn>
              <a:cxn ang="0">
                <a:pos x="496" y="225"/>
              </a:cxn>
              <a:cxn ang="0">
                <a:pos x="511" y="180"/>
              </a:cxn>
              <a:cxn ang="0">
                <a:pos x="496" y="120"/>
              </a:cxn>
              <a:cxn ang="0">
                <a:pos x="511" y="75"/>
              </a:cxn>
              <a:cxn ang="0">
                <a:pos x="541" y="60"/>
              </a:cxn>
              <a:cxn ang="0">
                <a:pos x="496" y="15"/>
              </a:cxn>
            </a:cxnLst>
            <a:rect l="0" t="0" r="r" b="b"/>
            <a:pathLst>
              <a:path w="796" h="1140">
                <a:moveTo>
                  <a:pt x="496" y="15"/>
                </a:moveTo>
                <a:lnTo>
                  <a:pt x="481" y="0"/>
                </a:lnTo>
                <a:lnTo>
                  <a:pt x="436" y="0"/>
                </a:lnTo>
                <a:lnTo>
                  <a:pt x="390" y="0"/>
                </a:lnTo>
                <a:lnTo>
                  <a:pt x="360" y="0"/>
                </a:lnTo>
                <a:lnTo>
                  <a:pt x="330" y="0"/>
                </a:lnTo>
                <a:lnTo>
                  <a:pt x="300" y="45"/>
                </a:lnTo>
                <a:lnTo>
                  <a:pt x="270" y="60"/>
                </a:lnTo>
                <a:lnTo>
                  <a:pt x="255" y="75"/>
                </a:lnTo>
                <a:lnTo>
                  <a:pt x="240" y="135"/>
                </a:lnTo>
                <a:lnTo>
                  <a:pt x="240" y="180"/>
                </a:lnTo>
                <a:lnTo>
                  <a:pt x="210" y="225"/>
                </a:lnTo>
                <a:lnTo>
                  <a:pt x="270" y="225"/>
                </a:lnTo>
                <a:lnTo>
                  <a:pt x="300" y="225"/>
                </a:lnTo>
                <a:lnTo>
                  <a:pt x="315" y="240"/>
                </a:lnTo>
                <a:lnTo>
                  <a:pt x="315" y="255"/>
                </a:lnTo>
                <a:lnTo>
                  <a:pt x="270" y="240"/>
                </a:lnTo>
                <a:lnTo>
                  <a:pt x="270" y="255"/>
                </a:lnTo>
                <a:lnTo>
                  <a:pt x="255" y="300"/>
                </a:lnTo>
                <a:lnTo>
                  <a:pt x="240" y="315"/>
                </a:lnTo>
                <a:lnTo>
                  <a:pt x="210" y="360"/>
                </a:lnTo>
                <a:lnTo>
                  <a:pt x="195" y="420"/>
                </a:lnTo>
                <a:lnTo>
                  <a:pt x="180" y="495"/>
                </a:lnTo>
                <a:lnTo>
                  <a:pt x="180" y="585"/>
                </a:lnTo>
                <a:lnTo>
                  <a:pt x="195" y="585"/>
                </a:lnTo>
                <a:lnTo>
                  <a:pt x="180" y="615"/>
                </a:lnTo>
                <a:lnTo>
                  <a:pt x="180" y="660"/>
                </a:lnTo>
                <a:lnTo>
                  <a:pt x="180" y="705"/>
                </a:lnTo>
                <a:lnTo>
                  <a:pt x="180" y="735"/>
                </a:lnTo>
                <a:lnTo>
                  <a:pt x="180" y="780"/>
                </a:lnTo>
                <a:lnTo>
                  <a:pt x="150" y="885"/>
                </a:lnTo>
                <a:lnTo>
                  <a:pt x="60" y="1005"/>
                </a:lnTo>
                <a:lnTo>
                  <a:pt x="75" y="1020"/>
                </a:lnTo>
                <a:lnTo>
                  <a:pt x="30" y="1005"/>
                </a:lnTo>
                <a:lnTo>
                  <a:pt x="15" y="1020"/>
                </a:lnTo>
                <a:lnTo>
                  <a:pt x="0" y="1080"/>
                </a:lnTo>
                <a:lnTo>
                  <a:pt x="15" y="1095"/>
                </a:lnTo>
                <a:lnTo>
                  <a:pt x="60" y="1080"/>
                </a:lnTo>
                <a:lnTo>
                  <a:pt x="120" y="1125"/>
                </a:lnTo>
                <a:lnTo>
                  <a:pt x="135" y="1140"/>
                </a:lnTo>
                <a:lnTo>
                  <a:pt x="150" y="1140"/>
                </a:lnTo>
                <a:lnTo>
                  <a:pt x="210" y="1125"/>
                </a:lnTo>
                <a:lnTo>
                  <a:pt x="195" y="1125"/>
                </a:lnTo>
                <a:lnTo>
                  <a:pt x="195" y="1095"/>
                </a:lnTo>
                <a:lnTo>
                  <a:pt x="150" y="1080"/>
                </a:lnTo>
                <a:lnTo>
                  <a:pt x="135" y="1065"/>
                </a:lnTo>
                <a:lnTo>
                  <a:pt x="135" y="1035"/>
                </a:lnTo>
                <a:lnTo>
                  <a:pt x="150" y="1065"/>
                </a:lnTo>
                <a:lnTo>
                  <a:pt x="255" y="915"/>
                </a:lnTo>
                <a:lnTo>
                  <a:pt x="315" y="780"/>
                </a:lnTo>
                <a:lnTo>
                  <a:pt x="330" y="720"/>
                </a:lnTo>
                <a:lnTo>
                  <a:pt x="390" y="765"/>
                </a:lnTo>
                <a:lnTo>
                  <a:pt x="436" y="795"/>
                </a:lnTo>
                <a:lnTo>
                  <a:pt x="390" y="975"/>
                </a:lnTo>
                <a:lnTo>
                  <a:pt x="421" y="975"/>
                </a:lnTo>
                <a:lnTo>
                  <a:pt x="390" y="1005"/>
                </a:lnTo>
                <a:lnTo>
                  <a:pt x="375" y="1020"/>
                </a:lnTo>
                <a:lnTo>
                  <a:pt x="375" y="1065"/>
                </a:lnTo>
                <a:lnTo>
                  <a:pt x="390" y="1080"/>
                </a:lnTo>
                <a:lnTo>
                  <a:pt x="421" y="1080"/>
                </a:lnTo>
                <a:lnTo>
                  <a:pt x="436" y="1065"/>
                </a:lnTo>
                <a:lnTo>
                  <a:pt x="511" y="1080"/>
                </a:lnTo>
                <a:lnTo>
                  <a:pt x="601" y="1065"/>
                </a:lnTo>
                <a:lnTo>
                  <a:pt x="601" y="1035"/>
                </a:lnTo>
                <a:lnTo>
                  <a:pt x="556" y="1020"/>
                </a:lnTo>
                <a:lnTo>
                  <a:pt x="496" y="1005"/>
                </a:lnTo>
                <a:lnTo>
                  <a:pt x="511" y="1005"/>
                </a:lnTo>
                <a:lnTo>
                  <a:pt x="556" y="765"/>
                </a:lnTo>
                <a:lnTo>
                  <a:pt x="541" y="720"/>
                </a:lnTo>
                <a:lnTo>
                  <a:pt x="390" y="600"/>
                </a:lnTo>
                <a:lnTo>
                  <a:pt x="421" y="540"/>
                </a:lnTo>
                <a:lnTo>
                  <a:pt x="421" y="480"/>
                </a:lnTo>
                <a:lnTo>
                  <a:pt x="481" y="525"/>
                </a:lnTo>
                <a:lnTo>
                  <a:pt x="481" y="480"/>
                </a:lnTo>
                <a:lnTo>
                  <a:pt x="541" y="495"/>
                </a:lnTo>
                <a:lnTo>
                  <a:pt x="571" y="495"/>
                </a:lnTo>
                <a:lnTo>
                  <a:pt x="661" y="420"/>
                </a:lnTo>
                <a:lnTo>
                  <a:pt x="721" y="360"/>
                </a:lnTo>
                <a:lnTo>
                  <a:pt x="751" y="360"/>
                </a:lnTo>
                <a:lnTo>
                  <a:pt x="751" y="345"/>
                </a:lnTo>
                <a:lnTo>
                  <a:pt x="751" y="315"/>
                </a:lnTo>
                <a:lnTo>
                  <a:pt x="751" y="300"/>
                </a:lnTo>
                <a:lnTo>
                  <a:pt x="781" y="255"/>
                </a:lnTo>
                <a:lnTo>
                  <a:pt x="796" y="195"/>
                </a:lnTo>
                <a:lnTo>
                  <a:pt x="781" y="195"/>
                </a:lnTo>
                <a:lnTo>
                  <a:pt x="736" y="240"/>
                </a:lnTo>
                <a:lnTo>
                  <a:pt x="721" y="285"/>
                </a:lnTo>
                <a:lnTo>
                  <a:pt x="691" y="300"/>
                </a:lnTo>
                <a:lnTo>
                  <a:pt x="631" y="345"/>
                </a:lnTo>
                <a:lnTo>
                  <a:pt x="556" y="420"/>
                </a:lnTo>
                <a:lnTo>
                  <a:pt x="496" y="405"/>
                </a:lnTo>
                <a:lnTo>
                  <a:pt x="511" y="375"/>
                </a:lnTo>
                <a:lnTo>
                  <a:pt x="451" y="360"/>
                </a:lnTo>
                <a:lnTo>
                  <a:pt x="436" y="315"/>
                </a:lnTo>
                <a:lnTo>
                  <a:pt x="436" y="300"/>
                </a:lnTo>
                <a:lnTo>
                  <a:pt x="421" y="300"/>
                </a:lnTo>
                <a:lnTo>
                  <a:pt x="436" y="255"/>
                </a:lnTo>
                <a:lnTo>
                  <a:pt x="481" y="255"/>
                </a:lnTo>
                <a:lnTo>
                  <a:pt x="496" y="255"/>
                </a:lnTo>
                <a:lnTo>
                  <a:pt x="496" y="225"/>
                </a:lnTo>
                <a:lnTo>
                  <a:pt x="496" y="195"/>
                </a:lnTo>
                <a:lnTo>
                  <a:pt x="511" y="180"/>
                </a:lnTo>
                <a:lnTo>
                  <a:pt x="496" y="135"/>
                </a:lnTo>
                <a:lnTo>
                  <a:pt x="496" y="120"/>
                </a:lnTo>
                <a:lnTo>
                  <a:pt x="496" y="105"/>
                </a:lnTo>
                <a:lnTo>
                  <a:pt x="511" y="75"/>
                </a:lnTo>
                <a:lnTo>
                  <a:pt x="541" y="75"/>
                </a:lnTo>
                <a:lnTo>
                  <a:pt x="541" y="60"/>
                </a:lnTo>
                <a:lnTo>
                  <a:pt x="511" y="45"/>
                </a:lnTo>
                <a:lnTo>
                  <a:pt x="496" y="15"/>
                </a:lnTo>
                <a:close/>
              </a:path>
            </a:pathLst>
          </a:custGeom>
          <a:solidFill>
            <a:srgbClr val="00FF0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50" name="Rectangle 6"/>
          <p:cNvSpPr>
            <a:spLocks noGrp="1" noChangeArrowheads="1"/>
          </p:cNvSpPr>
          <p:nvPr>
            <p:ph type="title"/>
          </p:nvPr>
        </p:nvSpPr>
        <p:spPr/>
        <p:txBody>
          <a:bodyPr/>
          <a:lstStyle/>
          <a:p>
            <a:r>
              <a:rPr lang="ja-JP" altLang="en-US" dirty="0"/>
              <a:t>ヘルスプロモーションの理念</a:t>
            </a:r>
            <a:br>
              <a:rPr lang="en-US" altLang="ja-JP" dirty="0"/>
            </a:br>
            <a:r>
              <a:rPr lang="ja-JP" altLang="en-US" dirty="0"/>
              <a:t>（世界がめざす健康づくり）</a:t>
            </a:r>
          </a:p>
        </p:txBody>
      </p:sp>
      <p:sp>
        <p:nvSpPr>
          <p:cNvPr id="1055778" name="Oval 34"/>
          <p:cNvSpPr>
            <a:spLocks noChangeAspect="1" noChangeArrowheads="1"/>
          </p:cNvSpPr>
          <p:nvPr/>
        </p:nvSpPr>
        <p:spPr bwMode="auto">
          <a:xfrm>
            <a:off x="5342441" y="3889502"/>
            <a:ext cx="1635125" cy="1446213"/>
          </a:xfrm>
          <a:prstGeom prst="ellipse">
            <a:avLst/>
          </a:prstGeom>
          <a:gradFill rotWithShape="1">
            <a:gsLst>
              <a:gs pos="0">
                <a:srgbClr val="FFFF00">
                  <a:alpha val="50000"/>
                </a:srgbClr>
              </a:gs>
              <a:gs pos="100000">
                <a:srgbClr val="D1CC00"/>
              </a:gs>
            </a:gsLst>
            <a:path path="shape">
              <a:fillToRect l="50000" t="50000" r="50000" b="50000"/>
            </a:path>
          </a:gradFill>
          <a:ln w="9525">
            <a:solidFill>
              <a:srgbClr val="FFFF00"/>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79" name="Rectangle 35"/>
          <p:cNvSpPr>
            <a:spLocks noChangeAspect="1" noChangeArrowheads="1"/>
          </p:cNvSpPr>
          <p:nvPr/>
        </p:nvSpPr>
        <p:spPr bwMode="auto">
          <a:xfrm>
            <a:off x="3883535" y="3295768"/>
            <a:ext cx="1179512" cy="369332"/>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本人</a:t>
            </a:r>
          </a:p>
        </p:txBody>
      </p:sp>
      <p:grpSp>
        <p:nvGrpSpPr>
          <p:cNvPr id="4" name="Group 36"/>
          <p:cNvGrpSpPr>
            <a:grpSpLocks noChangeAspect="1"/>
          </p:cNvGrpSpPr>
          <p:nvPr/>
        </p:nvGrpSpPr>
        <p:grpSpPr bwMode="auto">
          <a:xfrm>
            <a:off x="3102331" y="4486623"/>
            <a:ext cx="969963" cy="1285875"/>
            <a:chOff x="5734" y="6135"/>
            <a:chExt cx="826" cy="1230"/>
          </a:xfrm>
        </p:grpSpPr>
        <p:sp>
          <p:nvSpPr>
            <p:cNvPr id="1055781" name="Freeform 37"/>
            <p:cNvSpPr>
              <a:spLocks noChangeAspect="1"/>
            </p:cNvSpPr>
            <p:nvPr/>
          </p:nvSpPr>
          <p:spPr bwMode="auto">
            <a:xfrm>
              <a:off x="5734" y="6135"/>
              <a:ext cx="826" cy="1230"/>
            </a:xfrm>
            <a:custGeom>
              <a:avLst/>
              <a:gdLst/>
              <a:ahLst/>
              <a:cxnLst>
                <a:cxn ang="0">
                  <a:pos x="496" y="60"/>
                </a:cxn>
                <a:cxn ang="0">
                  <a:pos x="466" y="15"/>
                </a:cxn>
                <a:cxn ang="0">
                  <a:pos x="391" y="0"/>
                </a:cxn>
                <a:cxn ang="0">
                  <a:pos x="330" y="30"/>
                </a:cxn>
                <a:cxn ang="0">
                  <a:pos x="285" y="120"/>
                </a:cxn>
                <a:cxn ang="0">
                  <a:pos x="300" y="180"/>
                </a:cxn>
                <a:cxn ang="0">
                  <a:pos x="345" y="210"/>
                </a:cxn>
                <a:cxn ang="0">
                  <a:pos x="345" y="255"/>
                </a:cxn>
                <a:cxn ang="0">
                  <a:pos x="300" y="270"/>
                </a:cxn>
                <a:cxn ang="0">
                  <a:pos x="240" y="375"/>
                </a:cxn>
                <a:cxn ang="0">
                  <a:pos x="180" y="540"/>
                </a:cxn>
                <a:cxn ang="0">
                  <a:pos x="165" y="675"/>
                </a:cxn>
                <a:cxn ang="0">
                  <a:pos x="210" y="690"/>
                </a:cxn>
                <a:cxn ang="0">
                  <a:pos x="165" y="870"/>
                </a:cxn>
                <a:cxn ang="0">
                  <a:pos x="60" y="1080"/>
                </a:cxn>
                <a:cxn ang="0">
                  <a:pos x="30" y="1095"/>
                </a:cxn>
                <a:cxn ang="0">
                  <a:pos x="45" y="1170"/>
                </a:cxn>
                <a:cxn ang="0">
                  <a:pos x="120" y="1215"/>
                </a:cxn>
                <a:cxn ang="0">
                  <a:pos x="240" y="1215"/>
                </a:cxn>
                <a:cxn ang="0">
                  <a:pos x="180" y="1170"/>
                </a:cxn>
                <a:cxn ang="0">
                  <a:pos x="180" y="1140"/>
                </a:cxn>
                <a:cxn ang="0">
                  <a:pos x="345" y="795"/>
                </a:cxn>
                <a:cxn ang="0">
                  <a:pos x="421" y="810"/>
                </a:cxn>
                <a:cxn ang="0">
                  <a:pos x="406" y="1080"/>
                </a:cxn>
                <a:cxn ang="0">
                  <a:pos x="421" y="1095"/>
                </a:cxn>
                <a:cxn ang="0">
                  <a:pos x="406" y="1155"/>
                </a:cxn>
                <a:cxn ang="0">
                  <a:pos x="466" y="1140"/>
                </a:cxn>
                <a:cxn ang="0">
                  <a:pos x="616" y="1155"/>
                </a:cxn>
                <a:cxn ang="0">
                  <a:pos x="586" y="1110"/>
                </a:cxn>
                <a:cxn ang="0">
                  <a:pos x="526" y="1080"/>
                </a:cxn>
                <a:cxn ang="0">
                  <a:pos x="616" y="795"/>
                </a:cxn>
                <a:cxn ang="0">
                  <a:pos x="421" y="615"/>
                </a:cxn>
                <a:cxn ang="0">
                  <a:pos x="436" y="510"/>
                </a:cxn>
                <a:cxn ang="0">
                  <a:pos x="526" y="540"/>
                </a:cxn>
                <a:cxn ang="0">
                  <a:pos x="646" y="510"/>
                </a:cxn>
                <a:cxn ang="0">
                  <a:pos x="736" y="420"/>
                </a:cxn>
                <a:cxn ang="0">
                  <a:pos x="781" y="390"/>
                </a:cxn>
                <a:cxn ang="0">
                  <a:pos x="796" y="315"/>
                </a:cxn>
                <a:cxn ang="0">
                  <a:pos x="826" y="255"/>
                </a:cxn>
                <a:cxn ang="0">
                  <a:pos x="766" y="315"/>
                </a:cxn>
                <a:cxn ang="0">
                  <a:pos x="676" y="375"/>
                </a:cxn>
                <a:cxn ang="0">
                  <a:pos x="556" y="420"/>
                </a:cxn>
                <a:cxn ang="0">
                  <a:pos x="556" y="390"/>
                </a:cxn>
                <a:cxn ang="0">
                  <a:pos x="466" y="360"/>
                </a:cxn>
                <a:cxn ang="0">
                  <a:pos x="466" y="315"/>
                </a:cxn>
                <a:cxn ang="0">
                  <a:pos x="496" y="270"/>
                </a:cxn>
                <a:cxn ang="0">
                  <a:pos x="556" y="255"/>
                </a:cxn>
                <a:cxn ang="0">
                  <a:pos x="541" y="195"/>
                </a:cxn>
                <a:cxn ang="0">
                  <a:pos x="556" y="180"/>
                </a:cxn>
                <a:cxn ang="0">
                  <a:pos x="526" y="120"/>
                </a:cxn>
                <a:cxn ang="0">
                  <a:pos x="496" y="90"/>
                </a:cxn>
              </a:cxnLst>
              <a:rect l="0" t="0" r="r" b="b"/>
              <a:pathLst>
                <a:path w="826" h="1230">
                  <a:moveTo>
                    <a:pt x="556" y="60"/>
                  </a:moveTo>
                  <a:lnTo>
                    <a:pt x="496" y="60"/>
                  </a:lnTo>
                  <a:lnTo>
                    <a:pt x="481" y="30"/>
                  </a:lnTo>
                  <a:lnTo>
                    <a:pt x="466" y="15"/>
                  </a:lnTo>
                  <a:lnTo>
                    <a:pt x="421" y="0"/>
                  </a:lnTo>
                  <a:lnTo>
                    <a:pt x="391" y="0"/>
                  </a:lnTo>
                  <a:lnTo>
                    <a:pt x="345" y="15"/>
                  </a:lnTo>
                  <a:lnTo>
                    <a:pt x="330" y="30"/>
                  </a:lnTo>
                  <a:lnTo>
                    <a:pt x="300" y="75"/>
                  </a:lnTo>
                  <a:lnTo>
                    <a:pt x="285" y="120"/>
                  </a:lnTo>
                  <a:lnTo>
                    <a:pt x="285" y="150"/>
                  </a:lnTo>
                  <a:lnTo>
                    <a:pt x="300" y="180"/>
                  </a:lnTo>
                  <a:lnTo>
                    <a:pt x="330" y="195"/>
                  </a:lnTo>
                  <a:lnTo>
                    <a:pt x="345" y="210"/>
                  </a:lnTo>
                  <a:lnTo>
                    <a:pt x="360" y="240"/>
                  </a:lnTo>
                  <a:lnTo>
                    <a:pt x="345" y="255"/>
                  </a:lnTo>
                  <a:lnTo>
                    <a:pt x="330" y="255"/>
                  </a:lnTo>
                  <a:lnTo>
                    <a:pt x="300" y="270"/>
                  </a:lnTo>
                  <a:lnTo>
                    <a:pt x="300" y="315"/>
                  </a:lnTo>
                  <a:lnTo>
                    <a:pt x="240" y="375"/>
                  </a:lnTo>
                  <a:lnTo>
                    <a:pt x="195" y="450"/>
                  </a:lnTo>
                  <a:lnTo>
                    <a:pt x="180" y="540"/>
                  </a:lnTo>
                  <a:lnTo>
                    <a:pt x="180" y="630"/>
                  </a:lnTo>
                  <a:lnTo>
                    <a:pt x="165" y="675"/>
                  </a:lnTo>
                  <a:lnTo>
                    <a:pt x="180" y="675"/>
                  </a:lnTo>
                  <a:lnTo>
                    <a:pt x="210" y="690"/>
                  </a:lnTo>
                  <a:lnTo>
                    <a:pt x="165" y="780"/>
                  </a:lnTo>
                  <a:lnTo>
                    <a:pt x="165" y="870"/>
                  </a:lnTo>
                  <a:lnTo>
                    <a:pt x="45" y="1050"/>
                  </a:lnTo>
                  <a:lnTo>
                    <a:pt x="60" y="1080"/>
                  </a:lnTo>
                  <a:lnTo>
                    <a:pt x="45" y="1095"/>
                  </a:lnTo>
                  <a:lnTo>
                    <a:pt x="30" y="1095"/>
                  </a:lnTo>
                  <a:lnTo>
                    <a:pt x="0" y="1140"/>
                  </a:lnTo>
                  <a:lnTo>
                    <a:pt x="45" y="1170"/>
                  </a:lnTo>
                  <a:lnTo>
                    <a:pt x="60" y="1170"/>
                  </a:lnTo>
                  <a:lnTo>
                    <a:pt x="120" y="1215"/>
                  </a:lnTo>
                  <a:lnTo>
                    <a:pt x="180" y="1230"/>
                  </a:lnTo>
                  <a:lnTo>
                    <a:pt x="240" y="1215"/>
                  </a:lnTo>
                  <a:lnTo>
                    <a:pt x="240" y="1170"/>
                  </a:lnTo>
                  <a:lnTo>
                    <a:pt x="180" y="1170"/>
                  </a:lnTo>
                  <a:lnTo>
                    <a:pt x="165" y="1140"/>
                  </a:lnTo>
                  <a:lnTo>
                    <a:pt x="180" y="1140"/>
                  </a:lnTo>
                  <a:lnTo>
                    <a:pt x="300" y="990"/>
                  </a:lnTo>
                  <a:lnTo>
                    <a:pt x="345" y="795"/>
                  </a:lnTo>
                  <a:lnTo>
                    <a:pt x="360" y="795"/>
                  </a:lnTo>
                  <a:lnTo>
                    <a:pt x="421" y="810"/>
                  </a:lnTo>
                  <a:lnTo>
                    <a:pt x="436" y="840"/>
                  </a:lnTo>
                  <a:lnTo>
                    <a:pt x="406" y="1080"/>
                  </a:lnTo>
                  <a:lnTo>
                    <a:pt x="421" y="1080"/>
                  </a:lnTo>
                  <a:lnTo>
                    <a:pt x="421" y="1095"/>
                  </a:lnTo>
                  <a:lnTo>
                    <a:pt x="406" y="1095"/>
                  </a:lnTo>
                  <a:lnTo>
                    <a:pt x="406" y="1155"/>
                  </a:lnTo>
                  <a:lnTo>
                    <a:pt x="436" y="1155"/>
                  </a:lnTo>
                  <a:lnTo>
                    <a:pt x="466" y="1140"/>
                  </a:lnTo>
                  <a:lnTo>
                    <a:pt x="541" y="1170"/>
                  </a:lnTo>
                  <a:lnTo>
                    <a:pt x="616" y="1155"/>
                  </a:lnTo>
                  <a:lnTo>
                    <a:pt x="646" y="1110"/>
                  </a:lnTo>
                  <a:lnTo>
                    <a:pt x="586" y="1110"/>
                  </a:lnTo>
                  <a:lnTo>
                    <a:pt x="526" y="1095"/>
                  </a:lnTo>
                  <a:lnTo>
                    <a:pt x="526" y="1080"/>
                  </a:lnTo>
                  <a:lnTo>
                    <a:pt x="556" y="1080"/>
                  </a:lnTo>
                  <a:lnTo>
                    <a:pt x="616" y="795"/>
                  </a:lnTo>
                  <a:lnTo>
                    <a:pt x="616" y="750"/>
                  </a:lnTo>
                  <a:lnTo>
                    <a:pt x="421" y="615"/>
                  </a:lnTo>
                  <a:lnTo>
                    <a:pt x="421" y="570"/>
                  </a:lnTo>
                  <a:lnTo>
                    <a:pt x="436" y="510"/>
                  </a:lnTo>
                  <a:lnTo>
                    <a:pt x="496" y="555"/>
                  </a:lnTo>
                  <a:lnTo>
                    <a:pt x="526" y="540"/>
                  </a:lnTo>
                  <a:lnTo>
                    <a:pt x="586" y="540"/>
                  </a:lnTo>
                  <a:lnTo>
                    <a:pt x="646" y="510"/>
                  </a:lnTo>
                  <a:lnTo>
                    <a:pt x="706" y="450"/>
                  </a:lnTo>
                  <a:lnTo>
                    <a:pt x="736" y="420"/>
                  </a:lnTo>
                  <a:lnTo>
                    <a:pt x="766" y="390"/>
                  </a:lnTo>
                  <a:lnTo>
                    <a:pt x="781" y="390"/>
                  </a:lnTo>
                  <a:lnTo>
                    <a:pt x="781" y="360"/>
                  </a:lnTo>
                  <a:lnTo>
                    <a:pt x="796" y="315"/>
                  </a:lnTo>
                  <a:lnTo>
                    <a:pt x="826" y="270"/>
                  </a:lnTo>
                  <a:lnTo>
                    <a:pt x="826" y="255"/>
                  </a:lnTo>
                  <a:lnTo>
                    <a:pt x="796" y="255"/>
                  </a:lnTo>
                  <a:lnTo>
                    <a:pt x="766" y="315"/>
                  </a:lnTo>
                  <a:lnTo>
                    <a:pt x="736" y="330"/>
                  </a:lnTo>
                  <a:lnTo>
                    <a:pt x="676" y="375"/>
                  </a:lnTo>
                  <a:lnTo>
                    <a:pt x="616" y="420"/>
                  </a:lnTo>
                  <a:lnTo>
                    <a:pt x="556" y="420"/>
                  </a:lnTo>
                  <a:lnTo>
                    <a:pt x="541" y="420"/>
                  </a:lnTo>
                  <a:lnTo>
                    <a:pt x="556" y="390"/>
                  </a:lnTo>
                  <a:lnTo>
                    <a:pt x="496" y="375"/>
                  </a:lnTo>
                  <a:lnTo>
                    <a:pt x="466" y="360"/>
                  </a:lnTo>
                  <a:lnTo>
                    <a:pt x="481" y="315"/>
                  </a:lnTo>
                  <a:lnTo>
                    <a:pt x="466" y="315"/>
                  </a:lnTo>
                  <a:lnTo>
                    <a:pt x="481" y="270"/>
                  </a:lnTo>
                  <a:lnTo>
                    <a:pt x="496" y="270"/>
                  </a:lnTo>
                  <a:lnTo>
                    <a:pt x="541" y="270"/>
                  </a:lnTo>
                  <a:lnTo>
                    <a:pt x="556" y="255"/>
                  </a:lnTo>
                  <a:lnTo>
                    <a:pt x="541" y="240"/>
                  </a:lnTo>
                  <a:lnTo>
                    <a:pt x="541" y="195"/>
                  </a:lnTo>
                  <a:lnTo>
                    <a:pt x="556" y="195"/>
                  </a:lnTo>
                  <a:lnTo>
                    <a:pt x="556" y="180"/>
                  </a:lnTo>
                  <a:lnTo>
                    <a:pt x="541" y="150"/>
                  </a:lnTo>
                  <a:lnTo>
                    <a:pt x="526" y="120"/>
                  </a:lnTo>
                  <a:lnTo>
                    <a:pt x="526" y="90"/>
                  </a:lnTo>
                  <a:lnTo>
                    <a:pt x="496" y="90"/>
                  </a:lnTo>
                  <a:lnTo>
                    <a:pt x="556" y="60"/>
                  </a:lnTo>
                  <a:close/>
                </a:path>
              </a:pathLst>
            </a:custGeom>
            <a:solidFill>
              <a:srgbClr val="80008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82" name="Freeform 38"/>
            <p:cNvSpPr>
              <a:spLocks noChangeAspect="1"/>
            </p:cNvSpPr>
            <p:nvPr/>
          </p:nvSpPr>
          <p:spPr bwMode="auto">
            <a:xfrm>
              <a:off x="5734" y="6135"/>
              <a:ext cx="826" cy="1230"/>
            </a:xfrm>
            <a:custGeom>
              <a:avLst/>
              <a:gdLst/>
              <a:ahLst/>
              <a:cxnLst>
                <a:cxn ang="0">
                  <a:pos x="496" y="60"/>
                </a:cxn>
                <a:cxn ang="0">
                  <a:pos x="466" y="15"/>
                </a:cxn>
                <a:cxn ang="0">
                  <a:pos x="391" y="0"/>
                </a:cxn>
                <a:cxn ang="0">
                  <a:pos x="330" y="30"/>
                </a:cxn>
                <a:cxn ang="0">
                  <a:pos x="285" y="120"/>
                </a:cxn>
                <a:cxn ang="0">
                  <a:pos x="300" y="180"/>
                </a:cxn>
                <a:cxn ang="0">
                  <a:pos x="345" y="210"/>
                </a:cxn>
                <a:cxn ang="0">
                  <a:pos x="345" y="255"/>
                </a:cxn>
                <a:cxn ang="0">
                  <a:pos x="300" y="270"/>
                </a:cxn>
                <a:cxn ang="0">
                  <a:pos x="240" y="375"/>
                </a:cxn>
                <a:cxn ang="0">
                  <a:pos x="180" y="540"/>
                </a:cxn>
                <a:cxn ang="0">
                  <a:pos x="165" y="675"/>
                </a:cxn>
                <a:cxn ang="0">
                  <a:pos x="210" y="690"/>
                </a:cxn>
                <a:cxn ang="0">
                  <a:pos x="165" y="870"/>
                </a:cxn>
                <a:cxn ang="0">
                  <a:pos x="60" y="1080"/>
                </a:cxn>
                <a:cxn ang="0">
                  <a:pos x="30" y="1095"/>
                </a:cxn>
                <a:cxn ang="0">
                  <a:pos x="45" y="1170"/>
                </a:cxn>
                <a:cxn ang="0">
                  <a:pos x="120" y="1215"/>
                </a:cxn>
                <a:cxn ang="0">
                  <a:pos x="240" y="1215"/>
                </a:cxn>
                <a:cxn ang="0">
                  <a:pos x="180" y="1170"/>
                </a:cxn>
                <a:cxn ang="0">
                  <a:pos x="180" y="1140"/>
                </a:cxn>
                <a:cxn ang="0">
                  <a:pos x="345" y="795"/>
                </a:cxn>
                <a:cxn ang="0">
                  <a:pos x="421" y="810"/>
                </a:cxn>
                <a:cxn ang="0">
                  <a:pos x="406" y="1080"/>
                </a:cxn>
                <a:cxn ang="0">
                  <a:pos x="421" y="1095"/>
                </a:cxn>
                <a:cxn ang="0">
                  <a:pos x="406" y="1155"/>
                </a:cxn>
                <a:cxn ang="0">
                  <a:pos x="466" y="1140"/>
                </a:cxn>
                <a:cxn ang="0">
                  <a:pos x="616" y="1155"/>
                </a:cxn>
                <a:cxn ang="0">
                  <a:pos x="586" y="1110"/>
                </a:cxn>
                <a:cxn ang="0">
                  <a:pos x="526" y="1080"/>
                </a:cxn>
                <a:cxn ang="0">
                  <a:pos x="616" y="795"/>
                </a:cxn>
                <a:cxn ang="0">
                  <a:pos x="421" y="615"/>
                </a:cxn>
                <a:cxn ang="0">
                  <a:pos x="436" y="510"/>
                </a:cxn>
                <a:cxn ang="0">
                  <a:pos x="526" y="540"/>
                </a:cxn>
                <a:cxn ang="0">
                  <a:pos x="646" y="510"/>
                </a:cxn>
                <a:cxn ang="0">
                  <a:pos x="736" y="420"/>
                </a:cxn>
                <a:cxn ang="0">
                  <a:pos x="781" y="390"/>
                </a:cxn>
                <a:cxn ang="0">
                  <a:pos x="796" y="315"/>
                </a:cxn>
                <a:cxn ang="0">
                  <a:pos x="826" y="255"/>
                </a:cxn>
                <a:cxn ang="0">
                  <a:pos x="766" y="315"/>
                </a:cxn>
                <a:cxn ang="0">
                  <a:pos x="676" y="375"/>
                </a:cxn>
                <a:cxn ang="0">
                  <a:pos x="556" y="420"/>
                </a:cxn>
                <a:cxn ang="0">
                  <a:pos x="556" y="390"/>
                </a:cxn>
                <a:cxn ang="0">
                  <a:pos x="466" y="360"/>
                </a:cxn>
                <a:cxn ang="0">
                  <a:pos x="466" y="315"/>
                </a:cxn>
                <a:cxn ang="0">
                  <a:pos x="496" y="270"/>
                </a:cxn>
                <a:cxn ang="0">
                  <a:pos x="556" y="255"/>
                </a:cxn>
                <a:cxn ang="0">
                  <a:pos x="541" y="195"/>
                </a:cxn>
                <a:cxn ang="0">
                  <a:pos x="556" y="180"/>
                </a:cxn>
                <a:cxn ang="0">
                  <a:pos x="526" y="120"/>
                </a:cxn>
                <a:cxn ang="0">
                  <a:pos x="496" y="90"/>
                </a:cxn>
              </a:cxnLst>
              <a:rect l="0" t="0" r="r" b="b"/>
              <a:pathLst>
                <a:path w="826" h="1230">
                  <a:moveTo>
                    <a:pt x="556" y="60"/>
                  </a:moveTo>
                  <a:lnTo>
                    <a:pt x="496" y="60"/>
                  </a:lnTo>
                  <a:lnTo>
                    <a:pt x="481" y="30"/>
                  </a:lnTo>
                  <a:lnTo>
                    <a:pt x="466" y="15"/>
                  </a:lnTo>
                  <a:lnTo>
                    <a:pt x="421" y="0"/>
                  </a:lnTo>
                  <a:lnTo>
                    <a:pt x="391" y="0"/>
                  </a:lnTo>
                  <a:lnTo>
                    <a:pt x="345" y="15"/>
                  </a:lnTo>
                  <a:lnTo>
                    <a:pt x="330" y="30"/>
                  </a:lnTo>
                  <a:lnTo>
                    <a:pt x="300" y="75"/>
                  </a:lnTo>
                  <a:lnTo>
                    <a:pt x="285" y="120"/>
                  </a:lnTo>
                  <a:lnTo>
                    <a:pt x="285" y="150"/>
                  </a:lnTo>
                  <a:lnTo>
                    <a:pt x="300" y="180"/>
                  </a:lnTo>
                  <a:lnTo>
                    <a:pt x="330" y="195"/>
                  </a:lnTo>
                  <a:lnTo>
                    <a:pt x="345" y="210"/>
                  </a:lnTo>
                  <a:lnTo>
                    <a:pt x="360" y="240"/>
                  </a:lnTo>
                  <a:lnTo>
                    <a:pt x="345" y="255"/>
                  </a:lnTo>
                  <a:lnTo>
                    <a:pt x="330" y="255"/>
                  </a:lnTo>
                  <a:lnTo>
                    <a:pt x="300" y="270"/>
                  </a:lnTo>
                  <a:lnTo>
                    <a:pt x="300" y="315"/>
                  </a:lnTo>
                  <a:lnTo>
                    <a:pt x="240" y="375"/>
                  </a:lnTo>
                  <a:lnTo>
                    <a:pt x="195" y="450"/>
                  </a:lnTo>
                  <a:lnTo>
                    <a:pt x="180" y="540"/>
                  </a:lnTo>
                  <a:lnTo>
                    <a:pt x="180" y="630"/>
                  </a:lnTo>
                  <a:lnTo>
                    <a:pt x="165" y="675"/>
                  </a:lnTo>
                  <a:lnTo>
                    <a:pt x="180" y="675"/>
                  </a:lnTo>
                  <a:lnTo>
                    <a:pt x="210" y="690"/>
                  </a:lnTo>
                  <a:lnTo>
                    <a:pt x="165" y="780"/>
                  </a:lnTo>
                  <a:lnTo>
                    <a:pt x="165" y="870"/>
                  </a:lnTo>
                  <a:lnTo>
                    <a:pt x="45" y="1050"/>
                  </a:lnTo>
                  <a:lnTo>
                    <a:pt x="60" y="1080"/>
                  </a:lnTo>
                  <a:lnTo>
                    <a:pt x="45" y="1095"/>
                  </a:lnTo>
                  <a:lnTo>
                    <a:pt x="30" y="1095"/>
                  </a:lnTo>
                  <a:lnTo>
                    <a:pt x="0" y="1140"/>
                  </a:lnTo>
                  <a:lnTo>
                    <a:pt x="45" y="1170"/>
                  </a:lnTo>
                  <a:lnTo>
                    <a:pt x="60" y="1170"/>
                  </a:lnTo>
                  <a:lnTo>
                    <a:pt x="120" y="1215"/>
                  </a:lnTo>
                  <a:lnTo>
                    <a:pt x="180" y="1230"/>
                  </a:lnTo>
                  <a:lnTo>
                    <a:pt x="240" y="1215"/>
                  </a:lnTo>
                  <a:lnTo>
                    <a:pt x="240" y="1170"/>
                  </a:lnTo>
                  <a:lnTo>
                    <a:pt x="180" y="1170"/>
                  </a:lnTo>
                  <a:lnTo>
                    <a:pt x="165" y="1140"/>
                  </a:lnTo>
                  <a:lnTo>
                    <a:pt x="180" y="1140"/>
                  </a:lnTo>
                  <a:lnTo>
                    <a:pt x="300" y="990"/>
                  </a:lnTo>
                  <a:lnTo>
                    <a:pt x="345" y="795"/>
                  </a:lnTo>
                  <a:lnTo>
                    <a:pt x="360" y="795"/>
                  </a:lnTo>
                  <a:lnTo>
                    <a:pt x="421" y="810"/>
                  </a:lnTo>
                  <a:lnTo>
                    <a:pt x="436" y="840"/>
                  </a:lnTo>
                  <a:lnTo>
                    <a:pt x="406" y="1080"/>
                  </a:lnTo>
                  <a:lnTo>
                    <a:pt x="421" y="1080"/>
                  </a:lnTo>
                  <a:lnTo>
                    <a:pt x="421" y="1095"/>
                  </a:lnTo>
                  <a:lnTo>
                    <a:pt x="406" y="1095"/>
                  </a:lnTo>
                  <a:lnTo>
                    <a:pt x="406" y="1155"/>
                  </a:lnTo>
                  <a:lnTo>
                    <a:pt x="436" y="1155"/>
                  </a:lnTo>
                  <a:lnTo>
                    <a:pt x="466" y="1140"/>
                  </a:lnTo>
                  <a:lnTo>
                    <a:pt x="541" y="1170"/>
                  </a:lnTo>
                  <a:lnTo>
                    <a:pt x="616" y="1155"/>
                  </a:lnTo>
                  <a:lnTo>
                    <a:pt x="646" y="1110"/>
                  </a:lnTo>
                  <a:lnTo>
                    <a:pt x="586" y="1110"/>
                  </a:lnTo>
                  <a:lnTo>
                    <a:pt x="526" y="1095"/>
                  </a:lnTo>
                  <a:lnTo>
                    <a:pt x="526" y="1080"/>
                  </a:lnTo>
                  <a:lnTo>
                    <a:pt x="556" y="1080"/>
                  </a:lnTo>
                  <a:lnTo>
                    <a:pt x="616" y="795"/>
                  </a:lnTo>
                  <a:lnTo>
                    <a:pt x="616" y="750"/>
                  </a:lnTo>
                  <a:lnTo>
                    <a:pt x="421" y="615"/>
                  </a:lnTo>
                  <a:lnTo>
                    <a:pt x="421" y="570"/>
                  </a:lnTo>
                  <a:lnTo>
                    <a:pt x="436" y="510"/>
                  </a:lnTo>
                  <a:lnTo>
                    <a:pt x="496" y="555"/>
                  </a:lnTo>
                  <a:lnTo>
                    <a:pt x="526" y="540"/>
                  </a:lnTo>
                  <a:lnTo>
                    <a:pt x="586" y="540"/>
                  </a:lnTo>
                  <a:lnTo>
                    <a:pt x="646" y="510"/>
                  </a:lnTo>
                  <a:lnTo>
                    <a:pt x="706" y="450"/>
                  </a:lnTo>
                  <a:lnTo>
                    <a:pt x="736" y="420"/>
                  </a:lnTo>
                  <a:lnTo>
                    <a:pt x="766" y="390"/>
                  </a:lnTo>
                  <a:lnTo>
                    <a:pt x="781" y="390"/>
                  </a:lnTo>
                  <a:lnTo>
                    <a:pt x="781" y="360"/>
                  </a:lnTo>
                  <a:lnTo>
                    <a:pt x="796" y="315"/>
                  </a:lnTo>
                  <a:lnTo>
                    <a:pt x="826" y="270"/>
                  </a:lnTo>
                  <a:lnTo>
                    <a:pt x="826" y="255"/>
                  </a:lnTo>
                  <a:lnTo>
                    <a:pt x="796" y="255"/>
                  </a:lnTo>
                  <a:lnTo>
                    <a:pt x="766" y="315"/>
                  </a:lnTo>
                  <a:lnTo>
                    <a:pt x="736" y="330"/>
                  </a:lnTo>
                  <a:lnTo>
                    <a:pt x="676" y="375"/>
                  </a:lnTo>
                  <a:lnTo>
                    <a:pt x="616" y="420"/>
                  </a:lnTo>
                  <a:lnTo>
                    <a:pt x="556" y="420"/>
                  </a:lnTo>
                  <a:lnTo>
                    <a:pt x="541" y="420"/>
                  </a:lnTo>
                  <a:lnTo>
                    <a:pt x="556" y="390"/>
                  </a:lnTo>
                  <a:lnTo>
                    <a:pt x="496" y="375"/>
                  </a:lnTo>
                  <a:lnTo>
                    <a:pt x="466" y="360"/>
                  </a:lnTo>
                  <a:lnTo>
                    <a:pt x="481" y="315"/>
                  </a:lnTo>
                  <a:lnTo>
                    <a:pt x="466" y="315"/>
                  </a:lnTo>
                  <a:lnTo>
                    <a:pt x="481" y="270"/>
                  </a:lnTo>
                  <a:lnTo>
                    <a:pt x="496" y="270"/>
                  </a:lnTo>
                  <a:lnTo>
                    <a:pt x="541" y="270"/>
                  </a:lnTo>
                  <a:lnTo>
                    <a:pt x="556" y="255"/>
                  </a:lnTo>
                  <a:lnTo>
                    <a:pt x="541" y="240"/>
                  </a:lnTo>
                  <a:lnTo>
                    <a:pt x="541" y="195"/>
                  </a:lnTo>
                  <a:lnTo>
                    <a:pt x="556" y="195"/>
                  </a:lnTo>
                  <a:lnTo>
                    <a:pt x="556" y="180"/>
                  </a:lnTo>
                  <a:lnTo>
                    <a:pt x="541" y="150"/>
                  </a:lnTo>
                  <a:lnTo>
                    <a:pt x="526" y="120"/>
                  </a:lnTo>
                  <a:lnTo>
                    <a:pt x="526" y="90"/>
                  </a:lnTo>
                  <a:lnTo>
                    <a:pt x="496" y="90"/>
                  </a:lnTo>
                  <a:lnTo>
                    <a:pt x="556" y="60"/>
                  </a:lnTo>
                </a:path>
              </a:pathLst>
            </a:custGeom>
            <a:solidFill>
              <a:srgbClr val="CC99FF"/>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42"/>
          <p:cNvGrpSpPr>
            <a:grpSpLocks noChangeAspect="1"/>
          </p:cNvGrpSpPr>
          <p:nvPr/>
        </p:nvGrpSpPr>
        <p:grpSpPr bwMode="auto">
          <a:xfrm>
            <a:off x="3770360" y="4446711"/>
            <a:ext cx="973139" cy="1257300"/>
            <a:chOff x="4577" y="6375"/>
            <a:chExt cx="826" cy="1200"/>
          </a:xfrm>
        </p:grpSpPr>
        <p:sp>
          <p:nvSpPr>
            <p:cNvPr id="1055787" name="Freeform 43"/>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close/>
                </a:path>
              </a:pathLst>
            </a:custGeom>
            <a:gradFill rotWithShape="1">
              <a:gsLst>
                <a:gs pos="0">
                  <a:srgbClr val="969696">
                    <a:alpha val="89999"/>
                  </a:srgbClr>
                </a:gs>
                <a:gs pos="100000">
                  <a:srgbClr val="969696">
                    <a:gamma/>
                    <a:shade val="46275"/>
                    <a:invGamma/>
                  </a:srgbClr>
                </a:gs>
              </a:gsLst>
              <a:path path="rect">
                <a:fillToRect l="50000" t="50000" r="50000" b="50000"/>
              </a:path>
            </a:gra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88" name="Freeform 44"/>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path>
              </a:pathLst>
            </a:custGeom>
            <a:solidFill>
              <a:srgbClr val="FFFF00">
                <a:alpha val="89999"/>
              </a:srgbClr>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7" name="Group 45"/>
          <p:cNvGrpSpPr>
            <a:grpSpLocks noChangeAspect="1"/>
          </p:cNvGrpSpPr>
          <p:nvPr/>
        </p:nvGrpSpPr>
        <p:grpSpPr bwMode="auto">
          <a:xfrm>
            <a:off x="2402399" y="4613392"/>
            <a:ext cx="973139" cy="1271588"/>
            <a:chOff x="3991" y="6435"/>
            <a:chExt cx="826" cy="1215"/>
          </a:xfrm>
        </p:grpSpPr>
        <p:sp>
          <p:nvSpPr>
            <p:cNvPr id="1055790" name="Freeform 46"/>
            <p:cNvSpPr>
              <a:spLocks noChangeAspect="1"/>
            </p:cNvSpPr>
            <p:nvPr/>
          </p:nvSpPr>
          <p:spPr bwMode="auto">
            <a:xfrm>
              <a:off x="3991" y="6435"/>
              <a:ext cx="826" cy="1215"/>
            </a:xfrm>
            <a:custGeom>
              <a:avLst/>
              <a:gdLst/>
              <a:ahLst/>
              <a:cxnLst>
                <a:cxn ang="0">
                  <a:pos x="480" y="30"/>
                </a:cxn>
                <a:cxn ang="0">
                  <a:pos x="420" y="0"/>
                </a:cxn>
                <a:cxn ang="0">
                  <a:pos x="360" y="0"/>
                </a:cxn>
                <a:cxn ang="0">
                  <a:pos x="285" y="15"/>
                </a:cxn>
                <a:cxn ang="0">
                  <a:pos x="270" y="120"/>
                </a:cxn>
                <a:cxn ang="0">
                  <a:pos x="285" y="180"/>
                </a:cxn>
                <a:cxn ang="0">
                  <a:pos x="300" y="180"/>
                </a:cxn>
                <a:cxn ang="0">
                  <a:pos x="345" y="240"/>
                </a:cxn>
                <a:cxn ang="0">
                  <a:pos x="300" y="255"/>
                </a:cxn>
                <a:cxn ang="0">
                  <a:pos x="285" y="300"/>
                </a:cxn>
                <a:cxn ang="0">
                  <a:pos x="210" y="435"/>
                </a:cxn>
                <a:cxn ang="0">
                  <a:pos x="165" y="630"/>
                </a:cxn>
                <a:cxn ang="0">
                  <a:pos x="165" y="675"/>
                </a:cxn>
                <a:cxn ang="0">
                  <a:pos x="165" y="780"/>
                </a:cxn>
                <a:cxn ang="0">
                  <a:pos x="30" y="1050"/>
                </a:cxn>
                <a:cxn ang="0">
                  <a:pos x="45" y="1095"/>
                </a:cxn>
                <a:cxn ang="0">
                  <a:pos x="0" y="1140"/>
                </a:cxn>
                <a:cxn ang="0">
                  <a:pos x="60" y="1155"/>
                </a:cxn>
                <a:cxn ang="0">
                  <a:pos x="180" y="1215"/>
                </a:cxn>
                <a:cxn ang="0">
                  <a:pos x="225" y="1170"/>
                </a:cxn>
                <a:cxn ang="0">
                  <a:pos x="150" y="1140"/>
                </a:cxn>
                <a:cxn ang="0">
                  <a:pos x="180" y="1140"/>
                </a:cxn>
                <a:cxn ang="0">
                  <a:pos x="345" y="795"/>
                </a:cxn>
                <a:cxn ang="0">
                  <a:pos x="405" y="795"/>
                </a:cxn>
                <a:cxn ang="0">
                  <a:pos x="390" y="1050"/>
                </a:cxn>
                <a:cxn ang="0">
                  <a:pos x="405" y="1080"/>
                </a:cxn>
                <a:cxn ang="0">
                  <a:pos x="390" y="1140"/>
                </a:cxn>
                <a:cxn ang="0">
                  <a:pos x="465" y="1140"/>
                </a:cxn>
                <a:cxn ang="0">
                  <a:pos x="631" y="1140"/>
                </a:cxn>
                <a:cxn ang="0">
                  <a:pos x="571" y="1095"/>
                </a:cxn>
                <a:cxn ang="0">
                  <a:pos x="526" y="1050"/>
                </a:cxn>
                <a:cxn ang="0">
                  <a:pos x="601" y="780"/>
                </a:cxn>
                <a:cxn ang="0">
                  <a:pos x="405" y="600"/>
                </a:cxn>
                <a:cxn ang="0">
                  <a:pos x="420" y="510"/>
                </a:cxn>
                <a:cxn ang="0">
                  <a:pos x="510" y="540"/>
                </a:cxn>
                <a:cxn ang="0">
                  <a:pos x="631" y="495"/>
                </a:cxn>
                <a:cxn ang="0">
                  <a:pos x="721" y="390"/>
                </a:cxn>
                <a:cxn ang="0">
                  <a:pos x="766" y="375"/>
                </a:cxn>
                <a:cxn ang="0">
                  <a:pos x="796" y="330"/>
                </a:cxn>
                <a:cxn ang="0">
                  <a:pos x="811" y="270"/>
                </a:cxn>
                <a:cxn ang="0">
                  <a:pos x="811" y="255"/>
                </a:cxn>
                <a:cxn ang="0">
                  <a:pos x="751" y="315"/>
                </a:cxn>
                <a:cxn ang="0">
                  <a:pos x="661" y="360"/>
                </a:cxn>
                <a:cxn ang="0">
                  <a:pos x="571" y="390"/>
                </a:cxn>
                <a:cxn ang="0">
                  <a:pos x="541" y="375"/>
                </a:cxn>
                <a:cxn ang="0">
                  <a:pos x="450" y="330"/>
                </a:cxn>
                <a:cxn ang="0">
                  <a:pos x="450" y="300"/>
                </a:cxn>
                <a:cxn ang="0">
                  <a:pos x="480" y="270"/>
                </a:cxn>
                <a:cxn ang="0">
                  <a:pos x="541" y="255"/>
                </a:cxn>
                <a:cxn ang="0">
                  <a:pos x="526" y="195"/>
                </a:cxn>
                <a:cxn ang="0">
                  <a:pos x="526" y="135"/>
                </a:cxn>
                <a:cxn ang="0">
                  <a:pos x="510" y="90"/>
                </a:cxn>
                <a:cxn ang="0">
                  <a:pos x="541" y="30"/>
                </a:cxn>
              </a:cxnLst>
              <a:rect l="0" t="0" r="r" b="b"/>
              <a:pathLst>
                <a:path w="826" h="1215">
                  <a:moveTo>
                    <a:pt x="541" y="30"/>
                  </a:moveTo>
                  <a:lnTo>
                    <a:pt x="480" y="30"/>
                  </a:lnTo>
                  <a:lnTo>
                    <a:pt x="450" y="15"/>
                  </a:lnTo>
                  <a:lnTo>
                    <a:pt x="420" y="0"/>
                  </a:lnTo>
                  <a:lnTo>
                    <a:pt x="390" y="0"/>
                  </a:lnTo>
                  <a:lnTo>
                    <a:pt x="360" y="0"/>
                  </a:lnTo>
                  <a:lnTo>
                    <a:pt x="330" y="0"/>
                  </a:lnTo>
                  <a:lnTo>
                    <a:pt x="285" y="15"/>
                  </a:lnTo>
                  <a:lnTo>
                    <a:pt x="270" y="75"/>
                  </a:lnTo>
                  <a:lnTo>
                    <a:pt x="270" y="120"/>
                  </a:lnTo>
                  <a:lnTo>
                    <a:pt x="270" y="135"/>
                  </a:lnTo>
                  <a:lnTo>
                    <a:pt x="285" y="180"/>
                  </a:lnTo>
                  <a:lnTo>
                    <a:pt x="285" y="150"/>
                  </a:lnTo>
                  <a:lnTo>
                    <a:pt x="300" y="180"/>
                  </a:lnTo>
                  <a:lnTo>
                    <a:pt x="330" y="195"/>
                  </a:lnTo>
                  <a:lnTo>
                    <a:pt x="345" y="240"/>
                  </a:lnTo>
                  <a:lnTo>
                    <a:pt x="330" y="240"/>
                  </a:lnTo>
                  <a:lnTo>
                    <a:pt x="300" y="255"/>
                  </a:lnTo>
                  <a:lnTo>
                    <a:pt x="285" y="270"/>
                  </a:lnTo>
                  <a:lnTo>
                    <a:pt x="285" y="300"/>
                  </a:lnTo>
                  <a:lnTo>
                    <a:pt x="225" y="360"/>
                  </a:lnTo>
                  <a:lnTo>
                    <a:pt x="210" y="435"/>
                  </a:lnTo>
                  <a:lnTo>
                    <a:pt x="180" y="540"/>
                  </a:lnTo>
                  <a:lnTo>
                    <a:pt x="165" y="630"/>
                  </a:lnTo>
                  <a:lnTo>
                    <a:pt x="150" y="675"/>
                  </a:lnTo>
                  <a:lnTo>
                    <a:pt x="165" y="675"/>
                  </a:lnTo>
                  <a:lnTo>
                    <a:pt x="180" y="675"/>
                  </a:lnTo>
                  <a:lnTo>
                    <a:pt x="165" y="780"/>
                  </a:lnTo>
                  <a:lnTo>
                    <a:pt x="165" y="870"/>
                  </a:lnTo>
                  <a:lnTo>
                    <a:pt x="30" y="1050"/>
                  </a:lnTo>
                  <a:lnTo>
                    <a:pt x="45" y="1080"/>
                  </a:lnTo>
                  <a:lnTo>
                    <a:pt x="45" y="1095"/>
                  </a:lnTo>
                  <a:lnTo>
                    <a:pt x="30" y="1095"/>
                  </a:lnTo>
                  <a:lnTo>
                    <a:pt x="0" y="1140"/>
                  </a:lnTo>
                  <a:lnTo>
                    <a:pt x="45" y="1170"/>
                  </a:lnTo>
                  <a:lnTo>
                    <a:pt x="60" y="1155"/>
                  </a:lnTo>
                  <a:lnTo>
                    <a:pt x="120" y="1215"/>
                  </a:lnTo>
                  <a:lnTo>
                    <a:pt x="180" y="1215"/>
                  </a:lnTo>
                  <a:lnTo>
                    <a:pt x="225" y="1215"/>
                  </a:lnTo>
                  <a:lnTo>
                    <a:pt x="225" y="1170"/>
                  </a:lnTo>
                  <a:lnTo>
                    <a:pt x="180" y="1155"/>
                  </a:lnTo>
                  <a:lnTo>
                    <a:pt x="150" y="1140"/>
                  </a:lnTo>
                  <a:lnTo>
                    <a:pt x="165" y="1110"/>
                  </a:lnTo>
                  <a:lnTo>
                    <a:pt x="180" y="1140"/>
                  </a:lnTo>
                  <a:lnTo>
                    <a:pt x="285" y="990"/>
                  </a:lnTo>
                  <a:lnTo>
                    <a:pt x="345" y="795"/>
                  </a:lnTo>
                  <a:lnTo>
                    <a:pt x="360" y="780"/>
                  </a:lnTo>
                  <a:lnTo>
                    <a:pt x="405" y="795"/>
                  </a:lnTo>
                  <a:lnTo>
                    <a:pt x="450" y="840"/>
                  </a:lnTo>
                  <a:lnTo>
                    <a:pt x="390" y="1050"/>
                  </a:lnTo>
                  <a:lnTo>
                    <a:pt x="405" y="1050"/>
                  </a:lnTo>
                  <a:lnTo>
                    <a:pt x="405" y="1080"/>
                  </a:lnTo>
                  <a:lnTo>
                    <a:pt x="405" y="1095"/>
                  </a:lnTo>
                  <a:lnTo>
                    <a:pt x="390" y="1140"/>
                  </a:lnTo>
                  <a:lnTo>
                    <a:pt x="450" y="1155"/>
                  </a:lnTo>
                  <a:lnTo>
                    <a:pt x="465" y="1140"/>
                  </a:lnTo>
                  <a:lnTo>
                    <a:pt x="541" y="1155"/>
                  </a:lnTo>
                  <a:lnTo>
                    <a:pt x="631" y="1140"/>
                  </a:lnTo>
                  <a:lnTo>
                    <a:pt x="631" y="1110"/>
                  </a:lnTo>
                  <a:lnTo>
                    <a:pt x="571" y="1095"/>
                  </a:lnTo>
                  <a:lnTo>
                    <a:pt x="526" y="1080"/>
                  </a:lnTo>
                  <a:lnTo>
                    <a:pt x="526" y="1050"/>
                  </a:lnTo>
                  <a:lnTo>
                    <a:pt x="571" y="1080"/>
                  </a:lnTo>
                  <a:lnTo>
                    <a:pt x="601" y="780"/>
                  </a:lnTo>
                  <a:lnTo>
                    <a:pt x="601" y="750"/>
                  </a:lnTo>
                  <a:lnTo>
                    <a:pt x="405" y="600"/>
                  </a:lnTo>
                  <a:lnTo>
                    <a:pt x="405" y="555"/>
                  </a:lnTo>
                  <a:lnTo>
                    <a:pt x="420" y="510"/>
                  </a:lnTo>
                  <a:lnTo>
                    <a:pt x="480" y="540"/>
                  </a:lnTo>
                  <a:lnTo>
                    <a:pt x="510" y="540"/>
                  </a:lnTo>
                  <a:lnTo>
                    <a:pt x="571" y="510"/>
                  </a:lnTo>
                  <a:lnTo>
                    <a:pt x="631" y="495"/>
                  </a:lnTo>
                  <a:lnTo>
                    <a:pt x="691" y="450"/>
                  </a:lnTo>
                  <a:lnTo>
                    <a:pt x="721" y="390"/>
                  </a:lnTo>
                  <a:lnTo>
                    <a:pt x="751" y="375"/>
                  </a:lnTo>
                  <a:lnTo>
                    <a:pt x="766" y="375"/>
                  </a:lnTo>
                  <a:lnTo>
                    <a:pt x="781" y="375"/>
                  </a:lnTo>
                  <a:lnTo>
                    <a:pt x="796" y="330"/>
                  </a:lnTo>
                  <a:lnTo>
                    <a:pt x="811" y="300"/>
                  </a:lnTo>
                  <a:lnTo>
                    <a:pt x="811" y="270"/>
                  </a:lnTo>
                  <a:lnTo>
                    <a:pt x="826" y="255"/>
                  </a:lnTo>
                  <a:lnTo>
                    <a:pt x="811" y="255"/>
                  </a:lnTo>
                  <a:lnTo>
                    <a:pt x="766" y="300"/>
                  </a:lnTo>
                  <a:lnTo>
                    <a:pt x="751" y="315"/>
                  </a:lnTo>
                  <a:lnTo>
                    <a:pt x="721" y="315"/>
                  </a:lnTo>
                  <a:lnTo>
                    <a:pt x="661" y="360"/>
                  </a:lnTo>
                  <a:lnTo>
                    <a:pt x="601" y="390"/>
                  </a:lnTo>
                  <a:lnTo>
                    <a:pt x="571" y="390"/>
                  </a:lnTo>
                  <a:lnTo>
                    <a:pt x="526" y="390"/>
                  </a:lnTo>
                  <a:lnTo>
                    <a:pt x="541" y="375"/>
                  </a:lnTo>
                  <a:lnTo>
                    <a:pt x="480" y="375"/>
                  </a:lnTo>
                  <a:lnTo>
                    <a:pt x="450" y="330"/>
                  </a:lnTo>
                  <a:lnTo>
                    <a:pt x="465" y="315"/>
                  </a:lnTo>
                  <a:lnTo>
                    <a:pt x="450" y="300"/>
                  </a:lnTo>
                  <a:lnTo>
                    <a:pt x="465" y="270"/>
                  </a:lnTo>
                  <a:lnTo>
                    <a:pt x="480" y="270"/>
                  </a:lnTo>
                  <a:lnTo>
                    <a:pt x="526" y="270"/>
                  </a:lnTo>
                  <a:lnTo>
                    <a:pt x="541" y="255"/>
                  </a:lnTo>
                  <a:lnTo>
                    <a:pt x="526" y="210"/>
                  </a:lnTo>
                  <a:lnTo>
                    <a:pt x="526" y="195"/>
                  </a:lnTo>
                  <a:lnTo>
                    <a:pt x="541" y="180"/>
                  </a:lnTo>
                  <a:lnTo>
                    <a:pt x="526" y="135"/>
                  </a:lnTo>
                  <a:lnTo>
                    <a:pt x="510" y="120"/>
                  </a:lnTo>
                  <a:lnTo>
                    <a:pt x="510" y="90"/>
                  </a:lnTo>
                  <a:lnTo>
                    <a:pt x="480" y="75"/>
                  </a:lnTo>
                  <a:lnTo>
                    <a:pt x="541" y="30"/>
                  </a:lnTo>
                  <a:close/>
                </a:path>
              </a:pathLst>
            </a:custGeom>
            <a:solidFill>
              <a:srgbClr val="00CCFF"/>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1" name="Freeform 47"/>
            <p:cNvSpPr>
              <a:spLocks noChangeAspect="1"/>
            </p:cNvSpPr>
            <p:nvPr/>
          </p:nvSpPr>
          <p:spPr bwMode="auto">
            <a:xfrm>
              <a:off x="3991" y="6435"/>
              <a:ext cx="826" cy="1215"/>
            </a:xfrm>
            <a:custGeom>
              <a:avLst/>
              <a:gdLst/>
              <a:ahLst/>
              <a:cxnLst>
                <a:cxn ang="0">
                  <a:pos x="480" y="30"/>
                </a:cxn>
                <a:cxn ang="0">
                  <a:pos x="420" y="0"/>
                </a:cxn>
                <a:cxn ang="0">
                  <a:pos x="360" y="0"/>
                </a:cxn>
                <a:cxn ang="0">
                  <a:pos x="285" y="15"/>
                </a:cxn>
                <a:cxn ang="0">
                  <a:pos x="270" y="120"/>
                </a:cxn>
                <a:cxn ang="0">
                  <a:pos x="285" y="180"/>
                </a:cxn>
                <a:cxn ang="0">
                  <a:pos x="300" y="180"/>
                </a:cxn>
                <a:cxn ang="0">
                  <a:pos x="345" y="240"/>
                </a:cxn>
                <a:cxn ang="0">
                  <a:pos x="300" y="255"/>
                </a:cxn>
                <a:cxn ang="0">
                  <a:pos x="285" y="300"/>
                </a:cxn>
                <a:cxn ang="0">
                  <a:pos x="210" y="435"/>
                </a:cxn>
                <a:cxn ang="0">
                  <a:pos x="165" y="630"/>
                </a:cxn>
                <a:cxn ang="0">
                  <a:pos x="165" y="675"/>
                </a:cxn>
                <a:cxn ang="0">
                  <a:pos x="165" y="780"/>
                </a:cxn>
                <a:cxn ang="0">
                  <a:pos x="30" y="1050"/>
                </a:cxn>
                <a:cxn ang="0">
                  <a:pos x="45" y="1095"/>
                </a:cxn>
                <a:cxn ang="0">
                  <a:pos x="0" y="1140"/>
                </a:cxn>
                <a:cxn ang="0">
                  <a:pos x="60" y="1155"/>
                </a:cxn>
                <a:cxn ang="0">
                  <a:pos x="180" y="1215"/>
                </a:cxn>
                <a:cxn ang="0">
                  <a:pos x="225" y="1170"/>
                </a:cxn>
                <a:cxn ang="0">
                  <a:pos x="150" y="1140"/>
                </a:cxn>
                <a:cxn ang="0">
                  <a:pos x="180" y="1140"/>
                </a:cxn>
                <a:cxn ang="0">
                  <a:pos x="345" y="795"/>
                </a:cxn>
                <a:cxn ang="0">
                  <a:pos x="405" y="795"/>
                </a:cxn>
                <a:cxn ang="0">
                  <a:pos x="390" y="1050"/>
                </a:cxn>
                <a:cxn ang="0">
                  <a:pos x="405" y="1080"/>
                </a:cxn>
                <a:cxn ang="0">
                  <a:pos x="390" y="1140"/>
                </a:cxn>
                <a:cxn ang="0">
                  <a:pos x="465" y="1140"/>
                </a:cxn>
                <a:cxn ang="0">
                  <a:pos x="631" y="1140"/>
                </a:cxn>
                <a:cxn ang="0">
                  <a:pos x="571" y="1095"/>
                </a:cxn>
                <a:cxn ang="0">
                  <a:pos x="526" y="1050"/>
                </a:cxn>
                <a:cxn ang="0">
                  <a:pos x="601" y="780"/>
                </a:cxn>
                <a:cxn ang="0">
                  <a:pos x="405" y="600"/>
                </a:cxn>
                <a:cxn ang="0">
                  <a:pos x="420" y="510"/>
                </a:cxn>
                <a:cxn ang="0">
                  <a:pos x="510" y="540"/>
                </a:cxn>
                <a:cxn ang="0">
                  <a:pos x="631" y="495"/>
                </a:cxn>
                <a:cxn ang="0">
                  <a:pos x="721" y="390"/>
                </a:cxn>
                <a:cxn ang="0">
                  <a:pos x="766" y="375"/>
                </a:cxn>
                <a:cxn ang="0">
                  <a:pos x="796" y="330"/>
                </a:cxn>
                <a:cxn ang="0">
                  <a:pos x="811" y="270"/>
                </a:cxn>
                <a:cxn ang="0">
                  <a:pos x="811" y="255"/>
                </a:cxn>
                <a:cxn ang="0">
                  <a:pos x="751" y="315"/>
                </a:cxn>
                <a:cxn ang="0">
                  <a:pos x="661" y="360"/>
                </a:cxn>
                <a:cxn ang="0">
                  <a:pos x="571" y="390"/>
                </a:cxn>
                <a:cxn ang="0">
                  <a:pos x="541" y="375"/>
                </a:cxn>
                <a:cxn ang="0">
                  <a:pos x="450" y="330"/>
                </a:cxn>
                <a:cxn ang="0">
                  <a:pos x="450" y="300"/>
                </a:cxn>
                <a:cxn ang="0">
                  <a:pos x="480" y="270"/>
                </a:cxn>
                <a:cxn ang="0">
                  <a:pos x="541" y="255"/>
                </a:cxn>
                <a:cxn ang="0">
                  <a:pos x="526" y="195"/>
                </a:cxn>
                <a:cxn ang="0">
                  <a:pos x="526" y="135"/>
                </a:cxn>
                <a:cxn ang="0">
                  <a:pos x="510" y="90"/>
                </a:cxn>
                <a:cxn ang="0">
                  <a:pos x="541" y="30"/>
                </a:cxn>
              </a:cxnLst>
              <a:rect l="0" t="0" r="r" b="b"/>
              <a:pathLst>
                <a:path w="826" h="1215">
                  <a:moveTo>
                    <a:pt x="541" y="30"/>
                  </a:moveTo>
                  <a:lnTo>
                    <a:pt x="480" y="30"/>
                  </a:lnTo>
                  <a:lnTo>
                    <a:pt x="450" y="15"/>
                  </a:lnTo>
                  <a:lnTo>
                    <a:pt x="420" y="0"/>
                  </a:lnTo>
                  <a:lnTo>
                    <a:pt x="390" y="0"/>
                  </a:lnTo>
                  <a:lnTo>
                    <a:pt x="360" y="0"/>
                  </a:lnTo>
                  <a:lnTo>
                    <a:pt x="330" y="0"/>
                  </a:lnTo>
                  <a:lnTo>
                    <a:pt x="285" y="15"/>
                  </a:lnTo>
                  <a:lnTo>
                    <a:pt x="270" y="75"/>
                  </a:lnTo>
                  <a:lnTo>
                    <a:pt x="270" y="120"/>
                  </a:lnTo>
                  <a:lnTo>
                    <a:pt x="270" y="135"/>
                  </a:lnTo>
                  <a:lnTo>
                    <a:pt x="285" y="180"/>
                  </a:lnTo>
                  <a:lnTo>
                    <a:pt x="285" y="150"/>
                  </a:lnTo>
                  <a:lnTo>
                    <a:pt x="300" y="180"/>
                  </a:lnTo>
                  <a:lnTo>
                    <a:pt x="330" y="195"/>
                  </a:lnTo>
                  <a:lnTo>
                    <a:pt x="345" y="240"/>
                  </a:lnTo>
                  <a:lnTo>
                    <a:pt x="330" y="240"/>
                  </a:lnTo>
                  <a:lnTo>
                    <a:pt x="300" y="255"/>
                  </a:lnTo>
                  <a:lnTo>
                    <a:pt x="285" y="270"/>
                  </a:lnTo>
                  <a:lnTo>
                    <a:pt x="285" y="300"/>
                  </a:lnTo>
                  <a:lnTo>
                    <a:pt x="225" y="360"/>
                  </a:lnTo>
                  <a:lnTo>
                    <a:pt x="210" y="435"/>
                  </a:lnTo>
                  <a:lnTo>
                    <a:pt x="180" y="540"/>
                  </a:lnTo>
                  <a:lnTo>
                    <a:pt x="165" y="630"/>
                  </a:lnTo>
                  <a:lnTo>
                    <a:pt x="150" y="675"/>
                  </a:lnTo>
                  <a:lnTo>
                    <a:pt x="165" y="675"/>
                  </a:lnTo>
                  <a:lnTo>
                    <a:pt x="180" y="675"/>
                  </a:lnTo>
                  <a:lnTo>
                    <a:pt x="165" y="780"/>
                  </a:lnTo>
                  <a:lnTo>
                    <a:pt x="165" y="870"/>
                  </a:lnTo>
                  <a:lnTo>
                    <a:pt x="30" y="1050"/>
                  </a:lnTo>
                  <a:lnTo>
                    <a:pt x="45" y="1080"/>
                  </a:lnTo>
                  <a:lnTo>
                    <a:pt x="45" y="1095"/>
                  </a:lnTo>
                  <a:lnTo>
                    <a:pt x="30" y="1095"/>
                  </a:lnTo>
                  <a:lnTo>
                    <a:pt x="0" y="1140"/>
                  </a:lnTo>
                  <a:lnTo>
                    <a:pt x="45" y="1170"/>
                  </a:lnTo>
                  <a:lnTo>
                    <a:pt x="60" y="1155"/>
                  </a:lnTo>
                  <a:lnTo>
                    <a:pt x="120" y="1215"/>
                  </a:lnTo>
                  <a:lnTo>
                    <a:pt x="180" y="1215"/>
                  </a:lnTo>
                  <a:lnTo>
                    <a:pt x="225" y="1215"/>
                  </a:lnTo>
                  <a:lnTo>
                    <a:pt x="225" y="1170"/>
                  </a:lnTo>
                  <a:lnTo>
                    <a:pt x="180" y="1155"/>
                  </a:lnTo>
                  <a:lnTo>
                    <a:pt x="150" y="1140"/>
                  </a:lnTo>
                  <a:lnTo>
                    <a:pt x="165" y="1110"/>
                  </a:lnTo>
                  <a:lnTo>
                    <a:pt x="180" y="1140"/>
                  </a:lnTo>
                  <a:lnTo>
                    <a:pt x="285" y="990"/>
                  </a:lnTo>
                  <a:lnTo>
                    <a:pt x="345" y="795"/>
                  </a:lnTo>
                  <a:lnTo>
                    <a:pt x="360" y="780"/>
                  </a:lnTo>
                  <a:lnTo>
                    <a:pt x="405" y="795"/>
                  </a:lnTo>
                  <a:lnTo>
                    <a:pt x="450" y="840"/>
                  </a:lnTo>
                  <a:lnTo>
                    <a:pt x="390" y="1050"/>
                  </a:lnTo>
                  <a:lnTo>
                    <a:pt x="405" y="1050"/>
                  </a:lnTo>
                  <a:lnTo>
                    <a:pt x="405" y="1080"/>
                  </a:lnTo>
                  <a:lnTo>
                    <a:pt x="405" y="1095"/>
                  </a:lnTo>
                  <a:lnTo>
                    <a:pt x="390" y="1140"/>
                  </a:lnTo>
                  <a:lnTo>
                    <a:pt x="450" y="1155"/>
                  </a:lnTo>
                  <a:lnTo>
                    <a:pt x="465" y="1140"/>
                  </a:lnTo>
                  <a:lnTo>
                    <a:pt x="541" y="1155"/>
                  </a:lnTo>
                  <a:lnTo>
                    <a:pt x="631" y="1140"/>
                  </a:lnTo>
                  <a:lnTo>
                    <a:pt x="631" y="1110"/>
                  </a:lnTo>
                  <a:lnTo>
                    <a:pt x="571" y="1095"/>
                  </a:lnTo>
                  <a:lnTo>
                    <a:pt x="526" y="1080"/>
                  </a:lnTo>
                  <a:lnTo>
                    <a:pt x="526" y="1050"/>
                  </a:lnTo>
                  <a:lnTo>
                    <a:pt x="571" y="1080"/>
                  </a:lnTo>
                  <a:lnTo>
                    <a:pt x="601" y="780"/>
                  </a:lnTo>
                  <a:lnTo>
                    <a:pt x="601" y="750"/>
                  </a:lnTo>
                  <a:lnTo>
                    <a:pt x="405" y="600"/>
                  </a:lnTo>
                  <a:lnTo>
                    <a:pt x="405" y="555"/>
                  </a:lnTo>
                  <a:lnTo>
                    <a:pt x="420" y="510"/>
                  </a:lnTo>
                  <a:lnTo>
                    <a:pt x="480" y="540"/>
                  </a:lnTo>
                  <a:lnTo>
                    <a:pt x="510" y="540"/>
                  </a:lnTo>
                  <a:lnTo>
                    <a:pt x="571" y="510"/>
                  </a:lnTo>
                  <a:lnTo>
                    <a:pt x="631" y="495"/>
                  </a:lnTo>
                  <a:lnTo>
                    <a:pt x="691" y="450"/>
                  </a:lnTo>
                  <a:lnTo>
                    <a:pt x="721" y="390"/>
                  </a:lnTo>
                  <a:lnTo>
                    <a:pt x="751" y="375"/>
                  </a:lnTo>
                  <a:lnTo>
                    <a:pt x="766" y="375"/>
                  </a:lnTo>
                  <a:lnTo>
                    <a:pt x="781" y="375"/>
                  </a:lnTo>
                  <a:lnTo>
                    <a:pt x="796" y="330"/>
                  </a:lnTo>
                  <a:lnTo>
                    <a:pt x="811" y="300"/>
                  </a:lnTo>
                  <a:lnTo>
                    <a:pt x="811" y="270"/>
                  </a:lnTo>
                  <a:lnTo>
                    <a:pt x="826" y="255"/>
                  </a:lnTo>
                  <a:lnTo>
                    <a:pt x="811" y="255"/>
                  </a:lnTo>
                  <a:lnTo>
                    <a:pt x="766" y="300"/>
                  </a:lnTo>
                  <a:lnTo>
                    <a:pt x="751" y="315"/>
                  </a:lnTo>
                  <a:lnTo>
                    <a:pt x="721" y="315"/>
                  </a:lnTo>
                  <a:lnTo>
                    <a:pt x="661" y="360"/>
                  </a:lnTo>
                  <a:lnTo>
                    <a:pt x="601" y="390"/>
                  </a:lnTo>
                  <a:lnTo>
                    <a:pt x="571" y="390"/>
                  </a:lnTo>
                  <a:lnTo>
                    <a:pt x="526" y="390"/>
                  </a:lnTo>
                  <a:lnTo>
                    <a:pt x="541" y="375"/>
                  </a:lnTo>
                  <a:lnTo>
                    <a:pt x="480" y="375"/>
                  </a:lnTo>
                  <a:lnTo>
                    <a:pt x="450" y="330"/>
                  </a:lnTo>
                  <a:lnTo>
                    <a:pt x="465" y="315"/>
                  </a:lnTo>
                  <a:lnTo>
                    <a:pt x="450" y="300"/>
                  </a:lnTo>
                  <a:lnTo>
                    <a:pt x="465" y="270"/>
                  </a:lnTo>
                  <a:lnTo>
                    <a:pt x="480" y="270"/>
                  </a:lnTo>
                  <a:lnTo>
                    <a:pt x="526" y="270"/>
                  </a:lnTo>
                  <a:lnTo>
                    <a:pt x="541" y="255"/>
                  </a:lnTo>
                  <a:lnTo>
                    <a:pt x="526" y="210"/>
                  </a:lnTo>
                  <a:lnTo>
                    <a:pt x="526" y="195"/>
                  </a:lnTo>
                  <a:lnTo>
                    <a:pt x="541" y="180"/>
                  </a:lnTo>
                  <a:lnTo>
                    <a:pt x="526" y="135"/>
                  </a:lnTo>
                  <a:lnTo>
                    <a:pt x="510" y="120"/>
                  </a:lnTo>
                  <a:lnTo>
                    <a:pt x="510" y="90"/>
                  </a:lnTo>
                  <a:lnTo>
                    <a:pt x="480" y="75"/>
                  </a:lnTo>
                  <a:lnTo>
                    <a:pt x="541" y="30"/>
                  </a:lnTo>
                </a:path>
              </a:pathLst>
            </a:custGeom>
            <a:solidFill>
              <a:srgbClr val="00CCFF"/>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055792" name="Rectangle 48"/>
          <p:cNvSpPr>
            <a:spLocks noChangeAspect="1" noChangeArrowheads="1"/>
          </p:cNvSpPr>
          <p:nvPr/>
        </p:nvSpPr>
        <p:spPr bwMode="auto">
          <a:xfrm>
            <a:off x="3132852" y="3106856"/>
            <a:ext cx="615553"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家族</a:t>
            </a:r>
          </a:p>
        </p:txBody>
      </p:sp>
      <p:sp>
        <p:nvSpPr>
          <p:cNvPr id="1055794" name="Line 50"/>
          <p:cNvSpPr>
            <a:spLocks noChangeShapeType="1"/>
          </p:cNvSpPr>
          <p:nvPr/>
        </p:nvSpPr>
        <p:spPr bwMode="auto">
          <a:xfrm flipV="1">
            <a:off x="7014501" y="4367330"/>
            <a:ext cx="390525" cy="68262"/>
          </a:xfrm>
          <a:prstGeom prst="line">
            <a:avLst/>
          </a:prstGeom>
          <a:noFill/>
          <a:ln w="28575">
            <a:solidFill>
              <a:schemeClr val="tx1"/>
            </a:solidFill>
            <a:round/>
            <a:headEnd/>
            <a:tailEnd type="triangle" w="med" len="me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5" name="Rectangle 51"/>
          <p:cNvSpPr>
            <a:spLocks noChangeAspect="1" noChangeArrowheads="1"/>
          </p:cNvSpPr>
          <p:nvPr/>
        </p:nvSpPr>
        <p:spPr bwMode="auto">
          <a:xfrm>
            <a:off x="1701549" y="3109209"/>
            <a:ext cx="123110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地域住民</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1055796" name="Rectangle 52"/>
          <p:cNvSpPr>
            <a:spLocks noChangeAspect="1" noChangeArrowheads="1"/>
          </p:cNvSpPr>
          <p:nvPr/>
        </p:nvSpPr>
        <p:spPr bwMode="auto">
          <a:xfrm>
            <a:off x="375752" y="4695942"/>
            <a:ext cx="1846659" cy="738664"/>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保健福祉等の</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行政関係者</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1055797" name="Line 53"/>
          <p:cNvSpPr>
            <a:spLocks noChangeShapeType="1"/>
          </p:cNvSpPr>
          <p:nvPr/>
        </p:nvSpPr>
        <p:spPr bwMode="auto">
          <a:xfrm flipV="1">
            <a:off x="2088074" y="5054727"/>
            <a:ext cx="492125" cy="68263"/>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8" name="Line 54"/>
          <p:cNvSpPr>
            <a:spLocks noChangeShapeType="1"/>
          </p:cNvSpPr>
          <p:nvPr/>
        </p:nvSpPr>
        <p:spPr bwMode="auto">
          <a:xfrm>
            <a:off x="4523298" y="3700580"/>
            <a:ext cx="211138" cy="500062"/>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9" name="Line 55"/>
          <p:cNvSpPr>
            <a:spLocks noChangeShapeType="1"/>
          </p:cNvSpPr>
          <p:nvPr/>
        </p:nvSpPr>
        <p:spPr bwMode="auto">
          <a:xfrm>
            <a:off x="3116776" y="4053015"/>
            <a:ext cx="388938" cy="484187"/>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0" name="Line 56"/>
          <p:cNvSpPr>
            <a:spLocks noChangeShapeType="1"/>
          </p:cNvSpPr>
          <p:nvPr/>
        </p:nvSpPr>
        <p:spPr bwMode="auto">
          <a:xfrm>
            <a:off x="3686686" y="3616448"/>
            <a:ext cx="520700" cy="830263"/>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1" name="Rectangle 57"/>
          <p:cNvSpPr>
            <a:spLocks noChangeAspect="1" noChangeArrowheads="1"/>
          </p:cNvSpPr>
          <p:nvPr/>
        </p:nvSpPr>
        <p:spPr bwMode="auto">
          <a:xfrm>
            <a:off x="7428427" y="5032493"/>
            <a:ext cx="2962275" cy="369332"/>
          </a:xfrm>
          <a:prstGeom prst="rect">
            <a:avLst/>
          </a:prstGeom>
          <a:no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環境づくり</a:t>
            </a:r>
            <a:endParaRPr kumimoji="1" lang="ja-JP" altLang="en-US" sz="2400" b="0" i="0" u="none" strike="noStrike" kern="1200" cap="none" spc="0" normalizeH="0" baseline="0" noProof="0" dirty="0">
              <a:ln>
                <a:noFill/>
              </a:ln>
              <a:solidFill>
                <a:srgbClr val="FF99FF"/>
              </a:solidFill>
              <a:effectLst/>
              <a:uLnTx/>
              <a:uFillTx/>
              <a:latin typeface="Century" pitchFamily="18" charset="0"/>
              <a:ea typeface="ＭＳ 明朝" pitchFamily="17" charset="-128"/>
              <a:cs typeface="+mn-cs"/>
            </a:endParaRPr>
          </a:p>
        </p:txBody>
      </p:sp>
      <p:sp>
        <p:nvSpPr>
          <p:cNvPr id="1055802" name="Line 58"/>
          <p:cNvSpPr>
            <a:spLocks noChangeShapeType="1"/>
          </p:cNvSpPr>
          <p:nvPr/>
        </p:nvSpPr>
        <p:spPr bwMode="auto">
          <a:xfrm flipV="1">
            <a:off x="1121285" y="5211890"/>
            <a:ext cx="6167437" cy="904875"/>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3" name="Line 59"/>
          <p:cNvSpPr>
            <a:spLocks noChangeShapeType="1"/>
          </p:cNvSpPr>
          <p:nvPr/>
        </p:nvSpPr>
        <p:spPr bwMode="auto">
          <a:xfrm>
            <a:off x="1105409" y="6116755"/>
            <a:ext cx="6192000" cy="0"/>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4" name="Line 60"/>
          <p:cNvSpPr>
            <a:spLocks noChangeShapeType="1"/>
          </p:cNvSpPr>
          <p:nvPr/>
        </p:nvSpPr>
        <p:spPr bwMode="auto">
          <a:xfrm>
            <a:off x="7107747" y="5415080"/>
            <a:ext cx="0" cy="615950"/>
          </a:xfrm>
          <a:prstGeom prst="line">
            <a:avLst/>
          </a:prstGeom>
          <a:noFill/>
          <a:ln w="38100">
            <a:solidFill>
              <a:srgbClr val="FF99FF"/>
            </a:solidFill>
            <a:round/>
            <a:headEnd/>
            <a:tailEnd type="triangle"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5" name="Freeform 61"/>
          <p:cNvSpPr>
            <a:spLocks/>
          </p:cNvSpPr>
          <p:nvPr/>
        </p:nvSpPr>
        <p:spPr bwMode="auto">
          <a:xfrm>
            <a:off x="5840922" y="5403977"/>
            <a:ext cx="725488" cy="708025"/>
          </a:xfrm>
          <a:custGeom>
            <a:avLst/>
            <a:gdLst/>
            <a:ahLst/>
            <a:cxnLst>
              <a:cxn ang="0">
                <a:pos x="1707" y="3007"/>
              </a:cxn>
              <a:cxn ang="0">
                <a:pos x="1634" y="2623"/>
              </a:cxn>
              <a:cxn ang="0">
                <a:pos x="235" y="2650"/>
              </a:cxn>
              <a:cxn ang="0">
                <a:pos x="235" y="3061"/>
              </a:cxn>
              <a:cxn ang="0">
                <a:pos x="1643" y="3034"/>
              </a:cxn>
              <a:cxn ang="0">
                <a:pos x="1643" y="2138"/>
              </a:cxn>
              <a:cxn ang="0">
                <a:pos x="235" y="2074"/>
              </a:cxn>
              <a:cxn ang="0">
                <a:pos x="235" y="2495"/>
              </a:cxn>
              <a:cxn ang="0">
                <a:pos x="1643" y="2431"/>
              </a:cxn>
              <a:cxn ang="0">
                <a:pos x="1643" y="1498"/>
              </a:cxn>
              <a:cxn ang="0">
                <a:pos x="235" y="1461"/>
              </a:cxn>
              <a:cxn ang="0">
                <a:pos x="235" y="1909"/>
              </a:cxn>
              <a:cxn ang="0">
                <a:pos x="1643" y="1882"/>
              </a:cxn>
              <a:cxn ang="0">
                <a:pos x="1606" y="831"/>
              </a:cxn>
              <a:cxn ang="0">
                <a:pos x="262" y="794"/>
              </a:cxn>
              <a:cxn ang="0">
                <a:pos x="235" y="1306"/>
              </a:cxn>
              <a:cxn ang="0">
                <a:pos x="1606" y="1242"/>
              </a:cxn>
              <a:cxn ang="0">
                <a:pos x="1606" y="181"/>
              </a:cxn>
              <a:cxn ang="0">
                <a:pos x="262" y="154"/>
              </a:cxn>
              <a:cxn ang="0">
                <a:pos x="262" y="639"/>
              </a:cxn>
              <a:cxn ang="0">
                <a:pos x="1606" y="602"/>
              </a:cxn>
              <a:cxn ang="0">
                <a:pos x="1678" y="246"/>
              </a:cxn>
            </a:cxnLst>
            <a:rect l="0" t="0" r="r" b="b"/>
            <a:pathLst>
              <a:path w="1879" h="3188">
                <a:moveTo>
                  <a:pt x="1707" y="3007"/>
                </a:moveTo>
                <a:cubicBezTo>
                  <a:pt x="1695" y="2943"/>
                  <a:pt x="1879" y="2682"/>
                  <a:pt x="1634" y="2623"/>
                </a:cubicBezTo>
                <a:cubicBezTo>
                  <a:pt x="1389" y="2564"/>
                  <a:pt x="468" y="2577"/>
                  <a:pt x="235" y="2650"/>
                </a:cubicBezTo>
                <a:cubicBezTo>
                  <a:pt x="2" y="2723"/>
                  <a:pt x="0" y="2997"/>
                  <a:pt x="235" y="3061"/>
                </a:cubicBezTo>
                <a:cubicBezTo>
                  <a:pt x="470" y="3125"/>
                  <a:pt x="1408" y="3188"/>
                  <a:pt x="1643" y="3034"/>
                </a:cubicBezTo>
                <a:cubicBezTo>
                  <a:pt x="1878" y="2880"/>
                  <a:pt x="1878" y="2298"/>
                  <a:pt x="1643" y="2138"/>
                </a:cubicBezTo>
                <a:cubicBezTo>
                  <a:pt x="1408" y="1978"/>
                  <a:pt x="470" y="2014"/>
                  <a:pt x="235" y="2074"/>
                </a:cubicBezTo>
                <a:cubicBezTo>
                  <a:pt x="0" y="2134"/>
                  <a:pt x="0" y="2436"/>
                  <a:pt x="235" y="2495"/>
                </a:cubicBezTo>
                <a:cubicBezTo>
                  <a:pt x="470" y="2554"/>
                  <a:pt x="1408" y="2597"/>
                  <a:pt x="1643" y="2431"/>
                </a:cubicBezTo>
                <a:cubicBezTo>
                  <a:pt x="1878" y="2265"/>
                  <a:pt x="1878" y="1660"/>
                  <a:pt x="1643" y="1498"/>
                </a:cubicBezTo>
                <a:cubicBezTo>
                  <a:pt x="1408" y="1336"/>
                  <a:pt x="470" y="1393"/>
                  <a:pt x="235" y="1461"/>
                </a:cubicBezTo>
                <a:cubicBezTo>
                  <a:pt x="0" y="1529"/>
                  <a:pt x="0" y="1839"/>
                  <a:pt x="235" y="1909"/>
                </a:cubicBezTo>
                <a:cubicBezTo>
                  <a:pt x="470" y="1979"/>
                  <a:pt x="1414" y="2062"/>
                  <a:pt x="1643" y="1882"/>
                </a:cubicBezTo>
                <a:cubicBezTo>
                  <a:pt x="1872" y="1702"/>
                  <a:pt x="1836" y="1012"/>
                  <a:pt x="1606" y="831"/>
                </a:cubicBezTo>
                <a:cubicBezTo>
                  <a:pt x="1376" y="650"/>
                  <a:pt x="490" y="715"/>
                  <a:pt x="262" y="794"/>
                </a:cubicBezTo>
                <a:cubicBezTo>
                  <a:pt x="34" y="873"/>
                  <a:pt x="11" y="1231"/>
                  <a:pt x="235" y="1306"/>
                </a:cubicBezTo>
                <a:cubicBezTo>
                  <a:pt x="459" y="1381"/>
                  <a:pt x="1378" y="1429"/>
                  <a:pt x="1606" y="1242"/>
                </a:cubicBezTo>
                <a:cubicBezTo>
                  <a:pt x="1834" y="1055"/>
                  <a:pt x="1830" y="362"/>
                  <a:pt x="1606" y="181"/>
                </a:cubicBezTo>
                <a:cubicBezTo>
                  <a:pt x="1382" y="0"/>
                  <a:pt x="486" y="78"/>
                  <a:pt x="262" y="154"/>
                </a:cubicBezTo>
                <a:cubicBezTo>
                  <a:pt x="38" y="230"/>
                  <a:pt x="38" y="564"/>
                  <a:pt x="262" y="639"/>
                </a:cubicBezTo>
                <a:cubicBezTo>
                  <a:pt x="486" y="714"/>
                  <a:pt x="1370" y="668"/>
                  <a:pt x="1606" y="602"/>
                </a:cubicBezTo>
                <a:cubicBezTo>
                  <a:pt x="1842" y="536"/>
                  <a:pt x="1663" y="320"/>
                  <a:pt x="1678" y="246"/>
                </a:cubicBezTo>
              </a:path>
            </a:pathLst>
          </a:custGeom>
          <a:noFill/>
          <a:ln w="22225" cap="flat" cmpd="sng">
            <a:solidFill>
              <a:srgbClr val="66FF33"/>
            </a:solid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7" name="Text Box 63"/>
          <p:cNvSpPr txBox="1">
            <a:spLocks noChangeArrowheads="1"/>
          </p:cNvSpPr>
          <p:nvPr/>
        </p:nvSpPr>
        <p:spPr bwMode="auto">
          <a:xfrm>
            <a:off x="3992283" y="2524243"/>
            <a:ext cx="902811" cy="523220"/>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自助</a:t>
            </a:r>
          </a:p>
        </p:txBody>
      </p:sp>
      <p:sp>
        <p:nvSpPr>
          <p:cNvPr id="1055808" name="Text Box 64"/>
          <p:cNvSpPr txBox="1">
            <a:spLocks noChangeArrowheads="1"/>
          </p:cNvSpPr>
          <p:nvPr/>
        </p:nvSpPr>
        <p:spPr bwMode="auto">
          <a:xfrm>
            <a:off x="1886464" y="2524243"/>
            <a:ext cx="902811" cy="523220"/>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共助</a:t>
            </a:r>
          </a:p>
        </p:txBody>
      </p:sp>
      <p:sp>
        <p:nvSpPr>
          <p:cNvPr id="1055809" name="Text Box 65"/>
          <p:cNvSpPr txBox="1">
            <a:spLocks noChangeArrowheads="1"/>
          </p:cNvSpPr>
          <p:nvPr/>
        </p:nvSpPr>
        <p:spPr bwMode="auto">
          <a:xfrm>
            <a:off x="89996" y="3910139"/>
            <a:ext cx="2965876" cy="830997"/>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（ネットワーク化に向けた）</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公助</a:t>
            </a:r>
          </a:p>
        </p:txBody>
      </p:sp>
      <p:sp>
        <p:nvSpPr>
          <p:cNvPr id="1055810" name="Text Box 66"/>
          <p:cNvSpPr txBox="1">
            <a:spLocks noChangeArrowheads="1"/>
          </p:cNvSpPr>
          <p:nvPr/>
        </p:nvSpPr>
        <p:spPr bwMode="auto">
          <a:xfrm>
            <a:off x="7526294" y="5511918"/>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公助</a:t>
            </a:r>
          </a:p>
        </p:txBody>
      </p:sp>
      <p:sp>
        <p:nvSpPr>
          <p:cNvPr id="1055811" name="Text Box 67"/>
          <p:cNvSpPr txBox="1">
            <a:spLocks noChangeArrowheads="1"/>
          </p:cNvSpPr>
          <p:nvPr/>
        </p:nvSpPr>
        <p:spPr bwMode="auto">
          <a:xfrm>
            <a:off x="8412119" y="5513505"/>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共助</a:t>
            </a:r>
          </a:p>
        </p:txBody>
      </p:sp>
      <p:sp>
        <p:nvSpPr>
          <p:cNvPr id="1055812" name="Text Box 68"/>
          <p:cNvSpPr txBox="1">
            <a:spLocks noChangeArrowheads="1"/>
          </p:cNvSpPr>
          <p:nvPr/>
        </p:nvSpPr>
        <p:spPr bwMode="auto">
          <a:xfrm>
            <a:off x="9296359" y="5515093"/>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自助</a:t>
            </a:r>
          </a:p>
        </p:txBody>
      </p:sp>
      <p:sp>
        <p:nvSpPr>
          <p:cNvPr id="1055813" name="Rectangle 69"/>
          <p:cNvSpPr>
            <a:spLocks noChangeAspect="1" noChangeArrowheads="1"/>
          </p:cNvSpPr>
          <p:nvPr/>
        </p:nvSpPr>
        <p:spPr bwMode="auto">
          <a:xfrm>
            <a:off x="290518" y="1258646"/>
            <a:ext cx="2555875" cy="923330"/>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CCFF"/>
                </a:solidFill>
                <a:effectLst/>
                <a:uLnTx/>
                <a:uFillTx/>
                <a:latin typeface="ＭＳ Ｐゴシック" pitchFamily="50" charset="-128"/>
                <a:ea typeface="ＭＳ Ｐゴシック" pitchFamily="50" charset="-128"/>
                <a:cs typeface="+mn-cs"/>
              </a:rPr>
              <a:t>関係性の再構築で</a:t>
            </a:r>
            <a:r>
              <a:rPr kumimoji="1" lang="ja-JP" altLang="en-US" sz="3600" b="0" i="0" u="none" strike="noStrike" kern="1200" cap="none" spc="0" normalizeH="0" baseline="0" noProof="0" dirty="0">
                <a:ln>
                  <a:noFill/>
                </a:ln>
                <a:solidFill>
                  <a:srgbClr val="FFFF00"/>
                </a:solidFill>
                <a:effectLst/>
                <a:uLnTx/>
                <a:uFillTx/>
                <a:latin typeface="ＭＳ Ｐゴシック" pitchFamily="50" charset="-128"/>
                <a:ea typeface="ＭＳ Ｐゴシック" pitchFamily="50" charset="-128"/>
                <a:cs typeface="+mn-cs"/>
              </a:rPr>
              <a:t>居場所づくり</a:t>
            </a:r>
            <a:endParaRPr kumimoji="1" lang="ja-JP" altLang="en-US" sz="3600" b="0" i="0" u="none" strike="noStrike" kern="1200" cap="none" spc="0" normalizeH="0" baseline="0" noProof="0" dirty="0">
              <a:ln>
                <a:noFill/>
              </a:ln>
              <a:solidFill>
                <a:srgbClr val="FFFF00"/>
              </a:solidFill>
              <a:effectLst/>
              <a:uLnTx/>
              <a:uFillTx/>
              <a:latin typeface="Century" pitchFamily="18" charset="0"/>
              <a:ea typeface="ＭＳ Ｐゴシック" pitchFamily="50" charset="-128"/>
              <a:cs typeface="+mn-cs"/>
            </a:endParaRPr>
          </a:p>
        </p:txBody>
      </p:sp>
      <p:sp>
        <p:nvSpPr>
          <p:cNvPr id="69" name="Rectangle 5"/>
          <p:cNvSpPr>
            <a:spLocks noChangeAspect="1" noChangeArrowheads="1"/>
          </p:cNvSpPr>
          <p:nvPr/>
        </p:nvSpPr>
        <p:spPr bwMode="auto">
          <a:xfrm>
            <a:off x="2913076" y="6273319"/>
            <a:ext cx="3608360" cy="276999"/>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（島内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1987</a:t>
            </a:r>
            <a:r>
              <a:rPr kumimoji="1" lang="ja-JP" altLang="en-US" sz="1800" b="0"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吉田・藤内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1995</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を改変）</a:t>
            </a:r>
            <a:endPar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itchFamily="18" charset="0"/>
              <a:ea typeface="ＭＳ 明朝" charset="-128"/>
              <a:cs typeface="+mn-cs"/>
            </a:endParaRPr>
          </a:p>
        </p:txBody>
      </p:sp>
      <p:pic>
        <p:nvPicPr>
          <p:cNvPr id="70" name="図 6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71" name="Rectangle 81"/>
          <p:cNvSpPr>
            <a:spLocks noChangeAspect="1" noChangeArrowheads="1"/>
          </p:cNvSpPr>
          <p:nvPr/>
        </p:nvSpPr>
        <p:spPr bwMode="auto">
          <a:xfrm rot="21018161">
            <a:off x="5514801" y="4150934"/>
            <a:ext cx="1290418" cy="923330"/>
          </a:xfrm>
          <a:prstGeom prst="rect">
            <a:avLst/>
          </a:prstGeom>
          <a:noFill/>
          <a:ln w="9525">
            <a:noFill/>
            <a:miter lim="800000"/>
            <a:headEnd/>
            <a:tailEnd/>
          </a:ln>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誰もが</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かかえる</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生きづらさ</a:t>
            </a:r>
          </a:p>
        </p:txBody>
      </p:sp>
      <p:sp>
        <p:nvSpPr>
          <p:cNvPr id="44" name="Rectangle 51"/>
          <p:cNvSpPr>
            <a:spLocks noChangeAspect="1" noChangeArrowheads="1"/>
          </p:cNvSpPr>
          <p:nvPr/>
        </p:nvSpPr>
        <p:spPr bwMode="auto">
          <a:xfrm>
            <a:off x="1964646" y="3484345"/>
            <a:ext cx="123110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関係機関</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pic>
        <p:nvPicPr>
          <p:cNvPr id="46" name="図 4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55343" y="1217541"/>
            <a:ext cx="5931657" cy="3879092"/>
          </a:xfrm>
          <a:prstGeom prst="rect">
            <a:avLst/>
          </a:prstGeom>
        </p:spPr>
      </p:pic>
    </p:spTree>
    <p:extLst>
      <p:ext uri="{BB962C8B-B14F-4D97-AF65-F5344CB8AC3E}">
        <p14:creationId xmlns:p14="http://schemas.microsoft.com/office/powerpoint/2010/main" val="2658741827"/>
      </p:ext>
    </p:extLst>
  </p:cSld>
  <p:clrMapOvr>
    <a:masterClrMapping/>
  </p:clrMapOvr>
  <mc:AlternateContent xmlns:mc="http://schemas.openxmlformats.org/markup-compatibility/2006" xmlns:p14="http://schemas.microsoft.com/office/powerpoint/2010/main">
    <mc:Choice Requires="p14">
      <p:transition spd="slow" p14:dur="2000" advTm="26000">
        <p:fade/>
      </p:transition>
    </mc:Choice>
    <mc:Fallback xmlns="">
      <p:transition spd="slow" advTm="2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2000" fill="hold"/>
                                        <p:tgtEl>
                                          <p:spTgt spid="46"/>
                                        </p:tgtEl>
                                        <p:attrNameLst>
                                          <p:attrName>ppt_w</p:attrName>
                                        </p:attrNameLst>
                                      </p:cBhvr>
                                      <p:tavLst>
                                        <p:tav tm="0">
                                          <p:val>
                                            <p:fltVal val="0"/>
                                          </p:val>
                                        </p:tav>
                                        <p:tav tm="100000">
                                          <p:val>
                                            <p:strVal val="#ppt_w"/>
                                          </p:val>
                                        </p:tav>
                                      </p:tavLst>
                                    </p:anim>
                                    <p:anim calcmode="lin" valueType="num">
                                      <p:cBhvr>
                                        <p:cTn id="8" dur="2000" fill="hold"/>
                                        <p:tgtEl>
                                          <p:spTgt spid="46"/>
                                        </p:tgtEl>
                                        <p:attrNameLst>
                                          <p:attrName>ppt_h</p:attrName>
                                        </p:attrNameLst>
                                      </p:cBhvr>
                                      <p:tavLst>
                                        <p:tav tm="0">
                                          <p:val>
                                            <p:fltVal val="0"/>
                                          </p:val>
                                        </p:tav>
                                        <p:tav tm="100000">
                                          <p:val>
                                            <p:strVal val="#ppt_h"/>
                                          </p:val>
                                        </p:tav>
                                      </p:tavLst>
                                    </p:anim>
                                    <p:animEffect transition="in" filter="fade">
                                      <p:cBhvr>
                                        <p:cTn id="9" dur="2000"/>
                                        <p:tgtEl>
                                          <p:spTgt spid="46"/>
                                        </p:tgtEl>
                                      </p:cBhvr>
                                    </p:animEffect>
                                  </p:childTnLst>
                                </p:cTn>
                              </p:par>
                              <p:par>
                                <p:cTn id="10" presetID="42" presetClass="path" presetSubtype="0" accel="50000" decel="50000" fill="hold" nodeType="withEffect">
                                  <p:stCondLst>
                                    <p:cond delay="0"/>
                                  </p:stCondLst>
                                  <p:childTnLst>
                                    <p:animMotion origin="layout" path="M 0.13179 0.12013 L 1.60494E-6 4.81481E-6 " pathEditMode="relative" rAng="0" ptsTypes="AA">
                                      <p:cBhvr>
                                        <p:cTn id="11" dur="2000" fill="hold"/>
                                        <p:tgtEl>
                                          <p:spTgt spid="46"/>
                                        </p:tgtEl>
                                        <p:attrNameLst>
                                          <p:attrName>ppt_x</p:attrName>
                                          <p:attrName>ppt_y</p:attrName>
                                        </p:attrNameLst>
                                      </p:cBhvr>
                                      <p:rCtr x="-6590" y="-6019"/>
                                    </p:animMotion>
                                  </p:childTnLst>
                                </p:cTn>
                              </p:par>
                            </p:childTnLst>
                          </p:cTn>
                        </p:par>
                        <p:par>
                          <p:cTn id="12" fill="hold">
                            <p:stCondLst>
                              <p:cond delay="2000"/>
                            </p:stCondLst>
                            <p:childTnLst>
                              <p:par>
                                <p:cTn id="13" presetID="10" presetClass="exit" presetSubtype="0" fill="hold" nodeType="afterEffect">
                                  <p:stCondLst>
                                    <p:cond delay="2000"/>
                                  </p:stCondLst>
                                  <p:childTnLst>
                                    <p:animEffect transition="out" filter="fade">
                                      <p:cBhvr>
                                        <p:cTn id="14" dur="2000"/>
                                        <p:tgtEl>
                                          <p:spTgt spid="46"/>
                                        </p:tgtEl>
                                      </p:cBhvr>
                                    </p:animEffect>
                                    <p:set>
                                      <p:cBhvr>
                                        <p:cTn id="15" dur="1" fill="hold">
                                          <p:stCondLst>
                                            <p:cond delay="1999"/>
                                          </p:stCondLst>
                                        </p:cTn>
                                        <p:tgtEl>
                                          <p:spTgt spid="46"/>
                                        </p:tgtEl>
                                        <p:attrNameLst>
                                          <p:attrName>style.visibility</p:attrName>
                                        </p:attrNameLst>
                                      </p:cBhvr>
                                      <p:to>
                                        <p:strVal val="hidden"/>
                                      </p:to>
                                    </p:se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055748"/>
                                        </p:tgtEl>
                                        <p:attrNameLst>
                                          <p:attrName>style.visibility</p:attrName>
                                        </p:attrNameLst>
                                      </p:cBhvr>
                                      <p:to>
                                        <p:strVal val="visible"/>
                                      </p:to>
                                    </p:set>
                                    <p:animEffect transition="in" filter="fade">
                                      <p:cBhvr>
                                        <p:cTn id="19" dur="2000"/>
                                        <p:tgtEl>
                                          <p:spTgt spid="1055748"/>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055792"/>
                                        </p:tgtEl>
                                        <p:attrNameLst>
                                          <p:attrName>style.visibility</p:attrName>
                                        </p:attrNameLst>
                                      </p:cBhvr>
                                      <p:to>
                                        <p:strVal val="visible"/>
                                      </p:to>
                                    </p:set>
                                    <p:animEffect transition="in" filter="fade">
                                      <p:cBhvr>
                                        <p:cTn id="23" dur="2000"/>
                                        <p:tgtEl>
                                          <p:spTgt spid="105579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55800"/>
                                        </p:tgtEl>
                                        <p:attrNameLst>
                                          <p:attrName>style.visibility</p:attrName>
                                        </p:attrNameLst>
                                      </p:cBhvr>
                                      <p:to>
                                        <p:strVal val="visible"/>
                                      </p:to>
                                    </p:set>
                                    <p:animEffect transition="in" filter="fade">
                                      <p:cBhvr>
                                        <p:cTn id="26" dur="2000"/>
                                        <p:tgtEl>
                                          <p:spTgt spid="1055800"/>
                                        </p:tgtEl>
                                      </p:cBhvr>
                                    </p:animEffect>
                                  </p:childTnLst>
                                </p:cTn>
                              </p:par>
                              <p:par>
                                <p:cTn id="27" presetID="10"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000"/>
                                        <p:tgtEl>
                                          <p:spTgt spid="6"/>
                                        </p:tgtEl>
                                      </p:cBhvr>
                                    </p:animEffect>
                                  </p:childTnLst>
                                </p:cTn>
                              </p:par>
                            </p:childTnLst>
                          </p:cTn>
                        </p:par>
                        <p:par>
                          <p:cTn id="30" fill="hold">
                            <p:stCondLst>
                              <p:cond delay="10000"/>
                            </p:stCondLst>
                            <p:childTnLst>
                              <p:par>
                                <p:cTn id="31" presetID="10"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20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55799"/>
                                        </p:tgtEl>
                                        <p:attrNameLst>
                                          <p:attrName>style.visibility</p:attrName>
                                        </p:attrNameLst>
                                      </p:cBhvr>
                                      <p:to>
                                        <p:strVal val="visible"/>
                                      </p:to>
                                    </p:set>
                                    <p:animEffect transition="in" filter="fade">
                                      <p:cBhvr>
                                        <p:cTn id="36" dur="2000"/>
                                        <p:tgtEl>
                                          <p:spTgt spid="105579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55795"/>
                                        </p:tgtEl>
                                        <p:attrNameLst>
                                          <p:attrName>style.visibility</p:attrName>
                                        </p:attrNameLst>
                                      </p:cBhvr>
                                      <p:to>
                                        <p:strVal val="visible"/>
                                      </p:to>
                                    </p:set>
                                    <p:animEffect transition="in" filter="fade">
                                      <p:cBhvr>
                                        <p:cTn id="39" dur="2000"/>
                                        <p:tgtEl>
                                          <p:spTgt spid="105579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2000"/>
                                        <p:tgtEl>
                                          <p:spTgt spid="44"/>
                                        </p:tgtEl>
                                      </p:cBhvr>
                                    </p:animEffect>
                                  </p:childTnLst>
                                </p:cTn>
                              </p:par>
                            </p:childTnLst>
                          </p:cTn>
                        </p:par>
                        <p:par>
                          <p:cTn id="43" fill="hold">
                            <p:stCondLst>
                              <p:cond delay="12000"/>
                            </p:stCondLst>
                            <p:childTnLst>
                              <p:par>
                                <p:cTn id="44" presetID="1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2000"/>
                                        <p:tgtEl>
                                          <p:spTgt spid="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55797"/>
                                        </p:tgtEl>
                                        <p:attrNameLst>
                                          <p:attrName>style.visibility</p:attrName>
                                        </p:attrNameLst>
                                      </p:cBhvr>
                                      <p:to>
                                        <p:strVal val="visible"/>
                                      </p:to>
                                    </p:set>
                                    <p:animEffect transition="in" filter="fade">
                                      <p:cBhvr>
                                        <p:cTn id="49" dur="2000"/>
                                        <p:tgtEl>
                                          <p:spTgt spid="105579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55796"/>
                                        </p:tgtEl>
                                        <p:attrNameLst>
                                          <p:attrName>style.visibility</p:attrName>
                                        </p:attrNameLst>
                                      </p:cBhvr>
                                      <p:to>
                                        <p:strVal val="visible"/>
                                      </p:to>
                                    </p:set>
                                    <p:animEffect transition="in" filter="fade">
                                      <p:cBhvr>
                                        <p:cTn id="52" dur="2000"/>
                                        <p:tgtEl>
                                          <p:spTgt spid="1055796"/>
                                        </p:tgtEl>
                                      </p:cBhvr>
                                    </p:animEffect>
                                  </p:childTnLst>
                                </p:cTn>
                              </p:par>
                            </p:childTnLst>
                          </p:cTn>
                        </p:par>
                        <p:par>
                          <p:cTn id="53" fill="hold">
                            <p:stCondLst>
                              <p:cond delay="14000"/>
                            </p:stCondLst>
                            <p:childTnLst>
                              <p:par>
                                <p:cTn id="54" presetID="10" presetClass="entr" presetSubtype="0" fill="hold" grpId="0" nodeType="afterEffect">
                                  <p:stCondLst>
                                    <p:cond delay="0"/>
                                  </p:stCondLst>
                                  <p:childTnLst>
                                    <p:set>
                                      <p:cBhvr>
                                        <p:cTn id="55" dur="1" fill="hold">
                                          <p:stCondLst>
                                            <p:cond delay="0"/>
                                          </p:stCondLst>
                                        </p:cTn>
                                        <p:tgtEl>
                                          <p:spTgt spid="1055801"/>
                                        </p:tgtEl>
                                        <p:attrNameLst>
                                          <p:attrName>style.visibility</p:attrName>
                                        </p:attrNameLst>
                                      </p:cBhvr>
                                      <p:to>
                                        <p:strVal val="visible"/>
                                      </p:to>
                                    </p:set>
                                    <p:animEffect transition="in" filter="fade">
                                      <p:cBhvr>
                                        <p:cTn id="56" dur="2000"/>
                                        <p:tgtEl>
                                          <p:spTgt spid="105580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55804"/>
                                        </p:tgtEl>
                                        <p:attrNameLst>
                                          <p:attrName>style.visibility</p:attrName>
                                        </p:attrNameLst>
                                      </p:cBhvr>
                                      <p:to>
                                        <p:strVal val="visible"/>
                                      </p:to>
                                    </p:set>
                                    <p:animEffect transition="in" filter="fade">
                                      <p:cBhvr>
                                        <p:cTn id="59" dur="2000"/>
                                        <p:tgtEl>
                                          <p:spTgt spid="1055804"/>
                                        </p:tgtEl>
                                      </p:cBhvr>
                                    </p:animEffect>
                                  </p:childTnLst>
                                </p:cTn>
                              </p:par>
                            </p:childTnLst>
                          </p:cTn>
                        </p:par>
                        <p:par>
                          <p:cTn id="60" fill="hold">
                            <p:stCondLst>
                              <p:cond delay="16000"/>
                            </p:stCondLst>
                            <p:childTnLst>
                              <p:par>
                                <p:cTn id="61" presetID="10" presetClass="entr" presetSubtype="0" fill="hold" grpId="0" nodeType="afterEffect">
                                  <p:stCondLst>
                                    <p:cond delay="0"/>
                                  </p:stCondLst>
                                  <p:childTnLst>
                                    <p:set>
                                      <p:cBhvr>
                                        <p:cTn id="62" dur="1" fill="hold">
                                          <p:stCondLst>
                                            <p:cond delay="0"/>
                                          </p:stCondLst>
                                        </p:cTn>
                                        <p:tgtEl>
                                          <p:spTgt spid="1055807"/>
                                        </p:tgtEl>
                                        <p:attrNameLst>
                                          <p:attrName>style.visibility</p:attrName>
                                        </p:attrNameLst>
                                      </p:cBhvr>
                                      <p:to>
                                        <p:strVal val="visible"/>
                                      </p:to>
                                    </p:set>
                                    <p:animEffect transition="in" filter="fade">
                                      <p:cBhvr>
                                        <p:cTn id="63" dur="1250"/>
                                        <p:tgtEl>
                                          <p:spTgt spid="1055807"/>
                                        </p:tgtEl>
                                      </p:cBhvr>
                                    </p:animEffect>
                                  </p:childTnLst>
                                </p:cTn>
                              </p:par>
                            </p:childTnLst>
                          </p:cTn>
                        </p:par>
                        <p:par>
                          <p:cTn id="64" fill="hold">
                            <p:stCondLst>
                              <p:cond delay="17250"/>
                            </p:stCondLst>
                            <p:childTnLst>
                              <p:par>
                                <p:cTn id="65" presetID="10" presetClass="entr" presetSubtype="0" fill="hold" grpId="0" nodeType="afterEffect">
                                  <p:stCondLst>
                                    <p:cond delay="0"/>
                                  </p:stCondLst>
                                  <p:childTnLst>
                                    <p:set>
                                      <p:cBhvr>
                                        <p:cTn id="66" dur="1" fill="hold">
                                          <p:stCondLst>
                                            <p:cond delay="0"/>
                                          </p:stCondLst>
                                        </p:cTn>
                                        <p:tgtEl>
                                          <p:spTgt spid="1055808"/>
                                        </p:tgtEl>
                                        <p:attrNameLst>
                                          <p:attrName>style.visibility</p:attrName>
                                        </p:attrNameLst>
                                      </p:cBhvr>
                                      <p:to>
                                        <p:strVal val="visible"/>
                                      </p:to>
                                    </p:set>
                                    <p:animEffect transition="in" filter="fade">
                                      <p:cBhvr>
                                        <p:cTn id="67" dur="1250"/>
                                        <p:tgtEl>
                                          <p:spTgt spid="1055808"/>
                                        </p:tgtEl>
                                      </p:cBhvr>
                                    </p:animEffect>
                                  </p:childTnLst>
                                </p:cTn>
                              </p:par>
                            </p:childTnLst>
                          </p:cTn>
                        </p:par>
                        <p:par>
                          <p:cTn id="68" fill="hold">
                            <p:stCondLst>
                              <p:cond delay="18500"/>
                            </p:stCondLst>
                            <p:childTnLst>
                              <p:par>
                                <p:cTn id="69" presetID="10" presetClass="entr" presetSubtype="0" fill="hold" grpId="0" nodeType="afterEffect">
                                  <p:stCondLst>
                                    <p:cond delay="0"/>
                                  </p:stCondLst>
                                  <p:childTnLst>
                                    <p:set>
                                      <p:cBhvr>
                                        <p:cTn id="70" dur="1" fill="hold">
                                          <p:stCondLst>
                                            <p:cond delay="0"/>
                                          </p:stCondLst>
                                        </p:cTn>
                                        <p:tgtEl>
                                          <p:spTgt spid="1055809"/>
                                        </p:tgtEl>
                                        <p:attrNameLst>
                                          <p:attrName>style.visibility</p:attrName>
                                        </p:attrNameLst>
                                      </p:cBhvr>
                                      <p:to>
                                        <p:strVal val="visible"/>
                                      </p:to>
                                    </p:set>
                                    <p:animEffect transition="in" filter="fade">
                                      <p:cBhvr>
                                        <p:cTn id="71" dur="1500"/>
                                        <p:tgtEl>
                                          <p:spTgt spid="1055809"/>
                                        </p:tgtEl>
                                      </p:cBhvr>
                                    </p:animEffect>
                                  </p:childTnLst>
                                </p:cTn>
                              </p:par>
                            </p:childTnLst>
                          </p:cTn>
                        </p:par>
                        <p:par>
                          <p:cTn id="72" fill="hold">
                            <p:stCondLst>
                              <p:cond delay="20000"/>
                            </p:stCondLst>
                            <p:childTnLst>
                              <p:par>
                                <p:cTn id="73" presetID="10" presetClass="entr" presetSubtype="0" fill="hold" grpId="0" nodeType="afterEffect">
                                  <p:stCondLst>
                                    <p:cond delay="0"/>
                                  </p:stCondLst>
                                  <p:iterate type="wd">
                                    <p:tmPct val="10000"/>
                                  </p:iterate>
                                  <p:childTnLst>
                                    <p:set>
                                      <p:cBhvr>
                                        <p:cTn id="74" dur="1" fill="hold">
                                          <p:stCondLst>
                                            <p:cond delay="0"/>
                                          </p:stCondLst>
                                        </p:cTn>
                                        <p:tgtEl>
                                          <p:spTgt spid="1055813"/>
                                        </p:tgtEl>
                                        <p:attrNameLst>
                                          <p:attrName>style.visibility</p:attrName>
                                        </p:attrNameLst>
                                      </p:cBhvr>
                                      <p:to>
                                        <p:strVal val="visible"/>
                                      </p:to>
                                    </p:set>
                                    <p:animEffect transition="in" filter="fade">
                                      <p:cBhvr>
                                        <p:cTn id="75" dur="2000"/>
                                        <p:tgtEl>
                                          <p:spTgt spid="105581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055810"/>
                                        </p:tgtEl>
                                        <p:attrNameLst>
                                          <p:attrName>style.visibility</p:attrName>
                                        </p:attrNameLst>
                                      </p:cBhvr>
                                      <p:to>
                                        <p:strVal val="visible"/>
                                      </p:to>
                                    </p:set>
                                    <p:animEffect transition="in" filter="fade">
                                      <p:cBhvr>
                                        <p:cTn id="78" dur="2000"/>
                                        <p:tgtEl>
                                          <p:spTgt spid="105581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055811"/>
                                        </p:tgtEl>
                                        <p:attrNameLst>
                                          <p:attrName>style.visibility</p:attrName>
                                        </p:attrNameLst>
                                      </p:cBhvr>
                                      <p:to>
                                        <p:strVal val="visible"/>
                                      </p:to>
                                    </p:set>
                                    <p:animEffect transition="in" filter="fade">
                                      <p:cBhvr>
                                        <p:cTn id="81" dur="2000"/>
                                        <p:tgtEl>
                                          <p:spTgt spid="105581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55812"/>
                                        </p:tgtEl>
                                        <p:attrNameLst>
                                          <p:attrName>style.visibility</p:attrName>
                                        </p:attrNameLst>
                                      </p:cBhvr>
                                      <p:to>
                                        <p:strVal val="visible"/>
                                      </p:to>
                                    </p:set>
                                    <p:animEffect transition="in" filter="fade">
                                      <p:cBhvr>
                                        <p:cTn id="84" dur="2000"/>
                                        <p:tgtEl>
                                          <p:spTgt spid="1055812"/>
                                        </p:tgtEl>
                                      </p:cBhvr>
                                    </p:animEffect>
                                  </p:childTnLst>
                                </p:cTn>
                              </p:par>
                            </p:childTnLst>
                          </p:cTn>
                        </p:par>
                        <p:par>
                          <p:cTn id="85" fill="hold">
                            <p:stCondLst>
                              <p:cond delay="22800"/>
                            </p:stCondLst>
                            <p:childTnLst>
                              <p:par>
                                <p:cTn id="86" presetID="10" presetClass="entr" presetSubtype="0" fill="hold" grpId="0"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fade">
                                      <p:cBhvr>
                                        <p:cTn id="8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5748" grpId="0"/>
      <p:bldP spid="2" grpId="0" animBg="1"/>
      <p:bldP spid="1055792" grpId="0"/>
      <p:bldP spid="1055795" grpId="0"/>
      <p:bldP spid="1055796" grpId="0"/>
      <p:bldP spid="1055797" grpId="0" animBg="1"/>
      <p:bldP spid="1055799" grpId="0" animBg="1"/>
      <p:bldP spid="1055800" grpId="0" animBg="1"/>
      <p:bldP spid="1055801" grpId="0"/>
      <p:bldP spid="1055804" grpId="0" animBg="1"/>
      <p:bldP spid="1055807" grpId="0"/>
      <p:bldP spid="1055808" grpId="0"/>
      <p:bldP spid="1055809" grpId="0"/>
      <p:bldP spid="1055810" grpId="0"/>
      <p:bldP spid="1055811" grpId="0"/>
      <p:bldP spid="1055812" grpId="0"/>
      <p:bldP spid="1055813" grpId="0"/>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 y="414149"/>
            <a:ext cx="10286999" cy="3028290"/>
          </a:xfrm>
        </p:spPr>
        <p:txBody>
          <a:bodyPr/>
          <a:lstStyle/>
          <a:p>
            <a:pPr algn="ctr">
              <a:lnSpc>
                <a:spcPct val="200000"/>
              </a:lnSpc>
            </a:pPr>
            <a:r>
              <a:rPr kumimoji="1" lang="ja-JP" altLang="en-US" sz="4400" dirty="0">
                <a:latin typeface="HGS明朝B" pitchFamily="18" charset="-128"/>
                <a:ea typeface="HGS明朝B" pitchFamily="18" charset="-128"/>
              </a:rPr>
              <a:t>つながる　つながる　つながる　なかで</a:t>
            </a:r>
            <a:endParaRPr kumimoji="1" lang="en-US" altLang="ja-JP" sz="4400" dirty="0">
              <a:latin typeface="HGS明朝B" pitchFamily="18" charset="-128"/>
              <a:ea typeface="HGS明朝B" pitchFamily="18" charset="-128"/>
            </a:endParaRPr>
          </a:p>
          <a:p>
            <a:pPr algn="ctr">
              <a:lnSpc>
                <a:spcPct val="200000"/>
              </a:lnSpc>
            </a:pPr>
            <a:r>
              <a:rPr lang="ja-JP" altLang="en-US" sz="4400" dirty="0">
                <a:latin typeface="HGS明朝B" pitchFamily="18" charset="-128"/>
                <a:ea typeface="HGS明朝B" pitchFamily="18" charset="-128"/>
              </a:rPr>
              <a:t>わたしは　わたしを　見つけだす</a:t>
            </a:r>
            <a:endParaRPr lang="en-US" altLang="ja-JP" sz="4400" dirty="0">
              <a:latin typeface="HGS明朝B" pitchFamily="18" charset="-128"/>
              <a:ea typeface="HGS明朝B" pitchFamily="18" charset="-128"/>
            </a:endParaRPr>
          </a:p>
          <a:p>
            <a:pPr algn="r">
              <a:lnSpc>
                <a:spcPct val="200000"/>
              </a:lnSpc>
            </a:pPr>
            <a:endParaRPr lang="en-US" altLang="ja-JP" sz="2400" dirty="0">
              <a:latin typeface="HGS明朝B" pitchFamily="18" charset="-128"/>
              <a:ea typeface="HGS明朝B" pitchFamily="18" charset="-128"/>
            </a:endParaRPr>
          </a:p>
          <a:p>
            <a:pPr algn="r">
              <a:lnSpc>
                <a:spcPct val="200000"/>
              </a:lnSpc>
            </a:pPr>
            <a:r>
              <a:rPr lang="ja-JP" altLang="en-US" sz="2400" dirty="0">
                <a:latin typeface="HGS明朝B" pitchFamily="18" charset="-128"/>
                <a:ea typeface="HGS明朝B" pitchFamily="18" charset="-128"/>
              </a:rPr>
              <a:t>（俵万智作詞「手</a:t>
            </a:r>
            <a:r>
              <a:rPr kumimoji="1" lang="ja-JP" altLang="en-US" sz="2400" dirty="0">
                <a:latin typeface="HGS明朝B" pitchFamily="18" charset="-128"/>
                <a:ea typeface="HGS明朝B" pitchFamily="18" charset="-128"/>
              </a:rPr>
              <a:t>をのばす」より）</a:t>
            </a:r>
            <a:endParaRPr kumimoji="1" lang="ja-JP" altLang="en-US" sz="4000" dirty="0">
              <a:latin typeface="HGS明朝B" pitchFamily="18" charset="-128"/>
              <a:ea typeface="HGS明朝B" pitchFamily="18" charset="-128"/>
            </a:endParaRPr>
          </a:p>
        </p:txBody>
      </p:sp>
      <p:sp>
        <p:nvSpPr>
          <p:cNvPr id="2" name="テキスト ボックス 1"/>
          <p:cNvSpPr txBox="1"/>
          <p:nvPr/>
        </p:nvSpPr>
        <p:spPr>
          <a:xfrm>
            <a:off x="172432" y="5543551"/>
            <a:ext cx="993092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居場所</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 ＝ </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人間関係</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がある、</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人とつながれる</a:t>
            </a:r>
            <a:r>
              <a:rPr kumimoji="1" lang="ja-JP" altLang="en-US" sz="36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場所</a:t>
            </a:r>
          </a:p>
        </p:txBody>
      </p:sp>
    </p:spTree>
    <p:extLst>
      <p:ext uri="{BB962C8B-B14F-4D97-AF65-F5344CB8AC3E}">
        <p14:creationId xmlns:p14="http://schemas.microsoft.com/office/powerpoint/2010/main" val="3115240048"/>
      </p:ext>
    </p:extLst>
  </p:cSld>
  <p:clrMapOvr>
    <a:masterClrMapping/>
  </p:clrMapOvr>
  <mc:AlternateContent xmlns:mc="http://schemas.openxmlformats.org/markup-compatibility/2006" xmlns:p14="http://schemas.microsoft.com/office/powerpoint/2010/main">
    <mc:Choice Requires="p14">
      <p:transition spd="slow" p14:dur="2000" advTm="12000">
        <p:fade/>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0"/>
                                        <p:tgtEl>
                                          <p:spTgt spid="3">
                                            <p:txEl>
                                              <p:pRg st="0" end="0"/>
                                            </p:txEl>
                                          </p:spTgt>
                                        </p:tgtEl>
                                      </p:cBhvr>
                                    </p:animEffect>
                                  </p:childTnLst>
                                </p:cTn>
                              </p:par>
                              <p:par>
                                <p:cTn id="8" presetID="10" presetClass="entr" presetSubtype="0" fill="hold" grpId="0" nodeType="withEffect">
                                  <p:stCondLst>
                                    <p:cond delay="3100"/>
                                  </p:stCondLst>
                                  <p:iterate type="wd">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3500"/>
                                        <p:tgtEl>
                                          <p:spTgt spid="3">
                                            <p:txEl>
                                              <p:pRg st="1" end="1"/>
                                            </p:txEl>
                                          </p:spTgt>
                                        </p:tgtEl>
                                      </p:cBhvr>
                                    </p:animEffect>
                                  </p:childTnLst>
                                </p:cTn>
                              </p:par>
                              <p:par>
                                <p:cTn id="11" presetID="10" presetClass="entr" presetSubtype="0" fill="hold" grpId="0" nodeType="withEffect">
                                  <p:stCondLst>
                                    <p:cond delay="80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3000"/>
                                        <p:tgtEl>
                                          <p:spTgt spid="3">
                                            <p:txEl>
                                              <p:pRg st="3" end="3"/>
                                            </p:txEl>
                                          </p:spTgt>
                                        </p:tgtEl>
                                      </p:cBhvr>
                                    </p:animEffect>
                                  </p:childTnLst>
                                </p:cTn>
                              </p:par>
                              <p:par>
                                <p:cTn id="14" presetID="10" presetClass="entr" presetSubtype="0" fill="hold" grpId="0" nodeType="withEffect">
                                  <p:stCondLst>
                                    <p:cond delay="5600"/>
                                  </p:stCondLst>
                                  <p:iterate type="wd">
                                    <p:tmPct val="7000"/>
                                  </p:iterate>
                                  <p:childTnLst>
                                    <p:set>
                                      <p:cBhvr>
                                        <p:cTn id="15" dur="1" fill="hold">
                                          <p:stCondLst>
                                            <p:cond delay="0"/>
                                          </p:stCondLst>
                                        </p:cTn>
                                        <p:tgtEl>
                                          <p:spTgt spid="2"/>
                                        </p:tgtEl>
                                        <p:attrNameLst>
                                          <p:attrName>style.visibility</p:attrName>
                                        </p:attrNameLst>
                                      </p:cBhvr>
                                      <p:to>
                                        <p:strVal val="visible"/>
                                      </p:to>
                                    </p:set>
                                    <p:animEffect transition="in" filter="fade">
                                      <p:cBhvr>
                                        <p:cTn id="16"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74739" y="3046230"/>
            <a:ext cx="2914677" cy="1906095"/>
          </a:xfrm>
          <a:prstGeom prst="rect">
            <a:avLst/>
          </a:prstGeom>
        </p:spPr>
      </p:pic>
      <p:sp>
        <p:nvSpPr>
          <p:cNvPr id="1055748" name="Rectangle 4"/>
          <p:cNvSpPr>
            <a:spLocks noChangeAspect="1" noChangeArrowheads="1"/>
          </p:cNvSpPr>
          <p:nvPr/>
        </p:nvSpPr>
        <p:spPr bwMode="auto">
          <a:xfrm>
            <a:off x="5244347" y="2244589"/>
            <a:ext cx="4802597"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めざすものは</a:t>
            </a:r>
            <a:r>
              <a:rPr kumimoji="1" lang="en-US" altLang="ja-JP"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Well-being</a:t>
            </a:r>
            <a:r>
              <a:rPr kumimoji="1" lang="ja-JP" altLang="en-US" sz="2400" b="0" i="0" u="none" strike="noStrike" kern="1200" cap="none" spc="0" normalizeH="0" baseline="0" noProof="0" dirty="0" err="1">
                <a:ln>
                  <a:noFill/>
                </a:ln>
                <a:solidFill>
                  <a:srgbClr val="FF99FF"/>
                </a:solidFill>
                <a:effectLst/>
                <a:uLnTx/>
                <a:uFillTx/>
                <a:latin typeface="ＭＳ Ｐゴシック" pitchFamily="50" charset="-128"/>
                <a:ea typeface="ＭＳ Ｐゴシック" pitchFamily="50" charset="-128"/>
                <a:cs typeface="+mn-cs"/>
              </a:rPr>
              <a:t>、</a:t>
            </a:r>
            <a:r>
              <a:rPr kumimoji="1" lang="en-US" altLang="ja-JP"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QOL</a:t>
            </a: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の向上</a:t>
            </a:r>
            <a:endParaRPr kumimoji="1" lang="ja-JP" altLang="en-US" sz="2400" b="0" i="0" u="none" strike="noStrike" kern="1200" cap="none" spc="0" normalizeH="0" baseline="0" noProof="0" dirty="0">
              <a:ln>
                <a:noFill/>
              </a:ln>
              <a:solidFill>
                <a:srgbClr val="FF99FF"/>
              </a:solidFill>
              <a:effectLst/>
              <a:uLnTx/>
              <a:uFillTx/>
              <a:latin typeface="Century" pitchFamily="18" charset="0"/>
              <a:ea typeface="ＭＳ Ｐゴシック" pitchFamily="50" charset="-128"/>
              <a:cs typeface="+mn-cs"/>
            </a:endParaRPr>
          </a:p>
        </p:txBody>
      </p:sp>
      <p:sp>
        <p:nvSpPr>
          <p:cNvPr id="2" name="角丸四角形 1"/>
          <p:cNvSpPr/>
          <p:nvPr/>
        </p:nvSpPr>
        <p:spPr bwMode="auto">
          <a:xfrm>
            <a:off x="82045" y="2162748"/>
            <a:ext cx="10152000" cy="4428000"/>
          </a:xfrm>
          <a:prstGeom prst="roundRect">
            <a:avLst/>
          </a:prstGeom>
          <a:noFill/>
          <a:ln w="4762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055784" name="Freeform 40"/>
          <p:cNvSpPr>
            <a:spLocks noChangeAspect="1"/>
          </p:cNvSpPr>
          <p:nvPr/>
        </p:nvSpPr>
        <p:spPr bwMode="auto">
          <a:xfrm>
            <a:off x="4463740" y="4381564"/>
            <a:ext cx="933450" cy="1190625"/>
          </a:xfrm>
          <a:custGeom>
            <a:avLst/>
            <a:gdLst/>
            <a:ahLst/>
            <a:cxnLst>
              <a:cxn ang="0">
                <a:pos x="481" y="0"/>
              </a:cxn>
              <a:cxn ang="0">
                <a:pos x="390" y="0"/>
              </a:cxn>
              <a:cxn ang="0">
                <a:pos x="330" y="0"/>
              </a:cxn>
              <a:cxn ang="0">
                <a:pos x="270" y="60"/>
              </a:cxn>
              <a:cxn ang="0">
                <a:pos x="240" y="135"/>
              </a:cxn>
              <a:cxn ang="0">
                <a:pos x="210" y="225"/>
              </a:cxn>
              <a:cxn ang="0">
                <a:pos x="300" y="225"/>
              </a:cxn>
              <a:cxn ang="0">
                <a:pos x="315" y="255"/>
              </a:cxn>
              <a:cxn ang="0">
                <a:pos x="270" y="255"/>
              </a:cxn>
              <a:cxn ang="0">
                <a:pos x="240" y="315"/>
              </a:cxn>
              <a:cxn ang="0">
                <a:pos x="195" y="420"/>
              </a:cxn>
              <a:cxn ang="0">
                <a:pos x="180" y="585"/>
              </a:cxn>
              <a:cxn ang="0">
                <a:pos x="180" y="615"/>
              </a:cxn>
              <a:cxn ang="0">
                <a:pos x="180" y="705"/>
              </a:cxn>
              <a:cxn ang="0">
                <a:pos x="180" y="780"/>
              </a:cxn>
              <a:cxn ang="0">
                <a:pos x="60" y="1005"/>
              </a:cxn>
              <a:cxn ang="0">
                <a:pos x="30" y="1005"/>
              </a:cxn>
              <a:cxn ang="0">
                <a:pos x="0" y="1080"/>
              </a:cxn>
              <a:cxn ang="0">
                <a:pos x="60" y="1080"/>
              </a:cxn>
              <a:cxn ang="0">
                <a:pos x="135" y="1140"/>
              </a:cxn>
              <a:cxn ang="0">
                <a:pos x="210" y="1125"/>
              </a:cxn>
              <a:cxn ang="0">
                <a:pos x="195" y="1095"/>
              </a:cxn>
              <a:cxn ang="0">
                <a:pos x="135" y="1065"/>
              </a:cxn>
              <a:cxn ang="0">
                <a:pos x="150" y="1065"/>
              </a:cxn>
              <a:cxn ang="0">
                <a:pos x="315" y="780"/>
              </a:cxn>
              <a:cxn ang="0">
                <a:pos x="390" y="765"/>
              </a:cxn>
              <a:cxn ang="0">
                <a:pos x="390" y="975"/>
              </a:cxn>
              <a:cxn ang="0">
                <a:pos x="390" y="1005"/>
              </a:cxn>
              <a:cxn ang="0">
                <a:pos x="375" y="1065"/>
              </a:cxn>
              <a:cxn ang="0">
                <a:pos x="421" y="1080"/>
              </a:cxn>
              <a:cxn ang="0">
                <a:pos x="511" y="1080"/>
              </a:cxn>
              <a:cxn ang="0">
                <a:pos x="601" y="1035"/>
              </a:cxn>
              <a:cxn ang="0">
                <a:pos x="496" y="1005"/>
              </a:cxn>
              <a:cxn ang="0">
                <a:pos x="556" y="765"/>
              </a:cxn>
              <a:cxn ang="0">
                <a:pos x="390" y="600"/>
              </a:cxn>
              <a:cxn ang="0">
                <a:pos x="421" y="480"/>
              </a:cxn>
              <a:cxn ang="0">
                <a:pos x="481" y="480"/>
              </a:cxn>
              <a:cxn ang="0">
                <a:pos x="571" y="495"/>
              </a:cxn>
              <a:cxn ang="0">
                <a:pos x="721" y="360"/>
              </a:cxn>
              <a:cxn ang="0">
                <a:pos x="751" y="345"/>
              </a:cxn>
              <a:cxn ang="0">
                <a:pos x="751" y="300"/>
              </a:cxn>
              <a:cxn ang="0">
                <a:pos x="796" y="195"/>
              </a:cxn>
              <a:cxn ang="0">
                <a:pos x="736" y="240"/>
              </a:cxn>
              <a:cxn ang="0">
                <a:pos x="691" y="300"/>
              </a:cxn>
              <a:cxn ang="0">
                <a:pos x="556" y="420"/>
              </a:cxn>
              <a:cxn ang="0">
                <a:pos x="511" y="375"/>
              </a:cxn>
              <a:cxn ang="0">
                <a:pos x="436" y="315"/>
              </a:cxn>
              <a:cxn ang="0">
                <a:pos x="421" y="300"/>
              </a:cxn>
              <a:cxn ang="0">
                <a:pos x="481" y="255"/>
              </a:cxn>
              <a:cxn ang="0">
                <a:pos x="496" y="225"/>
              </a:cxn>
              <a:cxn ang="0">
                <a:pos x="511" y="180"/>
              </a:cxn>
              <a:cxn ang="0">
                <a:pos x="496" y="120"/>
              </a:cxn>
              <a:cxn ang="0">
                <a:pos x="511" y="75"/>
              </a:cxn>
              <a:cxn ang="0">
                <a:pos x="541" y="60"/>
              </a:cxn>
              <a:cxn ang="0">
                <a:pos x="496" y="15"/>
              </a:cxn>
            </a:cxnLst>
            <a:rect l="0" t="0" r="r" b="b"/>
            <a:pathLst>
              <a:path w="796" h="1140">
                <a:moveTo>
                  <a:pt x="496" y="15"/>
                </a:moveTo>
                <a:lnTo>
                  <a:pt x="481" y="0"/>
                </a:lnTo>
                <a:lnTo>
                  <a:pt x="436" y="0"/>
                </a:lnTo>
                <a:lnTo>
                  <a:pt x="390" y="0"/>
                </a:lnTo>
                <a:lnTo>
                  <a:pt x="360" y="0"/>
                </a:lnTo>
                <a:lnTo>
                  <a:pt x="330" y="0"/>
                </a:lnTo>
                <a:lnTo>
                  <a:pt x="300" y="45"/>
                </a:lnTo>
                <a:lnTo>
                  <a:pt x="270" y="60"/>
                </a:lnTo>
                <a:lnTo>
                  <a:pt x="255" y="75"/>
                </a:lnTo>
                <a:lnTo>
                  <a:pt x="240" y="135"/>
                </a:lnTo>
                <a:lnTo>
                  <a:pt x="240" y="180"/>
                </a:lnTo>
                <a:lnTo>
                  <a:pt x="210" y="225"/>
                </a:lnTo>
                <a:lnTo>
                  <a:pt x="270" y="225"/>
                </a:lnTo>
                <a:lnTo>
                  <a:pt x="300" y="225"/>
                </a:lnTo>
                <a:lnTo>
                  <a:pt x="315" y="240"/>
                </a:lnTo>
                <a:lnTo>
                  <a:pt x="315" y="255"/>
                </a:lnTo>
                <a:lnTo>
                  <a:pt x="270" y="240"/>
                </a:lnTo>
                <a:lnTo>
                  <a:pt x="270" y="255"/>
                </a:lnTo>
                <a:lnTo>
                  <a:pt x="255" y="300"/>
                </a:lnTo>
                <a:lnTo>
                  <a:pt x="240" y="315"/>
                </a:lnTo>
                <a:lnTo>
                  <a:pt x="210" y="360"/>
                </a:lnTo>
                <a:lnTo>
                  <a:pt x="195" y="420"/>
                </a:lnTo>
                <a:lnTo>
                  <a:pt x="180" y="495"/>
                </a:lnTo>
                <a:lnTo>
                  <a:pt x="180" y="585"/>
                </a:lnTo>
                <a:lnTo>
                  <a:pt x="195" y="585"/>
                </a:lnTo>
                <a:lnTo>
                  <a:pt x="180" y="615"/>
                </a:lnTo>
                <a:lnTo>
                  <a:pt x="180" y="660"/>
                </a:lnTo>
                <a:lnTo>
                  <a:pt x="180" y="705"/>
                </a:lnTo>
                <a:lnTo>
                  <a:pt x="180" y="735"/>
                </a:lnTo>
                <a:lnTo>
                  <a:pt x="180" y="780"/>
                </a:lnTo>
                <a:lnTo>
                  <a:pt x="150" y="885"/>
                </a:lnTo>
                <a:lnTo>
                  <a:pt x="60" y="1005"/>
                </a:lnTo>
                <a:lnTo>
                  <a:pt x="75" y="1020"/>
                </a:lnTo>
                <a:lnTo>
                  <a:pt x="30" y="1005"/>
                </a:lnTo>
                <a:lnTo>
                  <a:pt x="15" y="1020"/>
                </a:lnTo>
                <a:lnTo>
                  <a:pt x="0" y="1080"/>
                </a:lnTo>
                <a:lnTo>
                  <a:pt x="15" y="1095"/>
                </a:lnTo>
                <a:lnTo>
                  <a:pt x="60" y="1080"/>
                </a:lnTo>
                <a:lnTo>
                  <a:pt x="120" y="1125"/>
                </a:lnTo>
                <a:lnTo>
                  <a:pt x="135" y="1140"/>
                </a:lnTo>
                <a:lnTo>
                  <a:pt x="150" y="1140"/>
                </a:lnTo>
                <a:lnTo>
                  <a:pt x="210" y="1125"/>
                </a:lnTo>
                <a:lnTo>
                  <a:pt x="195" y="1125"/>
                </a:lnTo>
                <a:lnTo>
                  <a:pt x="195" y="1095"/>
                </a:lnTo>
                <a:lnTo>
                  <a:pt x="150" y="1080"/>
                </a:lnTo>
                <a:lnTo>
                  <a:pt x="135" y="1065"/>
                </a:lnTo>
                <a:lnTo>
                  <a:pt x="135" y="1035"/>
                </a:lnTo>
                <a:lnTo>
                  <a:pt x="150" y="1065"/>
                </a:lnTo>
                <a:lnTo>
                  <a:pt x="255" y="915"/>
                </a:lnTo>
                <a:lnTo>
                  <a:pt x="315" y="780"/>
                </a:lnTo>
                <a:lnTo>
                  <a:pt x="330" y="720"/>
                </a:lnTo>
                <a:lnTo>
                  <a:pt x="390" y="765"/>
                </a:lnTo>
                <a:lnTo>
                  <a:pt x="436" y="795"/>
                </a:lnTo>
                <a:lnTo>
                  <a:pt x="390" y="975"/>
                </a:lnTo>
                <a:lnTo>
                  <a:pt x="421" y="975"/>
                </a:lnTo>
                <a:lnTo>
                  <a:pt x="390" y="1005"/>
                </a:lnTo>
                <a:lnTo>
                  <a:pt x="375" y="1020"/>
                </a:lnTo>
                <a:lnTo>
                  <a:pt x="375" y="1065"/>
                </a:lnTo>
                <a:lnTo>
                  <a:pt x="390" y="1080"/>
                </a:lnTo>
                <a:lnTo>
                  <a:pt x="421" y="1080"/>
                </a:lnTo>
                <a:lnTo>
                  <a:pt x="436" y="1065"/>
                </a:lnTo>
                <a:lnTo>
                  <a:pt x="511" y="1080"/>
                </a:lnTo>
                <a:lnTo>
                  <a:pt x="601" y="1065"/>
                </a:lnTo>
                <a:lnTo>
                  <a:pt x="601" y="1035"/>
                </a:lnTo>
                <a:lnTo>
                  <a:pt x="556" y="1020"/>
                </a:lnTo>
                <a:lnTo>
                  <a:pt x="496" y="1005"/>
                </a:lnTo>
                <a:lnTo>
                  <a:pt x="511" y="1005"/>
                </a:lnTo>
                <a:lnTo>
                  <a:pt x="556" y="765"/>
                </a:lnTo>
                <a:lnTo>
                  <a:pt x="541" y="720"/>
                </a:lnTo>
                <a:lnTo>
                  <a:pt x="390" y="600"/>
                </a:lnTo>
                <a:lnTo>
                  <a:pt x="421" y="540"/>
                </a:lnTo>
                <a:lnTo>
                  <a:pt x="421" y="480"/>
                </a:lnTo>
                <a:lnTo>
                  <a:pt x="481" y="525"/>
                </a:lnTo>
                <a:lnTo>
                  <a:pt x="481" y="480"/>
                </a:lnTo>
                <a:lnTo>
                  <a:pt x="541" y="495"/>
                </a:lnTo>
                <a:lnTo>
                  <a:pt x="571" y="495"/>
                </a:lnTo>
                <a:lnTo>
                  <a:pt x="661" y="420"/>
                </a:lnTo>
                <a:lnTo>
                  <a:pt x="721" y="360"/>
                </a:lnTo>
                <a:lnTo>
                  <a:pt x="751" y="360"/>
                </a:lnTo>
                <a:lnTo>
                  <a:pt x="751" y="345"/>
                </a:lnTo>
                <a:lnTo>
                  <a:pt x="751" y="315"/>
                </a:lnTo>
                <a:lnTo>
                  <a:pt x="751" y="300"/>
                </a:lnTo>
                <a:lnTo>
                  <a:pt x="781" y="255"/>
                </a:lnTo>
                <a:lnTo>
                  <a:pt x="796" y="195"/>
                </a:lnTo>
                <a:lnTo>
                  <a:pt x="781" y="195"/>
                </a:lnTo>
                <a:lnTo>
                  <a:pt x="736" y="240"/>
                </a:lnTo>
                <a:lnTo>
                  <a:pt x="721" y="285"/>
                </a:lnTo>
                <a:lnTo>
                  <a:pt x="691" y="300"/>
                </a:lnTo>
                <a:lnTo>
                  <a:pt x="631" y="345"/>
                </a:lnTo>
                <a:lnTo>
                  <a:pt x="556" y="420"/>
                </a:lnTo>
                <a:lnTo>
                  <a:pt x="496" y="405"/>
                </a:lnTo>
                <a:lnTo>
                  <a:pt x="511" y="375"/>
                </a:lnTo>
                <a:lnTo>
                  <a:pt x="451" y="360"/>
                </a:lnTo>
                <a:lnTo>
                  <a:pt x="436" y="315"/>
                </a:lnTo>
                <a:lnTo>
                  <a:pt x="436" y="300"/>
                </a:lnTo>
                <a:lnTo>
                  <a:pt x="421" y="300"/>
                </a:lnTo>
                <a:lnTo>
                  <a:pt x="436" y="255"/>
                </a:lnTo>
                <a:lnTo>
                  <a:pt x="481" y="255"/>
                </a:lnTo>
                <a:lnTo>
                  <a:pt x="496" y="255"/>
                </a:lnTo>
                <a:lnTo>
                  <a:pt x="496" y="225"/>
                </a:lnTo>
                <a:lnTo>
                  <a:pt x="496" y="195"/>
                </a:lnTo>
                <a:lnTo>
                  <a:pt x="511" y="180"/>
                </a:lnTo>
                <a:lnTo>
                  <a:pt x="496" y="135"/>
                </a:lnTo>
                <a:lnTo>
                  <a:pt x="496" y="120"/>
                </a:lnTo>
                <a:lnTo>
                  <a:pt x="496" y="105"/>
                </a:lnTo>
                <a:lnTo>
                  <a:pt x="511" y="75"/>
                </a:lnTo>
                <a:lnTo>
                  <a:pt x="541" y="75"/>
                </a:lnTo>
                <a:lnTo>
                  <a:pt x="541" y="60"/>
                </a:lnTo>
                <a:lnTo>
                  <a:pt x="511" y="45"/>
                </a:lnTo>
                <a:lnTo>
                  <a:pt x="496" y="15"/>
                </a:lnTo>
                <a:close/>
              </a:path>
            </a:pathLst>
          </a:custGeom>
          <a:solidFill>
            <a:srgbClr val="00FF0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50" name="Rectangle 6"/>
          <p:cNvSpPr>
            <a:spLocks noGrp="1" noChangeArrowheads="1"/>
          </p:cNvSpPr>
          <p:nvPr>
            <p:ph type="title"/>
          </p:nvPr>
        </p:nvSpPr>
        <p:spPr/>
        <p:txBody>
          <a:bodyPr/>
          <a:lstStyle/>
          <a:p>
            <a:r>
              <a:rPr lang="ja-JP" altLang="en-US" dirty="0"/>
              <a:t>ヘルスプロモーションの理念</a:t>
            </a:r>
            <a:br>
              <a:rPr lang="en-US" altLang="ja-JP" dirty="0"/>
            </a:br>
            <a:r>
              <a:rPr lang="ja-JP" altLang="en-US" dirty="0"/>
              <a:t>（世界がめざす健康づくり）</a:t>
            </a:r>
          </a:p>
        </p:txBody>
      </p:sp>
      <p:sp>
        <p:nvSpPr>
          <p:cNvPr id="1055778" name="Oval 34"/>
          <p:cNvSpPr>
            <a:spLocks noChangeAspect="1" noChangeArrowheads="1"/>
          </p:cNvSpPr>
          <p:nvPr/>
        </p:nvSpPr>
        <p:spPr bwMode="auto">
          <a:xfrm>
            <a:off x="5342441" y="3889502"/>
            <a:ext cx="1635125" cy="1446213"/>
          </a:xfrm>
          <a:prstGeom prst="ellipse">
            <a:avLst/>
          </a:prstGeom>
          <a:gradFill rotWithShape="1">
            <a:gsLst>
              <a:gs pos="0">
                <a:srgbClr val="FFFF00">
                  <a:alpha val="50000"/>
                </a:srgbClr>
              </a:gs>
              <a:gs pos="100000">
                <a:srgbClr val="D1CC00"/>
              </a:gs>
            </a:gsLst>
            <a:path path="shape">
              <a:fillToRect l="50000" t="50000" r="50000" b="50000"/>
            </a:path>
          </a:gradFill>
          <a:ln w="9525">
            <a:solidFill>
              <a:srgbClr val="FFFF00"/>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79" name="Rectangle 35"/>
          <p:cNvSpPr>
            <a:spLocks noChangeAspect="1" noChangeArrowheads="1"/>
          </p:cNvSpPr>
          <p:nvPr/>
        </p:nvSpPr>
        <p:spPr bwMode="auto">
          <a:xfrm>
            <a:off x="3883535" y="3295768"/>
            <a:ext cx="1179512" cy="369332"/>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本人</a:t>
            </a:r>
          </a:p>
        </p:txBody>
      </p:sp>
      <p:grpSp>
        <p:nvGrpSpPr>
          <p:cNvPr id="4" name="Group 36"/>
          <p:cNvGrpSpPr>
            <a:grpSpLocks noChangeAspect="1"/>
          </p:cNvGrpSpPr>
          <p:nvPr/>
        </p:nvGrpSpPr>
        <p:grpSpPr bwMode="auto">
          <a:xfrm>
            <a:off x="3102331" y="4486623"/>
            <a:ext cx="969963" cy="1285875"/>
            <a:chOff x="5734" y="6135"/>
            <a:chExt cx="826" cy="1230"/>
          </a:xfrm>
        </p:grpSpPr>
        <p:sp>
          <p:nvSpPr>
            <p:cNvPr id="1055781" name="Freeform 37"/>
            <p:cNvSpPr>
              <a:spLocks noChangeAspect="1"/>
            </p:cNvSpPr>
            <p:nvPr/>
          </p:nvSpPr>
          <p:spPr bwMode="auto">
            <a:xfrm>
              <a:off x="5734" y="6135"/>
              <a:ext cx="826" cy="1230"/>
            </a:xfrm>
            <a:custGeom>
              <a:avLst/>
              <a:gdLst/>
              <a:ahLst/>
              <a:cxnLst>
                <a:cxn ang="0">
                  <a:pos x="496" y="60"/>
                </a:cxn>
                <a:cxn ang="0">
                  <a:pos x="466" y="15"/>
                </a:cxn>
                <a:cxn ang="0">
                  <a:pos x="391" y="0"/>
                </a:cxn>
                <a:cxn ang="0">
                  <a:pos x="330" y="30"/>
                </a:cxn>
                <a:cxn ang="0">
                  <a:pos x="285" y="120"/>
                </a:cxn>
                <a:cxn ang="0">
                  <a:pos x="300" y="180"/>
                </a:cxn>
                <a:cxn ang="0">
                  <a:pos x="345" y="210"/>
                </a:cxn>
                <a:cxn ang="0">
                  <a:pos x="345" y="255"/>
                </a:cxn>
                <a:cxn ang="0">
                  <a:pos x="300" y="270"/>
                </a:cxn>
                <a:cxn ang="0">
                  <a:pos x="240" y="375"/>
                </a:cxn>
                <a:cxn ang="0">
                  <a:pos x="180" y="540"/>
                </a:cxn>
                <a:cxn ang="0">
                  <a:pos x="165" y="675"/>
                </a:cxn>
                <a:cxn ang="0">
                  <a:pos x="210" y="690"/>
                </a:cxn>
                <a:cxn ang="0">
                  <a:pos x="165" y="870"/>
                </a:cxn>
                <a:cxn ang="0">
                  <a:pos x="60" y="1080"/>
                </a:cxn>
                <a:cxn ang="0">
                  <a:pos x="30" y="1095"/>
                </a:cxn>
                <a:cxn ang="0">
                  <a:pos x="45" y="1170"/>
                </a:cxn>
                <a:cxn ang="0">
                  <a:pos x="120" y="1215"/>
                </a:cxn>
                <a:cxn ang="0">
                  <a:pos x="240" y="1215"/>
                </a:cxn>
                <a:cxn ang="0">
                  <a:pos x="180" y="1170"/>
                </a:cxn>
                <a:cxn ang="0">
                  <a:pos x="180" y="1140"/>
                </a:cxn>
                <a:cxn ang="0">
                  <a:pos x="345" y="795"/>
                </a:cxn>
                <a:cxn ang="0">
                  <a:pos x="421" y="810"/>
                </a:cxn>
                <a:cxn ang="0">
                  <a:pos x="406" y="1080"/>
                </a:cxn>
                <a:cxn ang="0">
                  <a:pos x="421" y="1095"/>
                </a:cxn>
                <a:cxn ang="0">
                  <a:pos x="406" y="1155"/>
                </a:cxn>
                <a:cxn ang="0">
                  <a:pos x="466" y="1140"/>
                </a:cxn>
                <a:cxn ang="0">
                  <a:pos x="616" y="1155"/>
                </a:cxn>
                <a:cxn ang="0">
                  <a:pos x="586" y="1110"/>
                </a:cxn>
                <a:cxn ang="0">
                  <a:pos x="526" y="1080"/>
                </a:cxn>
                <a:cxn ang="0">
                  <a:pos x="616" y="795"/>
                </a:cxn>
                <a:cxn ang="0">
                  <a:pos x="421" y="615"/>
                </a:cxn>
                <a:cxn ang="0">
                  <a:pos x="436" y="510"/>
                </a:cxn>
                <a:cxn ang="0">
                  <a:pos x="526" y="540"/>
                </a:cxn>
                <a:cxn ang="0">
                  <a:pos x="646" y="510"/>
                </a:cxn>
                <a:cxn ang="0">
                  <a:pos x="736" y="420"/>
                </a:cxn>
                <a:cxn ang="0">
                  <a:pos x="781" y="390"/>
                </a:cxn>
                <a:cxn ang="0">
                  <a:pos x="796" y="315"/>
                </a:cxn>
                <a:cxn ang="0">
                  <a:pos x="826" y="255"/>
                </a:cxn>
                <a:cxn ang="0">
                  <a:pos x="766" y="315"/>
                </a:cxn>
                <a:cxn ang="0">
                  <a:pos x="676" y="375"/>
                </a:cxn>
                <a:cxn ang="0">
                  <a:pos x="556" y="420"/>
                </a:cxn>
                <a:cxn ang="0">
                  <a:pos x="556" y="390"/>
                </a:cxn>
                <a:cxn ang="0">
                  <a:pos x="466" y="360"/>
                </a:cxn>
                <a:cxn ang="0">
                  <a:pos x="466" y="315"/>
                </a:cxn>
                <a:cxn ang="0">
                  <a:pos x="496" y="270"/>
                </a:cxn>
                <a:cxn ang="0">
                  <a:pos x="556" y="255"/>
                </a:cxn>
                <a:cxn ang="0">
                  <a:pos x="541" y="195"/>
                </a:cxn>
                <a:cxn ang="0">
                  <a:pos x="556" y="180"/>
                </a:cxn>
                <a:cxn ang="0">
                  <a:pos x="526" y="120"/>
                </a:cxn>
                <a:cxn ang="0">
                  <a:pos x="496" y="90"/>
                </a:cxn>
              </a:cxnLst>
              <a:rect l="0" t="0" r="r" b="b"/>
              <a:pathLst>
                <a:path w="826" h="1230">
                  <a:moveTo>
                    <a:pt x="556" y="60"/>
                  </a:moveTo>
                  <a:lnTo>
                    <a:pt x="496" y="60"/>
                  </a:lnTo>
                  <a:lnTo>
                    <a:pt x="481" y="30"/>
                  </a:lnTo>
                  <a:lnTo>
                    <a:pt x="466" y="15"/>
                  </a:lnTo>
                  <a:lnTo>
                    <a:pt x="421" y="0"/>
                  </a:lnTo>
                  <a:lnTo>
                    <a:pt x="391" y="0"/>
                  </a:lnTo>
                  <a:lnTo>
                    <a:pt x="345" y="15"/>
                  </a:lnTo>
                  <a:lnTo>
                    <a:pt x="330" y="30"/>
                  </a:lnTo>
                  <a:lnTo>
                    <a:pt x="300" y="75"/>
                  </a:lnTo>
                  <a:lnTo>
                    <a:pt x="285" y="120"/>
                  </a:lnTo>
                  <a:lnTo>
                    <a:pt x="285" y="150"/>
                  </a:lnTo>
                  <a:lnTo>
                    <a:pt x="300" y="180"/>
                  </a:lnTo>
                  <a:lnTo>
                    <a:pt x="330" y="195"/>
                  </a:lnTo>
                  <a:lnTo>
                    <a:pt x="345" y="210"/>
                  </a:lnTo>
                  <a:lnTo>
                    <a:pt x="360" y="240"/>
                  </a:lnTo>
                  <a:lnTo>
                    <a:pt x="345" y="255"/>
                  </a:lnTo>
                  <a:lnTo>
                    <a:pt x="330" y="255"/>
                  </a:lnTo>
                  <a:lnTo>
                    <a:pt x="300" y="270"/>
                  </a:lnTo>
                  <a:lnTo>
                    <a:pt x="300" y="315"/>
                  </a:lnTo>
                  <a:lnTo>
                    <a:pt x="240" y="375"/>
                  </a:lnTo>
                  <a:lnTo>
                    <a:pt x="195" y="450"/>
                  </a:lnTo>
                  <a:lnTo>
                    <a:pt x="180" y="540"/>
                  </a:lnTo>
                  <a:lnTo>
                    <a:pt x="180" y="630"/>
                  </a:lnTo>
                  <a:lnTo>
                    <a:pt x="165" y="675"/>
                  </a:lnTo>
                  <a:lnTo>
                    <a:pt x="180" y="675"/>
                  </a:lnTo>
                  <a:lnTo>
                    <a:pt x="210" y="690"/>
                  </a:lnTo>
                  <a:lnTo>
                    <a:pt x="165" y="780"/>
                  </a:lnTo>
                  <a:lnTo>
                    <a:pt x="165" y="870"/>
                  </a:lnTo>
                  <a:lnTo>
                    <a:pt x="45" y="1050"/>
                  </a:lnTo>
                  <a:lnTo>
                    <a:pt x="60" y="1080"/>
                  </a:lnTo>
                  <a:lnTo>
                    <a:pt x="45" y="1095"/>
                  </a:lnTo>
                  <a:lnTo>
                    <a:pt x="30" y="1095"/>
                  </a:lnTo>
                  <a:lnTo>
                    <a:pt x="0" y="1140"/>
                  </a:lnTo>
                  <a:lnTo>
                    <a:pt x="45" y="1170"/>
                  </a:lnTo>
                  <a:lnTo>
                    <a:pt x="60" y="1170"/>
                  </a:lnTo>
                  <a:lnTo>
                    <a:pt x="120" y="1215"/>
                  </a:lnTo>
                  <a:lnTo>
                    <a:pt x="180" y="1230"/>
                  </a:lnTo>
                  <a:lnTo>
                    <a:pt x="240" y="1215"/>
                  </a:lnTo>
                  <a:lnTo>
                    <a:pt x="240" y="1170"/>
                  </a:lnTo>
                  <a:lnTo>
                    <a:pt x="180" y="1170"/>
                  </a:lnTo>
                  <a:lnTo>
                    <a:pt x="165" y="1140"/>
                  </a:lnTo>
                  <a:lnTo>
                    <a:pt x="180" y="1140"/>
                  </a:lnTo>
                  <a:lnTo>
                    <a:pt x="300" y="990"/>
                  </a:lnTo>
                  <a:lnTo>
                    <a:pt x="345" y="795"/>
                  </a:lnTo>
                  <a:lnTo>
                    <a:pt x="360" y="795"/>
                  </a:lnTo>
                  <a:lnTo>
                    <a:pt x="421" y="810"/>
                  </a:lnTo>
                  <a:lnTo>
                    <a:pt x="436" y="840"/>
                  </a:lnTo>
                  <a:lnTo>
                    <a:pt x="406" y="1080"/>
                  </a:lnTo>
                  <a:lnTo>
                    <a:pt x="421" y="1080"/>
                  </a:lnTo>
                  <a:lnTo>
                    <a:pt x="421" y="1095"/>
                  </a:lnTo>
                  <a:lnTo>
                    <a:pt x="406" y="1095"/>
                  </a:lnTo>
                  <a:lnTo>
                    <a:pt x="406" y="1155"/>
                  </a:lnTo>
                  <a:lnTo>
                    <a:pt x="436" y="1155"/>
                  </a:lnTo>
                  <a:lnTo>
                    <a:pt x="466" y="1140"/>
                  </a:lnTo>
                  <a:lnTo>
                    <a:pt x="541" y="1170"/>
                  </a:lnTo>
                  <a:lnTo>
                    <a:pt x="616" y="1155"/>
                  </a:lnTo>
                  <a:lnTo>
                    <a:pt x="646" y="1110"/>
                  </a:lnTo>
                  <a:lnTo>
                    <a:pt x="586" y="1110"/>
                  </a:lnTo>
                  <a:lnTo>
                    <a:pt x="526" y="1095"/>
                  </a:lnTo>
                  <a:lnTo>
                    <a:pt x="526" y="1080"/>
                  </a:lnTo>
                  <a:lnTo>
                    <a:pt x="556" y="1080"/>
                  </a:lnTo>
                  <a:lnTo>
                    <a:pt x="616" y="795"/>
                  </a:lnTo>
                  <a:lnTo>
                    <a:pt x="616" y="750"/>
                  </a:lnTo>
                  <a:lnTo>
                    <a:pt x="421" y="615"/>
                  </a:lnTo>
                  <a:lnTo>
                    <a:pt x="421" y="570"/>
                  </a:lnTo>
                  <a:lnTo>
                    <a:pt x="436" y="510"/>
                  </a:lnTo>
                  <a:lnTo>
                    <a:pt x="496" y="555"/>
                  </a:lnTo>
                  <a:lnTo>
                    <a:pt x="526" y="540"/>
                  </a:lnTo>
                  <a:lnTo>
                    <a:pt x="586" y="540"/>
                  </a:lnTo>
                  <a:lnTo>
                    <a:pt x="646" y="510"/>
                  </a:lnTo>
                  <a:lnTo>
                    <a:pt x="706" y="450"/>
                  </a:lnTo>
                  <a:lnTo>
                    <a:pt x="736" y="420"/>
                  </a:lnTo>
                  <a:lnTo>
                    <a:pt x="766" y="390"/>
                  </a:lnTo>
                  <a:lnTo>
                    <a:pt x="781" y="390"/>
                  </a:lnTo>
                  <a:lnTo>
                    <a:pt x="781" y="360"/>
                  </a:lnTo>
                  <a:lnTo>
                    <a:pt x="796" y="315"/>
                  </a:lnTo>
                  <a:lnTo>
                    <a:pt x="826" y="270"/>
                  </a:lnTo>
                  <a:lnTo>
                    <a:pt x="826" y="255"/>
                  </a:lnTo>
                  <a:lnTo>
                    <a:pt x="796" y="255"/>
                  </a:lnTo>
                  <a:lnTo>
                    <a:pt x="766" y="315"/>
                  </a:lnTo>
                  <a:lnTo>
                    <a:pt x="736" y="330"/>
                  </a:lnTo>
                  <a:lnTo>
                    <a:pt x="676" y="375"/>
                  </a:lnTo>
                  <a:lnTo>
                    <a:pt x="616" y="420"/>
                  </a:lnTo>
                  <a:lnTo>
                    <a:pt x="556" y="420"/>
                  </a:lnTo>
                  <a:lnTo>
                    <a:pt x="541" y="420"/>
                  </a:lnTo>
                  <a:lnTo>
                    <a:pt x="556" y="390"/>
                  </a:lnTo>
                  <a:lnTo>
                    <a:pt x="496" y="375"/>
                  </a:lnTo>
                  <a:lnTo>
                    <a:pt x="466" y="360"/>
                  </a:lnTo>
                  <a:lnTo>
                    <a:pt x="481" y="315"/>
                  </a:lnTo>
                  <a:lnTo>
                    <a:pt x="466" y="315"/>
                  </a:lnTo>
                  <a:lnTo>
                    <a:pt x="481" y="270"/>
                  </a:lnTo>
                  <a:lnTo>
                    <a:pt x="496" y="270"/>
                  </a:lnTo>
                  <a:lnTo>
                    <a:pt x="541" y="270"/>
                  </a:lnTo>
                  <a:lnTo>
                    <a:pt x="556" y="255"/>
                  </a:lnTo>
                  <a:lnTo>
                    <a:pt x="541" y="240"/>
                  </a:lnTo>
                  <a:lnTo>
                    <a:pt x="541" y="195"/>
                  </a:lnTo>
                  <a:lnTo>
                    <a:pt x="556" y="195"/>
                  </a:lnTo>
                  <a:lnTo>
                    <a:pt x="556" y="180"/>
                  </a:lnTo>
                  <a:lnTo>
                    <a:pt x="541" y="150"/>
                  </a:lnTo>
                  <a:lnTo>
                    <a:pt x="526" y="120"/>
                  </a:lnTo>
                  <a:lnTo>
                    <a:pt x="526" y="90"/>
                  </a:lnTo>
                  <a:lnTo>
                    <a:pt x="496" y="90"/>
                  </a:lnTo>
                  <a:lnTo>
                    <a:pt x="556" y="60"/>
                  </a:lnTo>
                  <a:close/>
                </a:path>
              </a:pathLst>
            </a:custGeom>
            <a:solidFill>
              <a:srgbClr val="80008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82" name="Freeform 38"/>
            <p:cNvSpPr>
              <a:spLocks noChangeAspect="1"/>
            </p:cNvSpPr>
            <p:nvPr/>
          </p:nvSpPr>
          <p:spPr bwMode="auto">
            <a:xfrm>
              <a:off x="5734" y="6135"/>
              <a:ext cx="826" cy="1230"/>
            </a:xfrm>
            <a:custGeom>
              <a:avLst/>
              <a:gdLst/>
              <a:ahLst/>
              <a:cxnLst>
                <a:cxn ang="0">
                  <a:pos x="496" y="60"/>
                </a:cxn>
                <a:cxn ang="0">
                  <a:pos x="466" y="15"/>
                </a:cxn>
                <a:cxn ang="0">
                  <a:pos x="391" y="0"/>
                </a:cxn>
                <a:cxn ang="0">
                  <a:pos x="330" y="30"/>
                </a:cxn>
                <a:cxn ang="0">
                  <a:pos x="285" y="120"/>
                </a:cxn>
                <a:cxn ang="0">
                  <a:pos x="300" y="180"/>
                </a:cxn>
                <a:cxn ang="0">
                  <a:pos x="345" y="210"/>
                </a:cxn>
                <a:cxn ang="0">
                  <a:pos x="345" y="255"/>
                </a:cxn>
                <a:cxn ang="0">
                  <a:pos x="300" y="270"/>
                </a:cxn>
                <a:cxn ang="0">
                  <a:pos x="240" y="375"/>
                </a:cxn>
                <a:cxn ang="0">
                  <a:pos x="180" y="540"/>
                </a:cxn>
                <a:cxn ang="0">
                  <a:pos x="165" y="675"/>
                </a:cxn>
                <a:cxn ang="0">
                  <a:pos x="210" y="690"/>
                </a:cxn>
                <a:cxn ang="0">
                  <a:pos x="165" y="870"/>
                </a:cxn>
                <a:cxn ang="0">
                  <a:pos x="60" y="1080"/>
                </a:cxn>
                <a:cxn ang="0">
                  <a:pos x="30" y="1095"/>
                </a:cxn>
                <a:cxn ang="0">
                  <a:pos x="45" y="1170"/>
                </a:cxn>
                <a:cxn ang="0">
                  <a:pos x="120" y="1215"/>
                </a:cxn>
                <a:cxn ang="0">
                  <a:pos x="240" y="1215"/>
                </a:cxn>
                <a:cxn ang="0">
                  <a:pos x="180" y="1170"/>
                </a:cxn>
                <a:cxn ang="0">
                  <a:pos x="180" y="1140"/>
                </a:cxn>
                <a:cxn ang="0">
                  <a:pos x="345" y="795"/>
                </a:cxn>
                <a:cxn ang="0">
                  <a:pos x="421" y="810"/>
                </a:cxn>
                <a:cxn ang="0">
                  <a:pos x="406" y="1080"/>
                </a:cxn>
                <a:cxn ang="0">
                  <a:pos x="421" y="1095"/>
                </a:cxn>
                <a:cxn ang="0">
                  <a:pos x="406" y="1155"/>
                </a:cxn>
                <a:cxn ang="0">
                  <a:pos x="466" y="1140"/>
                </a:cxn>
                <a:cxn ang="0">
                  <a:pos x="616" y="1155"/>
                </a:cxn>
                <a:cxn ang="0">
                  <a:pos x="586" y="1110"/>
                </a:cxn>
                <a:cxn ang="0">
                  <a:pos x="526" y="1080"/>
                </a:cxn>
                <a:cxn ang="0">
                  <a:pos x="616" y="795"/>
                </a:cxn>
                <a:cxn ang="0">
                  <a:pos x="421" y="615"/>
                </a:cxn>
                <a:cxn ang="0">
                  <a:pos x="436" y="510"/>
                </a:cxn>
                <a:cxn ang="0">
                  <a:pos x="526" y="540"/>
                </a:cxn>
                <a:cxn ang="0">
                  <a:pos x="646" y="510"/>
                </a:cxn>
                <a:cxn ang="0">
                  <a:pos x="736" y="420"/>
                </a:cxn>
                <a:cxn ang="0">
                  <a:pos x="781" y="390"/>
                </a:cxn>
                <a:cxn ang="0">
                  <a:pos x="796" y="315"/>
                </a:cxn>
                <a:cxn ang="0">
                  <a:pos x="826" y="255"/>
                </a:cxn>
                <a:cxn ang="0">
                  <a:pos x="766" y="315"/>
                </a:cxn>
                <a:cxn ang="0">
                  <a:pos x="676" y="375"/>
                </a:cxn>
                <a:cxn ang="0">
                  <a:pos x="556" y="420"/>
                </a:cxn>
                <a:cxn ang="0">
                  <a:pos x="556" y="390"/>
                </a:cxn>
                <a:cxn ang="0">
                  <a:pos x="466" y="360"/>
                </a:cxn>
                <a:cxn ang="0">
                  <a:pos x="466" y="315"/>
                </a:cxn>
                <a:cxn ang="0">
                  <a:pos x="496" y="270"/>
                </a:cxn>
                <a:cxn ang="0">
                  <a:pos x="556" y="255"/>
                </a:cxn>
                <a:cxn ang="0">
                  <a:pos x="541" y="195"/>
                </a:cxn>
                <a:cxn ang="0">
                  <a:pos x="556" y="180"/>
                </a:cxn>
                <a:cxn ang="0">
                  <a:pos x="526" y="120"/>
                </a:cxn>
                <a:cxn ang="0">
                  <a:pos x="496" y="90"/>
                </a:cxn>
              </a:cxnLst>
              <a:rect l="0" t="0" r="r" b="b"/>
              <a:pathLst>
                <a:path w="826" h="1230">
                  <a:moveTo>
                    <a:pt x="556" y="60"/>
                  </a:moveTo>
                  <a:lnTo>
                    <a:pt x="496" y="60"/>
                  </a:lnTo>
                  <a:lnTo>
                    <a:pt x="481" y="30"/>
                  </a:lnTo>
                  <a:lnTo>
                    <a:pt x="466" y="15"/>
                  </a:lnTo>
                  <a:lnTo>
                    <a:pt x="421" y="0"/>
                  </a:lnTo>
                  <a:lnTo>
                    <a:pt x="391" y="0"/>
                  </a:lnTo>
                  <a:lnTo>
                    <a:pt x="345" y="15"/>
                  </a:lnTo>
                  <a:lnTo>
                    <a:pt x="330" y="30"/>
                  </a:lnTo>
                  <a:lnTo>
                    <a:pt x="300" y="75"/>
                  </a:lnTo>
                  <a:lnTo>
                    <a:pt x="285" y="120"/>
                  </a:lnTo>
                  <a:lnTo>
                    <a:pt x="285" y="150"/>
                  </a:lnTo>
                  <a:lnTo>
                    <a:pt x="300" y="180"/>
                  </a:lnTo>
                  <a:lnTo>
                    <a:pt x="330" y="195"/>
                  </a:lnTo>
                  <a:lnTo>
                    <a:pt x="345" y="210"/>
                  </a:lnTo>
                  <a:lnTo>
                    <a:pt x="360" y="240"/>
                  </a:lnTo>
                  <a:lnTo>
                    <a:pt x="345" y="255"/>
                  </a:lnTo>
                  <a:lnTo>
                    <a:pt x="330" y="255"/>
                  </a:lnTo>
                  <a:lnTo>
                    <a:pt x="300" y="270"/>
                  </a:lnTo>
                  <a:lnTo>
                    <a:pt x="300" y="315"/>
                  </a:lnTo>
                  <a:lnTo>
                    <a:pt x="240" y="375"/>
                  </a:lnTo>
                  <a:lnTo>
                    <a:pt x="195" y="450"/>
                  </a:lnTo>
                  <a:lnTo>
                    <a:pt x="180" y="540"/>
                  </a:lnTo>
                  <a:lnTo>
                    <a:pt x="180" y="630"/>
                  </a:lnTo>
                  <a:lnTo>
                    <a:pt x="165" y="675"/>
                  </a:lnTo>
                  <a:lnTo>
                    <a:pt x="180" y="675"/>
                  </a:lnTo>
                  <a:lnTo>
                    <a:pt x="210" y="690"/>
                  </a:lnTo>
                  <a:lnTo>
                    <a:pt x="165" y="780"/>
                  </a:lnTo>
                  <a:lnTo>
                    <a:pt x="165" y="870"/>
                  </a:lnTo>
                  <a:lnTo>
                    <a:pt x="45" y="1050"/>
                  </a:lnTo>
                  <a:lnTo>
                    <a:pt x="60" y="1080"/>
                  </a:lnTo>
                  <a:lnTo>
                    <a:pt x="45" y="1095"/>
                  </a:lnTo>
                  <a:lnTo>
                    <a:pt x="30" y="1095"/>
                  </a:lnTo>
                  <a:lnTo>
                    <a:pt x="0" y="1140"/>
                  </a:lnTo>
                  <a:lnTo>
                    <a:pt x="45" y="1170"/>
                  </a:lnTo>
                  <a:lnTo>
                    <a:pt x="60" y="1170"/>
                  </a:lnTo>
                  <a:lnTo>
                    <a:pt x="120" y="1215"/>
                  </a:lnTo>
                  <a:lnTo>
                    <a:pt x="180" y="1230"/>
                  </a:lnTo>
                  <a:lnTo>
                    <a:pt x="240" y="1215"/>
                  </a:lnTo>
                  <a:lnTo>
                    <a:pt x="240" y="1170"/>
                  </a:lnTo>
                  <a:lnTo>
                    <a:pt x="180" y="1170"/>
                  </a:lnTo>
                  <a:lnTo>
                    <a:pt x="165" y="1140"/>
                  </a:lnTo>
                  <a:lnTo>
                    <a:pt x="180" y="1140"/>
                  </a:lnTo>
                  <a:lnTo>
                    <a:pt x="300" y="990"/>
                  </a:lnTo>
                  <a:lnTo>
                    <a:pt x="345" y="795"/>
                  </a:lnTo>
                  <a:lnTo>
                    <a:pt x="360" y="795"/>
                  </a:lnTo>
                  <a:lnTo>
                    <a:pt x="421" y="810"/>
                  </a:lnTo>
                  <a:lnTo>
                    <a:pt x="436" y="840"/>
                  </a:lnTo>
                  <a:lnTo>
                    <a:pt x="406" y="1080"/>
                  </a:lnTo>
                  <a:lnTo>
                    <a:pt x="421" y="1080"/>
                  </a:lnTo>
                  <a:lnTo>
                    <a:pt x="421" y="1095"/>
                  </a:lnTo>
                  <a:lnTo>
                    <a:pt x="406" y="1095"/>
                  </a:lnTo>
                  <a:lnTo>
                    <a:pt x="406" y="1155"/>
                  </a:lnTo>
                  <a:lnTo>
                    <a:pt x="436" y="1155"/>
                  </a:lnTo>
                  <a:lnTo>
                    <a:pt x="466" y="1140"/>
                  </a:lnTo>
                  <a:lnTo>
                    <a:pt x="541" y="1170"/>
                  </a:lnTo>
                  <a:lnTo>
                    <a:pt x="616" y="1155"/>
                  </a:lnTo>
                  <a:lnTo>
                    <a:pt x="646" y="1110"/>
                  </a:lnTo>
                  <a:lnTo>
                    <a:pt x="586" y="1110"/>
                  </a:lnTo>
                  <a:lnTo>
                    <a:pt x="526" y="1095"/>
                  </a:lnTo>
                  <a:lnTo>
                    <a:pt x="526" y="1080"/>
                  </a:lnTo>
                  <a:lnTo>
                    <a:pt x="556" y="1080"/>
                  </a:lnTo>
                  <a:lnTo>
                    <a:pt x="616" y="795"/>
                  </a:lnTo>
                  <a:lnTo>
                    <a:pt x="616" y="750"/>
                  </a:lnTo>
                  <a:lnTo>
                    <a:pt x="421" y="615"/>
                  </a:lnTo>
                  <a:lnTo>
                    <a:pt x="421" y="570"/>
                  </a:lnTo>
                  <a:lnTo>
                    <a:pt x="436" y="510"/>
                  </a:lnTo>
                  <a:lnTo>
                    <a:pt x="496" y="555"/>
                  </a:lnTo>
                  <a:lnTo>
                    <a:pt x="526" y="540"/>
                  </a:lnTo>
                  <a:lnTo>
                    <a:pt x="586" y="540"/>
                  </a:lnTo>
                  <a:lnTo>
                    <a:pt x="646" y="510"/>
                  </a:lnTo>
                  <a:lnTo>
                    <a:pt x="706" y="450"/>
                  </a:lnTo>
                  <a:lnTo>
                    <a:pt x="736" y="420"/>
                  </a:lnTo>
                  <a:lnTo>
                    <a:pt x="766" y="390"/>
                  </a:lnTo>
                  <a:lnTo>
                    <a:pt x="781" y="390"/>
                  </a:lnTo>
                  <a:lnTo>
                    <a:pt x="781" y="360"/>
                  </a:lnTo>
                  <a:lnTo>
                    <a:pt x="796" y="315"/>
                  </a:lnTo>
                  <a:lnTo>
                    <a:pt x="826" y="270"/>
                  </a:lnTo>
                  <a:lnTo>
                    <a:pt x="826" y="255"/>
                  </a:lnTo>
                  <a:lnTo>
                    <a:pt x="796" y="255"/>
                  </a:lnTo>
                  <a:lnTo>
                    <a:pt x="766" y="315"/>
                  </a:lnTo>
                  <a:lnTo>
                    <a:pt x="736" y="330"/>
                  </a:lnTo>
                  <a:lnTo>
                    <a:pt x="676" y="375"/>
                  </a:lnTo>
                  <a:lnTo>
                    <a:pt x="616" y="420"/>
                  </a:lnTo>
                  <a:lnTo>
                    <a:pt x="556" y="420"/>
                  </a:lnTo>
                  <a:lnTo>
                    <a:pt x="541" y="420"/>
                  </a:lnTo>
                  <a:lnTo>
                    <a:pt x="556" y="390"/>
                  </a:lnTo>
                  <a:lnTo>
                    <a:pt x="496" y="375"/>
                  </a:lnTo>
                  <a:lnTo>
                    <a:pt x="466" y="360"/>
                  </a:lnTo>
                  <a:lnTo>
                    <a:pt x="481" y="315"/>
                  </a:lnTo>
                  <a:lnTo>
                    <a:pt x="466" y="315"/>
                  </a:lnTo>
                  <a:lnTo>
                    <a:pt x="481" y="270"/>
                  </a:lnTo>
                  <a:lnTo>
                    <a:pt x="496" y="270"/>
                  </a:lnTo>
                  <a:lnTo>
                    <a:pt x="541" y="270"/>
                  </a:lnTo>
                  <a:lnTo>
                    <a:pt x="556" y="255"/>
                  </a:lnTo>
                  <a:lnTo>
                    <a:pt x="541" y="240"/>
                  </a:lnTo>
                  <a:lnTo>
                    <a:pt x="541" y="195"/>
                  </a:lnTo>
                  <a:lnTo>
                    <a:pt x="556" y="195"/>
                  </a:lnTo>
                  <a:lnTo>
                    <a:pt x="556" y="180"/>
                  </a:lnTo>
                  <a:lnTo>
                    <a:pt x="541" y="150"/>
                  </a:lnTo>
                  <a:lnTo>
                    <a:pt x="526" y="120"/>
                  </a:lnTo>
                  <a:lnTo>
                    <a:pt x="526" y="90"/>
                  </a:lnTo>
                  <a:lnTo>
                    <a:pt x="496" y="90"/>
                  </a:lnTo>
                  <a:lnTo>
                    <a:pt x="556" y="60"/>
                  </a:lnTo>
                </a:path>
              </a:pathLst>
            </a:custGeom>
            <a:solidFill>
              <a:srgbClr val="CC99FF"/>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42"/>
          <p:cNvGrpSpPr>
            <a:grpSpLocks noChangeAspect="1"/>
          </p:cNvGrpSpPr>
          <p:nvPr/>
        </p:nvGrpSpPr>
        <p:grpSpPr bwMode="auto">
          <a:xfrm>
            <a:off x="3770360" y="4446711"/>
            <a:ext cx="973139" cy="1257300"/>
            <a:chOff x="4577" y="6375"/>
            <a:chExt cx="826" cy="1200"/>
          </a:xfrm>
        </p:grpSpPr>
        <p:sp>
          <p:nvSpPr>
            <p:cNvPr id="1055787" name="Freeform 43"/>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close/>
                </a:path>
              </a:pathLst>
            </a:custGeom>
            <a:gradFill rotWithShape="1">
              <a:gsLst>
                <a:gs pos="0">
                  <a:srgbClr val="969696">
                    <a:alpha val="89999"/>
                  </a:srgbClr>
                </a:gs>
                <a:gs pos="100000">
                  <a:srgbClr val="969696">
                    <a:gamma/>
                    <a:shade val="46275"/>
                    <a:invGamma/>
                  </a:srgbClr>
                </a:gs>
              </a:gsLst>
              <a:path path="rect">
                <a:fillToRect l="50000" t="50000" r="50000" b="50000"/>
              </a:path>
            </a:gra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88" name="Freeform 44"/>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path>
              </a:pathLst>
            </a:custGeom>
            <a:solidFill>
              <a:srgbClr val="FFFF00">
                <a:alpha val="89999"/>
              </a:srgbClr>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7" name="Group 45"/>
          <p:cNvGrpSpPr>
            <a:grpSpLocks noChangeAspect="1"/>
          </p:cNvGrpSpPr>
          <p:nvPr/>
        </p:nvGrpSpPr>
        <p:grpSpPr bwMode="auto">
          <a:xfrm>
            <a:off x="2402399" y="4613392"/>
            <a:ext cx="973139" cy="1271588"/>
            <a:chOff x="3991" y="6435"/>
            <a:chExt cx="826" cy="1215"/>
          </a:xfrm>
        </p:grpSpPr>
        <p:sp>
          <p:nvSpPr>
            <p:cNvPr id="1055790" name="Freeform 46"/>
            <p:cNvSpPr>
              <a:spLocks noChangeAspect="1"/>
            </p:cNvSpPr>
            <p:nvPr/>
          </p:nvSpPr>
          <p:spPr bwMode="auto">
            <a:xfrm>
              <a:off x="3991" y="6435"/>
              <a:ext cx="826" cy="1215"/>
            </a:xfrm>
            <a:custGeom>
              <a:avLst/>
              <a:gdLst/>
              <a:ahLst/>
              <a:cxnLst>
                <a:cxn ang="0">
                  <a:pos x="480" y="30"/>
                </a:cxn>
                <a:cxn ang="0">
                  <a:pos x="420" y="0"/>
                </a:cxn>
                <a:cxn ang="0">
                  <a:pos x="360" y="0"/>
                </a:cxn>
                <a:cxn ang="0">
                  <a:pos x="285" y="15"/>
                </a:cxn>
                <a:cxn ang="0">
                  <a:pos x="270" y="120"/>
                </a:cxn>
                <a:cxn ang="0">
                  <a:pos x="285" y="180"/>
                </a:cxn>
                <a:cxn ang="0">
                  <a:pos x="300" y="180"/>
                </a:cxn>
                <a:cxn ang="0">
                  <a:pos x="345" y="240"/>
                </a:cxn>
                <a:cxn ang="0">
                  <a:pos x="300" y="255"/>
                </a:cxn>
                <a:cxn ang="0">
                  <a:pos x="285" y="300"/>
                </a:cxn>
                <a:cxn ang="0">
                  <a:pos x="210" y="435"/>
                </a:cxn>
                <a:cxn ang="0">
                  <a:pos x="165" y="630"/>
                </a:cxn>
                <a:cxn ang="0">
                  <a:pos x="165" y="675"/>
                </a:cxn>
                <a:cxn ang="0">
                  <a:pos x="165" y="780"/>
                </a:cxn>
                <a:cxn ang="0">
                  <a:pos x="30" y="1050"/>
                </a:cxn>
                <a:cxn ang="0">
                  <a:pos x="45" y="1095"/>
                </a:cxn>
                <a:cxn ang="0">
                  <a:pos x="0" y="1140"/>
                </a:cxn>
                <a:cxn ang="0">
                  <a:pos x="60" y="1155"/>
                </a:cxn>
                <a:cxn ang="0">
                  <a:pos x="180" y="1215"/>
                </a:cxn>
                <a:cxn ang="0">
                  <a:pos x="225" y="1170"/>
                </a:cxn>
                <a:cxn ang="0">
                  <a:pos x="150" y="1140"/>
                </a:cxn>
                <a:cxn ang="0">
                  <a:pos x="180" y="1140"/>
                </a:cxn>
                <a:cxn ang="0">
                  <a:pos x="345" y="795"/>
                </a:cxn>
                <a:cxn ang="0">
                  <a:pos x="405" y="795"/>
                </a:cxn>
                <a:cxn ang="0">
                  <a:pos x="390" y="1050"/>
                </a:cxn>
                <a:cxn ang="0">
                  <a:pos x="405" y="1080"/>
                </a:cxn>
                <a:cxn ang="0">
                  <a:pos x="390" y="1140"/>
                </a:cxn>
                <a:cxn ang="0">
                  <a:pos x="465" y="1140"/>
                </a:cxn>
                <a:cxn ang="0">
                  <a:pos x="631" y="1140"/>
                </a:cxn>
                <a:cxn ang="0">
                  <a:pos x="571" y="1095"/>
                </a:cxn>
                <a:cxn ang="0">
                  <a:pos x="526" y="1050"/>
                </a:cxn>
                <a:cxn ang="0">
                  <a:pos x="601" y="780"/>
                </a:cxn>
                <a:cxn ang="0">
                  <a:pos x="405" y="600"/>
                </a:cxn>
                <a:cxn ang="0">
                  <a:pos x="420" y="510"/>
                </a:cxn>
                <a:cxn ang="0">
                  <a:pos x="510" y="540"/>
                </a:cxn>
                <a:cxn ang="0">
                  <a:pos x="631" y="495"/>
                </a:cxn>
                <a:cxn ang="0">
                  <a:pos x="721" y="390"/>
                </a:cxn>
                <a:cxn ang="0">
                  <a:pos x="766" y="375"/>
                </a:cxn>
                <a:cxn ang="0">
                  <a:pos x="796" y="330"/>
                </a:cxn>
                <a:cxn ang="0">
                  <a:pos x="811" y="270"/>
                </a:cxn>
                <a:cxn ang="0">
                  <a:pos x="811" y="255"/>
                </a:cxn>
                <a:cxn ang="0">
                  <a:pos x="751" y="315"/>
                </a:cxn>
                <a:cxn ang="0">
                  <a:pos x="661" y="360"/>
                </a:cxn>
                <a:cxn ang="0">
                  <a:pos x="571" y="390"/>
                </a:cxn>
                <a:cxn ang="0">
                  <a:pos x="541" y="375"/>
                </a:cxn>
                <a:cxn ang="0">
                  <a:pos x="450" y="330"/>
                </a:cxn>
                <a:cxn ang="0">
                  <a:pos x="450" y="300"/>
                </a:cxn>
                <a:cxn ang="0">
                  <a:pos x="480" y="270"/>
                </a:cxn>
                <a:cxn ang="0">
                  <a:pos x="541" y="255"/>
                </a:cxn>
                <a:cxn ang="0">
                  <a:pos x="526" y="195"/>
                </a:cxn>
                <a:cxn ang="0">
                  <a:pos x="526" y="135"/>
                </a:cxn>
                <a:cxn ang="0">
                  <a:pos x="510" y="90"/>
                </a:cxn>
                <a:cxn ang="0">
                  <a:pos x="541" y="30"/>
                </a:cxn>
              </a:cxnLst>
              <a:rect l="0" t="0" r="r" b="b"/>
              <a:pathLst>
                <a:path w="826" h="1215">
                  <a:moveTo>
                    <a:pt x="541" y="30"/>
                  </a:moveTo>
                  <a:lnTo>
                    <a:pt x="480" y="30"/>
                  </a:lnTo>
                  <a:lnTo>
                    <a:pt x="450" y="15"/>
                  </a:lnTo>
                  <a:lnTo>
                    <a:pt x="420" y="0"/>
                  </a:lnTo>
                  <a:lnTo>
                    <a:pt x="390" y="0"/>
                  </a:lnTo>
                  <a:lnTo>
                    <a:pt x="360" y="0"/>
                  </a:lnTo>
                  <a:lnTo>
                    <a:pt x="330" y="0"/>
                  </a:lnTo>
                  <a:lnTo>
                    <a:pt x="285" y="15"/>
                  </a:lnTo>
                  <a:lnTo>
                    <a:pt x="270" y="75"/>
                  </a:lnTo>
                  <a:lnTo>
                    <a:pt x="270" y="120"/>
                  </a:lnTo>
                  <a:lnTo>
                    <a:pt x="270" y="135"/>
                  </a:lnTo>
                  <a:lnTo>
                    <a:pt x="285" y="180"/>
                  </a:lnTo>
                  <a:lnTo>
                    <a:pt x="285" y="150"/>
                  </a:lnTo>
                  <a:lnTo>
                    <a:pt x="300" y="180"/>
                  </a:lnTo>
                  <a:lnTo>
                    <a:pt x="330" y="195"/>
                  </a:lnTo>
                  <a:lnTo>
                    <a:pt x="345" y="240"/>
                  </a:lnTo>
                  <a:lnTo>
                    <a:pt x="330" y="240"/>
                  </a:lnTo>
                  <a:lnTo>
                    <a:pt x="300" y="255"/>
                  </a:lnTo>
                  <a:lnTo>
                    <a:pt x="285" y="270"/>
                  </a:lnTo>
                  <a:lnTo>
                    <a:pt x="285" y="300"/>
                  </a:lnTo>
                  <a:lnTo>
                    <a:pt x="225" y="360"/>
                  </a:lnTo>
                  <a:lnTo>
                    <a:pt x="210" y="435"/>
                  </a:lnTo>
                  <a:lnTo>
                    <a:pt x="180" y="540"/>
                  </a:lnTo>
                  <a:lnTo>
                    <a:pt x="165" y="630"/>
                  </a:lnTo>
                  <a:lnTo>
                    <a:pt x="150" y="675"/>
                  </a:lnTo>
                  <a:lnTo>
                    <a:pt x="165" y="675"/>
                  </a:lnTo>
                  <a:lnTo>
                    <a:pt x="180" y="675"/>
                  </a:lnTo>
                  <a:lnTo>
                    <a:pt x="165" y="780"/>
                  </a:lnTo>
                  <a:lnTo>
                    <a:pt x="165" y="870"/>
                  </a:lnTo>
                  <a:lnTo>
                    <a:pt x="30" y="1050"/>
                  </a:lnTo>
                  <a:lnTo>
                    <a:pt x="45" y="1080"/>
                  </a:lnTo>
                  <a:lnTo>
                    <a:pt x="45" y="1095"/>
                  </a:lnTo>
                  <a:lnTo>
                    <a:pt x="30" y="1095"/>
                  </a:lnTo>
                  <a:lnTo>
                    <a:pt x="0" y="1140"/>
                  </a:lnTo>
                  <a:lnTo>
                    <a:pt x="45" y="1170"/>
                  </a:lnTo>
                  <a:lnTo>
                    <a:pt x="60" y="1155"/>
                  </a:lnTo>
                  <a:lnTo>
                    <a:pt x="120" y="1215"/>
                  </a:lnTo>
                  <a:lnTo>
                    <a:pt x="180" y="1215"/>
                  </a:lnTo>
                  <a:lnTo>
                    <a:pt x="225" y="1215"/>
                  </a:lnTo>
                  <a:lnTo>
                    <a:pt x="225" y="1170"/>
                  </a:lnTo>
                  <a:lnTo>
                    <a:pt x="180" y="1155"/>
                  </a:lnTo>
                  <a:lnTo>
                    <a:pt x="150" y="1140"/>
                  </a:lnTo>
                  <a:lnTo>
                    <a:pt x="165" y="1110"/>
                  </a:lnTo>
                  <a:lnTo>
                    <a:pt x="180" y="1140"/>
                  </a:lnTo>
                  <a:lnTo>
                    <a:pt x="285" y="990"/>
                  </a:lnTo>
                  <a:lnTo>
                    <a:pt x="345" y="795"/>
                  </a:lnTo>
                  <a:lnTo>
                    <a:pt x="360" y="780"/>
                  </a:lnTo>
                  <a:lnTo>
                    <a:pt x="405" y="795"/>
                  </a:lnTo>
                  <a:lnTo>
                    <a:pt x="450" y="840"/>
                  </a:lnTo>
                  <a:lnTo>
                    <a:pt x="390" y="1050"/>
                  </a:lnTo>
                  <a:lnTo>
                    <a:pt x="405" y="1050"/>
                  </a:lnTo>
                  <a:lnTo>
                    <a:pt x="405" y="1080"/>
                  </a:lnTo>
                  <a:lnTo>
                    <a:pt x="405" y="1095"/>
                  </a:lnTo>
                  <a:lnTo>
                    <a:pt x="390" y="1140"/>
                  </a:lnTo>
                  <a:lnTo>
                    <a:pt x="450" y="1155"/>
                  </a:lnTo>
                  <a:lnTo>
                    <a:pt x="465" y="1140"/>
                  </a:lnTo>
                  <a:lnTo>
                    <a:pt x="541" y="1155"/>
                  </a:lnTo>
                  <a:lnTo>
                    <a:pt x="631" y="1140"/>
                  </a:lnTo>
                  <a:lnTo>
                    <a:pt x="631" y="1110"/>
                  </a:lnTo>
                  <a:lnTo>
                    <a:pt x="571" y="1095"/>
                  </a:lnTo>
                  <a:lnTo>
                    <a:pt x="526" y="1080"/>
                  </a:lnTo>
                  <a:lnTo>
                    <a:pt x="526" y="1050"/>
                  </a:lnTo>
                  <a:lnTo>
                    <a:pt x="571" y="1080"/>
                  </a:lnTo>
                  <a:lnTo>
                    <a:pt x="601" y="780"/>
                  </a:lnTo>
                  <a:lnTo>
                    <a:pt x="601" y="750"/>
                  </a:lnTo>
                  <a:lnTo>
                    <a:pt x="405" y="600"/>
                  </a:lnTo>
                  <a:lnTo>
                    <a:pt x="405" y="555"/>
                  </a:lnTo>
                  <a:lnTo>
                    <a:pt x="420" y="510"/>
                  </a:lnTo>
                  <a:lnTo>
                    <a:pt x="480" y="540"/>
                  </a:lnTo>
                  <a:lnTo>
                    <a:pt x="510" y="540"/>
                  </a:lnTo>
                  <a:lnTo>
                    <a:pt x="571" y="510"/>
                  </a:lnTo>
                  <a:lnTo>
                    <a:pt x="631" y="495"/>
                  </a:lnTo>
                  <a:lnTo>
                    <a:pt x="691" y="450"/>
                  </a:lnTo>
                  <a:lnTo>
                    <a:pt x="721" y="390"/>
                  </a:lnTo>
                  <a:lnTo>
                    <a:pt x="751" y="375"/>
                  </a:lnTo>
                  <a:lnTo>
                    <a:pt x="766" y="375"/>
                  </a:lnTo>
                  <a:lnTo>
                    <a:pt x="781" y="375"/>
                  </a:lnTo>
                  <a:lnTo>
                    <a:pt x="796" y="330"/>
                  </a:lnTo>
                  <a:lnTo>
                    <a:pt x="811" y="300"/>
                  </a:lnTo>
                  <a:lnTo>
                    <a:pt x="811" y="270"/>
                  </a:lnTo>
                  <a:lnTo>
                    <a:pt x="826" y="255"/>
                  </a:lnTo>
                  <a:lnTo>
                    <a:pt x="811" y="255"/>
                  </a:lnTo>
                  <a:lnTo>
                    <a:pt x="766" y="300"/>
                  </a:lnTo>
                  <a:lnTo>
                    <a:pt x="751" y="315"/>
                  </a:lnTo>
                  <a:lnTo>
                    <a:pt x="721" y="315"/>
                  </a:lnTo>
                  <a:lnTo>
                    <a:pt x="661" y="360"/>
                  </a:lnTo>
                  <a:lnTo>
                    <a:pt x="601" y="390"/>
                  </a:lnTo>
                  <a:lnTo>
                    <a:pt x="571" y="390"/>
                  </a:lnTo>
                  <a:lnTo>
                    <a:pt x="526" y="390"/>
                  </a:lnTo>
                  <a:lnTo>
                    <a:pt x="541" y="375"/>
                  </a:lnTo>
                  <a:lnTo>
                    <a:pt x="480" y="375"/>
                  </a:lnTo>
                  <a:lnTo>
                    <a:pt x="450" y="330"/>
                  </a:lnTo>
                  <a:lnTo>
                    <a:pt x="465" y="315"/>
                  </a:lnTo>
                  <a:lnTo>
                    <a:pt x="450" y="300"/>
                  </a:lnTo>
                  <a:lnTo>
                    <a:pt x="465" y="270"/>
                  </a:lnTo>
                  <a:lnTo>
                    <a:pt x="480" y="270"/>
                  </a:lnTo>
                  <a:lnTo>
                    <a:pt x="526" y="270"/>
                  </a:lnTo>
                  <a:lnTo>
                    <a:pt x="541" y="255"/>
                  </a:lnTo>
                  <a:lnTo>
                    <a:pt x="526" y="210"/>
                  </a:lnTo>
                  <a:lnTo>
                    <a:pt x="526" y="195"/>
                  </a:lnTo>
                  <a:lnTo>
                    <a:pt x="541" y="180"/>
                  </a:lnTo>
                  <a:lnTo>
                    <a:pt x="526" y="135"/>
                  </a:lnTo>
                  <a:lnTo>
                    <a:pt x="510" y="120"/>
                  </a:lnTo>
                  <a:lnTo>
                    <a:pt x="510" y="90"/>
                  </a:lnTo>
                  <a:lnTo>
                    <a:pt x="480" y="75"/>
                  </a:lnTo>
                  <a:lnTo>
                    <a:pt x="541" y="30"/>
                  </a:lnTo>
                  <a:close/>
                </a:path>
              </a:pathLst>
            </a:custGeom>
            <a:solidFill>
              <a:srgbClr val="00CCFF"/>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1" name="Freeform 47"/>
            <p:cNvSpPr>
              <a:spLocks noChangeAspect="1"/>
            </p:cNvSpPr>
            <p:nvPr/>
          </p:nvSpPr>
          <p:spPr bwMode="auto">
            <a:xfrm>
              <a:off x="3991" y="6435"/>
              <a:ext cx="826" cy="1215"/>
            </a:xfrm>
            <a:custGeom>
              <a:avLst/>
              <a:gdLst/>
              <a:ahLst/>
              <a:cxnLst>
                <a:cxn ang="0">
                  <a:pos x="480" y="30"/>
                </a:cxn>
                <a:cxn ang="0">
                  <a:pos x="420" y="0"/>
                </a:cxn>
                <a:cxn ang="0">
                  <a:pos x="360" y="0"/>
                </a:cxn>
                <a:cxn ang="0">
                  <a:pos x="285" y="15"/>
                </a:cxn>
                <a:cxn ang="0">
                  <a:pos x="270" y="120"/>
                </a:cxn>
                <a:cxn ang="0">
                  <a:pos x="285" y="180"/>
                </a:cxn>
                <a:cxn ang="0">
                  <a:pos x="300" y="180"/>
                </a:cxn>
                <a:cxn ang="0">
                  <a:pos x="345" y="240"/>
                </a:cxn>
                <a:cxn ang="0">
                  <a:pos x="300" y="255"/>
                </a:cxn>
                <a:cxn ang="0">
                  <a:pos x="285" y="300"/>
                </a:cxn>
                <a:cxn ang="0">
                  <a:pos x="210" y="435"/>
                </a:cxn>
                <a:cxn ang="0">
                  <a:pos x="165" y="630"/>
                </a:cxn>
                <a:cxn ang="0">
                  <a:pos x="165" y="675"/>
                </a:cxn>
                <a:cxn ang="0">
                  <a:pos x="165" y="780"/>
                </a:cxn>
                <a:cxn ang="0">
                  <a:pos x="30" y="1050"/>
                </a:cxn>
                <a:cxn ang="0">
                  <a:pos x="45" y="1095"/>
                </a:cxn>
                <a:cxn ang="0">
                  <a:pos x="0" y="1140"/>
                </a:cxn>
                <a:cxn ang="0">
                  <a:pos x="60" y="1155"/>
                </a:cxn>
                <a:cxn ang="0">
                  <a:pos x="180" y="1215"/>
                </a:cxn>
                <a:cxn ang="0">
                  <a:pos x="225" y="1170"/>
                </a:cxn>
                <a:cxn ang="0">
                  <a:pos x="150" y="1140"/>
                </a:cxn>
                <a:cxn ang="0">
                  <a:pos x="180" y="1140"/>
                </a:cxn>
                <a:cxn ang="0">
                  <a:pos x="345" y="795"/>
                </a:cxn>
                <a:cxn ang="0">
                  <a:pos x="405" y="795"/>
                </a:cxn>
                <a:cxn ang="0">
                  <a:pos x="390" y="1050"/>
                </a:cxn>
                <a:cxn ang="0">
                  <a:pos x="405" y="1080"/>
                </a:cxn>
                <a:cxn ang="0">
                  <a:pos x="390" y="1140"/>
                </a:cxn>
                <a:cxn ang="0">
                  <a:pos x="465" y="1140"/>
                </a:cxn>
                <a:cxn ang="0">
                  <a:pos x="631" y="1140"/>
                </a:cxn>
                <a:cxn ang="0">
                  <a:pos x="571" y="1095"/>
                </a:cxn>
                <a:cxn ang="0">
                  <a:pos x="526" y="1050"/>
                </a:cxn>
                <a:cxn ang="0">
                  <a:pos x="601" y="780"/>
                </a:cxn>
                <a:cxn ang="0">
                  <a:pos x="405" y="600"/>
                </a:cxn>
                <a:cxn ang="0">
                  <a:pos x="420" y="510"/>
                </a:cxn>
                <a:cxn ang="0">
                  <a:pos x="510" y="540"/>
                </a:cxn>
                <a:cxn ang="0">
                  <a:pos x="631" y="495"/>
                </a:cxn>
                <a:cxn ang="0">
                  <a:pos x="721" y="390"/>
                </a:cxn>
                <a:cxn ang="0">
                  <a:pos x="766" y="375"/>
                </a:cxn>
                <a:cxn ang="0">
                  <a:pos x="796" y="330"/>
                </a:cxn>
                <a:cxn ang="0">
                  <a:pos x="811" y="270"/>
                </a:cxn>
                <a:cxn ang="0">
                  <a:pos x="811" y="255"/>
                </a:cxn>
                <a:cxn ang="0">
                  <a:pos x="751" y="315"/>
                </a:cxn>
                <a:cxn ang="0">
                  <a:pos x="661" y="360"/>
                </a:cxn>
                <a:cxn ang="0">
                  <a:pos x="571" y="390"/>
                </a:cxn>
                <a:cxn ang="0">
                  <a:pos x="541" y="375"/>
                </a:cxn>
                <a:cxn ang="0">
                  <a:pos x="450" y="330"/>
                </a:cxn>
                <a:cxn ang="0">
                  <a:pos x="450" y="300"/>
                </a:cxn>
                <a:cxn ang="0">
                  <a:pos x="480" y="270"/>
                </a:cxn>
                <a:cxn ang="0">
                  <a:pos x="541" y="255"/>
                </a:cxn>
                <a:cxn ang="0">
                  <a:pos x="526" y="195"/>
                </a:cxn>
                <a:cxn ang="0">
                  <a:pos x="526" y="135"/>
                </a:cxn>
                <a:cxn ang="0">
                  <a:pos x="510" y="90"/>
                </a:cxn>
                <a:cxn ang="0">
                  <a:pos x="541" y="30"/>
                </a:cxn>
              </a:cxnLst>
              <a:rect l="0" t="0" r="r" b="b"/>
              <a:pathLst>
                <a:path w="826" h="1215">
                  <a:moveTo>
                    <a:pt x="541" y="30"/>
                  </a:moveTo>
                  <a:lnTo>
                    <a:pt x="480" y="30"/>
                  </a:lnTo>
                  <a:lnTo>
                    <a:pt x="450" y="15"/>
                  </a:lnTo>
                  <a:lnTo>
                    <a:pt x="420" y="0"/>
                  </a:lnTo>
                  <a:lnTo>
                    <a:pt x="390" y="0"/>
                  </a:lnTo>
                  <a:lnTo>
                    <a:pt x="360" y="0"/>
                  </a:lnTo>
                  <a:lnTo>
                    <a:pt x="330" y="0"/>
                  </a:lnTo>
                  <a:lnTo>
                    <a:pt x="285" y="15"/>
                  </a:lnTo>
                  <a:lnTo>
                    <a:pt x="270" y="75"/>
                  </a:lnTo>
                  <a:lnTo>
                    <a:pt x="270" y="120"/>
                  </a:lnTo>
                  <a:lnTo>
                    <a:pt x="270" y="135"/>
                  </a:lnTo>
                  <a:lnTo>
                    <a:pt x="285" y="180"/>
                  </a:lnTo>
                  <a:lnTo>
                    <a:pt x="285" y="150"/>
                  </a:lnTo>
                  <a:lnTo>
                    <a:pt x="300" y="180"/>
                  </a:lnTo>
                  <a:lnTo>
                    <a:pt x="330" y="195"/>
                  </a:lnTo>
                  <a:lnTo>
                    <a:pt x="345" y="240"/>
                  </a:lnTo>
                  <a:lnTo>
                    <a:pt x="330" y="240"/>
                  </a:lnTo>
                  <a:lnTo>
                    <a:pt x="300" y="255"/>
                  </a:lnTo>
                  <a:lnTo>
                    <a:pt x="285" y="270"/>
                  </a:lnTo>
                  <a:lnTo>
                    <a:pt x="285" y="300"/>
                  </a:lnTo>
                  <a:lnTo>
                    <a:pt x="225" y="360"/>
                  </a:lnTo>
                  <a:lnTo>
                    <a:pt x="210" y="435"/>
                  </a:lnTo>
                  <a:lnTo>
                    <a:pt x="180" y="540"/>
                  </a:lnTo>
                  <a:lnTo>
                    <a:pt x="165" y="630"/>
                  </a:lnTo>
                  <a:lnTo>
                    <a:pt x="150" y="675"/>
                  </a:lnTo>
                  <a:lnTo>
                    <a:pt x="165" y="675"/>
                  </a:lnTo>
                  <a:lnTo>
                    <a:pt x="180" y="675"/>
                  </a:lnTo>
                  <a:lnTo>
                    <a:pt x="165" y="780"/>
                  </a:lnTo>
                  <a:lnTo>
                    <a:pt x="165" y="870"/>
                  </a:lnTo>
                  <a:lnTo>
                    <a:pt x="30" y="1050"/>
                  </a:lnTo>
                  <a:lnTo>
                    <a:pt x="45" y="1080"/>
                  </a:lnTo>
                  <a:lnTo>
                    <a:pt x="45" y="1095"/>
                  </a:lnTo>
                  <a:lnTo>
                    <a:pt x="30" y="1095"/>
                  </a:lnTo>
                  <a:lnTo>
                    <a:pt x="0" y="1140"/>
                  </a:lnTo>
                  <a:lnTo>
                    <a:pt x="45" y="1170"/>
                  </a:lnTo>
                  <a:lnTo>
                    <a:pt x="60" y="1155"/>
                  </a:lnTo>
                  <a:lnTo>
                    <a:pt x="120" y="1215"/>
                  </a:lnTo>
                  <a:lnTo>
                    <a:pt x="180" y="1215"/>
                  </a:lnTo>
                  <a:lnTo>
                    <a:pt x="225" y="1215"/>
                  </a:lnTo>
                  <a:lnTo>
                    <a:pt x="225" y="1170"/>
                  </a:lnTo>
                  <a:lnTo>
                    <a:pt x="180" y="1155"/>
                  </a:lnTo>
                  <a:lnTo>
                    <a:pt x="150" y="1140"/>
                  </a:lnTo>
                  <a:lnTo>
                    <a:pt x="165" y="1110"/>
                  </a:lnTo>
                  <a:lnTo>
                    <a:pt x="180" y="1140"/>
                  </a:lnTo>
                  <a:lnTo>
                    <a:pt x="285" y="990"/>
                  </a:lnTo>
                  <a:lnTo>
                    <a:pt x="345" y="795"/>
                  </a:lnTo>
                  <a:lnTo>
                    <a:pt x="360" y="780"/>
                  </a:lnTo>
                  <a:lnTo>
                    <a:pt x="405" y="795"/>
                  </a:lnTo>
                  <a:lnTo>
                    <a:pt x="450" y="840"/>
                  </a:lnTo>
                  <a:lnTo>
                    <a:pt x="390" y="1050"/>
                  </a:lnTo>
                  <a:lnTo>
                    <a:pt x="405" y="1050"/>
                  </a:lnTo>
                  <a:lnTo>
                    <a:pt x="405" y="1080"/>
                  </a:lnTo>
                  <a:lnTo>
                    <a:pt x="405" y="1095"/>
                  </a:lnTo>
                  <a:lnTo>
                    <a:pt x="390" y="1140"/>
                  </a:lnTo>
                  <a:lnTo>
                    <a:pt x="450" y="1155"/>
                  </a:lnTo>
                  <a:lnTo>
                    <a:pt x="465" y="1140"/>
                  </a:lnTo>
                  <a:lnTo>
                    <a:pt x="541" y="1155"/>
                  </a:lnTo>
                  <a:lnTo>
                    <a:pt x="631" y="1140"/>
                  </a:lnTo>
                  <a:lnTo>
                    <a:pt x="631" y="1110"/>
                  </a:lnTo>
                  <a:lnTo>
                    <a:pt x="571" y="1095"/>
                  </a:lnTo>
                  <a:lnTo>
                    <a:pt x="526" y="1080"/>
                  </a:lnTo>
                  <a:lnTo>
                    <a:pt x="526" y="1050"/>
                  </a:lnTo>
                  <a:lnTo>
                    <a:pt x="571" y="1080"/>
                  </a:lnTo>
                  <a:lnTo>
                    <a:pt x="601" y="780"/>
                  </a:lnTo>
                  <a:lnTo>
                    <a:pt x="601" y="750"/>
                  </a:lnTo>
                  <a:lnTo>
                    <a:pt x="405" y="600"/>
                  </a:lnTo>
                  <a:lnTo>
                    <a:pt x="405" y="555"/>
                  </a:lnTo>
                  <a:lnTo>
                    <a:pt x="420" y="510"/>
                  </a:lnTo>
                  <a:lnTo>
                    <a:pt x="480" y="540"/>
                  </a:lnTo>
                  <a:lnTo>
                    <a:pt x="510" y="540"/>
                  </a:lnTo>
                  <a:lnTo>
                    <a:pt x="571" y="510"/>
                  </a:lnTo>
                  <a:lnTo>
                    <a:pt x="631" y="495"/>
                  </a:lnTo>
                  <a:lnTo>
                    <a:pt x="691" y="450"/>
                  </a:lnTo>
                  <a:lnTo>
                    <a:pt x="721" y="390"/>
                  </a:lnTo>
                  <a:lnTo>
                    <a:pt x="751" y="375"/>
                  </a:lnTo>
                  <a:lnTo>
                    <a:pt x="766" y="375"/>
                  </a:lnTo>
                  <a:lnTo>
                    <a:pt x="781" y="375"/>
                  </a:lnTo>
                  <a:lnTo>
                    <a:pt x="796" y="330"/>
                  </a:lnTo>
                  <a:lnTo>
                    <a:pt x="811" y="300"/>
                  </a:lnTo>
                  <a:lnTo>
                    <a:pt x="811" y="270"/>
                  </a:lnTo>
                  <a:lnTo>
                    <a:pt x="826" y="255"/>
                  </a:lnTo>
                  <a:lnTo>
                    <a:pt x="811" y="255"/>
                  </a:lnTo>
                  <a:lnTo>
                    <a:pt x="766" y="300"/>
                  </a:lnTo>
                  <a:lnTo>
                    <a:pt x="751" y="315"/>
                  </a:lnTo>
                  <a:lnTo>
                    <a:pt x="721" y="315"/>
                  </a:lnTo>
                  <a:lnTo>
                    <a:pt x="661" y="360"/>
                  </a:lnTo>
                  <a:lnTo>
                    <a:pt x="601" y="390"/>
                  </a:lnTo>
                  <a:lnTo>
                    <a:pt x="571" y="390"/>
                  </a:lnTo>
                  <a:lnTo>
                    <a:pt x="526" y="390"/>
                  </a:lnTo>
                  <a:lnTo>
                    <a:pt x="541" y="375"/>
                  </a:lnTo>
                  <a:lnTo>
                    <a:pt x="480" y="375"/>
                  </a:lnTo>
                  <a:lnTo>
                    <a:pt x="450" y="330"/>
                  </a:lnTo>
                  <a:lnTo>
                    <a:pt x="465" y="315"/>
                  </a:lnTo>
                  <a:lnTo>
                    <a:pt x="450" y="300"/>
                  </a:lnTo>
                  <a:lnTo>
                    <a:pt x="465" y="270"/>
                  </a:lnTo>
                  <a:lnTo>
                    <a:pt x="480" y="270"/>
                  </a:lnTo>
                  <a:lnTo>
                    <a:pt x="526" y="270"/>
                  </a:lnTo>
                  <a:lnTo>
                    <a:pt x="541" y="255"/>
                  </a:lnTo>
                  <a:lnTo>
                    <a:pt x="526" y="210"/>
                  </a:lnTo>
                  <a:lnTo>
                    <a:pt x="526" y="195"/>
                  </a:lnTo>
                  <a:lnTo>
                    <a:pt x="541" y="180"/>
                  </a:lnTo>
                  <a:lnTo>
                    <a:pt x="526" y="135"/>
                  </a:lnTo>
                  <a:lnTo>
                    <a:pt x="510" y="120"/>
                  </a:lnTo>
                  <a:lnTo>
                    <a:pt x="510" y="90"/>
                  </a:lnTo>
                  <a:lnTo>
                    <a:pt x="480" y="75"/>
                  </a:lnTo>
                  <a:lnTo>
                    <a:pt x="541" y="30"/>
                  </a:lnTo>
                </a:path>
              </a:pathLst>
            </a:custGeom>
            <a:solidFill>
              <a:srgbClr val="00CCFF"/>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055792" name="Rectangle 48"/>
          <p:cNvSpPr>
            <a:spLocks noChangeAspect="1" noChangeArrowheads="1"/>
          </p:cNvSpPr>
          <p:nvPr/>
        </p:nvSpPr>
        <p:spPr bwMode="auto">
          <a:xfrm>
            <a:off x="3132852" y="3106856"/>
            <a:ext cx="615553"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家族</a:t>
            </a:r>
          </a:p>
        </p:txBody>
      </p:sp>
      <p:sp>
        <p:nvSpPr>
          <p:cNvPr id="1055794" name="Line 50"/>
          <p:cNvSpPr>
            <a:spLocks noChangeShapeType="1"/>
          </p:cNvSpPr>
          <p:nvPr/>
        </p:nvSpPr>
        <p:spPr bwMode="auto">
          <a:xfrm flipV="1">
            <a:off x="7014501" y="4367330"/>
            <a:ext cx="390525" cy="68262"/>
          </a:xfrm>
          <a:prstGeom prst="line">
            <a:avLst/>
          </a:prstGeom>
          <a:noFill/>
          <a:ln w="28575">
            <a:solidFill>
              <a:schemeClr val="tx1"/>
            </a:solidFill>
            <a:round/>
            <a:headEnd/>
            <a:tailEnd type="triangle" w="med" len="me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5" name="Rectangle 51"/>
          <p:cNvSpPr>
            <a:spLocks noChangeAspect="1" noChangeArrowheads="1"/>
          </p:cNvSpPr>
          <p:nvPr/>
        </p:nvSpPr>
        <p:spPr bwMode="auto">
          <a:xfrm>
            <a:off x="1701549" y="3109209"/>
            <a:ext cx="123110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地域住民</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1055796" name="Rectangle 52"/>
          <p:cNvSpPr>
            <a:spLocks noChangeAspect="1" noChangeArrowheads="1"/>
          </p:cNvSpPr>
          <p:nvPr/>
        </p:nvSpPr>
        <p:spPr bwMode="auto">
          <a:xfrm>
            <a:off x="375752" y="4695942"/>
            <a:ext cx="1846659" cy="738664"/>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保健福祉等の</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行政関係者</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1055797" name="Line 53"/>
          <p:cNvSpPr>
            <a:spLocks noChangeShapeType="1"/>
          </p:cNvSpPr>
          <p:nvPr/>
        </p:nvSpPr>
        <p:spPr bwMode="auto">
          <a:xfrm flipV="1">
            <a:off x="2088074" y="5054727"/>
            <a:ext cx="492125" cy="68263"/>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8" name="Line 54"/>
          <p:cNvSpPr>
            <a:spLocks noChangeShapeType="1"/>
          </p:cNvSpPr>
          <p:nvPr/>
        </p:nvSpPr>
        <p:spPr bwMode="auto">
          <a:xfrm>
            <a:off x="4523298" y="3700580"/>
            <a:ext cx="211138" cy="500062"/>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9" name="Line 55"/>
          <p:cNvSpPr>
            <a:spLocks noChangeShapeType="1"/>
          </p:cNvSpPr>
          <p:nvPr/>
        </p:nvSpPr>
        <p:spPr bwMode="auto">
          <a:xfrm>
            <a:off x="3116776" y="4053015"/>
            <a:ext cx="388938" cy="484187"/>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0" name="Line 56"/>
          <p:cNvSpPr>
            <a:spLocks noChangeShapeType="1"/>
          </p:cNvSpPr>
          <p:nvPr/>
        </p:nvSpPr>
        <p:spPr bwMode="auto">
          <a:xfrm>
            <a:off x="3686686" y="3616448"/>
            <a:ext cx="520700" cy="830263"/>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1" name="Rectangle 57"/>
          <p:cNvSpPr>
            <a:spLocks noChangeAspect="1" noChangeArrowheads="1"/>
          </p:cNvSpPr>
          <p:nvPr/>
        </p:nvSpPr>
        <p:spPr bwMode="auto">
          <a:xfrm>
            <a:off x="7428427" y="5032493"/>
            <a:ext cx="2962275" cy="369332"/>
          </a:xfrm>
          <a:prstGeom prst="rect">
            <a:avLst/>
          </a:prstGeom>
          <a:no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環境づくり</a:t>
            </a:r>
            <a:endParaRPr kumimoji="1" lang="ja-JP" altLang="en-US" sz="2400" b="0" i="0" u="none" strike="noStrike" kern="1200" cap="none" spc="0" normalizeH="0" baseline="0" noProof="0" dirty="0">
              <a:ln>
                <a:noFill/>
              </a:ln>
              <a:solidFill>
                <a:srgbClr val="FF99FF"/>
              </a:solidFill>
              <a:effectLst/>
              <a:uLnTx/>
              <a:uFillTx/>
              <a:latin typeface="Century" pitchFamily="18" charset="0"/>
              <a:ea typeface="ＭＳ 明朝" pitchFamily="17" charset="-128"/>
              <a:cs typeface="+mn-cs"/>
            </a:endParaRPr>
          </a:p>
        </p:txBody>
      </p:sp>
      <p:sp>
        <p:nvSpPr>
          <p:cNvPr id="1055802" name="Line 58"/>
          <p:cNvSpPr>
            <a:spLocks noChangeShapeType="1"/>
          </p:cNvSpPr>
          <p:nvPr/>
        </p:nvSpPr>
        <p:spPr bwMode="auto">
          <a:xfrm flipV="1">
            <a:off x="1121285" y="5211890"/>
            <a:ext cx="6167437" cy="904875"/>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3" name="Line 59"/>
          <p:cNvSpPr>
            <a:spLocks noChangeShapeType="1"/>
          </p:cNvSpPr>
          <p:nvPr/>
        </p:nvSpPr>
        <p:spPr bwMode="auto">
          <a:xfrm>
            <a:off x="1105409" y="6116755"/>
            <a:ext cx="6192000" cy="0"/>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4" name="Line 60"/>
          <p:cNvSpPr>
            <a:spLocks noChangeShapeType="1"/>
          </p:cNvSpPr>
          <p:nvPr/>
        </p:nvSpPr>
        <p:spPr bwMode="auto">
          <a:xfrm>
            <a:off x="7107747" y="5415080"/>
            <a:ext cx="0" cy="615950"/>
          </a:xfrm>
          <a:prstGeom prst="line">
            <a:avLst/>
          </a:prstGeom>
          <a:noFill/>
          <a:ln w="38100">
            <a:solidFill>
              <a:srgbClr val="FF99FF"/>
            </a:solidFill>
            <a:round/>
            <a:headEnd/>
            <a:tailEnd type="triangle"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5" name="Freeform 61"/>
          <p:cNvSpPr>
            <a:spLocks/>
          </p:cNvSpPr>
          <p:nvPr/>
        </p:nvSpPr>
        <p:spPr bwMode="auto">
          <a:xfrm>
            <a:off x="5840922" y="5403977"/>
            <a:ext cx="725488" cy="708025"/>
          </a:xfrm>
          <a:custGeom>
            <a:avLst/>
            <a:gdLst/>
            <a:ahLst/>
            <a:cxnLst>
              <a:cxn ang="0">
                <a:pos x="1707" y="3007"/>
              </a:cxn>
              <a:cxn ang="0">
                <a:pos x="1634" y="2623"/>
              </a:cxn>
              <a:cxn ang="0">
                <a:pos x="235" y="2650"/>
              </a:cxn>
              <a:cxn ang="0">
                <a:pos x="235" y="3061"/>
              </a:cxn>
              <a:cxn ang="0">
                <a:pos x="1643" y="3034"/>
              </a:cxn>
              <a:cxn ang="0">
                <a:pos x="1643" y="2138"/>
              </a:cxn>
              <a:cxn ang="0">
                <a:pos x="235" y="2074"/>
              </a:cxn>
              <a:cxn ang="0">
                <a:pos x="235" y="2495"/>
              </a:cxn>
              <a:cxn ang="0">
                <a:pos x="1643" y="2431"/>
              </a:cxn>
              <a:cxn ang="0">
                <a:pos x="1643" y="1498"/>
              </a:cxn>
              <a:cxn ang="0">
                <a:pos x="235" y="1461"/>
              </a:cxn>
              <a:cxn ang="0">
                <a:pos x="235" y="1909"/>
              </a:cxn>
              <a:cxn ang="0">
                <a:pos x="1643" y="1882"/>
              </a:cxn>
              <a:cxn ang="0">
                <a:pos x="1606" y="831"/>
              </a:cxn>
              <a:cxn ang="0">
                <a:pos x="262" y="794"/>
              </a:cxn>
              <a:cxn ang="0">
                <a:pos x="235" y="1306"/>
              </a:cxn>
              <a:cxn ang="0">
                <a:pos x="1606" y="1242"/>
              </a:cxn>
              <a:cxn ang="0">
                <a:pos x="1606" y="181"/>
              </a:cxn>
              <a:cxn ang="0">
                <a:pos x="262" y="154"/>
              </a:cxn>
              <a:cxn ang="0">
                <a:pos x="262" y="639"/>
              </a:cxn>
              <a:cxn ang="0">
                <a:pos x="1606" y="602"/>
              </a:cxn>
              <a:cxn ang="0">
                <a:pos x="1678" y="246"/>
              </a:cxn>
            </a:cxnLst>
            <a:rect l="0" t="0" r="r" b="b"/>
            <a:pathLst>
              <a:path w="1879" h="3188">
                <a:moveTo>
                  <a:pt x="1707" y="3007"/>
                </a:moveTo>
                <a:cubicBezTo>
                  <a:pt x="1695" y="2943"/>
                  <a:pt x="1879" y="2682"/>
                  <a:pt x="1634" y="2623"/>
                </a:cubicBezTo>
                <a:cubicBezTo>
                  <a:pt x="1389" y="2564"/>
                  <a:pt x="468" y="2577"/>
                  <a:pt x="235" y="2650"/>
                </a:cubicBezTo>
                <a:cubicBezTo>
                  <a:pt x="2" y="2723"/>
                  <a:pt x="0" y="2997"/>
                  <a:pt x="235" y="3061"/>
                </a:cubicBezTo>
                <a:cubicBezTo>
                  <a:pt x="470" y="3125"/>
                  <a:pt x="1408" y="3188"/>
                  <a:pt x="1643" y="3034"/>
                </a:cubicBezTo>
                <a:cubicBezTo>
                  <a:pt x="1878" y="2880"/>
                  <a:pt x="1878" y="2298"/>
                  <a:pt x="1643" y="2138"/>
                </a:cubicBezTo>
                <a:cubicBezTo>
                  <a:pt x="1408" y="1978"/>
                  <a:pt x="470" y="2014"/>
                  <a:pt x="235" y="2074"/>
                </a:cubicBezTo>
                <a:cubicBezTo>
                  <a:pt x="0" y="2134"/>
                  <a:pt x="0" y="2436"/>
                  <a:pt x="235" y="2495"/>
                </a:cubicBezTo>
                <a:cubicBezTo>
                  <a:pt x="470" y="2554"/>
                  <a:pt x="1408" y="2597"/>
                  <a:pt x="1643" y="2431"/>
                </a:cubicBezTo>
                <a:cubicBezTo>
                  <a:pt x="1878" y="2265"/>
                  <a:pt x="1878" y="1660"/>
                  <a:pt x="1643" y="1498"/>
                </a:cubicBezTo>
                <a:cubicBezTo>
                  <a:pt x="1408" y="1336"/>
                  <a:pt x="470" y="1393"/>
                  <a:pt x="235" y="1461"/>
                </a:cubicBezTo>
                <a:cubicBezTo>
                  <a:pt x="0" y="1529"/>
                  <a:pt x="0" y="1839"/>
                  <a:pt x="235" y="1909"/>
                </a:cubicBezTo>
                <a:cubicBezTo>
                  <a:pt x="470" y="1979"/>
                  <a:pt x="1414" y="2062"/>
                  <a:pt x="1643" y="1882"/>
                </a:cubicBezTo>
                <a:cubicBezTo>
                  <a:pt x="1872" y="1702"/>
                  <a:pt x="1836" y="1012"/>
                  <a:pt x="1606" y="831"/>
                </a:cubicBezTo>
                <a:cubicBezTo>
                  <a:pt x="1376" y="650"/>
                  <a:pt x="490" y="715"/>
                  <a:pt x="262" y="794"/>
                </a:cubicBezTo>
                <a:cubicBezTo>
                  <a:pt x="34" y="873"/>
                  <a:pt x="11" y="1231"/>
                  <a:pt x="235" y="1306"/>
                </a:cubicBezTo>
                <a:cubicBezTo>
                  <a:pt x="459" y="1381"/>
                  <a:pt x="1378" y="1429"/>
                  <a:pt x="1606" y="1242"/>
                </a:cubicBezTo>
                <a:cubicBezTo>
                  <a:pt x="1834" y="1055"/>
                  <a:pt x="1830" y="362"/>
                  <a:pt x="1606" y="181"/>
                </a:cubicBezTo>
                <a:cubicBezTo>
                  <a:pt x="1382" y="0"/>
                  <a:pt x="486" y="78"/>
                  <a:pt x="262" y="154"/>
                </a:cubicBezTo>
                <a:cubicBezTo>
                  <a:pt x="38" y="230"/>
                  <a:pt x="38" y="564"/>
                  <a:pt x="262" y="639"/>
                </a:cubicBezTo>
                <a:cubicBezTo>
                  <a:pt x="486" y="714"/>
                  <a:pt x="1370" y="668"/>
                  <a:pt x="1606" y="602"/>
                </a:cubicBezTo>
                <a:cubicBezTo>
                  <a:pt x="1842" y="536"/>
                  <a:pt x="1663" y="320"/>
                  <a:pt x="1678" y="246"/>
                </a:cubicBezTo>
              </a:path>
            </a:pathLst>
          </a:custGeom>
          <a:noFill/>
          <a:ln w="22225" cap="flat" cmpd="sng">
            <a:solidFill>
              <a:srgbClr val="66FF33"/>
            </a:solid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7" name="Text Box 63"/>
          <p:cNvSpPr txBox="1">
            <a:spLocks noChangeArrowheads="1"/>
          </p:cNvSpPr>
          <p:nvPr/>
        </p:nvSpPr>
        <p:spPr bwMode="auto">
          <a:xfrm>
            <a:off x="3992283" y="2524243"/>
            <a:ext cx="902811" cy="523220"/>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自助</a:t>
            </a:r>
          </a:p>
        </p:txBody>
      </p:sp>
      <p:sp>
        <p:nvSpPr>
          <p:cNvPr id="1055808" name="Text Box 64"/>
          <p:cNvSpPr txBox="1">
            <a:spLocks noChangeArrowheads="1"/>
          </p:cNvSpPr>
          <p:nvPr/>
        </p:nvSpPr>
        <p:spPr bwMode="auto">
          <a:xfrm>
            <a:off x="1886464" y="2524243"/>
            <a:ext cx="902811" cy="523220"/>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共助</a:t>
            </a:r>
          </a:p>
        </p:txBody>
      </p:sp>
      <p:sp>
        <p:nvSpPr>
          <p:cNvPr id="1055809" name="Text Box 65"/>
          <p:cNvSpPr txBox="1">
            <a:spLocks noChangeArrowheads="1"/>
          </p:cNvSpPr>
          <p:nvPr/>
        </p:nvSpPr>
        <p:spPr bwMode="auto">
          <a:xfrm>
            <a:off x="89996" y="3910139"/>
            <a:ext cx="2965876" cy="830997"/>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（ネットワーク化に向けた）</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公助</a:t>
            </a:r>
          </a:p>
        </p:txBody>
      </p:sp>
      <p:sp>
        <p:nvSpPr>
          <p:cNvPr id="1055810" name="Text Box 66"/>
          <p:cNvSpPr txBox="1">
            <a:spLocks noChangeArrowheads="1"/>
          </p:cNvSpPr>
          <p:nvPr/>
        </p:nvSpPr>
        <p:spPr bwMode="auto">
          <a:xfrm>
            <a:off x="7526294" y="5511918"/>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公助</a:t>
            </a:r>
          </a:p>
        </p:txBody>
      </p:sp>
      <p:sp>
        <p:nvSpPr>
          <p:cNvPr id="1055811" name="Text Box 67"/>
          <p:cNvSpPr txBox="1">
            <a:spLocks noChangeArrowheads="1"/>
          </p:cNvSpPr>
          <p:nvPr/>
        </p:nvSpPr>
        <p:spPr bwMode="auto">
          <a:xfrm>
            <a:off x="8412119" y="5513505"/>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共助</a:t>
            </a:r>
          </a:p>
        </p:txBody>
      </p:sp>
      <p:sp>
        <p:nvSpPr>
          <p:cNvPr id="1055812" name="Text Box 68"/>
          <p:cNvSpPr txBox="1">
            <a:spLocks noChangeArrowheads="1"/>
          </p:cNvSpPr>
          <p:nvPr/>
        </p:nvSpPr>
        <p:spPr bwMode="auto">
          <a:xfrm>
            <a:off x="9296359" y="5515093"/>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自助</a:t>
            </a:r>
          </a:p>
        </p:txBody>
      </p:sp>
      <p:sp>
        <p:nvSpPr>
          <p:cNvPr id="1055813" name="Rectangle 69"/>
          <p:cNvSpPr>
            <a:spLocks noChangeAspect="1" noChangeArrowheads="1"/>
          </p:cNvSpPr>
          <p:nvPr/>
        </p:nvSpPr>
        <p:spPr bwMode="auto">
          <a:xfrm>
            <a:off x="290518" y="1258646"/>
            <a:ext cx="2555875" cy="923330"/>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CCFF"/>
                </a:solidFill>
                <a:effectLst/>
                <a:uLnTx/>
                <a:uFillTx/>
                <a:latin typeface="ＭＳ Ｐゴシック" pitchFamily="50" charset="-128"/>
                <a:ea typeface="ＭＳ Ｐゴシック" pitchFamily="50" charset="-128"/>
                <a:cs typeface="+mn-cs"/>
              </a:rPr>
              <a:t>関係性の再構築で</a:t>
            </a:r>
            <a:r>
              <a:rPr kumimoji="1" lang="ja-JP" altLang="en-US" sz="3600" b="0" i="0" u="none" strike="noStrike" kern="1200" cap="none" spc="0" normalizeH="0" baseline="0" noProof="0" dirty="0">
                <a:ln>
                  <a:noFill/>
                </a:ln>
                <a:solidFill>
                  <a:srgbClr val="FFFF00"/>
                </a:solidFill>
                <a:effectLst/>
                <a:uLnTx/>
                <a:uFillTx/>
                <a:latin typeface="ＭＳ Ｐゴシック" pitchFamily="50" charset="-128"/>
                <a:ea typeface="ＭＳ Ｐゴシック" pitchFamily="50" charset="-128"/>
                <a:cs typeface="+mn-cs"/>
              </a:rPr>
              <a:t>居場所づくり</a:t>
            </a:r>
            <a:endParaRPr kumimoji="1" lang="ja-JP" altLang="en-US" sz="3600" b="0" i="0" u="none" strike="noStrike" kern="1200" cap="none" spc="0" normalizeH="0" baseline="0" noProof="0" dirty="0">
              <a:ln>
                <a:noFill/>
              </a:ln>
              <a:solidFill>
                <a:srgbClr val="FFFF00"/>
              </a:solidFill>
              <a:effectLst/>
              <a:uLnTx/>
              <a:uFillTx/>
              <a:latin typeface="Century" pitchFamily="18" charset="0"/>
              <a:ea typeface="ＭＳ Ｐゴシック" pitchFamily="50" charset="-128"/>
              <a:cs typeface="+mn-cs"/>
            </a:endParaRPr>
          </a:p>
        </p:txBody>
      </p:sp>
      <p:sp>
        <p:nvSpPr>
          <p:cNvPr id="69" name="Rectangle 5"/>
          <p:cNvSpPr>
            <a:spLocks noChangeAspect="1" noChangeArrowheads="1"/>
          </p:cNvSpPr>
          <p:nvPr/>
        </p:nvSpPr>
        <p:spPr bwMode="auto">
          <a:xfrm>
            <a:off x="2913076" y="6273319"/>
            <a:ext cx="3608360" cy="276999"/>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（島内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1987</a:t>
            </a:r>
            <a:r>
              <a:rPr kumimoji="1" lang="ja-JP" altLang="en-US" sz="1800" b="0"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吉田・藤内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1995</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を改変）</a:t>
            </a:r>
            <a:endPar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itchFamily="18" charset="0"/>
              <a:ea typeface="ＭＳ 明朝" charset="-128"/>
              <a:cs typeface="+mn-cs"/>
            </a:endParaRPr>
          </a:p>
        </p:txBody>
      </p:sp>
      <p:pic>
        <p:nvPicPr>
          <p:cNvPr id="70" name="図 6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71" name="Rectangle 81"/>
          <p:cNvSpPr>
            <a:spLocks noChangeAspect="1" noChangeArrowheads="1"/>
          </p:cNvSpPr>
          <p:nvPr/>
        </p:nvSpPr>
        <p:spPr bwMode="auto">
          <a:xfrm rot="21018161">
            <a:off x="5514801" y="4150934"/>
            <a:ext cx="1290418" cy="923330"/>
          </a:xfrm>
          <a:prstGeom prst="rect">
            <a:avLst/>
          </a:prstGeom>
          <a:noFill/>
          <a:ln w="9525">
            <a:noFill/>
            <a:miter lim="800000"/>
            <a:headEnd/>
            <a:tailEnd/>
          </a:ln>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誰もが</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かかえる</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生きづらさ</a:t>
            </a:r>
          </a:p>
        </p:txBody>
      </p:sp>
      <p:sp>
        <p:nvSpPr>
          <p:cNvPr id="44" name="Rectangle 51"/>
          <p:cNvSpPr>
            <a:spLocks noChangeAspect="1" noChangeArrowheads="1"/>
          </p:cNvSpPr>
          <p:nvPr/>
        </p:nvSpPr>
        <p:spPr bwMode="auto">
          <a:xfrm>
            <a:off x="1964646" y="3484345"/>
            <a:ext cx="123110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関係機関</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43" name="Rectangle 4"/>
          <p:cNvSpPr>
            <a:spLocks noChangeAspect="1" noChangeArrowheads="1"/>
          </p:cNvSpPr>
          <p:nvPr/>
        </p:nvSpPr>
        <p:spPr bwMode="auto">
          <a:xfrm>
            <a:off x="3463807" y="1411624"/>
            <a:ext cx="6001643" cy="553998"/>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00">
                    <a:lumMod val="20000"/>
                    <a:lumOff val="80000"/>
                  </a:srgbClr>
                </a:solidFill>
                <a:effectLst/>
                <a:uLnTx/>
                <a:uFillTx/>
                <a:latin typeface="HG創英角ﾎﾟｯﾌﾟ体" pitchFamily="49" charset="-128"/>
                <a:ea typeface="HG創英角ﾎﾟｯﾌﾟ体" pitchFamily="49" charset="-128"/>
                <a:cs typeface="+mn-cs"/>
              </a:rPr>
              <a:t>失って初めて気づく</a:t>
            </a:r>
            <a:r>
              <a:rPr kumimoji="1" lang="ja-JP" altLang="en-US" sz="3600" b="0" i="0" u="none" strike="noStrike" kern="1200" cap="none" spc="0" normalizeH="0" baseline="0" noProof="0" dirty="0">
                <a:ln>
                  <a:noFill/>
                </a:ln>
                <a:solidFill>
                  <a:srgbClr val="FFCCFF"/>
                </a:solidFill>
                <a:effectLst/>
                <a:uLnTx/>
                <a:uFillTx/>
                <a:latin typeface="HG創英角ﾎﾟｯﾌﾟ体" pitchFamily="49" charset="-128"/>
                <a:ea typeface="HG創英角ﾎﾟｯﾌﾟ体" pitchFamily="49" charset="-128"/>
                <a:cs typeface="+mn-cs"/>
              </a:rPr>
              <a:t>「つながり」</a:t>
            </a:r>
            <a:endParaRPr kumimoji="1" lang="ja-JP" altLang="en-US" sz="3200" b="0" i="0" u="none" strike="noStrike" kern="1200" cap="none" spc="0" normalizeH="0" baseline="0" noProof="0" dirty="0">
              <a:ln>
                <a:noFill/>
              </a:ln>
              <a:solidFill>
                <a:srgbClr val="FFCCFF"/>
              </a:solidFill>
              <a:effectLst/>
              <a:uLnTx/>
              <a:uFillTx/>
              <a:latin typeface="HG創英角ﾎﾟｯﾌﾟ体" pitchFamily="49" charset="-128"/>
              <a:ea typeface="HG創英角ﾎﾟｯﾌﾟ体" pitchFamily="49" charset="-128"/>
              <a:cs typeface="+mn-cs"/>
            </a:endParaRPr>
          </a:p>
        </p:txBody>
      </p:sp>
    </p:spTree>
    <p:extLst>
      <p:ext uri="{BB962C8B-B14F-4D97-AF65-F5344CB8AC3E}">
        <p14:creationId xmlns:p14="http://schemas.microsoft.com/office/powerpoint/2010/main" val="1698141146"/>
      </p:ext>
    </p:extLst>
  </p:cSld>
  <p:clrMapOvr>
    <a:masterClrMapping/>
  </p:clrMapOvr>
  <mc:AlternateContent xmlns:mc="http://schemas.openxmlformats.org/markup-compatibility/2006" xmlns:p14="http://schemas.microsoft.com/office/powerpoint/2010/main">
    <mc:Choice Requires="p14">
      <p:transition spd="slow" p14:dur="2000" advTm="21000">
        <p:fade/>
      </p:transition>
    </mc:Choice>
    <mc:Fallback xmlns="">
      <p:transition spd="slow" advTm="2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3000"/>
                                  </p:stCondLst>
                                  <p:childTnLst>
                                    <p:animEffect transition="out" filter="fade">
                                      <p:cBhvr>
                                        <p:cTn id="6" dur="3000"/>
                                        <p:tgtEl>
                                          <p:spTgt spid="6"/>
                                        </p:tgtEl>
                                      </p:cBhvr>
                                    </p:animEffect>
                                    <p:set>
                                      <p:cBhvr>
                                        <p:cTn id="7" dur="1" fill="hold">
                                          <p:stCondLst>
                                            <p:cond delay="2999"/>
                                          </p:stCondLst>
                                        </p:cTn>
                                        <p:tgtEl>
                                          <p:spTgt spid="6"/>
                                        </p:tgtEl>
                                        <p:attrNameLst>
                                          <p:attrName>style.visibility</p:attrName>
                                        </p:attrNameLst>
                                      </p:cBhvr>
                                      <p:to>
                                        <p:strVal val="hidden"/>
                                      </p:to>
                                    </p:set>
                                  </p:childTnLst>
                                </p:cTn>
                              </p:par>
                            </p:childTnLst>
                          </p:cTn>
                        </p:par>
                        <p:par>
                          <p:cTn id="8" fill="hold">
                            <p:stCondLst>
                              <p:cond delay="6000"/>
                            </p:stCondLst>
                            <p:childTnLst>
                              <p:par>
                                <p:cTn id="9" presetID="10" presetClass="entr" presetSubtype="0" fill="hold" nodeType="afterEffect">
                                  <p:stCondLst>
                                    <p:cond delay="3250"/>
                                  </p:stCondLst>
                                  <p:childTnLst>
                                    <p:set>
                                      <p:cBhvr>
                                        <p:cTn id="10" dur="1" fill="hold">
                                          <p:stCondLst>
                                            <p:cond delay="0"/>
                                          </p:stCondLst>
                                        </p:cTn>
                                        <p:tgtEl>
                                          <p:spTgt spid="43">
                                            <p:txEl>
                                              <p:pRg st="0" end="0"/>
                                            </p:txEl>
                                          </p:spTgt>
                                        </p:tgtEl>
                                        <p:attrNameLst>
                                          <p:attrName>style.visibility</p:attrName>
                                        </p:attrNameLst>
                                      </p:cBhvr>
                                      <p:to>
                                        <p:strVal val="visible"/>
                                      </p:to>
                                    </p:set>
                                    <p:animEffect transition="in" filter="fade">
                                      <p:cBhvr>
                                        <p:cTn id="11" dur="30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bwMode="auto">
          <a:xfrm>
            <a:off x="816983" y="112681"/>
            <a:ext cx="8629396"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が維持し続けられる</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環境</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づくりを</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12" name="コンテンツ プレースホルダー 2"/>
          <p:cNvSpPr txBox="1">
            <a:spLocks/>
          </p:cNvSpPr>
          <p:nvPr/>
        </p:nvSpPr>
        <p:spPr bwMode="auto">
          <a:xfrm>
            <a:off x="5" y="546276"/>
            <a:ext cx="10389140" cy="2244436"/>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rPr>
              <a:t>いるだけでその人の存在が認められる、排除されない環境</a:t>
            </a:r>
            <a:endParaRPr kumimoji="1" lang="en-US" altLang="ja-JP" sz="28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endParaRPr>
          </a:p>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40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rPr>
              <a:t>（家庭　地域）</a:t>
            </a:r>
            <a:endParaRPr kumimoji="1" lang="en-US" altLang="ja-JP" sz="40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endParaRPr>
          </a:p>
        </p:txBody>
      </p:sp>
    </p:spTree>
    <p:extLst>
      <p:ext uri="{BB962C8B-B14F-4D97-AF65-F5344CB8AC3E}">
        <p14:creationId xmlns:p14="http://schemas.microsoft.com/office/powerpoint/2010/main" val="203491229"/>
      </p:ext>
    </p:extLst>
  </p:cSld>
  <p:clrMapOvr>
    <a:masterClrMapping/>
  </p:clrMapOvr>
  <mc:AlternateContent xmlns:mc="http://schemas.openxmlformats.org/markup-compatibility/2006" xmlns:p14="http://schemas.microsoft.com/office/powerpoint/2010/main">
    <mc:Choice Requires="p14">
      <p:transition spd="slow" p14:dur="1500" advTm="5000">
        <p:fad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3000"/>
                                        <p:tgtEl>
                                          <p:spTgt spid="12">
                                            <p:txEl>
                                              <p:pRg st="0" end="0"/>
                                            </p:txEl>
                                          </p:spTgt>
                                        </p:tgtEl>
                                      </p:cBhvr>
                                    </p:animEffect>
                                  </p:childTnLst>
                                </p:cTn>
                              </p:par>
                              <p:par>
                                <p:cTn id="8" presetID="10" presetClass="entr" presetSubtype="0" fill="hold" grpId="0" nodeType="withEffect">
                                  <p:stCondLst>
                                    <p:cond delay="1900"/>
                                  </p:stCondLst>
                                  <p:iterate type="wd">
                                    <p:tmPct val="5000"/>
                                  </p:iterate>
                                  <p:childTnLst>
                                    <p:set>
                                      <p:cBhvr>
                                        <p:cTn id="9" dur="1" fill="hold">
                                          <p:stCondLst>
                                            <p:cond delay="0"/>
                                          </p:stCondLst>
                                        </p:cTn>
                                        <p:tgtEl>
                                          <p:spTgt spid="12">
                                            <p:txEl>
                                              <p:pRg st="1" end="1"/>
                                            </p:txEl>
                                          </p:spTgt>
                                        </p:tgtEl>
                                        <p:attrNameLst>
                                          <p:attrName>style.visibility</p:attrName>
                                        </p:attrNameLst>
                                      </p:cBhvr>
                                      <p:to>
                                        <p:strVal val="visible"/>
                                      </p:to>
                                    </p:set>
                                    <p:animEffect transition="in" filter="fade">
                                      <p:cBhvr>
                                        <p:cTn id="10" dur="2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5" y="528463"/>
            <a:ext cx="10389140" cy="5694883"/>
          </a:xfrm>
        </p:spPr>
        <p:txBody>
          <a:bodyPr anchor="ctr"/>
          <a:lstStyle/>
          <a:p>
            <a:pPr marL="0" indent="0" algn="ctr"/>
            <a:r>
              <a:rPr lang="ja-JP" altLang="en-US" sz="2800" dirty="0">
                <a:solidFill>
                  <a:schemeClr val="accent1"/>
                </a:solidFill>
              </a:rPr>
              <a:t>いるだけでその人の存在が認められる、排除されない環境</a:t>
            </a:r>
            <a:endParaRPr lang="en-US" altLang="ja-JP" sz="2800" dirty="0">
              <a:solidFill>
                <a:schemeClr val="accent1"/>
              </a:solidFill>
            </a:endParaRPr>
          </a:p>
          <a:p>
            <a:pPr marL="0" indent="0" algn="ctr"/>
            <a:r>
              <a:rPr lang="ja-JP" altLang="en-US" sz="4000" dirty="0">
                <a:solidFill>
                  <a:schemeClr val="accent1"/>
                </a:solidFill>
              </a:rPr>
              <a:t>（家庭　地域）</a:t>
            </a:r>
            <a:endParaRPr lang="en-US" altLang="ja-JP" sz="4000" dirty="0">
              <a:solidFill>
                <a:schemeClr val="accent1"/>
              </a:solidFill>
            </a:endParaRPr>
          </a:p>
          <a:p>
            <a:pPr marL="0" indent="0" algn="ctr"/>
            <a:endParaRPr lang="en-US" altLang="ja-JP" sz="2800" dirty="0">
              <a:solidFill>
                <a:schemeClr val="accent1"/>
              </a:solidFill>
            </a:endParaRPr>
          </a:p>
          <a:p>
            <a:pPr marL="0" indent="0" algn="ctr">
              <a:lnSpc>
                <a:spcPct val="150000"/>
              </a:lnSpc>
            </a:pPr>
            <a:r>
              <a:rPr lang="ja-JP" altLang="en-US" sz="2800" dirty="0">
                <a:solidFill>
                  <a:srgbClr val="FF99FF"/>
                </a:solidFill>
              </a:rPr>
              <a:t>安心できる仲間、空間、家庭、地域</a:t>
            </a:r>
            <a:endParaRPr lang="en-US" altLang="ja-JP" sz="2800" dirty="0">
              <a:solidFill>
                <a:srgbClr val="FF99FF"/>
              </a:solidFill>
            </a:endParaRPr>
          </a:p>
          <a:p>
            <a:pPr marL="0" indent="0" algn="ctr">
              <a:lnSpc>
                <a:spcPct val="150000"/>
              </a:lnSpc>
            </a:pPr>
            <a:r>
              <a:rPr lang="ja-JP" altLang="en-US" sz="2800" dirty="0">
                <a:solidFill>
                  <a:srgbClr val="FF99FF"/>
                </a:solidFill>
              </a:rPr>
              <a:t>「居場所」と感じられる家庭、仲間、地域</a:t>
            </a:r>
            <a:endParaRPr lang="en-US" altLang="ja-JP" sz="2800" dirty="0"/>
          </a:p>
          <a:p>
            <a:pPr marL="0" indent="0" algn="ctr">
              <a:lnSpc>
                <a:spcPct val="150000"/>
              </a:lnSpc>
            </a:pPr>
            <a:r>
              <a:rPr lang="ja-JP" altLang="en-US" sz="2800" dirty="0">
                <a:solidFill>
                  <a:srgbClr val="FF99FF"/>
                </a:solidFill>
              </a:rPr>
              <a:t>第２、第３の家庭や実家</a:t>
            </a:r>
            <a:endParaRPr lang="en-US" altLang="ja-JP" sz="2800" dirty="0">
              <a:solidFill>
                <a:srgbClr val="FF99FF"/>
              </a:solidFill>
            </a:endParaRPr>
          </a:p>
          <a:p>
            <a:pPr marL="0" indent="0" algn="ctr">
              <a:lnSpc>
                <a:spcPct val="150000"/>
              </a:lnSpc>
            </a:pPr>
            <a:r>
              <a:rPr lang="ja-JP" altLang="en-US" sz="2800" dirty="0">
                <a:solidFill>
                  <a:srgbClr val="FF99FF"/>
                </a:solidFill>
              </a:rPr>
              <a:t>健康づくりを仲間とともに取り組み、楽しむ地域</a:t>
            </a:r>
            <a:endParaRPr lang="en-US" altLang="ja-JP" sz="2800" dirty="0"/>
          </a:p>
        </p:txBody>
      </p:sp>
      <p:sp>
        <p:nvSpPr>
          <p:cNvPr id="5" name="タイトル 1"/>
          <p:cNvSpPr txBox="1">
            <a:spLocks/>
          </p:cNvSpPr>
          <p:nvPr/>
        </p:nvSpPr>
        <p:spPr bwMode="auto">
          <a:xfrm>
            <a:off x="816983" y="112878"/>
            <a:ext cx="8629396"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が維持し続けられる</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環境</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づくりを</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Tree>
    <p:extLst>
      <p:ext uri="{BB962C8B-B14F-4D97-AF65-F5344CB8AC3E}">
        <p14:creationId xmlns:p14="http://schemas.microsoft.com/office/powerpoint/2010/main" val="1566420663"/>
      </p:ext>
    </p:extLst>
  </p:cSld>
  <p:clrMapOvr>
    <a:masterClrMapping/>
  </p:clrMapOvr>
  <p:transition advTm="2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childTnLst>
                          </p:cTn>
                        </p:par>
                        <p:par>
                          <p:cTn id="8" fill="hold">
                            <p:stCondLst>
                              <p:cond delay="36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2500"/>
                                        <p:tgtEl>
                                          <p:spTgt spid="3">
                                            <p:txEl>
                                              <p:pRg st="4" end="4"/>
                                            </p:txEl>
                                          </p:spTgt>
                                        </p:tgtEl>
                                      </p:cBhvr>
                                    </p:animEffect>
                                  </p:childTnLst>
                                </p:cTn>
                              </p:par>
                            </p:childTnLst>
                          </p:cTn>
                        </p:par>
                        <p:par>
                          <p:cTn id="12" fill="hold">
                            <p:stCondLst>
                              <p:cond delay="835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childTnLst>
                                </p:cTn>
                              </p:par>
                            </p:childTnLst>
                          </p:cTn>
                        </p:par>
                        <p:par>
                          <p:cTn id="16" fill="hold">
                            <p:stCondLst>
                              <p:cond delay="1155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2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2452238" y="2147979"/>
            <a:ext cx="5337415" cy="4737486"/>
            <a:chOff x="1805288" y="1587"/>
            <a:chExt cx="7183736" cy="6892504"/>
          </a:xfrm>
        </p:grpSpPr>
        <p:pic>
          <p:nvPicPr>
            <p:cNvPr id="1027"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52049" y="1587"/>
              <a:ext cx="3736975" cy="685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5288" y="4081041"/>
              <a:ext cx="3627437" cy="281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正方形/長方形 5"/>
            <p:cNvSpPr/>
            <p:nvPr/>
          </p:nvSpPr>
          <p:spPr bwMode="auto">
            <a:xfrm>
              <a:off x="1866883" y="112681"/>
              <a:ext cx="3455615" cy="396836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平成</a:t>
              </a:r>
              <a:r>
                <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23</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a:t>
              </a:r>
              <a:r>
                <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7</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月</a:t>
              </a:r>
              <a:r>
                <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10</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日</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読売新聞</a:t>
              </a:r>
              <a:endPar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endParaRPr>
            </a:p>
          </p:txBody>
        </p:sp>
      </p:grpSp>
      <p:sp>
        <p:nvSpPr>
          <p:cNvPr id="5" name="タイトル 1"/>
          <p:cNvSpPr txBox="1">
            <a:spLocks/>
          </p:cNvSpPr>
          <p:nvPr/>
        </p:nvSpPr>
        <p:spPr bwMode="auto">
          <a:xfrm>
            <a:off x="816982" y="112681"/>
            <a:ext cx="9470017"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が維持し続けられる</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環境</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がくずれると</a:t>
            </a:r>
          </a:p>
        </p:txBody>
      </p:sp>
      <p:sp>
        <p:nvSpPr>
          <p:cNvPr id="11" name="コンテンツ プレースホルダー 2"/>
          <p:cNvSpPr txBox="1">
            <a:spLocks/>
          </p:cNvSpPr>
          <p:nvPr/>
        </p:nvSpPr>
        <p:spPr bwMode="auto">
          <a:xfrm>
            <a:off x="5" y="546276"/>
            <a:ext cx="10389140" cy="2244436"/>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rPr>
              <a:t>いるだけでその人の存在が認められる、排除されない環境</a:t>
            </a:r>
            <a:endParaRPr kumimoji="1" lang="en-US" altLang="ja-JP" sz="28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endParaRPr>
          </a:p>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40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rPr>
              <a:t>（家庭　地域）</a:t>
            </a:r>
            <a:endParaRPr kumimoji="1" lang="en-US" altLang="ja-JP" sz="40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Arial"/>
              <a:ea typeface="ＭＳ Ｐゴシック"/>
              <a:cs typeface="+mn-cs"/>
            </a:endParaRPr>
          </a:p>
        </p:txBody>
      </p:sp>
      <p:sp>
        <p:nvSpPr>
          <p:cNvPr id="2" name="テキスト ボックス 1"/>
          <p:cNvSpPr txBox="1"/>
          <p:nvPr/>
        </p:nvSpPr>
        <p:spPr>
          <a:xfrm>
            <a:off x="5260046" y="1272804"/>
            <a:ext cx="1210589" cy="132343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8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46189" y="4223336"/>
            <a:ext cx="3040811" cy="263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雲形吹き出し 2"/>
          <p:cNvSpPr/>
          <p:nvPr/>
        </p:nvSpPr>
        <p:spPr bwMode="auto">
          <a:xfrm>
            <a:off x="7246189" y="1602712"/>
            <a:ext cx="3024000" cy="1188000"/>
          </a:xfrm>
          <a:prstGeom prst="cloudCallout">
            <a:avLst>
              <a:gd name="adj1" fmla="val -73129"/>
              <a:gd name="adj2" fmla="val -15260"/>
            </a:avLst>
          </a:prstGeom>
          <a:solidFill>
            <a:schemeClr val="accent1">
              <a:alpha val="91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家庭が大丈夫でも地域の関係性が崩れると</a:t>
            </a:r>
          </a:p>
        </p:txBody>
      </p:sp>
    </p:spTree>
    <p:extLst>
      <p:ext uri="{BB962C8B-B14F-4D97-AF65-F5344CB8AC3E}">
        <p14:creationId xmlns:p14="http://schemas.microsoft.com/office/powerpoint/2010/main" val="3283907428"/>
      </p:ext>
    </p:extLst>
  </p:cSld>
  <p:clrMapOvr>
    <a:masterClrMapping/>
  </p:clrMapOvr>
  <mc:AlternateContent xmlns:mc="http://schemas.openxmlformats.org/markup-compatibility/2006" xmlns:p14="http://schemas.microsoft.com/office/powerpoint/2010/main">
    <mc:Choice Requires="p14">
      <p:transition spd="slow" p14:dur="1500" advTm="16000">
        <p:fade/>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750"/>
                                        <p:tgtEl>
                                          <p:spTgt spid="7"/>
                                        </p:tgtEl>
                                      </p:cBhvr>
                                    </p:animEffect>
                                  </p:childTnLst>
                                </p:cTn>
                              </p:par>
                            </p:childTnLst>
                          </p:cTn>
                        </p:par>
                        <p:par>
                          <p:cTn id="15" fill="hold">
                            <p:stCondLst>
                              <p:cond delay="4750"/>
                            </p:stCondLst>
                            <p:childTnLst>
                              <p:par>
                                <p:cTn id="16" presetID="53" presetClass="exit" presetSubtype="32" fill="hold" nodeType="afterEffect">
                                  <p:stCondLst>
                                    <p:cond delay="4500"/>
                                  </p:stCondLst>
                                  <p:childTnLst>
                                    <p:anim calcmode="lin" valueType="num">
                                      <p:cBhvr>
                                        <p:cTn id="17" dur="3000"/>
                                        <p:tgtEl>
                                          <p:spTgt spid="7"/>
                                        </p:tgtEl>
                                        <p:attrNameLst>
                                          <p:attrName>ppt_w</p:attrName>
                                        </p:attrNameLst>
                                      </p:cBhvr>
                                      <p:tavLst>
                                        <p:tav tm="0">
                                          <p:val>
                                            <p:strVal val="ppt_w"/>
                                          </p:val>
                                        </p:tav>
                                        <p:tav tm="100000">
                                          <p:val>
                                            <p:fltVal val="0"/>
                                          </p:val>
                                        </p:tav>
                                      </p:tavLst>
                                    </p:anim>
                                    <p:anim calcmode="lin" valueType="num">
                                      <p:cBhvr>
                                        <p:cTn id="18" dur="3000"/>
                                        <p:tgtEl>
                                          <p:spTgt spid="7"/>
                                        </p:tgtEl>
                                        <p:attrNameLst>
                                          <p:attrName>ppt_h</p:attrName>
                                        </p:attrNameLst>
                                      </p:cBhvr>
                                      <p:tavLst>
                                        <p:tav tm="0">
                                          <p:val>
                                            <p:strVal val="ppt_h"/>
                                          </p:val>
                                        </p:tav>
                                        <p:tav tm="100000">
                                          <p:val>
                                            <p:fltVal val="0"/>
                                          </p:val>
                                        </p:tav>
                                      </p:tavLst>
                                    </p:anim>
                                    <p:animEffect transition="out" filter="fade">
                                      <p:cBhvr>
                                        <p:cTn id="19" dur="3000"/>
                                        <p:tgtEl>
                                          <p:spTgt spid="7"/>
                                        </p:tgtEl>
                                      </p:cBhvr>
                                    </p:animEffect>
                                    <p:set>
                                      <p:cBhvr>
                                        <p:cTn id="20" dur="1" fill="hold">
                                          <p:stCondLst>
                                            <p:cond delay="2999"/>
                                          </p:stCondLst>
                                        </p:cTn>
                                        <p:tgtEl>
                                          <p:spTgt spid="7"/>
                                        </p:tgtEl>
                                        <p:attrNameLst>
                                          <p:attrName>style.visibility</p:attrName>
                                        </p:attrNameLst>
                                      </p:cBhvr>
                                      <p:to>
                                        <p:strVal val="hidden"/>
                                      </p:to>
                                    </p:set>
                                  </p:childTnLst>
                                </p:cTn>
                              </p:par>
                              <p:par>
                                <p:cTn id="21" presetID="63" presetClass="path" presetSubtype="0" accel="50000" decel="50000" fill="hold" nodeType="withEffect">
                                  <p:stCondLst>
                                    <p:cond delay="3750"/>
                                  </p:stCondLst>
                                  <p:childTnLst>
                                    <p:animMotion origin="layout" path="M -2.69094E-6 2.20449E-6 L 0.35828 0.15545 " pathEditMode="relative" rAng="0" ptsTypes="AA">
                                      <p:cBhvr>
                                        <p:cTn id="22" dur="3000" fill="hold"/>
                                        <p:tgtEl>
                                          <p:spTgt spid="7"/>
                                        </p:tgtEl>
                                        <p:attrNameLst>
                                          <p:attrName>ppt_x</p:attrName>
                                          <p:attrName>ppt_y</p:attrName>
                                        </p:attrNameLst>
                                      </p:cBhvr>
                                      <p:rCtr x="17914" y="7772"/>
                                    </p:animMotion>
                                  </p:childTnLst>
                                </p:cTn>
                              </p:par>
                              <p:par>
                                <p:cTn id="23" presetID="10" presetClass="entr" presetSubtype="0" fill="hold" nodeType="withEffect">
                                  <p:stCondLst>
                                    <p:cond delay="58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5" y="1098385"/>
            <a:ext cx="10389140" cy="1372668"/>
          </a:xfrm>
        </p:spPr>
        <p:txBody>
          <a:bodyPr anchor="ctr" anchorCtr="0"/>
          <a:lstStyle/>
          <a:p>
            <a:pPr marL="0" indent="0" algn="ctr"/>
            <a:r>
              <a:rPr lang="ja-JP" altLang="en-US" sz="2800" dirty="0">
                <a:solidFill>
                  <a:schemeClr val="accent1"/>
                </a:solidFill>
              </a:rPr>
              <a:t>多様性に触れ、多様性を認め合い、多様性の中で生きている環境</a:t>
            </a:r>
            <a:endParaRPr lang="en-US" altLang="ja-JP" sz="2800" dirty="0">
              <a:solidFill>
                <a:schemeClr val="accent1"/>
              </a:solidFill>
            </a:endParaRPr>
          </a:p>
          <a:p>
            <a:pPr marL="0" indent="0" algn="ctr"/>
            <a:r>
              <a:rPr lang="ja-JP" altLang="en-US" sz="4000" dirty="0">
                <a:solidFill>
                  <a:schemeClr val="accent1"/>
                </a:solidFill>
              </a:rPr>
              <a:t>（地域　社会）</a:t>
            </a:r>
            <a:endParaRPr lang="en-US" altLang="ja-JP" sz="4000" dirty="0">
              <a:solidFill>
                <a:schemeClr val="accent1"/>
              </a:solidFill>
            </a:endParaRPr>
          </a:p>
        </p:txBody>
      </p:sp>
      <p:sp>
        <p:nvSpPr>
          <p:cNvPr id="5" name="タイトル 1"/>
          <p:cNvSpPr txBox="1">
            <a:spLocks/>
          </p:cNvSpPr>
          <p:nvPr/>
        </p:nvSpPr>
        <p:spPr bwMode="auto">
          <a:xfrm>
            <a:off x="816983" y="112878"/>
            <a:ext cx="8629396"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が維持し続けられる</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環境</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づくりを</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pic>
        <p:nvPicPr>
          <p:cNvPr id="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46189" y="4223336"/>
            <a:ext cx="3040811" cy="263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7214476"/>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childTnLst>
                                </p:cTn>
                              </p:par>
                              <p:par>
                                <p:cTn id="8" presetID="10" presetClass="entr" presetSubtype="0" fill="hold" grpId="0" nodeType="withEffect">
                                  <p:stCondLst>
                                    <p:cond delay="56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3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46189" y="4223336"/>
            <a:ext cx="3040811" cy="263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コンテンツ プレースホルダー 2"/>
          <p:cNvSpPr>
            <a:spLocks noGrp="1"/>
          </p:cNvSpPr>
          <p:nvPr>
            <p:ph idx="1"/>
          </p:nvPr>
        </p:nvSpPr>
        <p:spPr>
          <a:xfrm>
            <a:off x="5" y="1157808"/>
            <a:ext cx="10389140" cy="5694883"/>
          </a:xfrm>
        </p:spPr>
        <p:txBody>
          <a:bodyPr anchor="t"/>
          <a:lstStyle/>
          <a:p>
            <a:pPr marL="0" indent="0" algn="ctr"/>
            <a:r>
              <a:rPr lang="ja-JP" altLang="en-US" sz="2800" dirty="0">
                <a:solidFill>
                  <a:schemeClr val="accent1"/>
                </a:solidFill>
              </a:rPr>
              <a:t>多様性に触れ、多様性を認め合い、多様性の中で生きている環境</a:t>
            </a:r>
            <a:endParaRPr lang="en-US" altLang="ja-JP" sz="2800" dirty="0">
              <a:solidFill>
                <a:schemeClr val="accent1"/>
              </a:solidFill>
            </a:endParaRPr>
          </a:p>
          <a:p>
            <a:pPr marL="0" indent="0" algn="ctr"/>
            <a:r>
              <a:rPr lang="ja-JP" altLang="en-US" sz="4000" dirty="0">
                <a:solidFill>
                  <a:schemeClr val="accent1"/>
                </a:solidFill>
              </a:rPr>
              <a:t>（地域　社会）</a:t>
            </a:r>
            <a:endParaRPr lang="en-US" altLang="ja-JP" sz="4000" dirty="0">
              <a:solidFill>
                <a:schemeClr val="accent1"/>
              </a:solidFill>
            </a:endParaRPr>
          </a:p>
          <a:p>
            <a:pPr marL="0" indent="0" algn="ctr">
              <a:lnSpc>
                <a:spcPct val="150000"/>
              </a:lnSpc>
            </a:pPr>
            <a:r>
              <a:rPr lang="ja-JP" altLang="en-US" sz="2800" dirty="0">
                <a:solidFill>
                  <a:srgbClr val="FF99FF"/>
                </a:solidFill>
              </a:rPr>
              <a:t>多様性を認める、均質化しない、同質化しない地域、社会</a:t>
            </a:r>
            <a:endParaRPr lang="en-US" altLang="ja-JP" sz="2800" dirty="0">
              <a:solidFill>
                <a:srgbClr val="FF99FF"/>
              </a:solidFill>
            </a:endParaRPr>
          </a:p>
          <a:p>
            <a:pPr marL="0" indent="0" algn="ctr">
              <a:lnSpc>
                <a:spcPct val="150000"/>
              </a:lnSpc>
            </a:pPr>
            <a:r>
              <a:rPr lang="ja-JP" altLang="en-US" sz="2800" dirty="0">
                <a:solidFill>
                  <a:srgbClr val="FF99FF"/>
                </a:solidFill>
              </a:rPr>
              <a:t>多様な人が、交流する地域、社会</a:t>
            </a:r>
            <a:endParaRPr lang="en-US" altLang="ja-JP" sz="2800" dirty="0">
              <a:solidFill>
                <a:srgbClr val="FF99FF"/>
              </a:solidFill>
            </a:endParaRPr>
          </a:p>
          <a:p>
            <a:pPr marL="0" indent="0" algn="ctr">
              <a:lnSpc>
                <a:spcPct val="150000"/>
              </a:lnSpc>
            </a:pPr>
            <a:r>
              <a:rPr lang="ja-JP" altLang="en-US" sz="2800" dirty="0">
                <a:solidFill>
                  <a:srgbClr val="FF99FF"/>
                </a:solidFill>
              </a:rPr>
              <a:t>世代間で交流する地域、社会</a:t>
            </a:r>
            <a:endParaRPr lang="en-US" altLang="ja-JP" sz="2800" dirty="0">
              <a:solidFill>
                <a:srgbClr val="FF99FF"/>
              </a:solidFill>
            </a:endParaRPr>
          </a:p>
          <a:p>
            <a:pPr marL="0" indent="0" algn="ctr">
              <a:lnSpc>
                <a:spcPct val="150000"/>
              </a:lnSpc>
            </a:pPr>
            <a:r>
              <a:rPr lang="ja-JP" altLang="en-US" sz="2800" dirty="0">
                <a:solidFill>
                  <a:srgbClr val="FF99FF"/>
                </a:solidFill>
              </a:rPr>
              <a:t>自然と異文化交流が広がる地域、社会</a:t>
            </a:r>
            <a:endParaRPr lang="en-US" altLang="ja-JP" sz="2800" dirty="0">
              <a:solidFill>
                <a:srgbClr val="FF99FF"/>
              </a:solidFill>
            </a:endParaRPr>
          </a:p>
        </p:txBody>
      </p:sp>
      <p:sp>
        <p:nvSpPr>
          <p:cNvPr id="5" name="タイトル 1"/>
          <p:cNvSpPr txBox="1">
            <a:spLocks/>
          </p:cNvSpPr>
          <p:nvPr/>
        </p:nvSpPr>
        <p:spPr bwMode="auto">
          <a:xfrm>
            <a:off x="816983" y="112878"/>
            <a:ext cx="8629396"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が維持し続けられる</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環境</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づくりを</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Tree>
    <p:extLst>
      <p:ext uri="{BB962C8B-B14F-4D97-AF65-F5344CB8AC3E}">
        <p14:creationId xmlns:p14="http://schemas.microsoft.com/office/powerpoint/2010/main" val="3011374207"/>
      </p:ext>
    </p:extLst>
  </p:cSld>
  <p:clrMapOvr>
    <a:masterClrMapping/>
  </p:clrMapOvr>
  <mc:AlternateContent xmlns:mc="http://schemas.openxmlformats.org/markup-compatibility/2006" xmlns:p14="http://schemas.microsoft.com/office/powerpoint/2010/main">
    <mc:Choice Requires="p14">
      <p:transition spd="slow" p14:dur="1500" advTm="21000">
        <p:fade/>
      </p:transition>
    </mc:Choice>
    <mc:Fallback xmlns="">
      <p:transition spd="slow" advTm="2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750"/>
                                        <p:tgtEl>
                                          <p:spTgt spid="3">
                                            <p:txEl>
                                              <p:pRg st="2" end="2"/>
                                            </p:txEl>
                                          </p:spTgt>
                                        </p:tgtEl>
                                      </p:cBhvr>
                                    </p:animEffect>
                                  </p:childTnLst>
                                </p:cTn>
                              </p:par>
                            </p:childTnLst>
                          </p:cTn>
                        </p:par>
                        <p:par>
                          <p:cTn id="8" fill="hold">
                            <p:stCondLst>
                              <p:cond delay="5775"/>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2500"/>
                                        <p:tgtEl>
                                          <p:spTgt spid="3">
                                            <p:txEl>
                                              <p:pRg st="3" end="3"/>
                                            </p:txEl>
                                          </p:spTgt>
                                        </p:tgtEl>
                                      </p:cBhvr>
                                    </p:animEffect>
                                  </p:childTnLst>
                                </p:cTn>
                              </p:par>
                            </p:childTnLst>
                          </p:cTn>
                        </p:par>
                        <p:par>
                          <p:cTn id="12" fill="hold">
                            <p:stCondLst>
                              <p:cond delay="10525"/>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500"/>
                                        <p:tgtEl>
                                          <p:spTgt spid="3">
                                            <p:txEl>
                                              <p:pRg st="4" end="4"/>
                                            </p:txEl>
                                          </p:spTgt>
                                        </p:tgtEl>
                                      </p:cBhvr>
                                    </p:animEffect>
                                  </p:childTnLst>
                                </p:cTn>
                              </p:par>
                            </p:childTnLst>
                          </p:cTn>
                        </p:par>
                        <p:par>
                          <p:cTn id="16" fill="hold">
                            <p:stCondLst>
                              <p:cond delay="14525"/>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par>
                                <p:cTn id="20" presetID="10" presetClass="exit" presetSubtype="0" fill="hold" nodeType="withEffect">
                                  <p:stCondLst>
                                    <p:cond delay="3325"/>
                                  </p:stCondLst>
                                  <p:childTnLst>
                                    <p:animEffect transition="out" filter="fade">
                                      <p:cBhvr>
                                        <p:cTn id="21" dur="3000"/>
                                        <p:tgtEl>
                                          <p:spTgt spid="6"/>
                                        </p:tgtEl>
                                      </p:cBhvr>
                                    </p:animEffect>
                                    <p:set>
                                      <p:cBhvr>
                                        <p:cTn id="22" dur="1" fill="hold">
                                          <p:stCondLst>
                                            <p:cond delay="2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bwMode="auto">
          <a:xfrm>
            <a:off x="816983" y="112878"/>
            <a:ext cx="8629396"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が維持し続けられる</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環境</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とは</a:t>
            </a:r>
          </a:p>
        </p:txBody>
      </p:sp>
      <p:sp>
        <p:nvSpPr>
          <p:cNvPr id="6" name="コンテンツ プレースホルダー 2"/>
          <p:cNvSpPr txBox="1">
            <a:spLocks/>
          </p:cNvSpPr>
          <p:nvPr/>
        </p:nvSpPr>
        <p:spPr bwMode="auto">
          <a:xfrm>
            <a:off x="904979" y="1370788"/>
            <a:ext cx="7835329" cy="4672296"/>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l" defTabSz="914400" rtl="0" eaLnBrk="0" fontAlgn="base" latinLnBrk="0" hangingPunct="0">
              <a:lnSpc>
                <a:spcPct val="200000"/>
              </a:lnSpc>
              <a:spcBef>
                <a:spcPct val="20000"/>
              </a:spcBef>
              <a:spcAft>
                <a:spcPct val="0"/>
              </a:spcAft>
              <a:buClr>
                <a:srgbClr val="FF9966"/>
              </a:buClr>
              <a:buSzPct val="50000"/>
              <a:buFont typeface="Monotype Sorts" pitchFamily="2" charset="2"/>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みんなが、お互いに</a:t>
            </a:r>
            <a:endParaRPr kumimoji="1" lang="en-US" altLang="ja-JP"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ct val="200000"/>
              </a:lnSpc>
              <a:spcBef>
                <a:spcPct val="20000"/>
              </a:spcBef>
              <a:spcAft>
                <a:spcPct val="0"/>
              </a:spcAft>
              <a:buClr>
                <a:srgbClr val="FF9966"/>
              </a:buClr>
              <a:buSzPct val="50000"/>
              <a:buFont typeface="Monotype Sorts" pitchFamily="2" charset="2"/>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褒めて　</a:t>
            </a:r>
            <a:r>
              <a:rPr kumimoji="1" lang="ja-JP" altLang="en-US" sz="44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Arial"/>
                <a:ea typeface="ＭＳ Ｐゴシック"/>
                <a:cs typeface="+mn-cs"/>
              </a:rPr>
              <a:t>（えらいね）</a:t>
            </a:r>
          </a:p>
          <a:p>
            <a:pPr marL="342900" marR="0" lvl="0" indent="-342900" algn="ctr" defTabSz="914400" rtl="0" eaLnBrk="1" fontAlgn="base" latinLnBrk="0" hangingPunct="1">
              <a:lnSpc>
                <a:spcPct val="200000"/>
              </a:lnSpc>
              <a:spcBef>
                <a:spcPct val="20000"/>
              </a:spcBef>
              <a:spcAft>
                <a:spcPct val="0"/>
              </a:spcAft>
              <a:buClr>
                <a:srgbClr val="FF9966"/>
              </a:buClr>
              <a:buSzPct val="50000"/>
              <a:buFont typeface="Monotype Sorts" pitchFamily="2" charset="2"/>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感謝して　</a:t>
            </a:r>
            <a:r>
              <a:rPr kumimoji="1" lang="ja-JP" altLang="en-US" sz="44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Arial"/>
                <a:ea typeface="ＭＳ Ｐゴシック"/>
                <a:cs typeface="+mn-cs"/>
              </a:rPr>
              <a:t>（ありがとう）</a:t>
            </a:r>
          </a:p>
          <a:p>
            <a:pPr marL="342900" marR="0" lvl="0" indent="-342900" algn="ctr" defTabSz="914400" rtl="0" eaLnBrk="1" fontAlgn="base" latinLnBrk="0" hangingPunct="1">
              <a:lnSpc>
                <a:spcPct val="200000"/>
              </a:lnSpc>
              <a:spcBef>
                <a:spcPct val="20000"/>
              </a:spcBef>
              <a:spcAft>
                <a:spcPct val="0"/>
              </a:spcAft>
              <a:buClr>
                <a:srgbClr val="FF9966"/>
              </a:buClr>
              <a:buSzPct val="50000"/>
              <a:buFont typeface="Monotype Sorts" pitchFamily="2" charset="2"/>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認めて　</a:t>
            </a:r>
            <a:r>
              <a:rPr kumimoji="1" lang="ja-JP" altLang="en-US" sz="44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Arial"/>
                <a:ea typeface="ＭＳ Ｐゴシック"/>
                <a:cs typeface="+mn-cs"/>
              </a:rPr>
              <a:t>（いいんだよ）</a:t>
            </a:r>
          </a:p>
        </p:txBody>
      </p:sp>
      <p:pic>
        <p:nvPicPr>
          <p:cNvPr id="4" name="Picture 3" descr="いいじゃない"/>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16098" y="3989079"/>
            <a:ext cx="1970903" cy="2837426"/>
          </a:xfrm>
          <a:prstGeom prst="rect">
            <a:avLst/>
          </a:prstGeom>
          <a:noFill/>
          <a:ln w="9525">
            <a:noFill/>
            <a:miter lim="800000"/>
            <a:headEnd/>
            <a:tailEnd/>
          </a:ln>
        </p:spPr>
      </p:pic>
      <p:pic>
        <p:nvPicPr>
          <p:cNvPr id="7" name="図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Tree>
    <p:extLst>
      <p:ext uri="{BB962C8B-B14F-4D97-AF65-F5344CB8AC3E}">
        <p14:creationId xmlns:p14="http://schemas.microsoft.com/office/powerpoint/2010/main" val="1930106543"/>
      </p:ext>
    </p:extLst>
  </p:cSld>
  <p:clrMapOvr>
    <a:masterClrMapping/>
  </p:clrMapOvr>
  <mc:AlternateContent xmlns:mc="http://schemas.openxmlformats.org/markup-compatibility/2006" xmlns:p14="http://schemas.microsoft.com/office/powerpoint/2010/main">
    <mc:Choice Requires="p14">
      <p:transition spd="slow" p14:dur="2000" advTm="6000">
        <p:fade/>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5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2200"/>
                                  </p:stCondLst>
                                  <p:iterate type="lt">
                                    <p:tmPct val="5000"/>
                                  </p:iterate>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par>
                                <p:cTn id="11" presetID="10" presetClass="entr" presetSubtype="0" fill="hold" grpId="0" nodeType="withEffect">
                                  <p:stCondLst>
                                    <p:cond delay="4500"/>
                                  </p:stCondLst>
                                  <p:iterate type="lt">
                                    <p:tmPct val="5000"/>
                                  </p:iterate>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2000"/>
                                        <p:tgtEl>
                                          <p:spTgt spid="6">
                                            <p:txEl>
                                              <p:pRg st="2" end="2"/>
                                            </p:txEl>
                                          </p:spTgt>
                                        </p:tgtEl>
                                      </p:cBhvr>
                                    </p:animEffect>
                                  </p:childTnLst>
                                </p:cTn>
                              </p:par>
                              <p:par>
                                <p:cTn id="14" presetID="10" presetClass="entr" presetSubtype="0" fill="hold" grpId="0" nodeType="withEffect">
                                  <p:stCondLst>
                                    <p:cond delay="6800"/>
                                  </p:stCondLst>
                                  <p:iterate type="lt">
                                    <p:tmPct val="5000"/>
                                  </p:iterate>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2000"/>
                                        <p:tgtEl>
                                          <p:spTgt spid="6">
                                            <p:txEl>
                                              <p:pRg st="3" end="3"/>
                                            </p:txEl>
                                          </p:spTgt>
                                        </p:tgtEl>
                                      </p:cBhvr>
                                    </p:animEffect>
                                  </p:childTnLst>
                                </p:cTn>
                              </p:par>
                              <p:par>
                                <p:cTn id="17" presetID="53" presetClass="entr" presetSubtype="16" fill="hold" nodeType="withEffect">
                                  <p:stCondLst>
                                    <p:cond delay="1700"/>
                                  </p:stCondLst>
                                  <p:childTnLst>
                                    <p:set>
                                      <p:cBhvr>
                                        <p:cTn id="18" dur="1" fill="hold">
                                          <p:stCondLst>
                                            <p:cond delay="0"/>
                                          </p:stCondLst>
                                        </p:cTn>
                                        <p:tgtEl>
                                          <p:spTgt spid="4"/>
                                        </p:tgtEl>
                                        <p:attrNameLst>
                                          <p:attrName>style.visibility</p:attrName>
                                        </p:attrNameLst>
                                      </p:cBhvr>
                                      <p:to>
                                        <p:strVal val="visible"/>
                                      </p:to>
                                    </p:set>
                                    <p:anim calcmode="lin" valueType="num">
                                      <p:cBhvr>
                                        <p:cTn id="19" dur="4000" fill="hold"/>
                                        <p:tgtEl>
                                          <p:spTgt spid="4"/>
                                        </p:tgtEl>
                                        <p:attrNameLst>
                                          <p:attrName>ppt_w</p:attrName>
                                        </p:attrNameLst>
                                      </p:cBhvr>
                                      <p:tavLst>
                                        <p:tav tm="0">
                                          <p:val>
                                            <p:fltVal val="0"/>
                                          </p:val>
                                        </p:tav>
                                        <p:tav tm="100000">
                                          <p:val>
                                            <p:strVal val="#ppt_w"/>
                                          </p:val>
                                        </p:tav>
                                      </p:tavLst>
                                    </p:anim>
                                    <p:anim calcmode="lin" valueType="num">
                                      <p:cBhvr>
                                        <p:cTn id="20" dur="4000" fill="hold"/>
                                        <p:tgtEl>
                                          <p:spTgt spid="4"/>
                                        </p:tgtEl>
                                        <p:attrNameLst>
                                          <p:attrName>ppt_h</p:attrName>
                                        </p:attrNameLst>
                                      </p:cBhvr>
                                      <p:tavLst>
                                        <p:tav tm="0">
                                          <p:val>
                                            <p:fltVal val="0"/>
                                          </p:val>
                                        </p:tav>
                                        <p:tav tm="100000">
                                          <p:val>
                                            <p:strVal val="#ppt_h"/>
                                          </p:val>
                                        </p:tav>
                                      </p:tavLst>
                                    </p:anim>
                                    <p:animEffect transition="in" filter="fade">
                                      <p:cBhvr>
                                        <p:cTn id="21" dur="4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bwMode="auto">
          <a:xfrm>
            <a:off x="816983" y="112878"/>
            <a:ext cx="8629396" cy="72504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ja-JP"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自己肯定感</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が維持し続けられる</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j-cs"/>
              </a:rPr>
              <a:t>環境</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j-cs"/>
              </a:rPr>
              <a:t>とは</a:t>
            </a:r>
          </a:p>
        </p:txBody>
      </p:sp>
      <p:sp>
        <p:nvSpPr>
          <p:cNvPr id="6" name="コンテンツ プレースホルダー 2"/>
          <p:cNvSpPr txBox="1">
            <a:spLocks/>
          </p:cNvSpPr>
          <p:nvPr/>
        </p:nvSpPr>
        <p:spPr bwMode="auto">
          <a:xfrm>
            <a:off x="0" y="1483365"/>
            <a:ext cx="10287000" cy="432405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一人ひとりが</a:t>
            </a:r>
            <a:endParaRPr kumimoji="1" lang="en-US" altLang="ja-JP"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endParaRPr>
          </a:p>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endParaRPr kumimoji="1" lang="en-US" altLang="ja-JP"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endParaRPr>
          </a:p>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「いいじゃない　いいんだよ」</a:t>
            </a:r>
            <a:endParaRPr kumimoji="1" lang="en-US" altLang="ja-JP"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endParaRPr>
          </a:p>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endParaRPr kumimoji="1" lang="en-US" altLang="ja-JP"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endParaRPr>
          </a:p>
          <a:p>
            <a:pPr marL="0" marR="0" lvl="0" indent="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と言い合える社会</a:t>
            </a:r>
            <a:endParaRPr kumimoji="1" lang="ja-JP" altLang="ja-JP"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endParaRPr>
          </a:p>
        </p:txBody>
      </p:sp>
      <p:pic>
        <p:nvPicPr>
          <p:cNvPr id="4" name="Picture 3" descr="いいじゃない"/>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16098" y="3989079"/>
            <a:ext cx="1970903" cy="2837426"/>
          </a:xfrm>
          <a:prstGeom prst="rect">
            <a:avLst/>
          </a:prstGeom>
          <a:noFill/>
          <a:ln w="9525">
            <a:noFill/>
            <a:miter lim="800000"/>
            <a:headEnd/>
            <a:tailEnd/>
          </a:ln>
        </p:spPr>
      </p:pic>
      <p:pic>
        <p:nvPicPr>
          <p:cNvPr id="7" name="図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Tree>
    <p:extLst>
      <p:ext uri="{BB962C8B-B14F-4D97-AF65-F5344CB8AC3E}">
        <p14:creationId xmlns:p14="http://schemas.microsoft.com/office/powerpoint/2010/main" val="3287310604"/>
      </p:ext>
    </p:extLst>
  </p:cSld>
  <p:clrMapOvr>
    <a:masterClrMapping/>
  </p:clrMapOvr>
  <mc:AlternateContent xmlns:mc="http://schemas.openxmlformats.org/markup-compatibility/2006" xmlns:p14="http://schemas.microsoft.com/office/powerpoint/2010/main">
    <mc:Choice Requires="p14">
      <p:transition spd="slow" p14:dur="2000" advTm="9000">
        <p:fade/>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5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2000"/>
                                  </p:stCondLst>
                                  <p:iterate type="wd">
                                    <p:tmPct val="5000"/>
                                  </p:iterate>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2000"/>
                                        <p:tgtEl>
                                          <p:spTgt spid="6">
                                            <p:txEl>
                                              <p:pRg st="2" end="2"/>
                                            </p:txEl>
                                          </p:spTgt>
                                        </p:tgtEl>
                                      </p:cBhvr>
                                    </p:animEffect>
                                  </p:childTnLst>
                                </p:cTn>
                              </p:par>
                              <p:par>
                                <p:cTn id="11" presetID="10" presetClass="entr" presetSubtype="0" fill="hold" grpId="0" nodeType="withEffect">
                                  <p:stCondLst>
                                    <p:cond delay="4000"/>
                                  </p:stCondLst>
                                  <p:iterate type="wd">
                                    <p:tmPct val="5000"/>
                                  </p:iterate>
                                  <p:childTnLst>
                                    <p:set>
                                      <p:cBhvr>
                                        <p:cTn id="12" dur="1" fill="hold">
                                          <p:stCondLst>
                                            <p:cond delay="0"/>
                                          </p:stCondLst>
                                        </p:cTn>
                                        <p:tgtEl>
                                          <p:spTgt spid="6">
                                            <p:txEl>
                                              <p:pRg st="4" end="4"/>
                                            </p:txEl>
                                          </p:spTgt>
                                        </p:tgtEl>
                                        <p:attrNameLst>
                                          <p:attrName>style.visibility</p:attrName>
                                        </p:attrNameLst>
                                      </p:cBhvr>
                                      <p:to>
                                        <p:strVal val="visible"/>
                                      </p:to>
                                    </p:set>
                                    <p:animEffect transition="in" filter="fade">
                                      <p:cBhvr>
                                        <p:cTn id="13"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46018"/>
            <a:ext cx="9815513" cy="1143000"/>
          </a:xfrm>
        </p:spPr>
        <p:txBody>
          <a:bodyPr/>
          <a:lstStyle/>
          <a:p>
            <a:r>
              <a:rPr lang="ja-JP" altLang="en-US" dirty="0"/>
              <a:t>良くしようとするのはやめたほうがよい</a:t>
            </a:r>
            <a:endParaRPr kumimoji="1" lang="ja-JP" altLang="en-US" dirty="0"/>
          </a:p>
        </p:txBody>
      </p:sp>
      <p:pic>
        <p:nvPicPr>
          <p:cNvPr id="4" name="コンテンツ プレースホルダー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84410" y="1586549"/>
            <a:ext cx="3551290" cy="4978400"/>
          </a:xfrm>
        </p:spPr>
      </p:pic>
      <p:sp>
        <p:nvSpPr>
          <p:cNvPr id="5" name="正方形/長方形 4"/>
          <p:cNvSpPr/>
          <p:nvPr/>
        </p:nvSpPr>
        <p:spPr>
          <a:xfrm>
            <a:off x="4289344" y="1457708"/>
            <a:ext cx="5997660" cy="3416320"/>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Times New Roman" pitchFamily="18" charset="0"/>
                <a:ea typeface="ＭＳ Ｐゴシック" pitchFamily="50" charset="-128"/>
                <a:cs typeface="+mn-cs"/>
              </a:rPr>
              <a:t>大人は子どもを、人は他人を</a:t>
            </a:r>
            <a:endParaRPr kumimoji="1" lang="en-US" altLang="ja-JP" sz="2400" b="0" i="0" u="none" strike="noStrike" kern="1200" cap="none" spc="0" normalizeH="0" baseline="0" noProof="0" dirty="0">
              <a:ln>
                <a:noFill/>
              </a:ln>
              <a:solidFill>
                <a:srgbClr val="FF99FF"/>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ja-JP"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rPr>
              <a:t>変えることはできないけれど、</a:t>
            </a:r>
            <a:endParaRPr kumimoji="1" lang="en-US" altLang="ja-JP"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endParaRPr kumimoji="1" lang="en-US" altLang="ja-JP" sz="2400" b="0" i="0" u="none" strike="noStrike" kern="1200" cap="none" spc="0" normalizeH="0" baseline="0" noProof="0" dirty="0">
              <a:ln>
                <a:noFill/>
              </a:ln>
              <a:solidFill>
                <a:srgbClr val="FF99FF"/>
              </a:solidFill>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Times New Roman" pitchFamily="18" charset="0"/>
                <a:ea typeface="ＭＳ Ｐゴシック" pitchFamily="50" charset="-128"/>
                <a:cs typeface="+mn-cs"/>
              </a:rPr>
              <a:t>子どもも大人も、環境・関係性次第で</a:t>
            </a:r>
            <a:endParaRPr kumimoji="1" lang="en-US" altLang="ja-JP" sz="2400" b="0" i="0" u="none" strike="noStrike" kern="1200" cap="none" spc="0" normalizeH="0" baseline="0" noProof="0" dirty="0">
              <a:ln>
                <a:noFill/>
              </a:ln>
              <a:solidFill>
                <a:srgbClr val="FF99FF"/>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ja-JP"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rPr>
              <a:t>変わることはできる</a:t>
            </a:r>
          </a:p>
        </p:txBody>
      </p:sp>
      <p:sp>
        <p:nvSpPr>
          <p:cNvPr id="6" name="テキスト ボックス 5"/>
          <p:cNvSpPr txBox="1"/>
          <p:nvPr/>
        </p:nvSpPr>
        <p:spPr>
          <a:xfrm>
            <a:off x="6291880" y="5681927"/>
            <a:ext cx="3177473" cy="110799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rPr>
              <a:t>著    者：</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村田由夫</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編集者：石井淳一</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rPr>
              <a:t>発行：寿青年連絡会議清算事業団・豆の木</a:t>
            </a:r>
            <a:r>
              <a:rPr kumimoji="1" lang="ja-JP" altLang="en-US" sz="900" b="0" i="0" u="none" strike="noStrike" kern="1200" cap="none" spc="0" normalizeH="0" baseline="0" noProof="0" dirty="0" err="1">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rPr>
              <a:t>がっこうを</a:t>
            </a:r>
            <a:r>
              <a:rPr kumimoji="1" lang="ja-JP" altLang="en-US" sz="900" b="0" i="0" u="none" strike="noStrike" kern="1200" cap="none" spc="0" normalizeH="0" baseline="0" noProof="0" dirty="0">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rPr>
              <a:t>育てる会</a:t>
            </a:r>
            <a:endParaRPr kumimoji="1" lang="en-US" altLang="ja-JP" sz="900" b="0" i="0" u="none" strike="noStrike" kern="1200" cap="none" spc="0" normalizeH="0" baseline="0" noProof="0" dirty="0">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rPr>
              <a:t>注文先：石井淳一（</a:t>
            </a:r>
            <a:r>
              <a:rPr kumimoji="1" lang="en-US" altLang="ja-JP" sz="900" b="0" i="0" u="none" strike="noStrike" kern="1200" cap="none" spc="0" normalizeH="0" baseline="0" noProof="0" dirty="0">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rPr>
              <a:t>i.jun.ichi.6@gmail.com</a:t>
            </a:r>
            <a:r>
              <a:rPr kumimoji="1" lang="ja-JP" altLang="en-US" sz="900" b="0" i="0" u="none" strike="noStrike" kern="1200" cap="none" spc="0" normalizeH="0" baseline="0" noProof="0" dirty="0">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rPr>
              <a:t>）</a:t>
            </a:r>
            <a:endParaRPr kumimoji="1" lang="ja-JP" altLang="en-US" sz="1100" b="0" i="0" u="none" strike="noStrike" kern="1200" cap="none" spc="0" normalizeH="0" baseline="0" noProof="0" dirty="0">
              <a:ln>
                <a:noFill/>
              </a:ln>
              <a:solidFill>
                <a:srgbClr val="CCECFF">
                  <a:lumMod val="90000"/>
                </a:srgbClr>
              </a:solidFill>
              <a:effectLst>
                <a:outerShdw blurRad="38100" dist="38100" dir="2700000" algn="tl">
                  <a:srgbClr val="000000">
                    <a:alpha val="43137"/>
                  </a:srgbClr>
                </a:outerShdw>
              </a:effectLst>
              <a:uLnTx/>
              <a:uFillTx/>
              <a:latin typeface="ＭＳ Ｐゴシック"/>
              <a:ea typeface="ＭＳ Ｐゴシック"/>
              <a:cs typeface="+mn-cs"/>
            </a:endParaRPr>
          </a:p>
        </p:txBody>
      </p:sp>
      <p:pic>
        <p:nvPicPr>
          <p:cNvPr id="7" name="図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Tree>
    <p:extLst>
      <p:ext uri="{BB962C8B-B14F-4D97-AF65-F5344CB8AC3E}">
        <p14:creationId xmlns:p14="http://schemas.microsoft.com/office/powerpoint/2010/main" val="1990540846"/>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4000" fill="hold"/>
                                        <p:tgtEl>
                                          <p:spTgt spid="4"/>
                                        </p:tgtEl>
                                        <p:attrNameLst>
                                          <p:attrName>ppt_w</p:attrName>
                                        </p:attrNameLst>
                                      </p:cBhvr>
                                      <p:tavLst>
                                        <p:tav tm="0">
                                          <p:val>
                                            <p:fltVal val="0"/>
                                          </p:val>
                                        </p:tav>
                                        <p:tav tm="100000">
                                          <p:val>
                                            <p:strVal val="#ppt_w"/>
                                          </p:val>
                                        </p:tav>
                                      </p:tavLst>
                                    </p:anim>
                                    <p:anim calcmode="lin" valueType="num">
                                      <p:cBhvr>
                                        <p:cTn id="8" dur="4000" fill="hold"/>
                                        <p:tgtEl>
                                          <p:spTgt spid="4"/>
                                        </p:tgtEl>
                                        <p:attrNameLst>
                                          <p:attrName>ppt_h</p:attrName>
                                        </p:attrNameLst>
                                      </p:cBhvr>
                                      <p:tavLst>
                                        <p:tav tm="0">
                                          <p:val>
                                            <p:fltVal val="0"/>
                                          </p:val>
                                        </p:tav>
                                        <p:tav tm="100000">
                                          <p:val>
                                            <p:strVal val="#ppt_h"/>
                                          </p:val>
                                        </p:tav>
                                      </p:tavLst>
                                    </p:anim>
                                    <p:animEffect transition="in" filter="fade">
                                      <p:cBhvr>
                                        <p:cTn id="9" dur="4000"/>
                                        <p:tgtEl>
                                          <p:spTgt spid="4"/>
                                        </p:tgtEl>
                                      </p:cBhvr>
                                    </p:animEffect>
                                  </p:childTnLst>
                                </p:cTn>
                              </p:par>
                              <p:par>
                                <p:cTn id="10" presetID="10" presetClass="entr" presetSubtype="0" fill="hold" grpId="0" nodeType="withEffect">
                                  <p:stCondLst>
                                    <p:cond delay="39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3000"/>
                                        <p:tgtEl>
                                          <p:spTgt spid="6"/>
                                        </p:tgtEl>
                                      </p:cBhvr>
                                    </p:animEffect>
                                  </p:childTnLst>
                                </p:cTn>
                              </p:par>
                              <p:par>
                                <p:cTn id="13" presetID="10" presetClass="entr" presetSubtype="0" fill="hold" grpId="0" nodeType="withEffect">
                                  <p:stCondLst>
                                    <p:cond delay="8100"/>
                                  </p:stCondLst>
                                  <p:iterate type="wd">
                                    <p:tmPct val="6000"/>
                                  </p:iterate>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3000"/>
                                        <p:tgtEl>
                                          <p:spTgt spid="5">
                                            <p:txEl>
                                              <p:pRg st="1" end="1"/>
                                            </p:txEl>
                                          </p:spTgt>
                                        </p:tgtEl>
                                      </p:cBhvr>
                                    </p:animEffect>
                                  </p:childTnLst>
                                </p:cTn>
                              </p:par>
                              <p:par>
                                <p:cTn id="16" presetID="10" presetClass="entr" presetSubtype="0" fill="hold" grpId="0" nodeType="withEffect">
                                  <p:stCondLst>
                                    <p:cond delay="12200"/>
                                  </p:stCondLst>
                                  <p:iterate type="wd">
                                    <p:tmPct val="6000"/>
                                  </p:iterate>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3000"/>
                                        <p:tgtEl>
                                          <p:spTgt spid="5">
                                            <p:txEl>
                                              <p:pRg st="4" end="4"/>
                                            </p:txEl>
                                          </p:spTgt>
                                        </p:tgtEl>
                                      </p:cBhvr>
                                    </p:animEffect>
                                  </p:childTnLst>
                                </p:cTn>
                              </p:par>
                              <p:par>
                                <p:cTn id="19" presetID="10" presetClass="entr" presetSubtype="0" fill="hold" grpId="0" nodeType="withEffect">
                                  <p:stCondLst>
                                    <p:cond delay="18600"/>
                                  </p:stCondLst>
                                  <p:iterate type="wd">
                                    <p:tmPct val="6000"/>
                                  </p:iterate>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2750"/>
                                        <p:tgtEl>
                                          <p:spTgt spid="5">
                                            <p:txEl>
                                              <p:pRg st="0" end="0"/>
                                            </p:txEl>
                                          </p:spTgt>
                                        </p:tgtEl>
                                      </p:cBhvr>
                                    </p:animEffect>
                                  </p:childTnLst>
                                </p:cTn>
                              </p:par>
                              <p:par>
                                <p:cTn id="22" presetID="10" presetClass="entr" presetSubtype="0" fill="hold" grpId="0" nodeType="withEffect">
                                  <p:stCondLst>
                                    <p:cond delay="23600"/>
                                  </p:stCondLst>
                                  <p:iterate type="wd">
                                    <p:tmPct val="6000"/>
                                  </p:iterate>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2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2843551"/>
            <a:ext cx="10287000" cy="1170898"/>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ヘルスプロモーションとは</a:t>
            </a:r>
            <a:endParaRPr kumimoji="1" lang="en-US" altLang="ja-JP" sz="4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26780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Rectangle 2"/>
          <p:cNvSpPr>
            <a:spLocks noGrp="1" noChangeArrowheads="1"/>
          </p:cNvSpPr>
          <p:nvPr>
            <p:ph type="title"/>
          </p:nvPr>
        </p:nvSpPr>
        <p:spPr/>
        <p:txBody>
          <a:bodyPr/>
          <a:lstStyle/>
          <a:p>
            <a:r>
              <a:rPr lang="ja-JP" altLang="en-US" dirty="0"/>
              <a:t>オタワ憲章</a:t>
            </a:r>
            <a:br>
              <a:rPr lang="ja-JP" altLang="en-US" dirty="0"/>
            </a:br>
            <a:r>
              <a:rPr lang="ja-JP" altLang="en-US" sz="2400" dirty="0"/>
              <a:t>（</a:t>
            </a:r>
            <a:r>
              <a:rPr lang="en-US" altLang="ja-JP" sz="2400" dirty="0"/>
              <a:t>1986</a:t>
            </a:r>
            <a:r>
              <a:rPr lang="ja-JP" altLang="en-US" sz="2400" dirty="0"/>
              <a:t>年）</a:t>
            </a:r>
          </a:p>
        </p:txBody>
      </p:sp>
      <p:sp>
        <p:nvSpPr>
          <p:cNvPr id="911363" name="Rectangle 3"/>
          <p:cNvSpPr>
            <a:spLocks noGrp="1" noChangeArrowheads="1"/>
          </p:cNvSpPr>
          <p:nvPr>
            <p:ph idx="1"/>
          </p:nvPr>
        </p:nvSpPr>
        <p:spPr>
          <a:xfrm>
            <a:off x="1605245" y="1589965"/>
            <a:ext cx="6391275" cy="4997450"/>
          </a:xfrm>
        </p:spPr>
        <p:txBody>
          <a:bodyPr/>
          <a:lstStyle/>
          <a:p>
            <a:r>
              <a:rPr lang="ja-JP" altLang="en-US" dirty="0"/>
              <a:t>ヘルスプロモーションのための</a:t>
            </a:r>
          </a:p>
          <a:p>
            <a:r>
              <a:rPr lang="ja-JP" altLang="en-US" dirty="0"/>
              <a:t>５つの優先的行動分野</a:t>
            </a:r>
          </a:p>
          <a:p>
            <a:endParaRPr lang="ja-JP" altLang="en-US" dirty="0"/>
          </a:p>
          <a:p>
            <a:r>
              <a:rPr lang="ja-JP" altLang="en-US" dirty="0"/>
              <a:t>　健康公共政策の確立</a:t>
            </a:r>
          </a:p>
          <a:p>
            <a:r>
              <a:rPr lang="ja-JP" altLang="en-US" dirty="0"/>
              <a:t>　健康に関する</a:t>
            </a:r>
            <a:r>
              <a:rPr lang="ja-JP" altLang="en-US" dirty="0">
                <a:solidFill>
                  <a:srgbClr val="FFCCFF"/>
                </a:solidFill>
              </a:rPr>
              <a:t>支援的環境の創造</a:t>
            </a:r>
          </a:p>
          <a:p>
            <a:r>
              <a:rPr lang="ja-JP" altLang="en-US" dirty="0"/>
              <a:t>　健康のための</a:t>
            </a:r>
            <a:r>
              <a:rPr lang="ja-JP" altLang="en-US" dirty="0">
                <a:solidFill>
                  <a:srgbClr val="FFCCFF"/>
                </a:solidFill>
              </a:rPr>
              <a:t>地域活動の強化</a:t>
            </a:r>
          </a:p>
          <a:p>
            <a:r>
              <a:rPr lang="ja-JP" altLang="en-US" dirty="0"/>
              <a:t>　個人技術の向上</a:t>
            </a:r>
          </a:p>
          <a:p>
            <a:r>
              <a:rPr lang="ja-JP" altLang="en-US" dirty="0"/>
              <a:t>　</a:t>
            </a:r>
            <a:r>
              <a:rPr lang="ja-JP" altLang="en-US" dirty="0">
                <a:solidFill>
                  <a:schemeClr val="tx2"/>
                </a:solidFill>
              </a:rPr>
              <a:t>ヘルスサービスの方向転換</a:t>
            </a:r>
          </a:p>
        </p:txBody>
      </p:sp>
      <p:sp>
        <p:nvSpPr>
          <p:cNvPr id="5" name="角丸四角形吹き出し 4"/>
          <p:cNvSpPr/>
          <p:nvPr/>
        </p:nvSpPr>
        <p:spPr bwMode="auto">
          <a:xfrm>
            <a:off x="8188498" y="1135127"/>
            <a:ext cx="637601" cy="5452288"/>
          </a:xfrm>
          <a:prstGeom prst="wedgeRoundRectCallout">
            <a:avLst>
              <a:gd name="adj1" fmla="val -126711"/>
              <a:gd name="adj2" fmla="val 12504"/>
              <a:gd name="adj3" fmla="val 16667"/>
            </a:avLst>
          </a:prstGeom>
          <a:solidFill>
            <a:schemeClr val="bg1">
              <a:alpha val="55000"/>
            </a:schemeClr>
          </a:solidFill>
          <a:ln w="38100" cap="flat" cmpd="dbl" algn="ctr">
            <a:solidFill>
              <a:srgbClr val="FF99FF"/>
            </a:solidFill>
            <a:prstDash val="solid"/>
            <a:round/>
            <a:headEnd type="none" w="med" len="med"/>
            <a:tailEnd type="none" w="med" len="med"/>
          </a:ln>
          <a:effectLst/>
        </p:spPr>
        <p:txBody>
          <a:bodyPr vert="eaVert" wrap="square" lIns="72000" tIns="0" rIns="72000" bIns="0" numCol="1" rtlCol="0"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地域の</a:t>
            </a:r>
            <a:r>
              <a:rPr kumimoji="1" lang="ja-JP" altLang="en-US" sz="2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居場所づくり</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で</a:t>
            </a:r>
            <a:r>
              <a:rPr kumimoji="1" lang="ja-JP" altLang="en-US" sz="28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健康づくり</a:t>
            </a:r>
          </a:p>
        </p:txBody>
      </p:sp>
    </p:spTree>
    <p:extLst>
      <p:ext uri="{BB962C8B-B14F-4D97-AF65-F5344CB8AC3E}">
        <p14:creationId xmlns:p14="http://schemas.microsoft.com/office/powerpoint/2010/main" val="123222502"/>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6" name="Rectangle 2"/>
          <p:cNvSpPr>
            <a:spLocks noGrp="1" noChangeArrowheads="1"/>
          </p:cNvSpPr>
          <p:nvPr>
            <p:ph type="title"/>
          </p:nvPr>
        </p:nvSpPr>
        <p:spPr>
          <a:xfrm>
            <a:off x="214313" y="17560"/>
            <a:ext cx="9815512" cy="1143000"/>
          </a:xfrm>
        </p:spPr>
        <p:txBody>
          <a:bodyPr/>
          <a:lstStyle/>
          <a:p>
            <a:r>
              <a:rPr lang="ja-JP" altLang="en-US" dirty="0"/>
              <a:t>ヘルスサービスの方向転換</a:t>
            </a:r>
          </a:p>
        </p:txBody>
      </p:sp>
      <p:sp>
        <p:nvSpPr>
          <p:cNvPr id="912387" name="Rectangle 3"/>
          <p:cNvSpPr>
            <a:spLocks noGrp="1" noChangeArrowheads="1"/>
          </p:cNvSpPr>
          <p:nvPr>
            <p:ph idx="1"/>
          </p:nvPr>
        </p:nvSpPr>
        <p:spPr>
          <a:xfrm>
            <a:off x="395930" y="1445741"/>
            <a:ext cx="9756743" cy="5262004"/>
          </a:xfrm>
        </p:spPr>
        <p:txBody>
          <a:bodyPr/>
          <a:lstStyle/>
          <a:p>
            <a:pPr marL="0" indent="0"/>
            <a:r>
              <a:rPr lang="ja-JP" altLang="en-US" sz="1800" dirty="0"/>
              <a:t>　オタワ憲章では、より健康的な暮らしを実現していく上で、保健衛生分野が果たす重要な役割を強調している。その実現には全ての専門職・保健サービス機構・行政組織のみならず、その保健衛生分野がサービスを行う対象である個人やコミュニティもその一翼を担っている。また、現状ではほとんどの事例で、ヘルスプロモーション・疾病予防・病気の診断・治療・看護・リハビリのそれぞれに投入される予算を理想的な割合にするために、ヘルスプロモーション・疾病予防のより一層の展開が必要となる。ただしこの展開をヘルスシステムの活動増加のみで図る必要はない。</a:t>
            </a:r>
          </a:p>
          <a:p>
            <a:pPr marL="0" indent="0"/>
            <a:endParaRPr lang="en-US" altLang="ja-JP" sz="1800" dirty="0"/>
          </a:p>
          <a:p>
            <a:pPr marL="0" indent="0"/>
            <a:endParaRPr lang="en-US" altLang="ja-JP" sz="1800" dirty="0"/>
          </a:p>
          <a:p>
            <a:pPr marL="0" indent="0"/>
            <a:endParaRPr lang="ja-JP" altLang="en-US" sz="1800" dirty="0"/>
          </a:p>
          <a:p>
            <a:pPr marL="0" indent="0" algn="ctr"/>
            <a:r>
              <a:rPr lang="ja-JP" altLang="en-US" dirty="0">
                <a:solidFill>
                  <a:srgbClr val="FF99CC"/>
                </a:solidFill>
              </a:rPr>
              <a:t>健康成果の達成</a:t>
            </a:r>
            <a:r>
              <a:rPr lang="ja-JP" altLang="en-US" dirty="0"/>
              <a:t>の上で、</a:t>
            </a:r>
            <a:r>
              <a:rPr lang="ja-JP" altLang="en-US" dirty="0">
                <a:solidFill>
                  <a:srgbClr val="FF99CC"/>
                </a:solidFill>
              </a:rPr>
              <a:t>保健分野以外の役割</a:t>
            </a:r>
            <a:r>
              <a:rPr lang="ja-JP" altLang="en-US" dirty="0"/>
              <a:t>の方が</a:t>
            </a:r>
            <a:r>
              <a:rPr lang="ja-JP" altLang="en-US" dirty="0">
                <a:solidFill>
                  <a:srgbClr val="FF99CC"/>
                </a:solidFill>
              </a:rPr>
              <a:t>効果的</a:t>
            </a:r>
            <a:r>
              <a:rPr lang="ja-JP" altLang="en-US" dirty="0"/>
              <a:t>なこともあり得る。こうした分野の枠を超えた　　保健活動の支援における保健衛生分野の重要な役割を</a:t>
            </a:r>
            <a:r>
              <a:rPr lang="ja-JP" altLang="en-US" dirty="0">
                <a:solidFill>
                  <a:srgbClr val="FF99CC"/>
                </a:solidFill>
              </a:rPr>
              <a:t>行政府はよく理解する必要がある。</a:t>
            </a:r>
          </a:p>
        </p:txBody>
      </p:sp>
      <p:sp>
        <p:nvSpPr>
          <p:cNvPr id="7" name="角丸四角形吹き出し 6"/>
          <p:cNvSpPr/>
          <p:nvPr/>
        </p:nvSpPr>
        <p:spPr bwMode="auto">
          <a:xfrm>
            <a:off x="1621766" y="3338398"/>
            <a:ext cx="7746521" cy="612934"/>
          </a:xfrm>
          <a:prstGeom prst="wedgeRoundRectCallout">
            <a:avLst>
              <a:gd name="adj1" fmla="val 16933"/>
              <a:gd name="adj2" fmla="val 94263"/>
              <a:gd name="adj3" fmla="val 16667"/>
            </a:avLst>
          </a:prstGeom>
          <a:solidFill>
            <a:schemeClr val="bg1">
              <a:lumMod val="65000"/>
              <a:lumOff val="35000"/>
            </a:schemeClr>
          </a:solidFill>
          <a:ln w="38100" cap="flat" cmpd="dbl" algn="ctr">
            <a:solidFill>
              <a:srgbClr val="FF99FF"/>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地域住民</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のチカラで</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健康な居場所づくり</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p:txBody>
      </p:sp>
      <p:cxnSp>
        <p:nvCxnSpPr>
          <p:cNvPr id="3" name="直線コネクタ 2"/>
          <p:cNvCxnSpPr/>
          <p:nvPr/>
        </p:nvCxnSpPr>
        <p:spPr bwMode="auto">
          <a:xfrm>
            <a:off x="4955059" y="4720281"/>
            <a:ext cx="3756455" cy="0"/>
          </a:xfrm>
          <a:prstGeom prst="line">
            <a:avLst/>
          </a:prstGeom>
          <a:solidFill>
            <a:schemeClr val="accent1"/>
          </a:solidFill>
          <a:ln w="38100" cap="flat" cmpd="sng" algn="ctr">
            <a:solidFill>
              <a:srgbClr val="CC00FF"/>
            </a:solidFill>
            <a:prstDash val="solid"/>
            <a:round/>
            <a:headEnd type="none" w="med" len="med"/>
            <a:tailEnd type="none" w="med" len="med"/>
          </a:ln>
          <a:effectLst/>
        </p:spPr>
      </p:cxnSp>
    </p:spTree>
    <p:extLst>
      <p:ext uri="{BB962C8B-B14F-4D97-AF65-F5344CB8AC3E}">
        <p14:creationId xmlns:p14="http://schemas.microsoft.com/office/powerpoint/2010/main" val="1741175455"/>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1597056"/>
            <a:ext cx="10287000" cy="3663888"/>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ヘルスプロモーションの結果が</a:t>
            </a:r>
            <a:endParaRPr kumimoji="1" lang="en-US" altLang="ja-JP"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endParaRPr kumimoji="1" lang="en-US" altLang="ja-JP"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lang="ja-JP" altLang="en-US" sz="5400" kern="100" dirty="0">
                <a:solidFill>
                  <a:srgbClr val="FD0E01"/>
                </a:solidFill>
                <a:latin typeface="Century"/>
                <a:ea typeface="HG創英角ﾎﾟｯﾌﾟ体"/>
                <a:cs typeface="Times New Roman"/>
              </a:rPr>
              <a:t>ソーシャルキャピタルの向上</a:t>
            </a:r>
            <a:endParaRPr kumimoji="1" lang="en-US" altLang="ja-JP" sz="4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416220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5879" y="679021"/>
            <a:ext cx="9055243" cy="6178979"/>
          </a:xfrm>
          <a:prstGeom prst="rect">
            <a:avLst/>
          </a:prstGeom>
        </p:spPr>
      </p:pic>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kumimoji="1" lang="en-US" altLang="ja-JP" dirty="0"/>
              <a:t>2</a:t>
            </a:r>
            <a:r>
              <a:rPr kumimoji="1" lang="ja-JP" altLang="en-US" dirty="0"/>
              <a:t>次）概念図</a:t>
            </a:r>
          </a:p>
        </p:txBody>
      </p:sp>
      <p:sp>
        <p:nvSpPr>
          <p:cNvPr id="5" name="角丸四角形 4"/>
          <p:cNvSpPr/>
          <p:nvPr/>
        </p:nvSpPr>
        <p:spPr bwMode="auto">
          <a:xfrm>
            <a:off x="0" y="2454199"/>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①地域のつながりの強化</a:t>
            </a:r>
          </a:p>
        </p:txBody>
      </p:sp>
      <p:sp>
        <p:nvSpPr>
          <p:cNvPr id="6" name="角丸四角形 5"/>
          <p:cNvSpPr/>
          <p:nvPr/>
        </p:nvSpPr>
        <p:spPr bwMode="auto">
          <a:xfrm>
            <a:off x="0" y="1270023"/>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ソーシャルキャピタルの向上</a:t>
            </a:r>
          </a:p>
        </p:txBody>
      </p:sp>
      <p:sp>
        <p:nvSpPr>
          <p:cNvPr id="7" name="テキスト ボックス 6">
            <a:extLst>
              <a:ext uri="{FF2B5EF4-FFF2-40B4-BE49-F238E27FC236}">
                <a16:creationId xmlns:a16="http://schemas.microsoft.com/office/drawing/2014/main" id="{BC07E07A-6C52-C248-BBEA-EF479A215EC7}"/>
              </a:ext>
            </a:extLst>
          </p:cNvPr>
          <p:cNvSpPr txBox="1"/>
          <p:nvPr/>
        </p:nvSpPr>
        <p:spPr>
          <a:xfrm>
            <a:off x="6322556" y="6611779"/>
            <a:ext cx="396444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https://www.mhlw.go.jp/bunya/kenkou/dl/kenkounippon21_sura.pptx</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242143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42" presetClass="path" presetSubtype="0" accel="50000" decel="50000" fill="hold" grpId="1" nodeType="withEffect">
                                  <p:stCondLst>
                                    <p:cond delay="0"/>
                                  </p:stCondLst>
                                  <p:childTnLst>
                                    <p:animMotion origin="layout" path="M -0.2179 0.26852 L 0 7.40741E-7 " pathEditMode="relative" rAng="0" ptsTypes="AA">
                                      <p:cBhvr>
                                        <p:cTn id="11" dur="2000" fill="hold"/>
                                        <p:tgtEl>
                                          <p:spTgt spid="6"/>
                                        </p:tgtEl>
                                        <p:attrNameLst>
                                          <p:attrName>ppt_x</p:attrName>
                                          <p:attrName>ppt_y</p:attrName>
                                        </p:attrNameLst>
                                      </p:cBhvr>
                                      <p:rCtr x="10895" y="-13426"/>
                                    </p:animMotion>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2000" fill="hold"/>
                                        <p:tgtEl>
                                          <p:spTgt spid="5"/>
                                        </p:tgtEl>
                                        <p:attrNameLst>
                                          <p:attrName>ppt_w</p:attrName>
                                        </p:attrNameLst>
                                      </p:cBhvr>
                                      <p:tavLst>
                                        <p:tav tm="0">
                                          <p:val>
                                            <p:fltVal val="0"/>
                                          </p:val>
                                        </p:tav>
                                        <p:tav tm="100000">
                                          <p:val>
                                            <p:strVal val="#ppt_w"/>
                                          </p:val>
                                        </p:tav>
                                      </p:tavLst>
                                    </p:anim>
                                    <p:anim calcmode="lin" valueType="num">
                                      <p:cBhvr>
                                        <p:cTn id="17" dur="2000" fill="hold"/>
                                        <p:tgtEl>
                                          <p:spTgt spid="5"/>
                                        </p:tgtEl>
                                        <p:attrNameLst>
                                          <p:attrName>ppt_h</p:attrName>
                                        </p:attrNameLst>
                                      </p:cBhvr>
                                      <p:tavLst>
                                        <p:tav tm="0">
                                          <p:val>
                                            <p:fltVal val="0"/>
                                          </p:val>
                                        </p:tav>
                                        <p:tav tm="100000">
                                          <p:val>
                                            <p:strVal val="#ppt_h"/>
                                          </p:val>
                                        </p:tav>
                                      </p:tavLst>
                                    </p:anim>
                                    <p:animEffect transition="in" filter="fade">
                                      <p:cBhvr>
                                        <p:cTn id="18" dur="2000"/>
                                        <p:tgtEl>
                                          <p:spTgt spid="5"/>
                                        </p:tgtEl>
                                      </p:cBhvr>
                                    </p:animEffect>
                                  </p:childTnLst>
                                </p:cTn>
                              </p:par>
                              <p:par>
                                <p:cTn id="19" presetID="42" presetClass="path" presetSubtype="0" accel="50000" decel="50000" fill="hold" grpId="1" nodeType="withEffect">
                                  <p:stCondLst>
                                    <p:cond delay="0"/>
                                  </p:stCondLst>
                                  <p:childTnLst>
                                    <p:animMotion origin="layout" path="M -0.22099 0.15255 L 0 -4.44444E-6 " pathEditMode="relative" rAng="0" ptsTypes="AA">
                                      <p:cBhvr>
                                        <p:cTn id="20" dur="2000" fill="hold"/>
                                        <p:tgtEl>
                                          <p:spTgt spid="5"/>
                                        </p:tgtEl>
                                        <p:attrNameLst>
                                          <p:attrName>ppt_x</p:attrName>
                                          <p:attrName>ppt_y</p:attrName>
                                        </p:attrNameLst>
                                      </p:cBhvr>
                                      <p:rCtr x="11049" y="-7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lang="en-US" altLang="ja-JP" dirty="0"/>
              <a:t>3</a:t>
            </a:r>
            <a:r>
              <a:rPr kumimoji="1" lang="ja-JP" altLang="en-US" dirty="0"/>
              <a:t>次）概念図</a:t>
            </a:r>
          </a:p>
        </p:txBody>
      </p:sp>
      <p:pic>
        <p:nvPicPr>
          <p:cNvPr id="10" name="図 9" descr="テキスト&#10;&#10;自動的に生成された説明">
            <a:extLst>
              <a:ext uri="{FF2B5EF4-FFF2-40B4-BE49-F238E27FC236}">
                <a16:creationId xmlns:a16="http://schemas.microsoft.com/office/drawing/2014/main" id="{0909042E-292F-F6C6-E20D-768A7496A9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501" y="667554"/>
            <a:ext cx="10115998" cy="6190445"/>
          </a:xfrm>
          <a:prstGeom prst="rect">
            <a:avLst/>
          </a:prstGeom>
        </p:spPr>
      </p:pic>
      <p:pic>
        <p:nvPicPr>
          <p:cNvPr id="12" name="図 11" descr="テキスト&#10;&#10;自動的に生成された説明">
            <a:extLst>
              <a:ext uri="{FF2B5EF4-FFF2-40B4-BE49-F238E27FC236}">
                <a16:creationId xmlns:a16="http://schemas.microsoft.com/office/drawing/2014/main" id="{E9BC70BB-6449-0BF1-62C6-B76A220B0D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65435" y="556818"/>
            <a:ext cx="5556130" cy="4079121"/>
          </a:xfrm>
          <a:prstGeom prst="rect">
            <a:avLst/>
          </a:prstGeom>
        </p:spPr>
      </p:pic>
      <p:sp>
        <p:nvSpPr>
          <p:cNvPr id="4" name="テキスト ボックス 3">
            <a:extLst>
              <a:ext uri="{FF2B5EF4-FFF2-40B4-BE49-F238E27FC236}">
                <a16:creationId xmlns:a16="http://schemas.microsoft.com/office/drawing/2014/main" id="{C9C4906A-DF74-5B8D-F446-5806A3E44811}"/>
              </a:ext>
            </a:extLst>
          </p:cNvPr>
          <p:cNvSpPr txBox="1"/>
          <p:nvPr/>
        </p:nvSpPr>
        <p:spPr>
          <a:xfrm>
            <a:off x="7341042" y="6611779"/>
            <a:ext cx="294595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6"/>
              </a:rPr>
              <a:t>https://www.mhlw.go.jp/stf/newpage_33414.html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4" name="図 13" descr="テキスト&#10;&#10;自動的に生成された説明">
            <a:extLst>
              <a:ext uri="{FF2B5EF4-FFF2-40B4-BE49-F238E27FC236}">
                <a16:creationId xmlns:a16="http://schemas.microsoft.com/office/drawing/2014/main" id="{DD2B0269-9CDC-F2D9-9428-41FCF6026C9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5744" y="5631837"/>
            <a:ext cx="9815512" cy="1303721"/>
          </a:xfrm>
          <a:prstGeom prst="rect">
            <a:avLst/>
          </a:prstGeom>
        </p:spPr>
      </p:pic>
    </p:spTree>
    <p:custDataLst>
      <p:tags r:id="rId1"/>
    </p:custDataLst>
    <p:extLst>
      <p:ext uri="{BB962C8B-B14F-4D97-AF65-F5344CB8AC3E}">
        <p14:creationId xmlns:p14="http://schemas.microsoft.com/office/powerpoint/2010/main" val="869156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500" fill="hold"/>
                                        <p:tgtEl>
                                          <p:spTgt spid="12"/>
                                        </p:tgtEl>
                                        <p:attrNameLst>
                                          <p:attrName>ppt_w</p:attrName>
                                        </p:attrNameLst>
                                      </p:cBhvr>
                                      <p:tavLst>
                                        <p:tav tm="0">
                                          <p:val>
                                            <p:fltVal val="0"/>
                                          </p:val>
                                        </p:tav>
                                        <p:tav tm="100000">
                                          <p:val>
                                            <p:strVal val="#ppt_w"/>
                                          </p:val>
                                        </p:tav>
                                      </p:tavLst>
                                    </p:anim>
                                    <p:anim calcmode="lin" valueType="num">
                                      <p:cBhvr>
                                        <p:cTn id="8" dur="1500" fill="hold"/>
                                        <p:tgtEl>
                                          <p:spTgt spid="12"/>
                                        </p:tgtEl>
                                        <p:attrNameLst>
                                          <p:attrName>ppt_h</p:attrName>
                                        </p:attrNameLst>
                                      </p:cBhvr>
                                      <p:tavLst>
                                        <p:tav tm="0">
                                          <p:val>
                                            <p:fltVal val="0"/>
                                          </p:val>
                                        </p:tav>
                                        <p:tav tm="100000">
                                          <p:val>
                                            <p:strVal val="#ppt_h"/>
                                          </p:val>
                                        </p:tav>
                                      </p:tavLst>
                                    </p:anim>
                                    <p:animEffect transition="in" filter="fade">
                                      <p:cBhvr>
                                        <p:cTn id="9" dur="1500"/>
                                        <p:tgtEl>
                                          <p:spTgt spid="12"/>
                                        </p:tgtEl>
                                      </p:cBhvr>
                                    </p:animEffect>
                                  </p:childTnLst>
                                </p:cTn>
                              </p:par>
                              <p:par>
                                <p:cTn id="10" presetID="64" presetClass="path" presetSubtype="0" fill="hold" nodeType="withEffect">
                                  <p:stCondLst>
                                    <p:cond delay="0"/>
                                  </p:stCondLst>
                                  <p:childTnLst>
                                    <p:animMotion origin="layout" path="M -0.27006 0.46945 L 0 1.48148E-6 " pathEditMode="relative" rAng="0" ptsTypes="AA">
                                      <p:cBhvr>
                                        <p:cTn id="11" dur="1500" fill="hold"/>
                                        <p:tgtEl>
                                          <p:spTgt spid="12"/>
                                        </p:tgtEl>
                                        <p:attrNameLst>
                                          <p:attrName>ppt_x</p:attrName>
                                          <p:attrName>ppt_y</p:attrName>
                                        </p:attrNameLst>
                                      </p:cBhvr>
                                      <p:rCtr x="13503" y="-23657"/>
                                    </p:animMotion>
                                  </p:childTnLst>
                                </p:cTn>
                              </p:par>
                              <p:par>
                                <p:cTn id="12" presetID="53" presetClass="entr" presetSubtype="16"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500" fill="hold"/>
                                        <p:tgtEl>
                                          <p:spTgt spid="14"/>
                                        </p:tgtEl>
                                        <p:attrNameLst>
                                          <p:attrName>ppt_w</p:attrName>
                                        </p:attrNameLst>
                                      </p:cBhvr>
                                      <p:tavLst>
                                        <p:tav tm="0">
                                          <p:val>
                                            <p:fltVal val="0"/>
                                          </p:val>
                                        </p:tav>
                                        <p:tav tm="100000">
                                          <p:val>
                                            <p:strVal val="#ppt_w"/>
                                          </p:val>
                                        </p:tav>
                                      </p:tavLst>
                                    </p:anim>
                                    <p:anim calcmode="lin" valueType="num">
                                      <p:cBhvr>
                                        <p:cTn id="15" dur="1500" fill="hold"/>
                                        <p:tgtEl>
                                          <p:spTgt spid="14"/>
                                        </p:tgtEl>
                                        <p:attrNameLst>
                                          <p:attrName>ppt_h</p:attrName>
                                        </p:attrNameLst>
                                      </p:cBhvr>
                                      <p:tavLst>
                                        <p:tav tm="0">
                                          <p:val>
                                            <p:fltVal val="0"/>
                                          </p:val>
                                        </p:tav>
                                        <p:tav tm="100000">
                                          <p:val>
                                            <p:strVal val="#ppt_h"/>
                                          </p:val>
                                        </p:tav>
                                      </p:tavLst>
                                    </p:anim>
                                    <p:animEffect transition="in" filter="fade">
                                      <p:cBhvr>
                                        <p:cTn id="16" dur="1500"/>
                                        <p:tgtEl>
                                          <p:spTgt spid="14"/>
                                        </p:tgtEl>
                                      </p:cBhvr>
                                    </p:animEffect>
                                  </p:childTnLst>
                                </p:cTn>
                              </p:par>
                              <p:par>
                                <p:cTn id="17" presetID="42" presetClass="path" presetSubtype="0" accel="50000" decel="50000" fill="hold" nodeType="withEffect">
                                  <p:stCondLst>
                                    <p:cond delay="0"/>
                                  </p:stCondLst>
                                  <p:childTnLst>
                                    <p:animMotion origin="layout" path="M 0.0662 -0.16157 L 0 2.77556E-17 " pathEditMode="relative" rAng="0" ptsTypes="AA">
                                      <p:cBhvr>
                                        <p:cTn id="18" dur="1500" fill="hold"/>
                                        <p:tgtEl>
                                          <p:spTgt spid="14"/>
                                        </p:tgtEl>
                                        <p:attrNameLst>
                                          <p:attrName>ppt_x</p:attrName>
                                          <p:attrName>ppt_y</p:attrName>
                                        </p:attrNameLst>
                                      </p:cBhvr>
                                      <p:rCtr x="-3318" y="81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0" y="1314576"/>
            <a:ext cx="10287000" cy="4228850"/>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「つながり」</a:t>
            </a:r>
            <a:endParaRPr kumimoji="1" lang="en-US" altLang="ja-JP"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と言えば</a:t>
            </a:r>
            <a:endParaRPr kumimoji="1" lang="en-US" altLang="ja-JP"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「絆」？</a:t>
            </a:r>
            <a:endPar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p:txBody>
      </p:sp>
    </p:spTree>
    <p:extLst>
      <p:ext uri="{BB962C8B-B14F-4D97-AF65-F5344CB8AC3E}">
        <p14:creationId xmlns:p14="http://schemas.microsoft.com/office/powerpoint/2010/main" val="424812139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7"/>
          <p:cNvSpPr/>
          <p:nvPr/>
        </p:nvSpPr>
        <p:spPr bwMode="auto">
          <a:xfrm>
            <a:off x="6242857" y="4646813"/>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17" name="角丸四角形 8"/>
          <p:cNvSpPr/>
          <p:nvPr/>
        </p:nvSpPr>
        <p:spPr bwMode="auto">
          <a:xfrm>
            <a:off x="1095329" y="4656743"/>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7" name="タイトル 1"/>
          <p:cNvSpPr txBox="1">
            <a:spLocks/>
          </p:cNvSpPr>
          <p:nvPr/>
        </p:nvSpPr>
        <p:spPr>
          <a:xfrm>
            <a:off x="6508865" y="1753985"/>
            <a:ext cx="3708561" cy="490451"/>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3200" b="0" i="0" u="none" strike="noStrike" kern="0" cap="none" spc="0" normalizeH="0" baseline="0" noProof="0">
                <a:ln>
                  <a:noFill/>
                </a:ln>
                <a:solidFill>
                  <a:srgbClr val="FFFFFF"/>
                </a:solidFill>
                <a:effectLst/>
                <a:uLnTx/>
                <a:uFillTx/>
                <a:latin typeface="Arial Narrow"/>
                <a:ea typeface="ＭＳ Ｐゴシック"/>
                <a:cs typeface="+mj-cs"/>
              </a:rPr>
              <a:t>はどう</a:t>
            </a:r>
            <a:r>
              <a:rPr kumimoji="1" lang="ja-JP" altLang="en-US" sz="3200" b="0" i="0" u="none" strike="noStrike" kern="0" cap="none" spc="0" normalizeH="0" baseline="0" noProof="0" dirty="0">
                <a:ln>
                  <a:noFill/>
                </a:ln>
                <a:solidFill>
                  <a:srgbClr val="FFFFFF"/>
                </a:solidFill>
                <a:effectLst/>
                <a:uLnTx/>
                <a:uFillTx/>
                <a:latin typeface="Arial Narrow"/>
                <a:ea typeface="ＭＳ Ｐゴシック"/>
                <a:cs typeface="+mj-cs"/>
              </a:rPr>
              <a:t>読みますか</a:t>
            </a:r>
          </a:p>
        </p:txBody>
      </p:sp>
      <p:sp>
        <p:nvSpPr>
          <p:cNvPr id="4" name="角丸四角形 3"/>
          <p:cNvSpPr/>
          <p:nvPr/>
        </p:nvSpPr>
        <p:spPr bwMode="auto">
          <a:xfrm>
            <a:off x="3846022" y="980901"/>
            <a:ext cx="2610197" cy="1371600"/>
          </a:xfrm>
          <a:prstGeom prst="roundRect">
            <a:avLst/>
          </a:prstGeom>
          <a:solidFill>
            <a:srgbClr val="FF99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a:t>
            </a:r>
          </a:p>
        </p:txBody>
      </p:sp>
      <p:sp>
        <p:nvSpPr>
          <p:cNvPr id="10" name="左矢印 9"/>
          <p:cNvSpPr/>
          <p:nvPr/>
        </p:nvSpPr>
        <p:spPr bwMode="auto">
          <a:xfrm rot="18208739">
            <a:off x="2942705" y="3208711"/>
            <a:ext cx="1961803" cy="556953"/>
          </a:xfrm>
          <a:prstGeom prst="leftArrow">
            <a:avLst/>
          </a:prstGeom>
          <a:solidFill>
            <a:schemeClr val="tx2"/>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1" name="左矢印 10"/>
          <p:cNvSpPr/>
          <p:nvPr/>
        </p:nvSpPr>
        <p:spPr bwMode="auto">
          <a:xfrm rot="3391261" flipH="1">
            <a:off x="5397732" y="3208711"/>
            <a:ext cx="1961803" cy="556953"/>
          </a:xfrm>
          <a:prstGeom prst="leftArrow">
            <a:avLst/>
          </a:prstGeom>
          <a:solidFill>
            <a:schemeClr val="tx2"/>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8" name="テキスト ボックス 17"/>
          <p:cNvSpPr txBox="1"/>
          <p:nvPr/>
        </p:nvSpPr>
        <p:spPr>
          <a:xfrm>
            <a:off x="6311475" y="5491992"/>
            <a:ext cx="28825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（手かせ 足かせ 束縛</a:t>
            </a:r>
            <a:r>
              <a:rPr kumimoji="1" lang="en-US" altLang="ja-JP"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 </a:t>
            </a: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迷惑）</a:t>
            </a:r>
          </a:p>
        </p:txBody>
      </p:sp>
      <p:sp>
        <p:nvSpPr>
          <p:cNvPr id="19" name="テキスト ボックス 18"/>
          <p:cNvSpPr txBox="1"/>
          <p:nvPr/>
        </p:nvSpPr>
        <p:spPr>
          <a:xfrm>
            <a:off x="1343574" y="5510546"/>
            <a:ext cx="24833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（つながり　むすびつき）</a:t>
            </a:r>
          </a:p>
        </p:txBody>
      </p:sp>
    </p:spTree>
    <p:custDataLst>
      <p:tags r:id="rId1"/>
    </p:custDataLst>
    <p:extLst>
      <p:ext uri="{BB962C8B-B14F-4D97-AF65-F5344CB8AC3E}">
        <p14:creationId xmlns:p14="http://schemas.microsoft.com/office/powerpoint/2010/main" val="187997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par>
                          <p:cTn id="11" fill="hold">
                            <p:stCondLst>
                              <p:cond delay="3000"/>
                            </p:stCondLst>
                            <p:childTnLst>
                              <p:par>
                                <p:cTn id="12" presetID="22"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1000"/>
                                        <p:tgtEl>
                                          <p:spTgt spid="10"/>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750"/>
                                        <p:tgtEl>
                                          <p:spTgt spid="19"/>
                                        </p:tgtEl>
                                      </p:cBhvr>
                                    </p:animEffect>
                                  </p:childTnLst>
                                </p:cTn>
                              </p:par>
                            </p:childTnLst>
                          </p:cTn>
                        </p:par>
                        <p:par>
                          <p:cTn id="23" fill="hold">
                            <p:stCondLst>
                              <p:cond delay="7750"/>
                            </p:stCondLst>
                            <p:childTnLst>
                              <p:par>
                                <p:cTn id="24" presetID="2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1000"/>
                                        <p:tgtEl>
                                          <p:spTgt spid="1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2000"/>
                                        <p:tgtEl>
                                          <p:spTgt spid="16"/>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7" grpId="0"/>
      <p:bldP spid="4" grpId="0" animBg="1"/>
      <p:bldP spid="10" grpId="0" animBg="1"/>
      <p:bldP spid="11" grpId="0" animBg="1"/>
      <p:bldP spid="18" grpId="0"/>
      <p:bldP spid="1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9" name="テキスト ボックス 38"/>
          <p:cNvSpPr txBox="1"/>
          <p:nvPr/>
        </p:nvSpPr>
        <p:spPr>
          <a:xfrm>
            <a:off x="6311475" y="5491992"/>
            <a:ext cx="28825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（手かせ 足かせ 束縛</a:t>
            </a:r>
            <a:r>
              <a:rPr kumimoji="1" lang="en-US" altLang="ja-JP"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 </a:t>
            </a: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迷惑）</a:t>
            </a:r>
          </a:p>
        </p:txBody>
      </p:sp>
      <p:sp>
        <p:nvSpPr>
          <p:cNvPr id="40" name="テキスト ボックス 39"/>
          <p:cNvSpPr txBox="1"/>
          <p:nvPr/>
        </p:nvSpPr>
        <p:spPr>
          <a:xfrm>
            <a:off x="1343574" y="5510546"/>
            <a:ext cx="24833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（つながり　むすびつき）</a:t>
            </a:r>
          </a:p>
        </p:txBody>
      </p:sp>
      <p:sp>
        <p:nvSpPr>
          <p:cNvPr id="23" name="矢印: 左右 22"/>
          <p:cNvSpPr/>
          <p:nvPr/>
        </p:nvSpPr>
        <p:spPr>
          <a:xfrm rot="10799990">
            <a:off x="4236219" y="5005898"/>
            <a:ext cx="1800000" cy="64800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sp>
        <p:nvSpPr>
          <p:cNvPr id="17" name="テキスト ボックス 16"/>
          <p:cNvSpPr txBox="1"/>
          <p:nvPr/>
        </p:nvSpPr>
        <p:spPr>
          <a:xfrm>
            <a:off x="1" y="-75545"/>
            <a:ext cx="10286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の三要素</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3" name="テキスト ボックス 32"/>
          <p:cNvSpPr txBox="1"/>
          <p:nvPr/>
        </p:nvSpPr>
        <p:spPr>
          <a:xfrm>
            <a:off x="1272012" y="1001406"/>
            <a:ext cx="2180405"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お互い様</a:t>
            </a:r>
            <a:r>
              <a:rPr kumimoji="1" lang="ja-JP" altLang="en-US"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の</a:t>
            </a:r>
            <a:endParaRPr kumimoji="1" lang="en-US" altLang="ja-JP"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CCECFF"/>
                </a:solidFill>
                <a:effectLst/>
                <a:uLnTx/>
                <a:uFillTx/>
                <a:latin typeface="Calibri"/>
                <a:ea typeface="ＭＳ Ｐゴシック" pitchFamily="50" charset="-128"/>
                <a:cs typeface="+mn-cs"/>
              </a:rPr>
              <a:t>つながり</a:t>
            </a:r>
            <a:endParaRPr kumimoji="1" lang="en-US" altLang="ja-JP" sz="2400" b="0" i="0" u="none" strike="noStrike" kern="1200" cap="none" spc="0" normalizeH="0" baseline="0" noProof="0" dirty="0">
              <a:ln>
                <a:noFill/>
              </a:ln>
              <a:solidFill>
                <a:srgbClr val="CCECFF"/>
              </a:solidFill>
              <a:effectLst/>
              <a:uLnTx/>
              <a:uFillTx/>
              <a:latin typeface="Calibri"/>
              <a:ea typeface="ＭＳ Ｐゴシック"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だから生まれる</a:t>
            </a:r>
          </a:p>
        </p:txBody>
      </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4" name="テキスト ボックス 23"/>
          <p:cNvSpPr txBox="1"/>
          <p:nvPr/>
        </p:nvSpPr>
        <p:spPr>
          <a:xfrm>
            <a:off x="4152433" y="5756903"/>
            <a:ext cx="20714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つながっているから</a:t>
            </a:r>
            <a:endParaRPr kumimoji="1" lang="ja-JP" altLang="en-US" sz="2400" b="0" i="0" u="none" strike="noStrike" kern="1200" cap="none" spc="0" normalizeH="0" baseline="0" noProof="0" dirty="0">
              <a:ln>
                <a:noFill/>
              </a:ln>
              <a:solidFill>
                <a:srgbClr val="FF99FF"/>
              </a:solidFill>
              <a:effectLst/>
              <a:uLnTx/>
              <a:uFillTx/>
              <a:latin typeface="Calibri"/>
              <a:ea typeface="ＭＳ Ｐゴシック" pitchFamily="50" charset="-128"/>
              <a:cs typeface="+mn-cs"/>
            </a:endParaRPr>
          </a:p>
        </p:txBody>
      </p:sp>
    </p:spTree>
    <p:custDataLst>
      <p:tags r:id="rId1"/>
    </p:custDataLst>
    <p:extLst>
      <p:ext uri="{BB962C8B-B14F-4D97-AF65-F5344CB8AC3E}">
        <p14:creationId xmlns:p14="http://schemas.microsoft.com/office/powerpoint/2010/main" val="178366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1000"/>
                                        <p:tgtEl>
                                          <p:spTgt spid="30"/>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0"/>
                                        <p:tgtEl>
                                          <p:spTgt spid="24"/>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2000"/>
                                        <p:tgtEl>
                                          <p:spTgt spid="35"/>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750"/>
                                        <p:tgtEl>
                                          <p:spTgt spid="33"/>
                                        </p:tgtEl>
                                      </p:cBhvr>
                                    </p:animEffect>
                                  </p:childTnLst>
                                </p:cTn>
                              </p:par>
                            </p:childTnLst>
                          </p:cTn>
                        </p:par>
                        <p:par>
                          <p:cTn id="29" fill="hold">
                            <p:stCondLst>
                              <p:cond delay="7750"/>
                            </p:stCondLst>
                            <p:childTnLst>
                              <p:par>
                                <p:cTn id="30" presetID="6" presetClass="entr" presetSubtype="3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circle(out)">
                                      <p:cBhvr>
                                        <p:cTn id="32" dur="2000"/>
                                        <p:tgtEl>
                                          <p:spTgt spid="20"/>
                                        </p:tgtEl>
                                      </p:cBhvr>
                                    </p:animEffect>
                                  </p:childTnLst>
                                </p:cTn>
                              </p:par>
                              <p:par>
                                <p:cTn id="33" presetID="6" presetClass="entr" presetSubtype="32"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circle(out)">
                                      <p:cBhvr>
                                        <p:cTn id="35" dur="20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2000"/>
                                        <p:tgtEl>
                                          <p:spTgt spid="27"/>
                                        </p:tgtEl>
                                      </p:cBhvr>
                                    </p:animEffect>
                                  </p:childTnLst>
                                </p:cTn>
                              </p:par>
                            </p:childTnLst>
                          </p:cTn>
                        </p:par>
                        <p:par>
                          <p:cTn id="39" fill="hold">
                            <p:stCondLst>
                              <p:cond delay="975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000"/>
                                        <p:tgtEl>
                                          <p:spTgt spid="17"/>
                                        </p:tgtEl>
                                      </p:cBhvr>
                                    </p:animEffect>
                                  </p:childTnLst>
                                </p:cTn>
                              </p:par>
                              <p:par>
                                <p:cTn id="43" presetID="10" presetClass="exit" presetSubtype="0" fill="hold" grpId="1" nodeType="withEffect">
                                  <p:stCondLst>
                                    <p:cond delay="0"/>
                                  </p:stCondLst>
                                  <p:childTnLst>
                                    <p:animEffect transition="out" filter="fade">
                                      <p:cBhvr>
                                        <p:cTn id="44" dur="1000"/>
                                        <p:tgtEl>
                                          <p:spTgt spid="24"/>
                                        </p:tgtEl>
                                      </p:cBhvr>
                                    </p:animEffect>
                                    <p:set>
                                      <p:cBhvr>
                                        <p:cTn id="45"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7" grpId="0"/>
      <p:bldP spid="33" grpId="0"/>
      <p:bldP spid="35" grpId="0"/>
      <p:bldP spid="36" grpId="0"/>
      <p:bldP spid="30" grpId="0" animBg="1"/>
      <p:bldP spid="14" grpId="0" animBg="1"/>
      <p:bldP spid="24" grpId="0"/>
      <p:bldP spid="24"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BA9448B1-2E5D-BCC7-18A1-94F4E24D0724}"/>
              </a:ext>
            </a:extLst>
          </p:cNvPr>
          <p:cNvSpPr txBox="1">
            <a:spLocks/>
          </p:cNvSpPr>
          <p:nvPr/>
        </p:nvSpPr>
        <p:spPr>
          <a:xfrm>
            <a:off x="1228464" y="5361"/>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つながるための基本となる手段は</a:t>
            </a: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2" name="グループ化 1"/>
          <p:cNvGrpSpPr/>
          <p:nvPr/>
        </p:nvGrpSpPr>
        <p:grpSpPr>
          <a:xfrm>
            <a:off x="3789893" y="2657674"/>
            <a:ext cx="2692653" cy="2996224"/>
            <a:chOff x="3789893" y="2657674"/>
            <a:chExt cx="2692653" cy="2996224"/>
          </a:xfrm>
        </p:grpSpPr>
        <p:grpSp>
          <p:nvGrpSpPr>
            <p:cNvPr id="19" name="グループ化 18"/>
            <p:cNvGrpSpPr/>
            <p:nvPr/>
          </p:nvGrpSpPr>
          <p:grpSpPr>
            <a:xfrm>
              <a:off x="4236219" y="5005898"/>
              <a:ext cx="1800000" cy="648000"/>
              <a:chOff x="3837310" y="4008495"/>
              <a:chExt cx="1807839" cy="663360"/>
            </a:xfrm>
          </p:grpSpPr>
          <p:sp>
            <p:nvSpPr>
              <p:cNvPr id="23" name="矢印: 左右 22"/>
              <p:cNvSpPr/>
              <p:nvPr/>
            </p:nvSpPr>
            <p:spPr>
              <a:xfrm rot="10799990">
                <a:off x="3837310" y="4008495"/>
                <a:ext cx="1807839" cy="66336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矢印: 左右 6"/>
              <p:cNvSpPr txBox="1"/>
              <p:nvPr/>
            </p:nvSpPr>
            <p:spPr>
              <a:xfrm rot="21599990">
                <a:off x="4036318" y="4141167"/>
                <a:ext cx="1409823" cy="3980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33500" rtl="0" eaLnBrk="0" fontAlgn="base" latinLnBrk="0" hangingPunct="0">
                  <a:lnSpc>
                    <a:spcPct val="90000"/>
                  </a:lnSpc>
                  <a:spcBef>
                    <a:spcPct val="0"/>
                  </a:spcBef>
                  <a:spcAft>
                    <a:spcPct val="35000"/>
                  </a:spcAft>
                  <a:buClrTx/>
                  <a:buSzTx/>
                  <a:buFontTx/>
                  <a:buNone/>
                  <a:tabLst/>
                  <a:defRPr/>
                </a:pPr>
                <a:endParaRPr kumimoji="1" lang="ja-JP" altLang="en-US" sz="30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sp>
        <p:nvSpPr>
          <p:cNvPr id="31" name="テキスト ボックス 30"/>
          <p:cNvSpPr txBox="1"/>
          <p:nvPr/>
        </p:nvSpPr>
        <p:spPr>
          <a:xfrm>
            <a:off x="294697" y="2119931"/>
            <a:ext cx="329449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３つは相互に関連</a:t>
            </a:r>
          </a:p>
        </p:txBody>
      </p:sp>
      <p:sp>
        <p:nvSpPr>
          <p:cNvPr id="32" name="テキスト ボックス 31"/>
          <p:cNvSpPr txBox="1"/>
          <p:nvPr/>
        </p:nvSpPr>
        <p:spPr>
          <a:xfrm>
            <a:off x="1" y="-75545"/>
            <a:ext cx="10286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の三要素</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 name="テキスト ボックス 2">
            <a:extLst>
              <a:ext uri="{FF2B5EF4-FFF2-40B4-BE49-F238E27FC236}">
                <a16:creationId xmlns:a16="http://schemas.microsoft.com/office/drawing/2014/main" id="{7B883AAE-9182-8757-1295-11B81CB26244}"/>
              </a:ext>
            </a:extLst>
          </p:cNvPr>
          <p:cNvSpPr txBox="1"/>
          <p:nvPr/>
        </p:nvSpPr>
        <p:spPr>
          <a:xfrm>
            <a:off x="3923519" y="2812406"/>
            <a:ext cx="2300630" cy="110799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対 話</a:t>
            </a:r>
            <a:endParaRPr kumimoji="1" lang="ja-JP" altLang="en-US" sz="3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
        <p:nvSpPr>
          <p:cNvPr id="4" name="タイトル 1">
            <a:extLst>
              <a:ext uri="{FF2B5EF4-FFF2-40B4-BE49-F238E27FC236}">
                <a16:creationId xmlns:a16="http://schemas.microsoft.com/office/drawing/2014/main" id="{63A15B38-2F0F-A25A-F2E9-B5756B8C47B3}"/>
              </a:ext>
            </a:extLst>
          </p:cNvPr>
          <p:cNvSpPr txBox="1">
            <a:spLocks/>
          </p:cNvSpPr>
          <p:nvPr/>
        </p:nvSpPr>
        <p:spPr>
          <a:xfrm>
            <a:off x="1228463" y="0"/>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対話ができない、つながれないと</a:t>
            </a:r>
          </a:p>
        </p:txBody>
      </p:sp>
    </p:spTree>
    <p:extLst>
      <p:ext uri="{BB962C8B-B14F-4D97-AF65-F5344CB8AC3E}">
        <p14:creationId xmlns:p14="http://schemas.microsoft.com/office/powerpoint/2010/main" val="220326135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0494E-6 1.48148E-6 L 0.00077 -0.09445 " pathEditMode="relative" rAng="0" ptsTypes="AA">
                                      <p:cBhvr>
                                        <p:cTn id="6" dur="2000" fill="hold"/>
                                        <p:tgtEl>
                                          <p:spTgt spid="2"/>
                                        </p:tgtEl>
                                        <p:attrNameLst>
                                          <p:attrName>ppt_x</p:attrName>
                                          <p:attrName>ppt_y</p:attrName>
                                        </p:attrNameLst>
                                      </p:cBhvr>
                                      <p:rCtr x="31" y="-4722"/>
                                    </p:animMotion>
                                  </p:childTnLst>
                                </p:cTn>
                              </p:par>
                              <p:par>
                                <p:cTn id="7" presetID="8" presetClass="emph" presetSubtype="0" repeatCount="indefinite" fill="hold" nodeType="withEffect">
                                  <p:stCondLst>
                                    <p:cond delay="0"/>
                                  </p:stCondLst>
                                  <p:childTnLst>
                                    <p:animRot by="-21600000">
                                      <p:cBhvr>
                                        <p:cTn id="8" dur="2000" fill="hold"/>
                                        <p:tgtEl>
                                          <p:spTgt spid="2"/>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1500"/>
                                        <p:tgtEl>
                                          <p:spTgt spid="32"/>
                                        </p:tgtEl>
                                      </p:cBhvr>
                                    </p:animEffect>
                                    <p:set>
                                      <p:cBhvr>
                                        <p:cTn id="13" dur="1" fill="hold">
                                          <p:stCondLst>
                                            <p:cond delay="1499"/>
                                          </p:stCondLst>
                                        </p:cTn>
                                        <p:tgtEl>
                                          <p:spTgt spid="32"/>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500"/>
                                        <p:tgtEl>
                                          <p:spTgt spid="5"/>
                                        </p:tgtEl>
                                      </p:cBhvr>
                                    </p:animEffect>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2000" fill="hold"/>
                                        <p:tgtEl>
                                          <p:spTgt spid="3"/>
                                        </p:tgtEl>
                                        <p:attrNameLst>
                                          <p:attrName>ppt_w</p:attrName>
                                        </p:attrNameLst>
                                      </p:cBhvr>
                                      <p:tavLst>
                                        <p:tav tm="0">
                                          <p:val>
                                            <p:fltVal val="0"/>
                                          </p:val>
                                        </p:tav>
                                        <p:tav tm="100000">
                                          <p:val>
                                            <p:strVal val="#ppt_w"/>
                                          </p:val>
                                        </p:tav>
                                      </p:tavLst>
                                    </p:anim>
                                    <p:anim calcmode="lin" valueType="num">
                                      <p:cBhvr>
                                        <p:cTn id="22" dur="2000" fill="hold"/>
                                        <p:tgtEl>
                                          <p:spTgt spid="3"/>
                                        </p:tgtEl>
                                        <p:attrNameLst>
                                          <p:attrName>ppt_h</p:attrName>
                                        </p:attrNameLst>
                                      </p:cBhvr>
                                      <p:tavLst>
                                        <p:tav tm="0">
                                          <p:val>
                                            <p:fltVal val="0"/>
                                          </p:val>
                                        </p:tav>
                                        <p:tav tm="100000">
                                          <p:val>
                                            <p:strVal val="#ppt_h"/>
                                          </p:val>
                                        </p:tav>
                                      </p:tavLst>
                                    </p:anim>
                                    <p:animEffect transition="in" filter="fade">
                                      <p:cBhvr>
                                        <p:cTn id="23" dur="2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1000"/>
                                        <p:tgtEl>
                                          <p:spTgt spid="31"/>
                                        </p:tgtEl>
                                      </p:cBhvr>
                                    </p:animEffect>
                                    <p:set>
                                      <p:cBhvr>
                                        <p:cTn id="31" dur="1" fill="hold">
                                          <p:stCondLst>
                                            <p:cond delay="999"/>
                                          </p:stCondLst>
                                        </p:cTn>
                                        <p:tgtEl>
                                          <p:spTgt spid="31"/>
                                        </p:tgtEl>
                                        <p:attrNameLst>
                                          <p:attrName>style.visibility</p:attrName>
                                        </p:attrNameLst>
                                      </p:cBhvr>
                                      <p:to>
                                        <p:strVal val="hidden"/>
                                      </p:to>
                                    </p:se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2000"/>
                                        <p:tgtEl>
                                          <p:spTgt spid="4"/>
                                        </p:tgtEl>
                                      </p:cBhvr>
                                    </p:animEffect>
                                  </p:childTnLst>
                                </p:cTn>
                              </p:par>
                            </p:childTnLst>
                          </p:cTn>
                        </p:par>
                        <p:par>
                          <p:cTn id="36" fill="hold">
                            <p:stCondLst>
                              <p:cond delay="3000"/>
                            </p:stCondLst>
                            <p:childTnLst>
                              <p:par>
                                <p:cTn id="37" presetID="53" presetClass="exit" presetSubtype="32" fill="hold" grpId="1" nodeType="afterEffect">
                                  <p:stCondLst>
                                    <p:cond delay="0"/>
                                  </p:stCondLst>
                                  <p:childTnLst>
                                    <p:anim calcmode="lin" valueType="num">
                                      <p:cBhvr>
                                        <p:cTn id="38" dur="2000"/>
                                        <p:tgtEl>
                                          <p:spTgt spid="3"/>
                                        </p:tgtEl>
                                        <p:attrNameLst>
                                          <p:attrName>ppt_w</p:attrName>
                                        </p:attrNameLst>
                                      </p:cBhvr>
                                      <p:tavLst>
                                        <p:tav tm="0">
                                          <p:val>
                                            <p:strVal val="ppt_w"/>
                                          </p:val>
                                        </p:tav>
                                        <p:tav tm="100000">
                                          <p:val>
                                            <p:fltVal val="0"/>
                                          </p:val>
                                        </p:tav>
                                      </p:tavLst>
                                    </p:anim>
                                    <p:anim calcmode="lin" valueType="num">
                                      <p:cBhvr>
                                        <p:cTn id="39" dur="2000"/>
                                        <p:tgtEl>
                                          <p:spTgt spid="3"/>
                                        </p:tgtEl>
                                        <p:attrNameLst>
                                          <p:attrName>ppt_h</p:attrName>
                                        </p:attrNameLst>
                                      </p:cBhvr>
                                      <p:tavLst>
                                        <p:tav tm="0">
                                          <p:val>
                                            <p:strVal val="ppt_h"/>
                                          </p:val>
                                        </p:tav>
                                        <p:tav tm="100000">
                                          <p:val>
                                            <p:fltVal val="0"/>
                                          </p:val>
                                        </p:tav>
                                      </p:tavLst>
                                    </p:anim>
                                    <p:animEffect transition="out" filter="fade">
                                      <p:cBhvr>
                                        <p:cTn id="40" dur="2000"/>
                                        <p:tgtEl>
                                          <p:spTgt spid="3"/>
                                        </p:tgtEl>
                                      </p:cBhvr>
                                    </p:animEffect>
                                    <p:set>
                                      <p:cBhvr>
                                        <p:cTn id="41"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31" grpId="0"/>
      <p:bldP spid="32" grpId="0"/>
      <p:bldP spid="3" grpId="0"/>
      <p:bldP spid="3" grpId="1"/>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BA9448B1-2E5D-BCC7-18A1-94F4E24D0724}"/>
              </a:ext>
            </a:extLst>
          </p:cNvPr>
          <p:cNvSpPr txBox="1">
            <a:spLocks/>
          </p:cNvSpPr>
          <p:nvPr/>
        </p:nvSpPr>
        <p:spPr>
          <a:xfrm>
            <a:off x="1228463" y="0"/>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対話ができない、つながれないと</a:t>
            </a: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grpSp>
        <p:nvGrpSpPr>
          <p:cNvPr id="2" name="グループ化 1"/>
          <p:cNvGrpSpPr/>
          <p:nvPr/>
        </p:nvGrpSpPr>
        <p:grpSpPr>
          <a:xfrm>
            <a:off x="3806372" y="2176591"/>
            <a:ext cx="2692653" cy="2996224"/>
            <a:chOff x="3789893" y="2657674"/>
            <a:chExt cx="2692653" cy="2996224"/>
          </a:xfrm>
        </p:grpSpPr>
        <p:grpSp>
          <p:nvGrpSpPr>
            <p:cNvPr id="19" name="グループ化 18"/>
            <p:cNvGrpSpPr/>
            <p:nvPr/>
          </p:nvGrpSpPr>
          <p:grpSpPr>
            <a:xfrm>
              <a:off x="4236219" y="5005898"/>
              <a:ext cx="1800000" cy="648000"/>
              <a:chOff x="3837310" y="4008495"/>
              <a:chExt cx="1807839" cy="663360"/>
            </a:xfrm>
          </p:grpSpPr>
          <p:sp>
            <p:nvSpPr>
              <p:cNvPr id="23" name="矢印: 左右 22"/>
              <p:cNvSpPr/>
              <p:nvPr/>
            </p:nvSpPr>
            <p:spPr>
              <a:xfrm rot="10799990">
                <a:off x="3837310" y="4008495"/>
                <a:ext cx="1807839" cy="66336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矢印: 左右 6"/>
              <p:cNvSpPr txBox="1"/>
              <p:nvPr/>
            </p:nvSpPr>
            <p:spPr>
              <a:xfrm rot="21599990">
                <a:off x="4036318" y="4141167"/>
                <a:ext cx="1409823" cy="3980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33500" rtl="0" eaLnBrk="0" fontAlgn="base" latinLnBrk="0" hangingPunct="0">
                  <a:lnSpc>
                    <a:spcPct val="90000"/>
                  </a:lnSpc>
                  <a:spcBef>
                    <a:spcPct val="0"/>
                  </a:spcBef>
                  <a:spcAft>
                    <a:spcPct val="35000"/>
                  </a:spcAft>
                  <a:buClrTx/>
                  <a:buSzTx/>
                  <a:buFontTx/>
                  <a:buNone/>
                  <a:tabLst/>
                  <a:defRPr/>
                </a:pPr>
                <a:endParaRPr kumimoji="1" lang="ja-JP" altLang="en-US" sz="30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sp>
        <p:nvSpPr>
          <p:cNvPr id="7" name="テキスト ボックス 6">
            <a:extLst>
              <a:ext uri="{FF2B5EF4-FFF2-40B4-BE49-F238E27FC236}">
                <a16:creationId xmlns:a16="http://schemas.microsoft.com/office/drawing/2014/main" id="{3C5A538E-25EE-6967-16DF-3170B08C037A}"/>
              </a:ext>
            </a:extLst>
          </p:cNvPr>
          <p:cNvSpPr txBox="1"/>
          <p:nvPr/>
        </p:nvSpPr>
        <p:spPr>
          <a:xfrm>
            <a:off x="2522445" y="2137421"/>
            <a:ext cx="5262979" cy="2739211"/>
          </a:xfrm>
          <a:prstGeom prst="rect">
            <a:avLst/>
          </a:prstGeom>
          <a:solidFill>
            <a:schemeClr val="bg1">
              <a:alpha val="38000"/>
            </a:schemeClr>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全否定</a:t>
            </a:r>
            <a:endParaRPr kumimoji="1" lang="en-US" altLang="ja-JP"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ハラスメント</a:t>
            </a:r>
            <a:endParaRPr kumimoji="1" lang="en-US" altLang="ja-JP"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と受け取る</a:t>
            </a:r>
            <a:endParaRPr kumimoji="1" lang="ja-JP" altLang="en-US" sz="1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
        <p:nvSpPr>
          <p:cNvPr id="4" name="角丸四角形 8">
            <a:extLst>
              <a:ext uri="{FF2B5EF4-FFF2-40B4-BE49-F238E27FC236}">
                <a16:creationId xmlns:a16="http://schemas.microsoft.com/office/drawing/2014/main" id="{329AC518-5355-057B-7A50-25CD5F28F7FF}"/>
              </a:ext>
            </a:extLst>
          </p:cNvPr>
          <p:cNvSpPr/>
          <p:nvPr/>
        </p:nvSpPr>
        <p:spPr bwMode="auto">
          <a:xfrm>
            <a:off x="1095329" y="4651778"/>
            <a:ext cx="2959332" cy="1371600"/>
          </a:xfrm>
          <a:prstGeom prst="roundRect">
            <a:avLst/>
          </a:prstGeom>
          <a:solidFill>
            <a:srgbClr val="00B0F0"/>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孤立</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角丸四角形 3">
            <a:extLst>
              <a:ext uri="{FF2B5EF4-FFF2-40B4-BE49-F238E27FC236}">
                <a16:creationId xmlns:a16="http://schemas.microsoft.com/office/drawing/2014/main" id="{B40F3451-F648-4967-EB5B-2B4E32087CF8}"/>
              </a:ext>
            </a:extLst>
          </p:cNvPr>
          <p:cNvSpPr/>
          <p:nvPr/>
        </p:nvSpPr>
        <p:spPr bwMode="auto">
          <a:xfrm>
            <a:off x="3846022" y="980901"/>
            <a:ext cx="2610197" cy="1371600"/>
          </a:xfrm>
          <a:prstGeom prst="roundRect">
            <a:avLst/>
          </a:prstGeom>
          <a:solidFill>
            <a:srgbClr val="92D050"/>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不信感</a:t>
            </a:r>
          </a:p>
        </p:txBody>
      </p:sp>
      <p:sp>
        <p:nvSpPr>
          <p:cNvPr id="10" name="角丸四角形 7">
            <a:extLst>
              <a:ext uri="{FF2B5EF4-FFF2-40B4-BE49-F238E27FC236}">
                <a16:creationId xmlns:a16="http://schemas.microsoft.com/office/drawing/2014/main" id="{963D634A-602A-8EAC-D45D-E59AAB4C6748}"/>
              </a:ext>
            </a:extLst>
          </p:cNvPr>
          <p:cNvSpPr/>
          <p:nvPr/>
        </p:nvSpPr>
        <p:spPr bwMode="auto">
          <a:xfrm>
            <a:off x="6242857" y="4651778"/>
            <a:ext cx="2959332" cy="1371600"/>
          </a:xfrm>
          <a:prstGeom prst="roundRect">
            <a:avLst/>
          </a:prstGeom>
          <a:solidFill>
            <a:srgbClr val="FF66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拒否</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088629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 fill="hold"/>
                                        <p:tgtEl>
                                          <p:spTgt spid="2"/>
                                        </p:tgtEl>
                                        <p:attrNameLst>
                                          <p:attrName>r</p:attrName>
                                        </p:attrNameLst>
                                      </p:cBhvr>
                                    </p:animRo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500"/>
                                        <p:tgtEl>
                                          <p:spTgt spid="4"/>
                                        </p:tgtEl>
                                      </p:cBhvr>
                                    </p:animEffect>
                                  </p:childTnLst>
                                </p:cTn>
                              </p:par>
                              <p:par>
                                <p:cTn id="11" presetID="10" presetClass="exit" presetSubtype="0" fill="hold" grpId="0" nodeType="withEffect">
                                  <p:stCondLst>
                                    <p:cond delay="0"/>
                                  </p:stCondLst>
                                  <p:childTnLst>
                                    <p:animEffect transition="out" filter="fade">
                                      <p:cBhvr>
                                        <p:cTn id="12" dur="1500"/>
                                        <p:tgtEl>
                                          <p:spTgt spid="36"/>
                                        </p:tgtEl>
                                      </p:cBhvr>
                                    </p:animEffect>
                                    <p:set>
                                      <p:cBhvr>
                                        <p:cTn id="13" dur="1" fill="hold">
                                          <p:stCondLst>
                                            <p:cond delay="1499"/>
                                          </p:stCondLst>
                                        </p:cTn>
                                        <p:tgtEl>
                                          <p:spTgt spid="36"/>
                                        </p:tgtEl>
                                        <p:attrNameLst>
                                          <p:attrName>style.visibility</p:attrName>
                                        </p:attrNameLst>
                                      </p:cBhvr>
                                      <p:to>
                                        <p:strVal val="hidden"/>
                                      </p:to>
                                    </p:set>
                                  </p:childTnLst>
                                </p:cTn>
                              </p:par>
                            </p:childTnLst>
                          </p:cTn>
                        </p:par>
                        <p:par>
                          <p:cTn id="14" fill="hold">
                            <p:stCondLst>
                              <p:cond delay="3500"/>
                            </p:stCondLst>
                            <p:childTnLst>
                              <p:par>
                                <p:cTn id="15" presetID="10" presetClass="entr" presetSubtype="0" fill="hold" grpId="0" nodeType="afterEffect">
                                  <p:stCondLst>
                                    <p:cond delay="1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500"/>
                                        <p:tgtEl>
                                          <p:spTgt spid="6"/>
                                        </p:tgtEl>
                                      </p:cBhvr>
                                    </p:animEffect>
                                  </p:childTnLst>
                                </p:cTn>
                              </p:par>
                            </p:childTnLst>
                          </p:cTn>
                        </p:par>
                        <p:par>
                          <p:cTn id="18" fill="hold">
                            <p:stCondLst>
                              <p:cond delay="6500"/>
                            </p:stCondLst>
                            <p:childTnLst>
                              <p:par>
                                <p:cTn id="19" presetID="10" presetClass="entr" presetSubtype="0" fill="hold" grpId="0" nodeType="afterEffect">
                                  <p:stCondLst>
                                    <p:cond delay="1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500"/>
                                        <p:tgtEl>
                                          <p:spTgt spid="10"/>
                                        </p:tgtEl>
                                      </p:cBhvr>
                                    </p:animEffect>
                                  </p:childTnLst>
                                </p:cTn>
                              </p:par>
                              <p:par>
                                <p:cTn id="22" presetID="10" presetClass="exit" presetSubtype="0" fill="hold" grpId="0" nodeType="withEffect">
                                  <p:stCondLst>
                                    <p:cond delay="0"/>
                                  </p:stCondLst>
                                  <p:childTnLst>
                                    <p:animEffect transition="out" filter="fade">
                                      <p:cBhvr>
                                        <p:cTn id="23" dur="1500"/>
                                        <p:tgtEl>
                                          <p:spTgt spid="35"/>
                                        </p:tgtEl>
                                      </p:cBhvr>
                                    </p:animEffect>
                                    <p:set>
                                      <p:cBhvr>
                                        <p:cTn id="24" dur="1" fill="hold">
                                          <p:stCondLst>
                                            <p:cond delay="1499"/>
                                          </p:stCondLst>
                                        </p:cTn>
                                        <p:tgtEl>
                                          <p:spTgt spid="35"/>
                                        </p:tgtEl>
                                        <p:attrNameLst>
                                          <p:attrName>style.visibility</p:attrName>
                                        </p:attrNameLst>
                                      </p:cBhvr>
                                      <p:to>
                                        <p:strVal val="hidden"/>
                                      </p:to>
                                    </p:set>
                                  </p:childTnLst>
                                </p:cTn>
                              </p:par>
                            </p:childTnLst>
                          </p:cTn>
                        </p:par>
                        <p:par>
                          <p:cTn id="25" fill="hold">
                            <p:stCondLst>
                              <p:cond delay="95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2000" fill="hold"/>
                                        <p:tgtEl>
                                          <p:spTgt spid="7"/>
                                        </p:tgtEl>
                                        <p:attrNameLst>
                                          <p:attrName>ppt_w</p:attrName>
                                        </p:attrNameLst>
                                      </p:cBhvr>
                                      <p:tavLst>
                                        <p:tav tm="0">
                                          <p:val>
                                            <p:fltVal val="0"/>
                                          </p:val>
                                        </p:tav>
                                        <p:tav tm="100000">
                                          <p:val>
                                            <p:strVal val="#ppt_w"/>
                                          </p:val>
                                        </p:tav>
                                      </p:tavLst>
                                    </p:anim>
                                    <p:anim calcmode="lin" valueType="num">
                                      <p:cBhvr>
                                        <p:cTn id="29" dur="2000" fill="hold"/>
                                        <p:tgtEl>
                                          <p:spTgt spid="7"/>
                                        </p:tgtEl>
                                        <p:attrNameLst>
                                          <p:attrName>ppt_h</p:attrName>
                                        </p:attrNameLst>
                                      </p:cBhvr>
                                      <p:tavLst>
                                        <p:tav tm="0">
                                          <p:val>
                                            <p:fltVal val="0"/>
                                          </p:val>
                                        </p:tav>
                                        <p:tav tm="100000">
                                          <p:val>
                                            <p:strVal val="#ppt_h"/>
                                          </p:val>
                                        </p:tav>
                                      </p:tavLst>
                                    </p:anim>
                                    <p:animEffect transition="in" filter="fade">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7" grpId="0" animBg="1"/>
      <p:bldP spid="4" grpId="0" animBg="1"/>
      <p:bldP spid="6" grpId="0" animBg="1"/>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テキスト ボックス 61"/>
          <p:cNvSpPr txBox="1"/>
          <p:nvPr/>
        </p:nvSpPr>
        <p:spPr>
          <a:xfrm>
            <a:off x="-56642" y="-75545"/>
            <a:ext cx="98965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の効用</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 name="右矢印 2"/>
          <p:cNvSpPr/>
          <p:nvPr/>
        </p:nvSpPr>
        <p:spPr>
          <a:xfrm rot="16200000">
            <a:off x="1194414" y="1418328"/>
            <a:ext cx="4091023" cy="4464496"/>
          </a:xfrm>
          <a:prstGeom prst="rightArrow">
            <a:avLst/>
          </a:prstGeom>
          <a:solidFill>
            <a:srgbClr val="FFB3E9"/>
          </a:solidFill>
        </p:spPr>
        <p:style>
          <a:lnRef idx="0">
            <a:schemeClr val="dk1">
              <a:hueOff val="0"/>
              <a:satOff val="0"/>
              <a:lumOff val="0"/>
              <a:alphaOff val="0"/>
            </a:schemeClr>
          </a:lnRef>
          <a:fillRef idx="1">
            <a:schemeClr val="dk1">
              <a:tint val="40000"/>
              <a:hueOff val="0"/>
              <a:satOff val="0"/>
              <a:lumOff val="0"/>
              <a:alphaOff val="0"/>
            </a:schemeClr>
          </a:fillRef>
          <a:effectRef idx="0">
            <a:schemeClr val="dk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5" name="角丸四角形 4"/>
          <p:cNvSpPr/>
          <p:nvPr/>
        </p:nvSpPr>
        <p:spPr>
          <a:xfrm>
            <a:off x="1978948" y="3993253"/>
            <a:ext cx="2521955" cy="1409225"/>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nvGrpSpPr>
          <p:cNvPr id="56" name="グループ化 55"/>
          <p:cNvGrpSpPr/>
          <p:nvPr/>
        </p:nvGrpSpPr>
        <p:grpSpPr>
          <a:xfrm>
            <a:off x="1650804" y="3139078"/>
            <a:ext cx="3178243" cy="466874"/>
            <a:chOff x="1754178" y="3139078"/>
            <a:chExt cx="3178243" cy="466874"/>
          </a:xfrm>
        </p:grpSpPr>
        <p:sp>
          <p:nvSpPr>
            <p:cNvPr id="8" name="角丸四角形 7"/>
            <p:cNvSpPr/>
            <p:nvPr/>
          </p:nvSpPr>
          <p:spPr>
            <a:xfrm>
              <a:off x="1754178" y="3139078"/>
              <a:ext cx="3178243" cy="466874"/>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9" name="角丸四角形 7"/>
            <p:cNvSpPr/>
            <p:nvPr/>
          </p:nvSpPr>
          <p:spPr>
            <a:xfrm>
              <a:off x="2623299" y="3210515"/>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自覚的健康度</a:t>
              </a:r>
            </a:p>
          </p:txBody>
        </p:sp>
      </p:grpSp>
      <p:grpSp>
        <p:nvGrpSpPr>
          <p:cNvPr id="57" name="グループ化 56"/>
          <p:cNvGrpSpPr/>
          <p:nvPr/>
        </p:nvGrpSpPr>
        <p:grpSpPr>
          <a:xfrm>
            <a:off x="2292178" y="2284902"/>
            <a:ext cx="1895495" cy="466875"/>
            <a:chOff x="2395552" y="2284902"/>
            <a:chExt cx="1895495" cy="466875"/>
          </a:xfrm>
        </p:grpSpPr>
        <p:sp>
          <p:nvSpPr>
            <p:cNvPr id="11" name="角丸四角形 10"/>
            <p:cNvSpPr/>
            <p:nvPr/>
          </p:nvSpPr>
          <p:spPr>
            <a:xfrm>
              <a:off x="2395552" y="2284902"/>
              <a:ext cx="1895495" cy="466875"/>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12" name="角丸四角形 9"/>
            <p:cNvSpPr/>
            <p:nvPr/>
          </p:nvSpPr>
          <p:spPr>
            <a:xfrm>
              <a:off x="2623299" y="2356339"/>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自殺率</a:t>
              </a:r>
            </a:p>
          </p:txBody>
        </p:sp>
      </p:grpSp>
      <p:grpSp>
        <p:nvGrpSpPr>
          <p:cNvPr id="52" name="グループ化 51"/>
          <p:cNvGrpSpPr/>
          <p:nvPr/>
        </p:nvGrpSpPr>
        <p:grpSpPr>
          <a:xfrm>
            <a:off x="960854" y="5732317"/>
            <a:ext cx="8368193" cy="466874"/>
            <a:chOff x="953311" y="5732317"/>
            <a:chExt cx="8368193" cy="466874"/>
          </a:xfrm>
        </p:grpSpPr>
        <p:sp>
          <p:nvSpPr>
            <p:cNvPr id="17" name="角丸四角形 16"/>
            <p:cNvSpPr/>
            <p:nvPr/>
          </p:nvSpPr>
          <p:spPr>
            <a:xfrm>
              <a:off x="953311" y="5732317"/>
              <a:ext cx="8368193" cy="466874"/>
            </a:xfrm>
            <a:prstGeom prst="roundRect">
              <a:avLst/>
            </a:prstGeom>
            <a:solidFill>
              <a:schemeClr val="accent1"/>
            </a:solidFill>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18" name="角丸四角形 7"/>
            <p:cNvSpPr/>
            <p:nvPr/>
          </p:nvSpPr>
          <p:spPr>
            <a:xfrm>
              <a:off x="2096658" y="5775099"/>
              <a:ext cx="6081498" cy="381311"/>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800" b="0" i="0" u="none" strike="noStrike" kern="1200" cap="none" spc="0" normalizeH="0" baseline="0" noProof="0" dirty="0">
                  <a:ln>
                    <a:noFill/>
                  </a:ln>
                  <a:solidFill>
                    <a:srgbClr val="0000FF"/>
                  </a:solidFill>
                  <a:effectLst/>
                  <a:uLnTx/>
                  <a:uFillTx/>
                  <a:latin typeface="Arial"/>
                  <a:ea typeface="ＭＳ Ｐゴシック"/>
                  <a:cs typeface="+mn-cs"/>
                </a:rPr>
                <a:t>ソーシャル・キャピタル（絆</a:t>
              </a:r>
              <a:r>
                <a:rPr kumimoji="1" lang="en-US" altLang="ja-JP" sz="2000" b="0" i="0" u="none" strike="noStrike" kern="1200" cap="none" spc="0" normalizeH="0" baseline="0" noProof="0" dirty="0">
                  <a:ln>
                    <a:noFill/>
                  </a:ln>
                  <a:solidFill>
                    <a:srgbClr val="0000FF"/>
                  </a:solidFill>
                  <a:effectLst/>
                  <a:uLnTx/>
                  <a:uFillTx/>
                  <a:latin typeface="Arial"/>
                  <a:ea typeface="ＭＳ Ｐゴシック"/>
                  <a:cs typeface="+mn-cs"/>
                </a:rPr>
                <a:t>〔</a:t>
              </a:r>
              <a:r>
                <a:rPr kumimoji="1" lang="ja-JP" altLang="en-US" sz="2000" b="0" i="0" u="none" strike="noStrike" kern="1200" cap="none" spc="0" normalizeH="0" baseline="0" noProof="0" dirty="0">
                  <a:ln>
                    <a:noFill/>
                  </a:ln>
                  <a:solidFill>
                    <a:srgbClr val="0000FF"/>
                  </a:solidFill>
                  <a:effectLst/>
                  <a:uLnTx/>
                  <a:uFillTx/>
                  <a:latin typeface="Arial"/>
                  <a:ea typeface="ＭＳ Ｐゴシック"/>
                  <a:cs typeface="+mn-cs"/>
                </a:rPr>
                <a:t>きずな＋</a:t>
              </a:r>
              <a:r>
                <a:rPr kumimoji="1" lang="ja-JP" altLang="en-US" sz="2000" b="0" i="0" u="none" strike="noStrike" kern="1200" cap="none" spc="0" normalizeH="0" baseline="0" noProof="0" dirty="0" err="1">
                  <a:ln>
                    <a:noFill/>
                  </a:ln>
                  <a:solidFill>
                    <a:srgbClr val="0000FF"/>
                  </a:solidFill>
                  <a:effectLst/>
                  <a:uLnTx/>
                  <a:uFillTx/>
                  <a:latin typeface="Arial"/>
                  <a:ea typeface="ＭＳ Ｐゴシック"/>
                  <a:cs typeface="+mn-cs"/>
                </a:rPr>
                <a:t>ほだ</a:t>
              </a:r>
              <a:r>
                <a:rPr kumimoji="1" lang="ja-JP" altLang="en-US" sz="2000" b="0" i="0" u="none" strike="noStrike" kern="1200" cap="none" spc="0" normalizeH="0" baseline="0" noProof="0" dirty="0">
                  <a:ln>
                    <a:noFill/>
                  </a:ln>
                  <a:solidFill>
                    <a:srgbClr val="0000FF"/>
                  </a:solidFill>
                  <a:effectLst/>
                  <a:uLnTx/>
                  <a:uFillTx/>
                  <a:latin typeface="Arial"/>
                  <a:ea typeface="ＭＳ Ｐゴシック"/>
                  <a:cs typeface="+mn-cs"/>
                </a:rPr>
                <a:t>し</a:t>
              </a:r>
              <a:r>
                <a:rPr kumimoji="1" lang="en-US" altLang="ja-JP" sz="2000" b="0" i="0" u="none" strike="noStrike" kern="1200" cap="none" spc="0" normalizeH="0" baseline="0" noProof="0" dirty="0">
                  <a:ln>
                    <a:noFill/>
                  </a:ln>
                  <a:solidFill>
                    <a:srgbClr val="0000FF"/>
                  </a:solidFill>
                  <a:effectLst/>
                  <a:uLnTx/>
                  <a:uFillTx/>
                  <a:latin typeface="Arial"/>
                  <a:ea typeface="ＭＳ Ｐゴシック"/>
                  <a:cs typeface="+mn-cs"/>
                </a:rPr>
                <a:t>〕</a:t>
              </a:r>
              <a:r>
                <a:rPr kumimoji="1" lang="ja-JP" altLang="en-US" sz="2800" b="0" i="0" u="none" strike="noStrike" kern="1200" cap="none" spc="0" normalizeH="0" baseline="0" noProof="0" dirty="0">
                  <a:ln>
                    <a:noFill/>
                  </a:ln>
                  <a:solidFill>
                    <a:srgbClr val="0000FF"/>
                  </a:solidFill>
                  <a:effectLst/>
                  <a:uLnTx/>
                  <a:uFillTx/>
                  <a:latin typeface="Arial"/>
                  <a:ea typeface="ＭＳ Ｐゴシック"/>
                  <a:cs typeface="+mn-cs"/>
                </a:rPr>
                <a:t>がある居場所）</a:t>
              </a:r>
            </a:p>
          </p:txBody>
        </p:sp>
      </p:grpSp>
      <p:sp>
        <p:nvSpPr>
          <p:cNvPr id="48" name="テキスト ボックス 47"/>
          <p:cNvSpPr txBox="1"/>
          <p:nvPr/>
        </p:nvSpPr>
        <p:spPr>
          <a:xfrm>
            <a:off x="1916486" y="799538"/>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Calibri"/>
                <a:ea typeface="ＭＳ Ｐゴシック" pitchFamily="50" charset="-128"/>
                <a:cs typeface="+mn-cs"/>
              </a:rPr>
              <a:t>健康面の効用</a:t>
            </a:r>
          </a:p>
        </p:txBody>
      </p:sp>
      <p:grpSp>
        <p:nvGrpSpPr>
          <p:cNvPr id="53" name="グループ化 52"/>
          <p:cNvGrpSpPr/>
          <p:nvPr/>
        </p:nvGrpSpPr>
        <p:grpSpPr>
          <a:xfrm>
            <a:off x="5984719" y="1420321"/>
            <a:ext cx="2633472" cy="4275766"/>
            <a:chOff x="6155005" y="1420321"/>
            <a:chExt cx="2633472" cy="4275766"/>
          </a:xfrm>
        </p:grpSpPr>
        <p:sp>
          <p:nvSpPr>
            <p:cNvPr id="19" name="角丸四角形 18"/>
            <p:cNvSpPr/>
            <p:nvPr/>
          </p:nvSpPr>
          <p:spPr>
            <a:xfrm>
              <a:off x="6155005" y="1420321"/>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0" name="角丸四角形 4"/>
            <p:cNvSpPr/>
            <p:nvPr/>
          </p:nvSpPr>
          <p:spPr>
            <a:xfrm>
              <a:off x="7124297" y="1474321"/>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行政効率</a:t>
              </a:r>
            </a:p>
          </p:txBody>
        </p:sp>
        <p:sp>
          <p:nvSpPr>
            <p:cNvPr id="21" name="角丸四角形 20"/>
            <p:cNvSpPr/>
            <p:nvPr/>
          </p:nvSpPr>
          <p:spPr>
            <a:xfrm>
              <a:off x="6155005" y="1900792"/>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角丸四角形 6"/>
            <p:cNvSpPr/>
            <p:nvPr/>
          </p:nvSpPr>
          <p:spPr>
            <a:xfrm>
              <a:off x="7124297" y="1954792"/>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まちおこし</a:t>
              </a:r>
            </a:p>
          </p:txBody>
        </p:sp>
        <p:sp>
          <p:nvSpPr>
            <p:cNvPr id="23" name="角丸四角形 22"/>
            <p:cNvSpPr/>
            <p:nvPr/>
          </p:nvSpPr>
          <p:spPr>
            <a:xfrm>
              <a:off x="6155005" y="2381263"/>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角丸四角形 8"/>
            <p:cNvSpPr/>
            <p:nvPr/>
          </p:nvSpPr>
          <p:spPr>
            <a:xfrm>
              <a:off x="7124297" y="2435263"/>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防災対策</a:t>
              </a:r>
            </a:p>
          </p:txBody>
        </p:sp>
        <p:sp>
          <p:nvSpPr>
            <p:cNvPr id="25" name="角丸四角形 24"/>
            <p:cNvSpPr/>
            <p:nvPr/>
          </p:nvSpPr>
          <p:spPr>
            <a:xfrm>
              <a:off x="6155005" y="2861734"/>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角丸四角形 10"/>
            <p:cNvSpPr/>
            <p:nvPr/>
          </p:nvSpPr>
          <p:spPr>
            <a:xfrm>
              <a:off x="7124297" y="2915734"/>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治安・防犯</a:t>
              </a:r>
            </a:p>
          </p:txBody>
        </p:sp>
        <p:sp>
          <p:nvSpPr>
            <p:cNvPr id="27" name="角丸四角形 26"/>
            <p:cNvSpPr/>
            <p:nvPr/>
          </p:nvSpPr>
          <p:spPr>
            <a:xfrm>
              <a:off x="6155005" y="3342205"/>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角丸四角形 12"/>
            <p:cNvSpPr/>
            <p:nvPr/>
          </p:nvSpPr>
          <p:spPr>
            <a:xfrm>
              <a:off x="7124297" y="3396205"/>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子育て</a:t>
              </a:r>
            </a:p>
          </p:txBody>
        </p:sp>
        <p:sp>
          <p:nvSpPr>
            <p:cNvPr id="29" name="角丸四角形 28"/>
            <p:cNvSpPr/>
            <p:nvPr/>
          </p:nvSpPr>
          <p:spPr>
            <a:xfrm>
              <a:off x="6155005" y="3822676"/>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0" name="角丸四角形 14"/>
            <p:cNvSpPr/>
            <p:nvPr/>
          </p:nvSpPr>
          <p:spPr>
            <a:xfrm>
              <a:off x="7124297" y="3876676"/>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教　育</a:t>
              </a:r>
            </a:p>
          </p:txBody>
        </p:sp>
        <p:sp>
          <p:nvSpPr>
            <p:cNvPr id="31" name="角丸四角形 30"/>
            <p:cNvSpPr/>
            <p:nvPr/>
          </p:nvSpPr>
          <p:spPr>
            <a:xfrm>
              <a:off x="6155005" y="4303147"/>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角丸四角形 16"/>
            <p:cNvSpPr/>
            <p:nvPr/>
          </p:nvSpPr>
          <p:spPr>
            <a:xfrm>
              <a:off x="7124297" y="4357147"/>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就　労</a:t>
              </a:r>
            </a:p>
          </p:txBody>
        </p:sp>
        <p:sp>
          <p:nvSpPr>
            <p:cNvPr id="33" name="角丸四角形 32"/>
            <p:cNvSpPr/>
            <p:nvPr/>
          </p:nvSpPr>
          <p:spPr>
            <a:xfrm>
              <a:off x="6155005" y="4783618"/>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角丸四角形 18"/>
            <p:cNvSpPr/>
            <p:nvPr/>
          </p:nvSpPr>
          <p:spPr>
            <a:xfrm>
              <a:off x="7124297" y="4837618"/>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経済成長</a:t>
              </a:r>
            </a:p>
          </p:txBody>
        </p:sp>
        <p:sp>
          <p:nvSpPr>
            <p:cNvPr id="35" name="角丸四角形 34"/>
            <p:cNvSpPr/>
            <p:nvPr/>
          </p:nvSpPr>
          <p:spPr>
            <a:xfrm>
              <a:off x="6155005" y="5264087"/>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vert="horz" wrap="non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endParaRPr>
            </a:p>
          </p:txBody>
        </p:sp>
        <p:sp>
          <p:nvSpPr>
            <p:cNvPr id="45" name="テキスト ボックス 44"/>
            <p:cNvSpPr txBox="1"/>
            <p:nvPr/>
          </p:nvSpPr>
          <p:spPr>
            <a:xfrm>
              <a:off x="7124297" y="5318087"/>
              <a:ext cx="720000" cy="324000"/>
            </a:xfrm>
            <a:prstGeom prst="rect">
              <a:avLst/>
            </a:prstGeom>
            <a:noFill/>
          </p:spPr>
          <p:txBody>
            <a:bodyPr vert="horz" wrap="non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Calibri"/>
                  <a:ea typeface="ＭＳ Ｐゴシック" pitchFamily="50" charset="-128"/>
                  <a:cs typeface="+mn-cs"/>
                </a:rPr>
                <a:t>技術革新</a:t>
              </a:r>
            </a:p>
          </p:txBody>
        </p:sp>
      </p:grpSp>
      <p:sp>
        <p:nvSpPr>
          <p:cNvPr id="49" name="テキスト ボックス 48"/>
          <p:cNvSpPr txBox="1"/>
          <p:nvPr/>
        </p:nvSpPr>
        <p:spPr>
          <a:xfrm>
            <a:off x="5725126" y="799539"/>
            <a:ext cx="305724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Calibri"/>
                <a:ea typeface="ＭＳ Ｐゴシック" pitchFamily="50" charset="-128"/>
                <a:cs typeface="+mn-cs"/>
              </a:rPr>
              <a:t>健康以外の効用</a:t>
            </a:r>
          </a:p>
        </p:txBody>
      </p:sp>
      <p:sp>
        <p:nvSpPr>
          <p:cNvPr id="51" name="正方形/長方形 50"/>
          <p:cNvSpPr/>
          <p:nvPr/>
        </p:nvSpPr>
        <p:spPr>
          <a:xfrm>
            <a:off x="5653824" y="6284890"/>
            <a:ext cx="4633175" cy="57578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平成</a:t>
            </a:r>
            <a:r>
              <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26</a:t>
            </a: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年度厚生労働科学研究（健康安全・危機管理対策総合研究事業）</a:t>
            </a:r>
            <a:endPar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「地域保健対策におけるソーシャルキャピタルの活用のあり方に関する研究」 </a:t>
            </a:r>
            <a:endPar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http://www.jpha.or.jp/sub/menu04_10.html</a:t>
            </a:r>
            <a:endPar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58" name="グループ化 57"/>
          <p:cNvGrpSpPr/>
          <p:nvPr/>
        </p:nvGrpSpPr>
        <p:grpSpPr>
          <a:xfrm>
            <a:off x="1959488" y="1420321"/>
            <a:ext cx="2560875" cy="477280"/>
            <a:chOff x="2062862" y="1420321"/>
            <a:chExt cx="2560875" cy="477280"/>
          </a:xfrm>
        </p:grpSpPr>
        <p:sp>
          <p:nvSpPr>
            <p:cNvPr id="14" name="角丸四角形 13"/>
            <p:cNvSpPr/>
            <p:nvPr/>
          </p:nvSpPr>
          <p:spPr>
            <a:xfrm>
              <a:off x="2062862" y="1420321"/>
              <a:ext cx="2560875" cy="477280"/>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54" name="角丸四角形 9"/>
            <p:cNvSpPr/>
            <p:nvPr/>
          </p:nvSpPr>
          <p:spPr>
            <a:xfrm>
              <a:off x="2623299" y="1496961"/>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総死亡率</a:t>
              </a:r>
            </a:p>
          </p:txBody>
        </p:sp>
      </p:grpSp>
      <p:sp>
        <p:nvSpPr>
          <p:cNvPr id="41" name="角丸四角形 5"/>
          <p:cNvSpPr/>
          <p:nvPr/>
        </p:nvSpPr>
        <p:spPr>
          <a:xfrm>
            <a:off x="2519925" y="4132909"/>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健康行動</a:t>
            </a:r>
          </a:p>
        </p:txBody>
      </p:sp>
      <p:sp>
        <p:nvSpPr>
          <p:cNvPr id="42" name="角丸四角形 5"/>
          <p:cNvSpPr/>
          <p:nvPr/>
        </p:nvSpPr>
        <p:spPr>
          <a:xfrm>
            <a:off x="2519925" y="4552655"/>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喫煙率</a:t>
            </a:r>
            <a:endParaRPr kumimoji="1" lang="en-US" altLang="ja-JP" sz="2400" b="0" i="0" u="none" strike="noStrike" kern="1200" cap="none" spc="0" normalizeH="0" baseline="0" noProof="0" dirty="0">
              <a:ln>
                <a:noFill/>
              </a:ln>
              <a:solidFill>
                <a:srgbClr val="0000FF"/>
              </a:solidFill>
              <a:effectLst/>
              <a:uLnTx/>
              <a:uFillTx/>
              <a:latin typeface="Arial"/>
              <a:ea typeface="ＭＳ Ｐゴシック"/>
              <a:cs typeface="+mn-cs"/>
            </a:endParaRPr>
          </a:p>
        </p:txBody>
      </p:sp>
      <p:sp>
        <p:nvSpPr>
          <p:cNvPr id="43" name="角丸四角形 5"/>
          <p:cNvSpPr/>
          <p:nvPr/>
        </p:nvSpPr>
        <p:spPr>
          <a:xfrm>
            <a:off x="2519925" y="4972401"/>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運動習慣</a:t>
            </a:r>
          </a:p>
        </p:txBody>
      </p:sp>
      <p:sp>
        <p:nvSpPr>
          <p:cNvPr id="46" name="角丸四角形 5"/>
          <p:cNvSpPr/>
          <p:nvPr/>
        </p:nvSpPr>
        <p:spPr>
          <a:xfrm>
            <a:off x="4115629" y="3177078"/>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47" name="角丸四角形 5"/>
          <p:cNvSpPr/>
          <p:nvPr/>
        </p:nvSpPr>
        <p:spPr>
          <a:xfrm>
            <a:off x="3658543" y="2318316"/>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50" name="角丸四角形 5"/>
          <p:cNvSpPr/>
          <p:nvPr/>
        </p:nvSpPr>
        <p:spPr>
          <a:xfrm>
            <a:off x="3843310" y="1475053"/>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59" name="角丸四角形 5"/>
          <p:cNvSpPr/>
          <p:nvPr/>
        </p:nvSpPr>
        <p:spPr>
          <a:xfrm>
            <a:off x="3838293" y="4090949"/>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60" name="角丸四角形 5"/>
          <p:cNvSpPr/>
          <p:nvPr/>
        </p:nvSpPr>
        <p:spPr>
          <a:xfrm>
            <a:off x="3838293" y="4931997"/>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61" name="角丸四角形 5"/>
          <p:cNvSpPr/>
          <p:nvPr/>
        </p:nvSpPr>
        <p:spPr>
          <a:xfrm>
            <a:off x="3838293" y="4514227"/>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Tree>
    <p:custDataLst>
      <p:tags r:id="rId1"/>
    </p:custDataLst>
    <p:extLst>
      <p:ext uri="{BB962C8B-B14F-4D97-AF65-F5344CB8AC3E}">
        <p14:creationId xmlns:p14="http://schemas.microsoft.com/office/powerpoint/2010/main" val="142265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1500"/>
                                        <p:tgtEl>
                                          <p:spTgt spid="43"/>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1500"/>
                                        <p:tgtEl>
                                          <p:spTgt spid="60"/>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500"/>
                                        <p:tgtEl>
                                          <p:spTgt spid="42"/>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500"/>
                                        <p:tgtEl>
                                          <p:spTgt spid="61"/>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500"/>
                                        <p:tgtEl>
                                          <p:spTgt spid="41"/>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1500"/>
                                        <p:tgtEl>
                                          <p:spTgt spid="59"/>
                                        </p:tgtEl>
                                      </p:cBhvr>
                                    </p:animEffect>
                                  </p:childTnLst>
                                </p:cTn>
                              </p:par>
                              <p:par>
                                <p:cTn id="29" presetID="10" presetClass="entr" presetSubtype="0" fill="hold" nodeType="withEffect">
                                  <p:stCondLst>
                                    <p:cond delay="250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250"/>
                                        <p:tgtEl>
                                          <p:spTgt spid="56"/>
                                        </p:tgtEl>
                                      </p:cBhvr>
                                    </p:animEffect>
                                  </p:childTnLst>
                                </p:cTn>
                              </p:par>
                              <p:par>
                                <p:cTn id="32" presetID="10" presetClass="entr" presetSubtype="0" fill="hold" grpId="0" nodeType="withEffect">
                                  <p:stCondLst>
                                    <p:cond delay="25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1250"/>
                                        <p:tgtEl>
                                          <p:spTgt spid="46"/>
                                        </p:tgtEl>
                                      </p:cBhvr>
                                    </p:animEffect>
                                  </p:childTnLst>
                                </p:cTn>
                              </p:par>
                              <p:par>
                                <p:cTn id="35" presetID="10" presetClass="entr" presetSubtype="0" fill="hold" nodeType="withEffect">
                                  <p:stCondLst>
                                    <p:cond delay="325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1250"/>
                                        <p:tgtEl>
                                          <p:spTgt spid="57"/>
                                        </p:tgtEl>
                                      </p:cBhvr>
                                    </p:animEffect>
                                  </p:childTnLst>
                                </p:cTn>
                              </p:par>
                              <p:par>
                                <p:cTn id="38" presetID="10" presetClass="entr" presetSubtype="0" fill="hold" grpId="0" nodeType="withEffect">
                                  <p:stCondLst>
                                    <p:cond delay="3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250"/>
                                        <p:tgtEl>
                                          <p:spTgt spid="47"/>
                                        </p:tgtEl>
                                      </p:cBhvr>
                                    </p:animEffect>
                                  </p:childTnLst>
                                </p:cTn>
                              </p:par>
                              <p:par>
                                <p:cTn id="41" presetID="10" presetClass="entr" presetSubtype="0" fill="hold" nodeType="withEffect">
                                  <p:stCondLst>
                                    <p:cond delay="40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1250"/>
                                        <p:tgtEl>
                                          <p:spTgt spid="58"/>
                                        </p:tgtEl>
                                      </p:cBhvr>
                                    </p:animEffect>
                                  </p:childTnLst>
                                </p:cTn>
                              </p:par>
                              <p:par>
                                <p:cTn id="44" presetID="10" presetClass="entr" presetSubtype="0" fill="hold" grpId="0" nodeType="withEffect">
                                  <p:stCondLst>
                                    <p:cond delay="400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250"/>
                                        <p:tgtEl>
                                          <p:spTgt spid="5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p:bldP spid="50" grpId="0"/>
      <p:bldP spid="59" grpId="0"/>
      <p:bldP spid="60" grpId="0"/>
      <p:bldP spid="61"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366338" y="2663823"/>
            <a:ext cx="9554324" cy="1530355"/>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対話のコツ</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182146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対話は質より量">
            <a:hlinkClick r:id="" action="ppaction://media"/>
            <a:extLst>
              <a:ext uri="{FF2B5EF4-FFF2-40B4-BE49-F238E27FC236}">
                <a16:creationId xmlns:a16="http://schemas.microsoft.com/office/drawing/2014/main" id="{FE31F93F-4BAD-B713-651A-C32B2DD75C8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548" y="342714"/>
            <a:ext cx="10250452" cy="5766317"/>
          </a:xfrm>
          <a:prstGeom prst="rect">
            <a:avLst/>
          </a:prstGeom>
        </p:spPr>
      </p:pic>
      <p:sp>
        <p:nvSpPr>
          <p:cNvPr id="4" name="テキスト ボックス 3">
            <a:extLst>
              <a:ext uri="{FF2B5EF4-FFF2-40B4-BE49-F238E27FC236}">
                <a16:creationId xmlns:a16="http://schemas.microsoft.com/office/drawing/2014/main" id="{4D52D1F6-2AD0-52AC-3E0E-6CFEF1224019}"/>
              </a:ext>
            </a:extLst>
          </p:cNvPr>
          <p:cNvSpPr txBox="1"/>
          <p:nvPr/>
        </p:nvSpPr>
        <p:spPr>
          <a:xfrm>
            <a:off x="4028431" y="6211669"/>
            <a:ext cx="3071675" cy="646331"/>
          </a:xfrm>
          <a:prstGeom prst="rect">
            <a:avLst/>
          </a:prstGeom>
          <a:noFill/>
        </p:spPr>
        <p:txBody>
          <a:bodyPr wrap="none" rtlCol="0">
            <a:spAutoFit/>
          </a:bodyPr>
          <a:lstStyle/>
          <a:p>
            <a:r>
              <a:rPr kumimoji="1" lang="ja-JP" altLang="en-US" dirty="0"/>
              <a:t>対話が続くコツ</a:t>
            </a:r>
          </a:p>
        </p:txBody>
      </p:sp>
      <p:sp>
        <p:nvSpPr>
          <p:cNvPr id="5" name="テキスト ボックス 4">
            <a:extLst>
              <a:ext uri="{FF2B5EF4-FFF2-40B4-BE49-F238E27FC236}">
                <a16:creationId xmlns:a16="http://schemas.microsoft.com/office/drawing/2014/main" id="{EF976622-DA12-45B5-8AB2-B8B09DE8637E}"/>
              </a:ext>
            </a:extLst>
          </p:cNvPr>
          <p:cNvSpPr txBox="1"/>
          <p:nvPr/>
        </p:nvSpPr>
        <p:spPr>
          <a:xfrm>
            <a:off x="3736684" y="6211669"/>
            <a:ext cx="3655168" cy="646331"/>
          </a:xfrm>
          <a:prstGeom prst="rect">
            <a:avLst/>
          </a:prstGeom>
          <a:noFill/>
        </p:spPr>
        <p:txBody>
          <a:bodyPr wrap="none" rtlCol="0">
            <a:spAutoFit/>
          </a:bodyPr>
          <a:lstStyle/>
          <a:p>
            <a:r>
              <a:rPr kumimoji="1" lang="ja-JP" altLang="en-US" dirty="0"/>
              <a:t>大事な話はしない</a:t>
            </a:r>
          </a:p>
        </p:txBody>
      </p:sp>
      <p:sp>
        <p:nvSpPr>
          <p:cNvPr id="6" name="テキスト ボックス 5">
            <a:extLst>
              <a:ext uri="{FF2B5EF4-FFF2-40B4-BE49-F238E27FC236}">
                <a16:creationId xmlns:a16="http://schemas.microsoft.com/office/drawing/2014/main" id="{072782C0-501C-C750-2388-DD1F73415A8B}"/>
              </a:ext>
            </a:extLst>
          </p:cNvPr>
          <p:cNvSpPr txBox="1"/>
          <p:nvPr/>
        </p:nvSpPr>
        <p:spPr>
          <a:xfrm>
            <a:off x="4176710" y="6211669"/>
            <a:ext cx="2775119" cy="646331"/>
          </a:xfrm>
          <a:prstGeom prst="rect">
            <a:avLst/>
          </a:prstGeom>
          <a:noFill/>
        </p:spPr>
        <p:txBody>
          <a:bodyPr wrap="none" rtlCol="0">
            <a:spAutoFit/>
          </a:bodyPr>
          <a:lstStyle/>
          <a:p>
            <a:r>
              <a:rPr kumimoji="1" lang="ja-JP" altLang="en-US" dirty="0"/>
              <a:t>「質」より「量」</a:t>
            </a:r>
          </a:p>
        </p:txBody>
      </p:sp>
      <p:sp>
        <p:nvSpPr>
          <p:cNvPr id="7" name="テキスト ボックス 6">
            <a:extLst>
              <a:ext uri="{FF2B5EF4-FFF2-40B4-BE49-F238E27FC236}">
                <a16:creationId xmlns:a16="http://schemas.microsoft.com/office/drawing/2014/main" id="{422F3AEA-9014-4D7D-8643-65B253E8058F}"/>
              </a:ext>
            </a:extLst>
          </p:cNvPr>
          <p:cNvSpPr txBox="1"/>
          <p:nvPr/>
        </p:nvSpPr>
        <p:spPr>
          <a:xfrm>
            <a:off x="366338" y="998078"/>
            <a:ext cx="9554324" cy="4861844"/>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effectLst>
                  <a:outerShdw blurRad="38100" dist="38100" dir="2700000" algn="tl">
                    <a:srgbClr val="000000">
                      <a:alpha val="43137"/>
                    </a:srgbClr>
                  </a:outerShdw>
                </a:effectLst>
                <a:uLnTx/>
                <a:uFillTx/>
                <a:latin typeface="Century"/>
                <a:ea typeface="HG創英角ﾎﾟｯﾌﾟ体"/>
                <a:cs typeface="Times New Roman"/>
              </a:rPr>
              <a:t>対話のコツ</a:t>
            </a:r>
            <a:endParaRPr kumimoji="1" lang="en-US" altLang="ja-JP" sz="7200" b="0" i="0" u="none" strike="noStrike" kern="100" cap="none" spc="0" normalizeH="0" baseline="0" noProof="0" dirty="0">
              <a:ln>
                <a:noFill/>
              </a:ln>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lang="ja-JP" altLang="en-US" sz="7200" kern="100" dirty="0">
                <a:latin typeface="Century"/>
                <a:ea typeface="HG創英角ﾎﾟｯﾌﾟ体"/>
                <a:cs typeface="Times New Roman"/>
              </a:rPr>
              <a:t>大事な話はしない</a:t>
            </a:r>
            <a:endParaRPr lang="en-US" altLang="ja-JP" sz="7200" kern="100" dirty="0">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effectLst>
                  <a:outerShdw blurRad="38100" dist="38100" dir="2700000" algn="tl">
                    <a:srgbClr val="000000">
                      <a:alpha val="43137"/>
                    </a:srgbClr>
                  </a:outerShdw>
                </a:effectLst>
                <a:uLnTx/>
                <a:uFillTx/>
                <a:latin typeface="Century"/>
                <a:ea typeface="HG創英角ﾎﾟｯﾌﾟ体"/>
                <a:cs typeface="Times New Roman"/>
              </a:rPr>
              <a:t>「質」より「量」</a:t>
            </a:r>
            <a:endParaRPr kumimoji="1" lang="en-US" altLang="ja-JP" sz="7200" b="0" i="0" u="none" strike="noStrike" kern="100" cap="none" spc="0" normalizeH="0" baseline="0" noProof="0" dirty="0">
              <a:ln>
                <a:noFill/>
              </a:ln>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110833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96" fill="hold"/>
                                        <p:tgtEl>
                                          <p:spTgt spid="3"/>
                                        </p:tgtEl>
                                      </p:cBhvr>
                                    </p:cmd>
                                  </p:childTnLst>
                                </p:cTn>
                              </p:par>
                              <p:par>
                                <p:cTn id="7" presetID="10" presetClass="entr" presetSubtype="0" fill="hold" grpId="0" nodeType="withEffect">
                                  <p:stCondLst>
                                    <p:cond delay="40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500"/>
                                        <p:tgtEl>
                                          <p:spTgt spid="4"/>
                                        </p:tgtEl>
                                      </p:cBhvr>
                                    </p:animEffect>
                                  </p:childTnLst>
                                </p:cTn>
                              </p:par>
                              <p:par>
                                <p:cTn id="10" presetID="10" presetClass="exit" presetSubtype="0" fill="hold" grpId="1" nodeType="withEffect">
                                  <p:stCondLst>
                                    <p:cond delay="800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par>
                                <p:cTn id="13" presetID="10" presetClass="entr" presetSubtype="0" fill="hold" grpId="0" nodeType="withEffect">
                                  <p:stCondLst>
                                    <p:cond delay="8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par>
                                <p:cTn id="16" presetID="10" presetClass="exit" presetSubtype="0" fill="hold" grpId="1" nodeType="withEffect">
                                  <p:stCondLst>
                                    <p:cond delay="190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9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par>
                          <p:cTn id="22" fill="hold">
                            <p:stCondLst>
                              <p:cond delay="25296"/>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2000" fill="hold"/>
                                        <p:tgtEl>
                                          <p:spTgt spid="7"/>
                                        </p:tgtEl>
                                        <p:attrNameLst>
                                          <p:attrName>ppt_w</p:attrName>
                                        </p:attrNameLst>
                                      </p:cBhvr>
                                      <p:tavLst>
                                        <p:tav tm="0">
                                          <p:val>
                                            <p:fltVal val="0"/>
                                          </p:val>
                                        </p:tav>
                                        <p:tav tm="100000">
                                          <p:val>
                                            <p:strVal val="#ppt_w"/>
                                          </p:val>
                                        </p:tav>
                                      </p:tavLst>
                                    </p:anim>
                                    <p:anim calcmode="lin" valueType="num">
                                      <p:cBhvr>
                                        <p:cTn id="26" dur="2000" fill="hold"/>
                                        <p:tgtEl>
                                          <p:spTgt spid="7"/>
                                        </p:tgtEl>
                                        <p:attrNameLst>
                                          <p:attrName>ppt_h</p:attrName>
                                        </p:attrNameLst>
                                      </p:cBhvr>
                                      <p:tavLst>
                                        <p:tav tm="0">
                                          <p:val>
                                            <p:fltVal val="0"/>
                                          </p:val>
                                        </p:tav>
                                        <p:tav tm="100000">
                                          <p:val>
                                            <p:strVal val="#ppt_h"/>
                                          </p:val>
                                        </p:tav>
                                      </p:tavLst>
                                    </p:anim>
                                    <p:animEffect transition="in" filter="fade">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8" fill="hold" display="0">
                  <p:stCondLst>
                    <p:cond delay="indefinite"/>
                  </p:stCondLst>
                </p:cTn>
                <p:tgtEl>
                  <p:spTgt spid="3"/>
                </p:tgtEl>
              </p:cMediaNode>
            </p:video>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withEffect">
                                  <p:stCondLst>
                                    <p:cond delay="0"/>
                                  </p:stCondLst>
                                  <p:childTnLst>
                                    <p:cmd type="call" cmd="togglePause">
                                      <p:cBhvr>
                                        <p:cTn id="33"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P spid="4" grpId="1"/>
      <p:bldP spid="5" grpId="0"/>
      <p:bldP spid="5" grpId="1"/>
      <p:bldP spid="6" grpId="0"/>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3">
            <a:extLst>
              <a:ext uri="{FF2B5EF4-FFF2-40B4-BE49-F238E27FC236}">
                <a16:creationId xmlns:a16="http://schemas.microsoft.com/office/drawing/2014/main" id="{BD421EA1-EC21-8968-0486-3F29712904C6}"/>
              </a:ext>
            </a:extLst>
          </p:cNvPr>
          <p:cNvGraphicFramePr>
            <a:graphicFrameLocks noGrp="1"/>
          </p:cNvGraphicFramePr>
          <p:nvPr>
            <p:ph idx="1"/>
          </p:nvPr>
        </p:nvGraphicFramePr>
        <p:xfrm>
          <a:off x="14799" y="89346"/>
          <a:ext cx="10257403" cy="6669059"/>
        </p:xfrm>
        <a:graphic>
          <a:graphicData uri="http://schemas.openxmlformats.org/drawingml/2006/table">
            <a:tbl>
              <a:tblPr firstRow="1" bandRow="1">
                <a:tableStyleId>{5940675A-B579-460E-94D1-54222C63F5DA}</a:tableStyleId>
              </a:tblPr>
              <a:tblGrid>
                <a:gridCol w="358113">
                  <a:extLst>
                    <a:ext uri="{9D8B030D-6E8A-4147-A177-3AD203B41FA5}">
                      <a16:colId xmlns:a16="http://schemas.microsoft.com/office/drawing/2014/main" val="1873249829"/>
                    </a:ext>
                  </a:extLst>
                </a:gridCol>
                <a:gridCol w="4949645">
                  <a:extLst>
                    <a:ext uri="{9D8B030D-6E8A-4147-A177-3AD203B41FA5}">
                      <a16:colId xmlns:a16="http://schemas.microsoft.com/office/drawing/2014/main" val="3002492941"/>
                    </a:ext>
                  </a:extLst>
                </a:gridCol>
                <a:gridCol w="4949645">
                  <a:extLst>
                    <a:ext uri="{9D8B030D-6E8A-4147-A177-3AD203B41FA5}">
                      <a16:colId xmlns:a16="http://schemas.microsoft.com/office/drawing/2014/main" val="1003353155"/>
                    </a:ext>
                  </a:extLst>
                </a:gridCol>
              </a:tblGrid>
              <a:tr h="7603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会話</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FF99FF"/>
                          </a:solidFill>
                        </a:rPr>
                        <a:t>独り言（</a:t>
                      </a:r>
                      <a:r>
                        <a:rPr kumimoji="1" lang="en-US" altLang="ja-JP" sz="2800" dirty="0">
                          <a:solidFill>
                            <a:srgbClr val="FF99FF"/>
                          </a:solidFill>
                        </a:rPr>
                        <a:t>monologue</a:t>
                      </a:r>
                      <a:r>
                        <a:rPr kumimoji="1" lang="ja-JP" altLang="en-US" sz="2800" dirty="0">
                          <a:solidFill>
                            <a:srgbClr val="FF99FF"/>
                          </a:solidFill>
                        </a:rPr>
                        <a:t>）</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CCFF33"/>
                          </a:solidFill>
                        </a:rPr>
                        <a:t>対話（</a:t>
                      </a:r>
                      <a:r>
                        <a:rPr kumimoji="1" lang="en-US" altLang="ja-JP" sz="2800" dirty="0">
                          <a:solidFill>
                            <a:srgbClr val="CCFF33"/>
                          </a:solidFill>
                        </a:rPr>
                        <a:t>dialogue</a:t>
                      </a:r>
                      <a:r>
                        <a:rPr kumimoji="1" lang="ja-JP" altLang="en-US" sz="2800" dirty="0">
                          <a:solidFill>
                            <a:srgbClr val="CCFF33"/>
                          </a:solidFill>
                        </a:rPr>
                        <a:t>）</a:t>
                      </a:r>
                      <a:endParaRPr kumimoji="1" lang="ja-JP" altLang="en-US" sz="2800" dirty="0">
                        <a:solidFill>
                          <a:srgbClr val="FF99FF"/>
                        </a:solidFill>
                      </a:endParaRPr>
                    </a:p>
                  </a:txBody>
                  <a:tcPr marL="0" marR="0" marT="38576" marB="38576" anchor="ctr"/>
                </a:tc>
                <a:extLst>
                  <a:ext uri="{0D108BD9-81ED-4DB2-BD59-A6C34878D82A}">
                    <a16:rowId xmlns:a16="http://schemas.microsoft.com/office/drawing/2014/main" val="2539322392"/>
                  </a:ext>
                </a:extLst>
              </a:tr>
              <a:tr h="656525">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姿勢</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solidFill>
                            <a:schemeClr val="tx1"/>
                          </a:solidFill>
                        </a:rPr>
                        <a:t>の思い、感情、感覚が中心</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お互い</a:t>
                      </a:r>
                      <a:r>
                        <a:rPr kumimoji="1" lang="ja-JP" altLang="en-US" sz="2000" dirty="0">
                          <a:solidFill>
                            <a:schemeClr val="tx1"/>
                          </a:solidFill>
                        </a:rPr>
                        <a:t>の感情</a:t>
                      </a:r>
                      <a:r>
                        <a:rPr kumimoji="1" lang="ja-JP" altLang="en-US" sz="2000" dirty="0">
                          <a:solidFill>
                            <a:schemeClr val="tx2"/>
                          </a:solidFill>
                        </a:rPr>
                        <a:t>、</a:t>
                      </a:r>
                      <a:r>
                        <a:rPr kumimoji="1" lang="ja-JP" altLang="en-US" sz="2000" dirty="0"/>
                        <a:t>感覚を大切、大事に</a:t>
                      </a:r>
                    </a:p>
                  </a:txBody>
                  <a:tcPr marL="0" marR="0" marT="38576" marB="38576" anchor="ctr"/>
                </a:tc>
                <a:extLst>
                  <a:ext uri="{0D108BD9-81ED-4DB2-BD59-A6C34878D82A}">
                    <a16:rowId xmlns:a16="http://schemas.microsoft.com/office/drawing/2014/main" val="1157780378"/>
                  </a:ext>
                </a:extLst>
              </a:tr>
              <a:tr h="656525">
                <a:tc vMerge="1">
                  <a:txBody>
                    <a:bodyPr/>
                    <a:lstStyle/>
                    <a:p>
                      <a:endParaRPr/>
                    </a:p>
                  </a:txBody>
                  <a:tcPr marL="0" marR="0" marT="0" marB="0" vert="eaVert" anchor="ctr"/>
                </a:tc>
                <a:tc>
                  <a:txBody>
                    <a:bodyPr/>
                    <a:lstStyle/>
                    <a:p>
                      <a:pPr algn="ctr"/>
                      <a:r>
                        <a:rPr kumimoji="1" lang="ja-JP" altLang="en-US" sz="2000" kern="1200" dirty="0">
                          <a:solidFill>
                            <a:schemeClr val="tx1"/>
                          </a:solidFill>
                          <a:latin typeface="+mn-lt"/>
                          <a:ea typeface="+mn-ea"/>
                          <a:cs typeface="+mn-cs"/>
                        </a:rPr>
                        <a:t>思考停止・無関心・管轄外</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1"/>
                          </a:solidFill>
                          <a:latin typeface="+mn-lt"/>
                          <a:ea typeface="+mn-ea"/>
                          <a:cs typeface="+mn-cs"/>
                        </a:rPr>
                        <a:t>読み解く・学びと気づきの連続・お互い様</a:t>
                      </a:r>
                    </a:p>
                  </a:txBody>
                  <a:tcPr marL="0" marR="0" marT="38576" marB="38576" anchor="ctr"/>
                </a:tc>
                <a:extLst>
                  <a:ext uri="{0D108BD9-81ED-4DB2-BD59-A6C34878D82A}">
                    <a16:rowId xmlns:a16="http://schemas.microsoft.com/office/drawing/2014/main" val="3843589996"/>
                  </a:ext>
                </a:extLst>
              </a:tr>
              <a:tr h="656525">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行動</a:t>
                      </a:r>
                    </a:p>
                  </a:txBody>
                  <a:tcPr marL="0" marR="0" marT="0" marB="0" vert="eaVert"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自分の話をする・相手を説得・一方的</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聴く・傾聴・分ちあう</a:t>
                      </a:r>
                    </a:p>
                  </a:txBody>
                  <a:tcPr marL="0" marR="0" marT="38576" marB="38576" anchor="ctr"/>
                </a:tc>
                <a:extLst>
                  <a:ext uri="{0D108BD9-81ED-4DB2-BD59-A6C34878D82A}">
                    <a16:rowId xmlns:a16="http://schemas.microsoft.com/office/drawing/2014/main" val="745255250"/>
                  </a:ext>
                </a:extLst>
              </a:tr>
              <a:tr h="656525">
                <a:tc vMerge="1">
                  <a:txBody>
                    <a:bodyPr/>
                    <a:lstStyle/>
                    <a:p>
                      <a:endParaRPr/>
                    </a:p>
                  </a:txBody>
                  <a:tcPr marL="0" marR="0" marT="0" marB="0" vert="eaVert" anchor="ctr"/>
                </a:tc>
                <a:tc>
                  <a:txBody>
                    <a:bodyPr/>
                    <a:lstStyle/>
                    <a:p>
                      <a:pPr algn="ctr"/>
                      <a:r>
                        <a:rPr kumimoji="1" lang="ja-JP" altLang="en-US" sz="2000" dirty="0"/>
                        <a:t>排除・否定・無関心・無視</a:t>
                      </a:r>
                      <a:endParaRPr kumimoji="1" lang="ja-JP" altLang="en-US" sz="2000" kern="1200" dirty="0">
                        <a:solidFill>
                          <a:schemeClr val="tx1"/>
                        </a:solidFill>
                        <a:latin typeface="+mn-lt"/>
                        <a:ea typeface="+mn-ea"/>
                        <a:cs typeface="+mn-cs"/>
                      </a:endParaRPr>
                    </a:p>
                  </a:txBody>
                  <a:tcPr marL="0" marR="0" marT="38576" marB="38576" anchor="ctr"/>
                </a:tc>
                <a:tc>
                  <a:txBody>
                    <a:bodyPr/>
                    <a:lstStyle/>
                    <a:p>
                      <a:pPr marL="0" algn="ctr" defTabSz="914400" rtl="0" eaLnBrk="1" latinLnBrk="0" hangingPunct="1"/>
                      <a:r>
                        <a:rPr kumimoji="1" lang="ja-JP" altLang="en-US" sz="2000" dirty="0"/>
                        <a:t>受容・共感・共有・見守り</a:t>
                      </a:r>
                      <a:endParaRPr kumimoji="1" lang="ja-JP" altLang="en-US" sz="2000" kern="1200" dirty="0">
                        <a:solidFill>
                          <a:schemeClr val="tx1"/>
                        </a:solidFill>
                        <a:latin typeface="+mn-lt"/>
                        <a:ea typeface="+mn-ea"/>
                        <a:cs typeface="+mn-cs"/>
                      </a:endParaRPr>
                    </a:p>
                  </a:txBody>
                  <a:tcPr marL="0" marR="0" marT="38576" marB="38576" anchor="ctr"/>
                </a:tc>
                <a:extLst>
                  <a:ext uri="{0D108BD9-81ED-4DB2-BD59-A6C34878D82A}">
                    <a16:rowId xmlns:a16="http://schemas.microsoft.com/office/drawing/2014/main" val="4148194180"/>
                  </a:ext>
                </a:extLst>
              </a:tr>
              <a:tr h="656525">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200" dirty="0"/>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t>の正解を押し付ける　〇か</a:t>
                      </a:r>
                      <a:r>
                        <a:rPr kumimoji="1" lang="en-US" altLang="ja-JP" sz="2000" dirty="0"/>
                        <a:t>×</a:t>
                      </a:r>
                      <a:r>
                        <a:rPr kumimoji="1" lang="ja-JP" altLang="en-US" sz="2000" dirty="0"/>
                        <a:t>か</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正解を示さない</a:t>
                      </a:r>
                    </a:p>
                  </a:txBody>
                  <a:tcPr marL="0" marR="0" marT="38576" marB="38576" anchor="ctr"/>
                </a:tc>
                <a:extLst>
                  <a:ext uri="{0D108BD9-81ED-4DB2-BD59-A6C34878D82A}">
                    <a16:rowId xmlns:a16="http://schemas.microsoft.com/office/drawing/2014/main" val="3707272586"/>
                  </a:ext>
                </a:extLst>
              </a:tr>
              <a:tr h="656525">
                <a:tc rowSpan="4">
                  <a:txBody>
                    <a:bodyPr/>
                    <a:lstStyle/>
                    <a:p>
                      <a:pPr algn="ctr"/>
                      <a:r>
                        <a:rPr kumimoji="1" lang="ja-JP" altLang="en-US" sz="2000" dirty="0"/>
                        <a:t>結果</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対立・分断・孤立・孤独</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信頼・</a:t>
                      </a:r>
                      <a:r>
                        <a:rPr kumimoji="1" lang="ja-JP" altLang="en-US" sz="2000" dirty="0">
                          <a:solidFill>
                            <a:schemeClr val="tx1"/>
                          </a:solidFill>
                        </a:rPr>
                        <a:t>つながり・お互い様・絆（きずな＋ほだし）</a:t>
                      </a:r>
                      <a:endParaRPr kumimoji="1" lang="ja-JP" altLang="en-US" sz="2000" dirty="0"/>
                    </a:p>
                  </a:txBody>
                  <a:tcPr marL="0" marR="0" marT="38576" marB="38576" anchor="ctr"/>
                </a:tc>
                <a:extLst>
                  <a:ext uri="{0D108BD9-81ED-4DB2-BD59-A6C34878D82A}">
                    <a16:rowId xmlns:a16="http://schemas.microsoft.com/office/drawing/2014/main" val="2224988662"/>
                  </a:ext>
                </a:extLst>
              </a:tr>
              <a:tr h="656525">
                <a:tc vMerge="1">
                  <a:txBody>
                    <a:bodyPr/>
                    <a:lstStyle/>
                    <a:p>
                      <a:endParaRPr kumimoji="1" lang="ja-JP" altLang="en-US"/>
                    </a:p>
                  </a:txBody>
                  <a:tcPr/>
                </a:tc>
                <a:tc>
                  <a:txBody>
                    <a:bodyPr/>
                    <a:lstStyle/>
                    <a:p>
                      <a:pPr marL="0" algn="ctr" defTabSz="914400" rtl="0" eaLnBrk="1" latinLnBrk="0" hangingPunct="1"/>
                      <a:r>
                        <a:rPr kumimoji="1" lang="ja-JP" altLang="en-US" sz="2000" kern="1200" dirty="0">
                          <a:solidFill>
                            <a:schemeClr val="tx1"/>
                          </a:solidFill>
                          <a:latin typeface="+mn-lt"/>
                          <a:ea typeface="+mn-ea"/>
                          <a:cs typeface="+mn-cs"/>
                        </a:rPr>
                        <a:t>無表情・怒り・拒否・偏狭・同質性</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笑い・つながり・協働・寛容・多様性</a:t>
                      </a:r>
                    </a:p>
                  </a:txBody>
                  <a:tcPr marL="0" marR="0" marT="38576" marB="38576" anchor="ctr"/>
                </a:tc>
                <a:extLst>
                  <a:ext uri="{0D108BD9-81ED-4DB2-BD59-A6C34878D82A}">
                    <a16:rowId xmlns:a16="http://schemas.microsoft.com/office/drawing/2014/main" val="2676677679"/>
                  </a:ext>
                </a:extLst>
              </a:tr>
              <a:tr h="656525">
                <a:tc vMerge="1">
                  <a:txBody>
                    <a:bodyPr/>
                    <a:lstStyle/>
                    <a:p>
                      <a:endParaRPr kumimoji="1" lang="ja-JP" altLang="en-US"/>
                    </a:p>
                  </a:txBody>
                  <a:tcPr/>
                </a:tc>
                <a:tc>
                  <a:txBody>
                    <a:bodyPr/>
                    <a:lstStyle/>
                    <a:p>
                      <a:pPr algn="ctr"/>
                      <a:r>
                        <a:rPr kumimoji="1" lang="ja-JP" altLang="en-US" sz="2000" kern="1200" dirty="0">
                          <a:solidFill>
                            <a:schemeClr val="tx2"/>
                          </a:solidFill>
                          <a:latin typeface="+mn-lt"/>
                          <a:ea typeface="+mn-ea"/>
                          <a:cs typeface="+mn-cs"/>
                        </a:rPr>
                        <a:t>コミュニケーションの壁（コミュ障）</a:t>
                      </a:r>
                      <a:endParaRPr kumimoji="1" lang="ja-JP" altLang="en-US" sz="2000" dirty="0">
                        <a:solidFill>
                          <a:schemeClr val="tx1"/>
                        </a:solidFill>
                      </a:endParaRPr>
                    </a:p>
                  </a:txBody>
                  <a:tcPr marL="0" marR="0" marT="38576" marB="38576"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コミュニケーション</a:t>
                      </a:r>
                      <a:endParaRPr kumimoji="1" lang="ja-JP" altLang="en-US" sz="2000" dirty="0">
                        <a:solidFill>
                          <a:schemeClr val="tx1"/>
                        </a:solidFill>
                      </a:endParaRPr>
                    </a:p>
                  </a:txBody>
                  <a:tcPr marL="0" marR="0" marT="38576" marB="38576" anchor="ctr"/>
                </a:tc>
                <a:extLst>
                  <a:ext uri="{0D108BD9-81ED-4DB2-BD59-A6C34878D82A}">
                    <a16:rowId xmlns:a16="http://schemas.microsoft.com/office/drawing/2014/main" val="4198697205"/>
                  </a:ext>
                </a:extLst>
              </a:tr>
              <a:tr h="656525">
                <a:tc vMerge="1">
                  <a:txBody>
                    <a:bodyPr/>
                    <a:lstStyle/>
                    <a:p>
                      <a:endParaRPr kumimoji="1" lang="ja-JP" altLang="en-US"/>
                    </a:p>
                  </a:txBody>
                  <a:tcPr/>
                </a:tc>
                <a:tc>
                  <a:txBody>
                    <a:bodyPr/>
                    <a:lstStyle/>
                    <a:p>
                      <a:pPr algn="ctr"/>
                      <a:r>
                        <a:rPr kumimoji="1" lang="ja-JP" altLang="en-US" sz="2000" kern="1200" dirty="0">
                          <a:solidFill>
                            <a:schemeClr val="tx2"/>
                          </a:solidFill>
                          <a:latin typeface="+mn-lt"/>
                          <a:ea typeface="+mn-ea"/>
                          <a:cs typeface="+mn-cs"/>
                        </a:rPr>
                        <a:t>ハラスメント</a:t>
                      </a:r>
                      <a:endParaRPr kumimoji="1" lang="ja-JP" altLang="en-US" sz="2000" kern="1200" dirty="0">
                        <a:solidFill>
                          <a:schemeClr val="tx1"/>
                        </a:solidFill>
                        <a:latin typeface="+mn-lt"/>
                        <a:ea typeface="+mn-ea"/>
                        <a:cs typeface="+mn-cs"/>
                      </a:endParaRPr>
                    </a:p>
                  </a:txBody>
                  <a:tcPr marL="0" marR="0" marT="38576" marB="38576" anchor="ctr"/>
                </a:tc>
                <a:tc vMerge="1">
                  <a:txBody>
                    <a:bodyPr/>
                    <a:lstStyle/>
                    <a:p>
                      <a:pPr algn="ctr"/>
                      <a:endParaRPr kumimoji="1" lang="ja-JP" altLang="en-US" sz="1400" kern="1200" dirty="0">
                        <a:solidFill>
                          <a:schemeClr val="tx1"/>
                        </a:solidFill>
                        <a:latin typeface="+mn-lt"/>
                        <a:ea typeface="+mn-ea"/>
                        <a:cs typeface="+mn-cs"/>
                      </a:endParaRPr>
                    </a:p>
                  </a:txBody>
                  <a:tcPr marL="0" marR="0" marT="38576" marB="38576" anchor="ctr"/>
                </a:tc>
                <a:extLst>
                  <a:ext uri="{0D108BD9-81ED-4DB2-BD59-A6C34878D82A}">
                    <a16:rowId xmlns:a16="http://schemas.microsoft.com/office/drawing/2014/main" val="3747450906"/>
                  </a:ext>
                </a:extLst>
              </a:tr>
            </a:tbl>
          </a:graphicData>
        </a:graphic>
      </p:graphicFrame>
    </p:spTree>
    <p:extLst>
      <p:ext uri="{BB962C8B-B14F-4D97-AF65-F5344CB8AC3E}">
        <p14:creationId xmlns:p14="http://schemas.microsoft.com/office/powerpoint/2010/main" val="1907986281"/>
      </p:ext>
    </p:extLst>
  </p:cSld>
  <p:clrMapOvr>
    <a:masterClrMapping/>
  </p:clrMapOvr>
  <mc:AlternateContent xmlns:mc="http://schemas.openxmlformats.org/markup-compatibility/2006">
    <mc:Choice xmlns:p14="http://schemas.microsoft.com/office/powerpoint/2010/main" Requires="p14">
      <p:transition spd="slow" p14:dur="2000" advTm="836470"/>
    </mc:Choice>
    <mc:Fallback>
      <p:transition spd="slow" advTm="83647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366338" y="1001829"/>
            <a:ext cx="9554324" cy="4854342"/>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住民が、対話が</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延伸した</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陸前高田市の平均寿命</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347321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4404B22-9A3A-454C-8619-F886E536BB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71" y="501981"/>
            <a:ext cx="10260457" cy="6498899"/>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2000</a:t>
            </a:r>
            <a:r>
              <a:rPr kumimoji="1" lang="ja-JP" altLang="en-US" dirty="0"/>
              <a:t>年　岩手県内市町村別平均寿命（</a:t>
            </a:r>
            <a:r>
              <a:rPr lang="ja-JP" altLang="en-US" dirty="0"/>
              <a:t>男</a:t>
            </a:r>
            <a:r>
              <a:rPr kumimoji="1" lang="ja-JP" altLang="en-US" dirty="0"/>
              <a:t>）</a:t>
            </a:r>
          </a:p>
        </p:txBody>
      </p:sp>
      <p:sp>
        <p:nvSpPr>
          <p:cNvPr id="4" name="正方形/長方形 3"/>
          <p:cNvSpPr/>
          <p:nvPr/>
        </p:nvSpPr>
        <p:spPr>
          <a:xfrm>
            <a:off x="6193724" y="6450810"/>
            <a:ext cx="4093276"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http://www.mhlw.go.jp/toukei/saikin/hw/life/ckts00/</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61090878"/>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80127F5-EEE6-4D0B-BEAB-B784A7C199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23707"/>
            <a:ext cx="10284843" cy="6334293"/>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2005</a:t>
            </a:r>
            <a:r>
              <a:rPr kumimoji="1" lang="ja-JP" altLang="en-US" dirty="0"/>
              <a:t>年　岩手県内市町村別平均寿命（</a:t>
            </a:r>
            <a:r>
              <a:rPr lang="ja-JP" altLang="en-US" dirty="0"/>
              <a:t>男</a:t>
            </a:r>
            <a:r>
              <a:rPr kumimoji="1" lang="ja-JP" altLang="en-US" dirty="0"/>
              <a:t>）</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http://www.mhlw.go.jp/toukei/saikin/hw/life/ckts05/</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50096556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E322851-5435-43AC-A95A-2CE2491567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35900"/>
            <a:ext cx="10284843" cy="6322100"/>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2010</a:t>
            </a:r>
            <a:r>
              <a:rPr kumimoji="1" lang="ja-JP" altLang="en-US" dirty="0"/>
              <a:t>年　岩手県内市町村別平均寿命（男）</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http://www.mhlw.go.jp/toukei/saikin/hw/life/ckts10/</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235923150"/>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761AEA2-3916-4285-B1B5-3ABECDE9AE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35900"/>
            <a:ext cx="10284843" cy="6322100"/>
          </a:xfrm>
          <a:prstGeom prst="rect">
            <a:avLst/>
          </a:prstGeom>
        </p:spPr>
      </p:pic>
      <p:sp>
        <p:nvSpPr>
          <p:cNvPr id="4" name="正方形/長方形 3">
            <a:extLst>
              <a:ext uri="{FF2B5EF4-FFF2-40B4-BE49-F238E27FC236}">
                <a16:creationId xmlns:a16="http://schemas.microsoft.com/office/drawing/2014/main" id="{09BB5DEA-73FD-43B8-83EA-E2CACCEDEE22}"/>
              </a:ext>
            </a:extLst>
          </p:cNvPr>
          <p:cNvSpPr/>
          <p:nvPr/>
        </p:nvSpPr>
        <p:spPr>
          <a:xfrm>
            <a:off x="5430741" y="6550223"/>
            <a:ext cx="4940245" cy="307777"/>
          </a:xfrm>
          <a:prstGeom prst="rect">
            <a:avLst/>
          </a:prstGeom>
        </p:spPr>
        <p:txBody>
          <a:bodyPr wrap="square">
            <a:spAutoFit/>
          </a:bodyPr>
          <a:lstStyle/>
          <a:p>
            <a:r>
              <a:rPr lang="en-US" altLang="ja-JP" sz="1400" u="sng" dirty="0">
                <a:solidFill>
                  <a:srgbClr val="0000FF"/>
                </a:solidFill>
                <a:effectLst/>
                <a:latin typeface="ＭＳ Ｐゴシック" panose="020B0600070205080204" pitchFamily="50" charset="-128"/>
                <a:hlinkClick r:id="rId3"/>
              </a:rPr>
              <a:t>http://www.mhlw.go.jp/toukei/saikin/hw/life/ckts15/index.html</a:t>
            </a:r>
            <a:r>
              <a:rPr lang="en-US" altLang="ja-JP" sz="1400" dirty="0"/>
              <a:t> </a:t>
            </a:r>
            <a:endParaRPr lang="ja-JP" altLang="en-US" sz="1400" dirty="0"/>
          </a:p>
        </p:txBody>
      </p:sp>
      <p:sp>
        <p:nvSpPr>
          <p:cNvPr id="2" name="タイトル 1"/>
          <p:cNvSpPr>
            <a:spLocks noGrp="1"/>
          </p:cNvSpPr>
          <p:nvPr>
            <p:ph type="title"/>
          </p:nvPr>
        </p:nvSpPr>
        <p:spPr>
          <a:xfrm>
            <a:off x="198815" y="0"/>
            <a:ext cx="9815512" cy="720671"/>
          </a:xfrm>
        </p:spPr>
        <p:txBody>
          <a:bodyPr/>
          <a:lstStyle/>
          <a:p>
            <a:r>
              <a:rPr kumimoji="1" lang="en-US" altLang="ja-JP" dirty="0"/>
              <a:t>2015</a:t>
            </a:r>
            <a:r>
              <a:rPr kumimoji="1" lang="ja-JP" altLang="en-US" dirty="0"/>
              <a:t>年　岩手県内市町村別平均寿命（男）</a:t>
            </a:r>
          </a:p>
        </p:txBody>
      </p:sp>
    </p:spTree>
    <p:extLst>
      <p:ext uri="{BB962C8B-B14F-4D97-AF65-F5344CB8AC3E}">
        <p14:creationId xmlns:p14="http://schemas.microsoft.com/office/powerpoint/2010/main" val="913693916"/>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F4BC4EC-762A-7B0D-1EB1-C5750E7CC90C}"/>
              </a:ext>
            </a:extLst>
          </p:cNvPr>
          <p:cNvPicPr>
            <a:picLocks noChangeAspect="1"/>
          </p:cNvPicPr>
          <p:nvPr/>
        </p:nvPicPr>
        <p:blipFill>
          <a:blip r:embed="rId2"/>
          <a:stretch>
            <a:fillRect/>
          </a:stretch>
        </p:blipFill>
        <p:spPr>
          <a:xfrm>
            <a:off x="43351" y="705195"/>
            <a:ext cx="10237586" cy="5983200"/>
          </a:xfrm>
          <a:prstGeom prst="rect">
            <a:avLst/>
          </a:prstGeom>
        </p:spPr>
      </p:pic>
      <p:sp>
        <p:nvSpPr>
          <p:cNvPr id="4" name="正方形/長方形 3">
            <a:extLst>
              <a:ext uri="{FF2B5EF4-FFF2-40B4-BE49-F238E27FC236}">
                <a16:creationId xmlns:a16="http://schemas.microsoft.com/office/drawing/2014/main" id="{09BB5DEA-73FD-43B8-83EA-E2CACCEDEE22}"/>
              </a:ext>
            </a:extLst>
          </p:cNvPr>
          <p:cNvSpPr/>
          <p:nvPr/>
        </p:nvSpPr>
        <p:spPr>
          <a:xfrm>
            <a:off x="5346755" y="6611779"/>
            <a:ext cx="4940245" cy="246221"/>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1000" b="0" i="0" u="sng"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itchFamily="50" charset="-128"/>
                <a:cs typeface="+mn-cs"/>
                <a:hlinkClick r:id="rId3"/>
              </a:rPr>
              <a:t>http://www.mhlw.go.jp/toukei/saikin/hw/life/ckts15/index.html</a:t>
            </a:r>
            <a:r>
              <a:rPr kumimoji="1" lang="en-US" altLang="ja-JP"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 name="タイトル 1"/>
          <p:cNvSpPr>
            <a:spLocks noGrp="1"/>
          </p:cNvSpPr>
          <p:nvPr>
            <p:ph type="title"/>
          </p:nvPr>
        </p:nvSpPr>
        <p:spPr>
          <a:xfrm>
            <a:off x="198815" y="0"/>
            <a:ext cx="9815512" cy="720671"/>
          </a:xfrm>
        </p:spPr>
        <p:txBody>
          <a:bodyPr/>
          <a:lstStyle/>
          <a:p>
            <a:r>
              <a:rPr kumimoji="1" lang="en-US" altLang="ja-JP" dirty="0"/>
              <a:t>2020</a:t>
            </a:r>
            <a:r>
              <a:rPr kumimoji="1" lang="ja-JP" altLang="en-US" dirty="0"/>
              <a:t>年　岩手県内市町村別平均寿命（男）</a:t>
            </a:r>
          </a:p>
        </p:txBody>
      </p:sp>
    </p:spTree>
    <p:extLst>
      <p:ext uri="{BB962C8B-B14F-4D97-AF65-F5344CB8AC3E}">
        <p14:creationId xmlns:p14="http://schemas.microsoft.com/office/powerpoint/2010/main" val="272205499"/>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0" y="560660"/>
            <a:ext cx="10304544" cy="6150106"/>
          </a:xfrm>
          <a:prstGeom prst="rect">
            <a:avLst/>
          </a:prstGeom>
        </p:spPr>
      </p:pic>
      <p:sp>
        <p:nvSpPr>
          <p:cNvPr id="10" name="正方形/長方形 9"/>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タイトル 1"/>
          <p:cNvSpPr>
            <a:spLocks noGrp="1"/>
          </p:cNvSpPr>
          <p:nvPr>
            <p:ph type="title"/>
          </p:nvPr>
        </p:nvSpPr>
        <p:spPr>
          <a:xfrm>
            <a:off x="198815" y="71251"/>
            <a:ext cx="9815512" cy="985652"/>
          </a:xfrm>
        </p:spPr>
        <p:txBody>
          <a:bodyPr/>
          <a:lstStyle/>
          <a:p>
            <a:r>
              <a:rPr kumimoji="1" lang="en-US" altLang="ja-JP" dirty="0"/>
              <a:t>2003</a:t>
            </a:r>
            <a:r>
              <a:rPr kumimoji="1" lang="ja-JP" altLang="en-US" dirty="0"/>
              <a:t>年～</a:t>
            </a:r>
            <a:r>
              <a:rPr kumimoji="1" lang="en-US" altLang="ja-JP" dirty="0"/>
              <a:t>2007</a:t>
            </a:r>
            <a:r>
              <a:rPr kumimoji="1" lang="ja-JP" altLang="en-US" dirty="0"/>
              <a:t>年　岩手県内市町村別</a:t>
            </a:r>
            <a:br>
              <a:rPr kumimoji="1" lang="en-US" altLang="ja-JP" dirty="0"/>
            </a:br>
            <a:r>
              <a:rPr kumimoji="1" lang="ja-JP" altLang="en-US" dirty="0"/>
              <a:t>標準化死亡比（ベイズ推定値）（男）</a:t>
            </a:r>
            <a:endParaRPr kumimoji="1" lang="ja-JP" altLang="en-US" dirty="0">
              <a:solidFill>
                <a:schemeClr val="bg1"/>
              </a:solidFill>
            </a:endParaRPr>
          </a:p>
        </p:txBody>
      </p:sp>
    </p:spTree>
    <p:extLst>
      <p:ext uri="{BB962C8B-B14F-4D97-AF65-F5344CB8AC3E}">
        <p14:creationId xmlns:p14="http://schemas.microsoft.com/office/powerpoint/2010/main" val="3458972231"/>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EB702DD-8463-9637-C4F9-063C321C56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9394"/>
            <a:ext cx="10088185" cy="6150106"/>
          </a:xfrm>
          <a:prstGeom prst="rect">
            <a:avLst/>
          </a:prstGeom>
        </p:spPr>
      </p:pic>
      <p:sp>
        <p:nvSpPr>
          <p:cNvPr id="10" name="正方形/長方形 9"/>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タイトル 1"/>
          <p:cNvSpPr>
            <a:spLocks noGrp="1"/>
          </p:cNvSpPr>
          <p:nvPr>
            <p:ph type="title"/>
          </p:nvPr>
        </p:nvSpPr>
        <p:spPr>
          <a:xfrm>
            <a:off x="198815" y="24064"/>
            <a:ext cx="9815512" cy="1379621"/>
          </a:xfrm>
        </p:spPr>
        <p:txBody>
          <a:bodyPr/>
          <a:lstStyle/>
          <a:p>
            <a:r>
              <a:rPr lang="en-US" altLang="ja-JP" dirty="0"/>
              <a:t>2008</a:t>
            </a:r>
            <a:r>
              <a:rPr lang="ja-JP" altLang="en-US" dirty="0"/>
              <a:t>年～</a:t>
            </a:r>
            <a:r>
              <a:rPr lang="en-US" altLang="ja-JP" dirty="0"/>
              <a:t>2012</a:t>
            </a:r>
            <a:r>
              <a:rPr lang="ja-JP" altLang="en-US" dirty="0"/>
              <a:t>年　岩手県内市町村別</a:t>
            </a:r>
            <a:br>
              <a:rPr lang="en-US" altLang="ja-JP" dirty="0"/>
            </a:br>
            <a:r>
              <a:rPr lang="ja-JP" altLang="en-US" dirty="0"/>
              <a:t>標準化死亡比（ベイズ推定値）（男）</a:t>
            </a:r>
            <a:br>
              <a:rPr lang="en-US" altLang="ja-JP" dirty="0"/>
            </a:br>
            <a:r>
              <a:rPr lang="ja-JP" altLang="en-US" sz="2400" dirty="0"/>
              <a:t>（東日本大震災による死亡を除いた場合の参考値）</a:t>
            </a:r>
            <a:endParaRPr kumimoji="1" lang="ja-JP" altLang="en-US" sz="3200" dirty="0"/>
          </a:p>
        </p:txBody>
      </p:sp>
    </p:spTree>
    <p:extLst>
      <p:ext uri="{BB962C8B-B14F-4D97-AF65-F5344CB8AC3E}">
        <p14:creationId xmlns:p14="http://schemas.microsoft.com/office/powerpoint/2010/main" val="1219777821"/>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F8109E1-E47C-1409-B5F3-A9B99C3D2214}"/>
              </a:ext>
            </a:extLst>
          </p:cNvPr>
          <p:cNvPicPr>
            <a:picLocks noChangeAspect="1"/>
          </p:cNvPicPr>
          <p:nvPr/>
        </p:nvPicPr>
        <p:blipFill>
          <a:blip r:embed="rId2"/>
          <a:stretch>
            <a:fillRect/>
          </a:stretch>
        </p:blipFill>
        <p:spPr>
          <a:xfrm>
            <a:off x="-19988" y="579620"/>
            <a:ext cx="10153338" cy="6129977"/>
          </a:xfrm>
          <a:prstGeom prst="rect">
            <a:avLst/>
          </a:prstGeom>
        </p:spPr>
      </p:pic>
      <p:sp>
        <p:nvSpPr>
          <p:cNvPr id="5" name="正方形/長方形 4"/>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7" name="タイトル 1">
            <a:extLst>
              <a:ext uri="{FF2B5EF4-FFF2-40B4-BE49-F238E27FC236}">
                <a16:creationId xmlns:a16="http://schemas.microsoft.com/office/drawing/2014/main" id="{EFFF1B6C-A7A8-CC8A-F154-1C42620BEAC8}"/>
              </a:ext>
            </a:extLst>
          </p:cNvPr>
          <p:cNvSpPr txBox="1">
            <a:spLocks/>
          </p:cNvSpPr>
          <p:nvPr/>
        </p:nvSpPr>
        <p:spPr bwMode="auto">
          <a:xfrm>
            <a:off x="197518" y="-131251"/>
            <a:ext cx="9815512" cy="137962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a:ln>
                  <a:noFill/>
                </a:ln>
                <a:solidFill>
                  <a:srgbClr val="FFFF00"/>
                </a:solidFill>
                <a:effectLst/>
                <a:uLnTx/>
                <a:uFillTx/>
                <a:latin typeface="Arial Narrow"/>
                <a:ea typeface="ＭＳ Ｐゴシック"/>
                <a:cs typeface="+mj-cs"/>
              </a:rPr>
              <a:t>2013</a:t>
            </a:r>
            <a:r>
              <a:rPr kumimoji="1" lang="ja-JP" altLang="en-US" sz="4000" b="0" i="0" u="none" strike="noStrike" kern="0" cap="none" spc="0" normalizeH="0" baseline="0" noProof="0">
                <a:ln>
                  <a:noFill/>
                </a:ln>
                <a:solidFill>
                  <a:srgbClr val="FFFF00"/>
                </a:solidFill>
                <a:effectLst/>
                <a:uLnTx/>
                <a:uFillTx/>
                <a:latin typeface="Arial Narrow"/>
                <a:ea typeface="ＭＳ Ｐゴシック"/>
                <a:cs typeface="+mj-cs"/>
              </a:rPr>
              <a:t>年～</a:t>
            </a:r>
            <a:r>
              <a:rPr kumimoji="1" lang="en-US" altLang="ja-JP" sz="4000" b="0" i="0" u="none" strike="noStrike" kern="0" cap="none" spc="0" normalizeH="0" baseline="0" noProof="0">
                <a:ln>
                  <a:noFill/>
                </a:ln>
                <a:solidFill>
                  <a:srgbClr val="FFFF00"/>
                </a:solidFill>
                <a:effectLst/>
                <a:uLnTx/>
                <a:uFillTx/>
                <a:latin typeface="Arial Narrow"/>
                <a:ea typeface="ＭＳ Ｐゴシック"/>
                <a:cs typeface="+mj-cs"/>
              </a:rPr>
              <a:t>2017</a:t>
            </a:r>
            <a:r>
              <a:rPr kumimoji="1" lang="ja-JP" altLang="en-US" sz="4000" b="0" i="0" u="none" strike="noStrike" kern="0" cap="none" spc="0" normalizeH="0" baseline="0" noProof="0">
                <a:ln>
                  <a:noFill/>
                </a:ln>
                <a:solidFill>
                  <a:srgbClr val="FFFF00"/>
                </a:solidFill>
                <a:effectLst/>
                <a:uLnTx/>
                <a:uFillTx/>
                <a:latin typeface="Arial Narrow"/>
                <a:ea typeface="ＭＳ Ｐゴシック"/>
                <a:cs typeface="+mj-cs"/>
              </a:rPr>
              <a:t>年　岩手県内市町村別</a:t>
            </a:r>
            <a:br>
              <a:rPr kumimoji="1" lang="en-US" altLang="ja-JP" sz="4000" b="0" i="0" u="none" strike="noStrike" kern="0" cap="none" spc="0" normalizeH="0" baseline="0" noProof="0">
                <a:ln>
                  <a:noFill/>
                </a:ln>
                <a:solidFill>
                  <a:srgbClr val="FFFF00"/>
                </a:solidFill>
                <a:effectLst/>
                <a:uLnTx/>
                <a:uFillTx/>
                <a:latin typeface="Arial Narrow"/>
                <a:ea typeface="ＭＳ Ｐゴシック"/>
                <a:cs typeface="+mj-cs"/>
              </a:rPr>
            </a:br>
            <a:r>
              <a:rPr kumimoji="1" lang="ja-JP" altLang="en-US" sz="4000" b="0" i="0" u="none" strike="noStrike" kern="0" cap="none" spc="0" normalizeH="0" baseline="0" noProof="0">
                <a:ln>
                  <a:noFill/>
                </a:ln>
                <a:solidFill>
                  <a:srgbClr val="FFFF00"/>
                </a:solidFill>
                <a:effectLst/>
                <a:uLnTx/>
                <a:uFillTx/>
                <a:latin typeface="Arial Narrow"/>
                <a:ea typeface="ＭＳ Ｐゴシック"/>
                <a:cs typeface="+mj-cs"/>
              </a:rPr>
              <a:t>標準化死亡比（ベイズ推定値）（男）</a:t>
            </a:r>
            <a:endParaRPr kumimoji="1" lang="ja-JP" altLang="en-US" sz="3200" b="0" i="0" u="none" strike="noStrike" kern="0" cap="none" spc="0" normalizeH="0" baseline="0" noProof="0" dirty="0">
              <a:ln>
                <a:noFill/>
              </a:ln>
              <a:solidFill>
                <a:srgbClr val="FFFF00"/>
              </a:solidFill>
              <a:effectLst/>
              <a:uLnTx/>
              <a:uFillTx/>
              <a:latin typeface="Arial Narrow"/>
              <a:ea typeface="ＭＳ Ｐゴシック"/>
              <a:cs typeface="+mj-cs"/>
            </a:endParaRPr>
          </a:p>
        </p:txBody>
      </p:sp>
    </p:spTree>
    <p:extLst>
      <p:ext uri="{BB962C8B-B14F-4D97-AF65-F5344CB8AC3E}">
        <p14:creationId xmlns:p14="http://schemas.microsoft.com/office/powerpoint/2010/main" val="1144687291"/>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5FE5C42-5936-7D70-5E82-7E15C5104988}"/>
              </a:ext>
            </a:extLst>
          </p:cNvPr>
          <p:cNvPicPr>
            <a:picLocks noChangeAspect="1"/>
          </p:cNvPicPr>
          <p:nvPr/>
        </p:nvPicPr>
        <p:blipFill>
          <a:blip r:embed="rId2"/>
          <a:stretch>
            <a:fillRect/>
          </a:stretch>
        </p:blipFill>
        <p:spPr>
          <a:xfrm>
            <a:off x="-1" y="591870"/>
            <a:ext cx="10013031" cy="6127630"/>
          </a:xfrm>
          <a:prstGeom prst="rect">
            <a:avLst/>
          </a:prstGeom>
        </p:spPr>
      </p:pic>
      <p:sp>
        <p:nvSpPr>
          <p:cNvPr id="7" name="タイトル 1">
            <a:extLst>
              <a:ext uri="{FF2B5EF4-FFF2-40B4-BE49-F238E27FC236}">
                <a16:creationId xmlns:a16="http://schemas.microsoft.com/office/drawing/2014/main" id="{EFFF1B6C-A7A8-CC8A-F154-1C42620BEAC8}"/>
              </a:ext>
            </a:extLst>
          </p:cNvPr>
          <p:cNvSpPr txBox="1">
            <a:spLocks/>
          </p:cNvSpPr>
          <p:nvPr/>
        </p:nvSpPr>
        <p:spPr bwMode="auto">
          <a:xfrm>
            <a:off x="197518" y="-131251"/>
            <a:ext cx="9815512" cy="137962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2018</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年～</a:t>
            </a: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2022</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年　岩手県内市町村別</a:t>
            </a:r>
            <a:b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b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標準化死亡比（ベイズ推定値）（男）</a:t>
            </a:r>
            <a:endParaRPr kumimoji="1" lang="ja-JP" altLang="en-US" sz="3200" b="0" i="0" u="none" strike="noStrike" kern="0" cap="none" spc="0" normalizeH="0" baseline="0" noProof="0" dirty="0">
              <a:ln>
                <a:noFill/>
              </a:ln>
              <a:solidFill>
                <a:srgbClr val="FFFF00"/>
              </a:solidFill>
              <a:effectLst/>
              <a:uLnTx/>
              <a:uFillTx/>
              <a:latin typeface="Arial Narrow"/>
              <a:ea typeface="ＭＳ Ｐゴシック"/>
              <a:cs typeface="+mj-cs"/>
            </a:endParaRPr>
          </a:p>
        </p:txBody>
      </p:sp>
      <p:sp>
        <p:nvSpPr>
          <p:cNvPr id="8" name="テキスト ボックス 7">
            <a:extLst>
              <a:ext uri="{FF2B5EF4-FFF2-40B4-BE49-F238E27FC236}">
                <a16:creationId xmlns:a16="http://schemas.microsoft.com/office/drawing/2014/main" id="{9AC74A71-4E29-53C3-14D7-59C12E59A81A}"/>
              </a:ext>
            </a:extLst>
          </p:cNvPr>
          <p:cNvSpPr txBox="1"/>
          <p:nvPr/>
        </p:nvSpPr>
        <p:spPr>
          <a:xfrm>
            <a:off x="5142432" y="6611779"/>
            <a:ext cx="514456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https://www.mhlw.go.jp/toukei/saikin/hw/jinkou/other/hoken24/index.html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12002165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A19FAD8-EE91-4F13-91A3-D80589B664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83660"/>
            <a:ext cx="10287000" cy="6274340"/>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2000</a:t>
            </a:r>
            <a:r>
              <a:rPr kumimoji="1" lang="ja-JP" altLang="en-US" dirty="0"/>
              <a:t>年　岩手県内市町村別平均寿命（</a:t>
            </a:r>
            <a:r>
              <a:rPr lang="ja-JP" altLang="en-US" dirty="0"/>
              <a:t>女</a:t>
            </a:r>
            <a:r>
              <a:rPr kumimoji="1" lang="ja-JP" altLang="en-US" dirty="0"/>
              <a:t>）</a:t>
            </a:r>
          </a:p>
        </p:txBody>
      </p:sp>
      <p:sp>
        <p:nvSpPr>
          <p:cNvPr id="6" name="正方形/長方形 5"/>
          <p:cNvSpPr/>
          <p:nvPr/>
        </p:nvSpPr>
        <p:spPr>
          <a:xfrm>
            <a:off x="6193724" y="6450810"/>
            <a:ext cx="4093276"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http://www.mhlw.go.jp/toukei/saikin/hw/life/ckts00/</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54364744"/>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F76241E-A274-42D3-9F53-82FEBF14FE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35900"/>
            <a:ext cx="10284843" cy="6322100"/>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2005</a:t>
            </a:r>
            <a:r>
              <a:rPr kumimoji="1" lang="ja-JP" altLang="en-US" dirty="0"/>
              <a:t>年　岩手県内市町村別平均寿命（</a:t>
            </a:r>
            <a:r>
              <a:rPr lang="ja-JP" altLang="en-US" dirty="0"/>
              <a:t>女</a:t>
            </a:r>
            <a:r>
              <a:rPr kumimoji="1" lang="ja-JP" altLang="en-US" dirty="0"/>
              <a:t>）</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http://www.mhlw.go.jp/toukei/saikin/hw/life/ckts05/</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557069000"/>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447FBD7-D850-421B-A5A5-71D71CBE6A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23707"/>
            <a:ext cx="10284843" cy="6334293"/>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2010</a:t>
            </a:r>
            <a:r>
              <a:rPr kumimoji="1" lang="ja-JP" altLang="en-US" dirty="0"/>
              <a:t>年　岩手県内市町村別平均寿命（</a:t>
            </a:r>
            <a:r>
              <a:rPr lang="ja-JP" altLang="en-US" dirty="0"/>
              <a:t>女</a:t>
            </a:r>
            <a:r>
              <a:rPr kumimoji="1" lang="ja-JP" altLang="en-US" dirty="0"/>
              <a:t>）</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http://www.mhlw.go.jp/toukei/saikin/hw/life/ckts10/</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475894551"/>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D9A73D0-74DC-492C-A58F-D304CDCE94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23707"/>
            <a:ext cx="10284843" cy="6334293"/>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2015</a:t>
            </a:r>
            <a:r>
              <a:rPr kumimoji="1" lang="ja-JP" altLang="en-US" dirty="0"/>
              <a:t>年　岩手県内市町村別平均寿命（</a:t>
            </a:r>
            <a:r>
              <a:rPr lang="ja-JP" altLang="en-US" dirty="0"/>
              <a:t>女</a:t>
            </a:r>
            <a:r>
              <a:rPr kumimoji="1" lang="ja-JP" altLang="en-US" dirty="0"/>
              <a:t>）</a:t>
            </a:r>
          </a:p>
        </p:txBody>
      </p:sp>
      <p:sp>
        <p:nvSpPr>
          <p:cNvPr id="8" name="正方形/長方形 7">
            <a:extLst>
              <a:ext uri="{FF2B5EF4-FFF2-40B4-BE49-F238E27FC236}">
                <a16:creationId xmlns:a16="http://schemas.microsoft.com/office/drawing/2014/main" id="{ED1C7E47-7D6D-40DB-9C39-FB41A3FAC9C1}"/>
              </a:ext>
            </a:extLst>
          </p:cNvPr>
          <p:cNvSpPr/>
          <p:nvPr/>
        </p:nvSpPr>
        <p:spPr>
          <a:xfrm>
            <a:off x="5430741" y="6550223"/>
            <a:ext cx="4940245" cy="307777"/>
          </a:xfrm>
          <a:prstGeom prst="rect">
            <a:avLst/>
          </a:prstGeom>
        </p:spPr>
        <p:txBody>
          <a:bodyPr wrap="square">
            <a:spAutoFit/>
          </a:bodyPr>
          <a:lstStyle/>
          <a:p>
            <a:r>
              <a:rPr lang="en-US" altLang="ja-JP" sz="1400" u="sng" dirty="0">
                <a:solidFill>
                  <a:srgbClr val="0000FF"/>
                </a:solidFill>
                <a:effectLst/>
                <a:latin typeface="ＭＳ Ｐゴシック" panose="020B0600070205080204" pitchFamily="50" charset="-128"/>
                <a:hlinkClick r:id="rId3"/>
              </a:rPr>
              <a:t>http://www.mhlw.go.jp/toukei/saikin/hw/life/ckts15/index.html</a:t>
            </a:r>
            <a:r>
              <a:rPr lang="en-US" altLang="ja-JP" sz="1400" dirty="0"/>
              <a:t> </a:t>
            </a:r>
            <a:endParaRPr lang="ja-JP" altLang="en-US" sz="1400" dirty="0"/>
          </a:p>
        </p:txBody>
      </p:sp>
    </p:spTree>
    <p:extLst>
      <p:ext uri="{BB962C8B-B14F-4D97-AF65-F5344CB8AC3E}">
        <p14:creationId xmlns:p14="http://schemas.microsoft.com/office/powerpoint/2010/main" val="3368825210"/>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555633"/>
            <a:ext cx="10648061" cy="6139635"/>
          </a:xfrm>
          <a:prstGeom prst="rect">
            <a:avLst/>
          </a:prstGeom>
        </p:spPr>
      </p:pic>
      <p:sp>
        <p:nvSpPr>
          <p:cNvPr id="7" name="タイトル 1"/>
          <p:cNvSpPr>
            <a:spLocks noGrp="1"/>
          </p:cNvSpPr>
          <p:nvPr>
            <p:ph type="title"/>
          </p:nvPr>
        </p:nvSpPr>
        <p:spPr>
          <a:xfrm>
            <a:off x="198815" y="71251"/>
            <a:ext cx="9815512" cy="985652"/>
          </a:xfrm>
        </p:spPr>
        <p:txBody>
          <a:bodyPr/>
          <a:lstStyle/>
          <a:p>
            <a:r>
              <a:rPr kumimoji="1" lang="en-US" altLang="ja-JP" dirty="0"/>
              <a:t>2003</a:t>
            </a:r>
            <a:r>
              <a:rPr kumimoji="1" lang="ja-JP" altLang="en-US" dirty="0"/>
              <a:t>年～</a:t>
            </a:r>
            <a:r>
              <a:rPr kumimoji="1" lang="en-US" altLang="ja-JP" dirty="0"/>
              <a:t>2007</a:t>
            </a:r>
            <a:r>
              <a:rPr kumimoji="1" lang="ja-JP" altLang="en-US" dirty="0"/>
              <a:t>年　岩手県内市町村別</a:t>
            </a:r>
            <a:br>
              <a:rPr kumimoji="1" lang="en-US" altLang="ja-JP" dirty="0"/>
            </a:br>
            <a:r>
              <a:rPr kumimoji="1" lang="ja-JP" altLang="en-US" dirty="0"/>
              <a:t>標準化死亡比（ベイズ推定値）（</a:t>
            </a:r>
            <a:r>
              <a:rPr lang="ja-JP" altLang="en-US" dirty="0"/>
              <a:t>女</a:t>
            </a:r>
            <a:r>
              <a:rPr kumimoji="1" lang="ja-JP" altLang="en-US" dirty="0"/>
              <a:t>）</a:t>
            </a:r>
            <a:endParaRPr kumimoji="1" lang="ja-JP" altLang="en-US" dirty="0">
              <a:solidFill>
                <a:schemeClr val="bg1"/>
              </a:solidFill>
            </a:endParaRPr>
          </a:p>
        </p:txBody>
      </p:sp>
      <p:sp>
        <p:nvSpPr>
          <p:cNvPr id="6" name="正方形/長方形 5"/>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26048825"/>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F892CF9-A45C-BC35-0904-7AB553524C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886" y="555633"/>
            <a:ext cx="10287000" cy="6139634"/>
          </a:xfrm>
          <a:prstGeom prst="rect">
            <a:avLst/>
          </a:prstGeom>
        </p:spPr>
      </p:pic>
      <p:sp>
        <p:nvSpPr>
          <p:cNvPr id="8" name="タイトル 1"/>
          <p:cNvSpPr>
            <a:spLocks noGrp="1"/>
          </p:cNvSpPr>
          <p:nvPr>
            <p:ph type="title"/>
          </p:nvPr>
        </p:nvSpPr>
        <p:spPr>
          <a:xfrm>
            <a:off x="198815" y="32120"/>
            <a:ext cx="9815512" cy="1379621"/>
          </a:xfrm>
        </p:spPr>
        <p:txBody>
          <a:bodyPr/>
          <a:lstStyle/>
          <a:p>
            <a:r>
              <a:rPr lang="en-US" altLang="ja-JP" dirty="0"/>
              <a:t>2008</a:t>
            </a:r>
            <a:r>
              <a:rPr lang="ja-JP" altLang="en-US" dirty="0"/>
              <a:t>年～</a:t>
            </a:r>
            <a:r>
              <a:rPr lang="en-US" altLang="ja-JP" dirty="0"/>
              <a:t>2012</a:t>
            </a:r>
            <a:r>
              <a:rPr lang="ja-JP" altLang="en-US" dirty="0"/>
              <a:t>年　岩手県内市町村別</a:t>
            </a:r>
            <a:br>
              <a:rPr lang="en-US" altLang="ja-JP" dirty="0"/>
            </a:br>
            <a:r>
              <a:rPr lang="ja-JP" altLang="en-US" dirty="0"/>
              <a:t>標準化死亡比（ベイズ推定値）（女）</a:t>
            </a:r>
            <a:br>
              <a:rPr lang="en-US" altLang="ja-JP" dirty="0"/>
            </a:br>
            <a:r>
              <a:rPr lang="ja-JP" altLang="en-US" sz="2400" dirty="0"/>
              <a:t>（東日本大震災による死亡を除いた場合の参考値）</a:t>
            </a:r>
            <a:endParaRPr kumimoji="1" lang="ja-JP" altLang="en-US" sz="3200" dirty="0"/>
          </a:p>
        </p:txBody>
      </p:sp>
      <p:sp>
        <p:nvSpPr>
          <p:cNvPr id="7" name="正方形/長方形 6"/>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221751160"/>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594349F-8C45-FB5B-5BF7-89DFD22201B8}"/>
              </a:ext>
            </a:extLst>
          </p:cNvPr>
          <p:cNvPicPr>
            <a:picLocks noChangeAspect="1"/>
          </p:cNvPicPr>
          <p:nvPr/>
        </p:nvPicPr>
        <p:blipFill>
          <a:blip r:embed="rId2"/>
          <a:stretch>
            <a:fillRect/>
          </a:stretch>
        </p:blipFill>
        <p:spPr>
          <a:xfrm>
            <a:off x="0" y="541259"/>
            <a:ext cx="10243153" cy="6181750"/>
          </a:xfrm>
          <a:prstGeom prst="rect">
            <a:avLst/>
          </a:prstGeom>
        </p:spPr>
      </p:pic>
      <p:sp>
        <p:nvSpPr>
          <p:cNvPr id="8" name="タイトル 1"/>
          <p:cNvSpPr>
            <a:spLocks noGrp="1"/>
          </p:cNvSpPr>
          <p:nvPr>
            <p:ph type="title"/>
          </p:nvPr>
        </p:nvSpPr>
        <p:spPr>
          <a:xfrm>
            <a:off x="198815" y="-7639"/>
            <a:ext cx="9815512" cy="1135479"/>
          </a:xfrm>
        </p:spPr>
        <p:txBody>
          <a:bodyPr/>
          <a:lstStyle/>
          <a:p>
            <a:r>
              <a:rPr lang="en-US" altLang="ja-JP" dirty="0"/>
              <a:t>2013</a:t>
            </a:r>
            <a:r>
              <a:rPr lang="ja-JP" altLang="en-US" dirty="0"/>
              <a:t>年～</a:t>
            </a:r>
            <a:r>
              <a:rPr lang="en-US" altLang="ja-JP" dirty="0"/>
              <a:t>2017</a:t>
            </a:r>
            <a:r>
              <a:rPr lang="ja-JP" altLang="en-US" dirty="0"/>
              <a:t>年　岩手県内市町村別</a:t>
            </a:r>
            <a:br>
              <a:rPr lang="en-US" altLang="ja-JP" dirty="0"/>
            </a:br>
            <a:r>
              <a:rPr lang="ja-JP" altLang="en-US" dirty="0"/>
              <a:t>標準化死亡比（ベイズ推定値）（女）</a:t>
            </a:r>
            <a:endParaRPr kumimoji="1" lang="ja-JP" altLang="en-US" sz="3200" dirty="0"/>
          </a:p>
        </p:txBody>
      </p:sp>
      <p:sp>
        <p:nvSpPr>
          <p:cNvPr id="7" name="正方形/長方形 6"/>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030713831"/>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045ECA59-4C0A-A683-1811-3649B5EBAC44}"/>
              </a:ext>
            </a:extLst>
          </p:cNvPr>
          <p:cNvPicPr>
            <a:picLocks noChangeAspect="1"/>
          </p:cNvPicPr>
          <p:nvPr/>
        </p:nvPicPr>
        <p:blipFill>
          <a:blip r:embed="rId2"/>
          <a:stretch>
            <a:fillRect/>
          </a:stretch>
        </p:blipFill>
        <p:spPr>
          <a:xfrm>
            <a:off x="20972" y="560100"/>
            <a:ext cx="10242920" cy="6160096"/>
          </a:xfrm>
          <a:prstGeom prst="rect">
            <a:avLst/>
          </a:prstGeom>
        </p:spPr>
      </p:pic>
      <p:sp>
        <p:nvSpPr>
          <p:cNvPr id="8" name="タイトル 1"/>
          <p:cNvSpPr>
            <a:spLocks noGrp="1"/>
          </p:cNvSpPr>
          <p:nvPr>
            <p:ph type="title"/>
          </p:nvPr>
        </p:nvSpPr>
        <p:spPr>
          <a:xfrm>
            <a:off x="198815" y="-7639"/>
            <a:ext cx="9815512" cy="1135479"/>
          </a:xfrm>
        </p:spPr>
        <p:txBody>
          <a:bodyPr/>
          <a:lstStyle/>
          <a:p>
            <a:r>
              <a:rPr lang="en-US" altLang="ja-JP" dirty="0"/>
              <a:t>2018</a:t>
            </a:r>
            <a:r>
              <a:rPr lang="ja-JP" altLang="en-US" dirty="0"/>
              <a:t>年～</a:t>
            </a:r>
            <a:r>
              <a:rPr lang="en-US" altLang="ja-JP" dirty="0"/>
              <a:t>2022</a:t>
            </a:r>
            <a:r>
              <a:rPr lang="ja-JP" altLang="en-US" dirty="0"/>
              <a:t>年　岩手県内市町村別</a:t>
            </a:r>
            <a:br>
              <a:rPr lang="en-US" altLang="ja-JP" dirty="0"/>
            </a:br>
            <a:r>
              <a:rPr lang="ja-JP" altLang="en-US" dirty="0"/>
              <a:t>標準化死亡比（ベイズ推定値）（女）</a:t>
            </a:r>
            <a:endParaRPr kumimoji="1" lang="ja-JP" altLang="en-US" sz="3200" dirty="0"/>
          </a:p>
        </p:txBody>
      </p:sp>
      <p:sp>
        <p:nvSpPr>
          <p:cNvPr id="16" name="テキスト ボックス 15">
            <a:extLst>
              <a:ext uri="{FF2B5EF4-FFF2-40B4-BE49-F238E27FC236}">
                <a16:creationId xmlns:a16="http://schemas.microsoft.com/office/drawing/2014/main" id="{B6C70B2D-5FD7-6866-9FAC-0C88E1B7CC84}"/>
              </a:ext>
            </a:extLst>
          </p:cNvPr>
          <p:cNvSpPr txBox="1"/>
          <p:nvPr/>
        </p:nvSpPr>
        <p:spPr>
          <a:xfrm>
            <a:off x="5142432" y="6611779"/>
            <a:ext cx="514456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https://www.mhlw.go.jp/toukei/saikin/hw/jinkou/other/hoken24/index.html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954450387"/>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2447962"/>
            <a:ext cx="10287000" cy="1962076"/>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延伸の</a:t>
            </a: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要因</a:t>
            </a: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257760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958" y="7143"/>
            <a:ext cx="9135533" cy="6850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636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288A89D-A4D3-0B8C-615C-C93B79C747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85145"/>
            <a:ext cx="10287000" cy="5287710"/>
          </a:xfrm>
          <a:prstGeom prst="rect">
            <a:avLst/>
          </a:prstGeom>
        </p:spPr>
      </p:pic>
      <p:sp>
        <p:nvSpPr>
          <p:cNvPr id="8" name="テキスト ボックス 7">
            <a:extLst>
              <a:ext uri="{FF2B5EF4-FFF2-40B4-BE49-F238E27FC236}">
                <a16:creationId xmlns:a16="http://schemas.microsoft.com/office/drawing/2014/main" id="{754351A0-B40A-6025-E967-BD4A02E71BEB}"/>
              </a:ext>
            </a:extLst>
          </p:cNvPr>
          <p:cNvSpPr txBox="1"/>
          <p:nvPr/>
        </p:nvSpPr>
        <p:spPr>
          <a:xfrm>
            <a:off x="934915" y="6611779"/>
            <a:ext cx="9352085"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https://www.jages.net/library/pressrelease/?action=cabinet_action_main_download&amp;block_id=5437&amp;room_id=549&amp;cabinet_id=320&amp;file_id=14323&amp;upload_id=19512</a:t>
            </a:r>
            <a:endPar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061396878"/>
      </p:ext>
    </p:extLst>
  </p:cSld>
  <p:clrMapOvr>
    <a:masterClrMapping/>
  </p:clrMapOvr>
  <mc:AlternateContent xmlns:mc="http://schemas.openxmlformats.org/markup-compatibility/2006">
    <mc:Choice xmlns:p14="http://schemas.microsoft.com/office/powerpoint/2010/main" Requires="p14">
      <p:transition spd="med" p14:dur="700" advTm="836470">
        <p:fade/>
      </p:transition>
    </mc:Choice>
    <mc:Fallback>
      <p:transition spd="med" advTm="836470">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0A69F-41FD-95C5-D3E1-5F929866E716}"/>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48B0733-E180-ECFF-7D01-A1A22CBEF1C4}"/>
              </a:ext>
            </a:extLst>
          </p:cNvPr>
          <p:cNvSpPr txBox="1"/>
          <p:nvPr/>
        </p:nvSpPr>
        <p:spPr>
          <a:xfrm>
            <a:off x="0" y="2613392"/>
            <a:ext cx="10512813" cy="163121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運動・スポーツが盛んな地域に暮らすだけで長生き</a:t>
            </a:r>
            <a:br>
              <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br>
            <a:br>
              <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br>
            <a:r>
              <a:rPr kumimoji="1" lang="ja-JP" altLang="en-US" sz="28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－参加者が地域に</a:t>
            </a:r>
            <a:r>
              <a:rPr kumimoji="1" lang="en-US" altLang="ja-JP" sz="28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1</a:t>
            </a:r>
            <a:r>
              <a:rPr kumimoji="1" lang="ja-JP" altLang="en-US" sz="28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割多いと、全死因とがん死亡リスクが</a:t>
            </a:r>
            <a:r>
              <a:rPr kumimoji="1" lang="en-US" altLang="ja-JP" sz="28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11</a:t>
            </a:r>
            <a:r>
              <a:rPr kumimoji="1" lang="ja-JP" altLang="en-US" sz="28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％減－</a:t>
            </a:r>
            <a:endParaRPr kumimoji="1" lang="ja-JP" altLang="en-US" sz="3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5175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72FD8FF-F5C3-F4C4-B4BA-299AA8D42FA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001632" y="0"/>
            <a:ext cx="8283737" cy="5731965"/>
          </a:xfrm>
          <a:prstGeom prst="rect">
            <a:avLst/>
          </a:prstGeom>
        </p:spPr>
      </p:pic>
      <p:pic>
        <p:nvPicPr>
          <p:cNvPr id="6" name="図 5">
            <a:extLst>
              <a:ext uri="{FF2B5EF4-FFF2-40B4-BE49-F238E27FC236}">
                <a16:creationId xmlns:a16="http://schemas.microsoft.com/office/drawing/2014/main" id="{C566CB66-CD8B-3ECA-2C62-132350A17B3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8629" y="5813682"/>
            <a:ext cx="4849741" cy="921207"/>
          </a:xfrm>
          <a:prstGeom prst="rect">
            <a:avLst/>
          </a:prstGeom>
        </p:spPr>
      </p:pic>
      <p:sp>
        <p:nvSpPr>
          <p:cNvPr id="8" name="テキスト ボックス 7">
            <a:extLst>
              <a:ext uri="{FF2B5EF4-FFF2-40B4-BE49-F238E27FC236}">
                <a16:creationId xmlns:a16="http://schemas.microsoft.com/office/drawing/2014/main" id="{754351A0-B40A-6025-E967-BD4A02E71BEB}"/>
              </a:ext>
            </a:extLst>
          </p:cNvPr>
          <p:cNvSpPr txBox="1"/>
          <p:nvPr/>
        </p:nvSpPr>
        <p:spPr>
          <a:xfrm>
            <a:off x="934915" y="6611779"/>
            <a:ext cx="9352085"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https://www.jages.net/library/pressrelease/?action=cabinet_action_main_download&amp;block_id=5437&amp;room_id=549&amp;cabinet_id=320&amp;file_id=14323&amp;upload_id=19512</a:t>
            </a:r>
            <a:endPar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 name="正方形/長方形 8">
            <a:extLst>
              <a:ext uri="{FF2B5EF4-FFF2-40B4-BE49-F238E27FC236}">
                <a16:creationId xmlns:a16="http://schemas.microsoft.com/office/drawing/2014/main" id="{89B02E33-10C9-972E-6AB5-AB3C8D627501}"/>
              </a:ext>
            </a:extLst>
          </p:cNvPr>
          <p:cNvSpPr/>
          <p:nvPr/>
        </p:nvSpPr>
        <p:spPr>
          <a:xfrm>
            <a:off x="2256504" y="3762655"/>
            <a:ext cx="3165987" cy="1346238"/>
          </a:xfrm>
          <a:prstGeom prst="rect">
            <a:avLst/>
          </a:prstGeom>
          <a:solidFill>
            <a:srgbClr val="DCEAF7"/>
          </a:solidFill>
          <a:ln>
            <a:solidFill>
              <a:schemeClr val="accent1">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運動・スポーツグループに</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月</a:t>
            </a:r>
            <a:r>
              <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rPr>
              <a:t>1</a:t>
            </a: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回以上参加している</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2800" b="0" i="0" u="none" strike="noStrike" kern="1200" cap="none" spc="0" normalizeH="0" baseline="0" noProof="0" dirty="0">
                <a:ln>
                  <a:noFill/>
                </a:ln>
                <a:solidFill>
                  <a:srgbClr val="DAEDEF">
                    <a:lumMod val="50000"/>
                  </a:srgbClr>
                </a:solidFill>
                <a:effectLst/>
                <a:highlight>
                  <a:srgbClr val="FFFF00"/>
                </a:highlight>
                <a:uLnTx/>
                <a:uFillTx/>
                <a:latin typeface="Arial"/>
                <a:ea typeface="ＭＳ Ｐゴシック"/>
                <a:cs typeface="+mn-cs"/>
              </a:rPr>
              <a:t>個人</a:t>
            </a:r>
            <a:r>
              <a:rPr kumimoji="1" lang="ja-JP" altLang="en-US" sz="320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への効果</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ＭＳ Ｐゴシック"/>
                <a:cs typeface="+mn-cs"/>
              </a:rPr>
              <a:t>（月</a:t>
            </a:r>
            <a:r>
              <a:rPr kumimoji="1" lang="en-US" altLang="ja-JP" sz="1200" b="0" i="0" u="none" strike="noStrike" kern="1200" cap="none" spc="0" normalizeH="0" baseline="0" noProof="0" dirty="0">
                <a:ln>
                  <a:noFill/>
                </a:ln>
                <a:solidFill>
                  <a:srgbClr val="000000"/>
                </a:solidFill>
                <a:effectLst/>
                <a:uLnTx/>
                <a:uFillTx/>
                <a:latin typeface="Arial"/>
                <a:ea typeface="ＭＳ Ｐゴシック"/>
                <a:cs typeface="+mn-cs"/>
              </a:rPr>
              <a:t>1</a:t>
            </a:r>
            <a:r>
              <a:rPr kumimoji="1" lang="ja-JP" altLang="en-US" sz="1200" b="0" i="0" u="none" strike="noStrike" kern="1200" cap="none" spc="0" normalizeH="0" baseline="0" noProof="0" dirty="0">
                <a:ln>
                  <a:noFill/>
                </a:ln>
                <a:solidFill>
                  <a:srgbClr val="000000"/>
                </a:solidFill>
                <a:effectLst/>
                <a:uLnTx/>
                <a:uFillTx/>
                <a:latin typeface="Arial"/>
                <a:ea typeface="ＭＳ Ｐゴシック"/>
                <a:cs typeface="+mn-cs"/>
              </a:rPr>
              <a:t>回未満の参加・非参加者との比較）</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0" name="正方形/長方形 9">
            <a:extLst>
              <a:ext uri="{FF2B5EF4-FFF2-40B4-BE49-F238E27FC236}">
                <a16:creationId xmlns:a16="http://schemas.microsoft.com/office/drawing/2014/main" id="{34FB89FF-6005-BC3C-5637-39FEAB0C591F}"/>
              </a:ext>
            </a:extLst>
          </p:cNvPr>
          <p:cNvSpPr/>
          <p:nvPr/>
        </p:nvSpPr>
        <p:spPr>
          <a:xfrm>
            <a:off x="5985376" y="3762655"/>
            <a:ext cx="3165987" cy="1346238"/>
          </a:xfrm>
          <a:prstGeom prst="rect">
            <a:avLst/>
          </a:prstGeom>
          <a:solidFill>
            <a:srgbClr val="FBE3D6"/>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運動・スポーツグループ</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参加割合（月</a:t>
            </a:r>
            <a:r>
              <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rPr>
              <a:t>1</a:t>
            </a: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回以上）が</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rPr>
              <a:t>1</a:t>
            </a: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割多い</a:t>
            </a:r>
            <a:r>
              <a:rPr kumimoji="1" lang="ja-JP" altLang="en-US" sz="320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2800" b="0" i="0" u="none" strike="noStrike" kern="1200" cap="none" spc="0" normalizeH="0" baseline="0" noProof="0" dirty="0">
                <a:ln>
                  <a:noFill/>
                </a:ln>
                <a:solidFill>
                  <a:srgbClr val="C00000"/>
                </a:solidFill>
                <a:effectLst/>
                <a:highlight>
                  <a:srgbClr val="FFFF00"/>
                </a:highlight>
                <a:uLnTx/>
                <a:uFillTx/>
                <a:latin typeface="Arial"/>
                <a:ea typeface="ＭＳ Ｐゴシック"/>
                <a:cs typeface="+mn-cs"/>
              </a:rPr>
              <a:t>地域</a:t>
            </a:r>
            <a:r>
              <a:rPr kumimoji="1" lang="ja-JP" altLang="en-US" sz="320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に</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暮らしている効果</a:t>
            </a:r>
          </a:p>
        </p:txBody>
      </p:sp>
      <p:pic>
        <p:nvPicPr>
          <p:cNvPr id="16" name="図 15" descr="時計, 記号 が含まれている画像&#10;&#10;AI によって生成されたコンテンツは間違っている可能性があります。">
            <a:extLst>
              <a:ext uri="{FF2B5EF4-FFF2-40B4-BE49-F238E27FC236}">
                <a16:creationId xmlns:a16="http://schemas.microsoft.com/office/drawing/2014/main" id="{16B15954-7E3D-E355-B9ED-CA3850A88E5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15666" y="958144"/>
            <a:ext cx="2873547" cy="1568244"/>
          </a:xfrm>
          <a:prstGeom prst="rect">
            <a:avLst/>
          </a:prstGeom>
        </p:spPr>
      </p:pic>
      <p:pic>
        <p:nvPicPr>
          <p:cNvPr id="14" name="図 13" descr="時計, 雪 が含まれている画像&#10;&#10;AI によって生成されたコンテンツは間違っている可能性があります。">
            <a:extLst>
              <a:ext uri="{FF2B5EF4-FFF2-40B4-BE49-F238E27FC236}">
                <a16:creationId xmlns:a16="http://schemas.microsoft.com/office/drawing/2014/main" id="{5D42D98E-DF57-FE34-07DE-27C0933AF94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494209" y="1693953"/>
            <a:ext cx="2952703" cy="1869406"/>
          </a:xfrm>
          <a:prstGeom prst="rect">
            <a:avLst/>
          </a:prstGeom>
        </p:spPr>
      </p:pic>
      <p:sp>
        <p:nvSpPr>
          <p:cNvPr id="11" name="思考の吹き出し: 雲形 10">
            <a:extLst>
              <a:ext uri="{FF2B5EF4-FFF2-40B4-BE49-F238E27FC236}">
                <a16:creationId xmlns:a16="http://schemas.microsoft.com/office/drawing/2014/main" id="{278CF485-E2E5-1FF1-12F9-2948EF1F6A35}"/>
              </a:ext>
            </a:extLst>
          </p:cNvPr>
          <p:cNvSpPr/>
          <p:nvPr/>
        </p:nvSpPr>
        <p:spPr>
          <a:xfrm>
            <a:off x="5914105" y="2861607"/>
            <a:ext cx="3165987" cy="710381"/>
          </a:xfrm>
          <a:prstGeom prst="cloudCallout">
            <a:avLst>
              <a:gd name="adj1" fmla="val -27952"/>
              <a:gd name="adj2" fmla="val -134296"/>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wrap="none" lIns="0" tIns="144000" rIns="0" bIns="14400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1" u="none" strike="noStrike" kern="1200" cap="none" spc="0" normalizeH="0" baseline="0" noProof="0" dirty="0">
                <a:ln>
                  <a:noFill/>
                </a:ln>
                <a:solidFill>
                  <a:srgbClr val="000000"/>
                </a:solidFill>
                <a:effectLst/>
                <a:uLnTx/>
                <a:uFillTx/>
                <a:latin typeface="Arial"/>
                <a:ea typeface="ＭＳ Ｐゴシック"/>
                <a:cs typeface="+mn-cs"/>
              </a:rPr>
              <a:t>周囲が参加で長生き</a:t>
            </a:r>
            <a:r>
              <a:rPr kumimoji="1" lang="en-US" altLang="ja-JP" sz="1800" b="0" i="1" u="none" strike="noStrike" kern="1200" cap="none" spc="0" normalizeH="0" baseline="0" noProof="0" dirty="0">
                <a:ln>
                  <a:noFill/>
                </a:ln>
                <a:solidFill>
                  <a:srgbClr val="000000"/>
                </a:solidFill>
                <a:effectLst/>
                <a:uLnTx/>
                <a:uFillTx/>
                <a:latin typeface="Arial"/>
                <a:ea typeface="ＭＳ Ｐゴシック"/>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rPr>
              <a:t>（約</a:t>
            </a:r>
            <a:r>
              <a:rPr kumimoji="1" lang="en-US" altLang="ja-JP" sz="1600" b="0" i="1" u="none" strike="noStrike" kern="1200" cap="none" spc="0" normalizeH="0" baseline="0" noProof="0" dirty="0">
                <a:ln>
                  <a:noFill/>
                </a:ln>
                <a:solidFill>
                  <a:srgbClr val="000000"/>
                </a:solidFill>
                <a:effectLst/>
                <a:uLnTx/>
                <a:uFillTx/>
                <a:latin typeface="Arial"/>
                <a:ea typeface="ＭＳ Ｐゴシック"/>
                <a:cs typeface="+mn-cs"/>
              </a:rPr>
              <a:t>1</a:t>
            </a:r>
            <a:r>
              <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rPr>
              <a:t>歳分に相当）</a:t>
            </a:r>
            <a:endParaRPr kumimoji="1" lang="ja-JP" altLang="en-US" sz="3600" b="0" i="1"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2" name="思考の吹き出し: 雲形 11">
            <a:extLst>
              <a:ext uri="{FF2B5EF4-FFF2-40B4-BE49-F238E27FC236}">
                <a16:creationId xmlns:a16="http://schemas.microsoft.com/office/drawing/2014/main" id="{E9A3A386-A6CE-CD73-8F96-E855459D00AB}"/>
              </a:ext>
            </a:extLst>
          </p:cNvPr>
          <p:cNvSpPr/>
          <p:nvPr/>
        </p:nvSpPr>
        <p:spPr>
          <a:xfrm>
            <a:off x="5914105" y="2861607"/>
            <a:ext cx="3165987" cy="710381"/>
          </a:xfrm>
          <a:prstGeom prst="cloudCallout">
            <a:avLst>
              <a:gd name="adj1" fmla="val 20651"/>
              <a:gd name="adj2" fmla="val -133604"/>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wrap="none" lIns="0" tIns="144000" rIns="0" bIns="14400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1" u="none" strike="noStrike" kern="1200" cap="none" spc="0" normalizeH="0" baseline="0" noProof="0" dirty="0">
                <a:ln>
                  <a:noFill/>
                </a:ln>
                <a:solidFill>
                  <a:srgbClr val="000000"/>
                </a:solidFill>
                <a:effectLst/>
                <a:uLnTx/>
                <a:uFillTx/>
                <a:latin typeface="Arial"/>
                <a:ea typeface="ＭＳ Ｐゴシック"/>
                <a:cs typeface="+mn-cs"/>
              </a:rPr>
              <a:t>周囲が参加で長生き</a:t>
            </a:r>
            <a:r>
              <a:rPr kumimoji="1" lang="en-US" altLang="ja-JP" sz="1800" b="0" i="1" u="none" strike="noStrike" kern="1200" cap="none" spc="0" normalizeH="0" baseline="0" noProof="0" dirty="0">
                <a:ln>
                  <a:noFill/>
                </a:ln>
                <a:solidFill>
                  <a:srgbClr val="000000"/>
                </a:solidFill>
                <a:effectLst/>
                <a:uLnTx/>
                <a:uFillTx/>
                <a:latin typeface="Arial"/>
                <a:ea typeface="ＭＳ Ｐゴシック"/>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rPr>
              <a:t>（約</a:t>
            </a:r>
            <a:r>
              <a:rPr kumimoji="1" lang="en-US" altLang="ja-JP" sz="1600" b="0" i="1" u="none" strike="noStrike" kern="1200" cap="none" spc="0" normalizeH="0" baseline="0" noProof="0" dirty="0">
                <a:ln>
                  <a:noFill/>
                </a:ln>
                <a:solidFill>
                  <a:srgbClr val="000000"/>
                </a:solidFill>
                <a:effectLst/>
                <a:uLnTx/>
                <a:uFillTx/>
                <a:latin typeface="Arial"/>
                <a:ea typeface="ＭＳ Ｐゴシック"/>
                <a:cs typeface="+mn-cs"/>
              </a:rPr>
              <a:t>1</a:t>
            </a:r>
            <a:r>
              <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rPr>
              <a:t>歳分に相当）</a:t>
            </a:r>
            <a:endParaRPr kumimoji="1" lang="ja-JP" altLang="en-US" sz="3600" b="0" i="1"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 name="思考の吹き出し: 雲形 1">
            <a:extLst>
              <a:ext uri="{FF2B5EF4-FFF2-40B4-BE49-F238E27FC236}">
                <a16:creationId xmlns:a16="http://schemas.microsoft.com/office/drawing/2014/main" id="{2A0C784F-ABB0-7E05-89A5-51C7002B0C11}"/>
              </a:ext>
            </a:extLst>
          </p:cNvPr>
          <p:cNvSpPr/>
          <p:nvPr/>
        </p:nvSpPr>
        <p:spPr>
          <a:xfrm>
            <a:off x="2198053" y="1570842"/>
            <a:ext cx="3165987" cy="710381"/>
          </a:xfrm>
          <a:prstGeom prst="cloudCallout">
            <a:avLst>
              <a:gd name="adj1" fmla="val -126"/>
              <a:gd name="adj2" fmla="val 89685"/>
            </a:avLst>
          </a:prstGeom>
          <a:noFill/>
          <a:ln>
            <a:solidFill>
              <a:srgbClr val="156083"/>
            </a:solidFill>
          </a:ln>
        </p:spPr>
        <p:style>
          <a:lnRef idx="2">
            <a:schemeClr val="accent1">
              <a:shade val="15000"/>
            </a:schemeClr>
          </a:lnRef>
          <a:fillRef idx="1">
            <a:schemeClr val="accent1"/>
          </a:fillRef>
          <a:effectRef idx="0">
            <a:schemeClr val="accent1"/>
          </a:effectRef>
          <a:fontRef idx="minor">
            <a:schemeClr val="lt1"/>
          </a:fontRef>
        </p:style>
        <p:txBody>
          <a:bodyPr wrap="none" lIns="0" tIns="144000" rIns="0" bIns="14400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1" u="none" strike="noStrike" kern="1200" cap="none" spc="0" normalizeH="0" baseline="0" noProof="0" dirty="0">
                <a:ln>
                  <a:noFill/>
                </a:ln>
                <a:solidFill>
                  <a:srgbClr val="000000"/>
                </a:solidFill>
                <a:effectLst/>
                <a:uLnTx/>
                <a:uFillTx/>
                <a:latin typeface="Arial"/>
                <a:ea typeface="ＭＳ Ｐゴシック"/>
                <a:cs typeface="+mn-cs"/>
              </a:rPr>
              <a:t>個人が参加で長生き</a:t>
            </a:r>
            <a:r>
              <a:rPr kumimoji="1" lang="en-US" altLang="ja-JP" sz="1800" b="0" i="1" u="none" strike="noStrike" kern="1200" cap="none" spc="0" normalizeH="0" baseline="0" noProof="0" dirty="0">
                <a:ln>
                  <a:noFill/>
                </a:ln>
                <a:solidFill>
                  <a:srgbClr val="000000"/>
                </a:solidFill>
                <a:effectLst/>
                <a:uLnTx/>
                <a:uFillTx/>
                <a:latin typeface="Arial"/>
                <a:ea typeface="ＭＳ Ｐゴシック"/>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rPr>
              <a:t>（約</a:t>
            </a:r>
            <a:r>
              <a:rPr kumimoji="1" lang="en-US" altLang="ja-JP" sz="1600" b="0" i="1" u="none" strike="noStrike" kern="1200" cap="none" spc="0" normalizeH="0" baseline="0" noProof="0" dirty="0">
                <a:ln>
                  <a:noFill/>
                </a:ln>
                <a:solidFill>
                  <a:srgbClr val="000000"/>
                </a:solidFill>
                <a:effectLst/>
                <a:uLnTx/>
                <a:uFillTx/>
                <a:latin typeface="Arial"/>
                <a:ea typeface="ＭＳ Ｐゴシック"/>
                <a:cs typeface="+mn-cs"/>
              </a:rPr>
              <a:t>2</a:t>
            </a:r>
            <a:r>
              <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rPr>
              <a:t>歳分に相当）</a:t>
            </a:r>
            <a:endParaRPr kumimoji="1" lang="ja-JP" altLang="en-US" sz="3600" b="0" i="1"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55014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2000"/>
                                        <p:tgtEl>
                                          <p:spTgt spid="1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F78EA64-D83F-3F9F-4B78-CDEDF5CBE0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95514"/>
            <a:ext cx="10287000" cy="5466972"/>
          </a:xfrm>
          <a:prstGeom prst="rect">
            <a:avLst/>
          </a:prstGeom>
        </p:spPr>
      </p:pic>
      <p:sp>
        <p:nvSpPr>
          <p:cNvPr id="2" name="テキスト ボックス 1">
            <a:extLst>
              <a:ext uri="{FF2B5EF4-FFF2-40B4-BE49-F238E27FC236}">
                <a16:creationId xmlns:a16="http://schemas.microsoft.com/office/drawing/2014/main" id="{1BF05611-FC9A-7060-8E76-20F5365F0095}"/>
              </a:ext>
            </a:extLst>
          </p:cNvPr>
          <p:cNvSpPr txBox="1"/>
          <p:nvPr/>
        </p:nvSpPr>
        <p:spPr>
          <a:xfrm>
            <a:off x="573833" y="6611779"/>
            <a:ext cx="971316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https://www.jages.net/library/pressrelease/?action=cabinet_action_main_download&amp;block_id=1900&amp;room_id=549&amp;cabinet_id=155&amp;file_id=7586&amp;upload_id=9182</a:t>
            </a:r>
            <a:endPar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1419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0A69F-41FD-95C5-D3E1-5F929866E716}"/>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48B0733-E180-ECFF-7D01-A1A22CBEF1C4}"/>
              </a:ext>
            </a:extLst>
          </p:cNvPr>
          <p:cNvSpPr txBox="1"/>
          <p:nvPr/>
        </p:nvSpPr>
        <p:spPr>
          <a:xfrm>
            <a:off x="2484760" y="1997839"/>
            <a:ext cx="5317481" cy="286232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運動を週</a:t>
            </a:r>
            <a:r>
              <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2</a:t>
            </a:r>
            <a:r>
              <a:rPr kumimoji="1" lang="ja-JP" altLang="en-US"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回以上</a:t>
            </a:r>
            <a:endPar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または誰かと一緒にすると</a:t>
            </a:r>
            <a:endPar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2</a:t>
            </a:r>
            <a:r>
              <a:rPr kumimoji="1" lang="ja-JP" altLang="en-US" sz="36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年後の抑うつが半減</a:t>
            </a:r>
            <a:endParaRPr kumimoji="1" lang="ja-JP" altLang="en-US" sz="3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94336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1CDC0F6-E6C9-DFBD-3960-65D6B7ABDD3C}"/>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201454" y="0"/>
            <a:ext cx="7884090" cy="6389161"/>
          </a:xfrm>
          <a:prstGeom prst="rect">
            <a:avLst/>
          </a:prstGeom>
        </p:spPr>
      </p:pic>
      <p:sp>
        <p:nvSpPr>
          <p:cNvPr id="12" name="テキスト ボックス 11">
            <a:extLst>
              <a:ext uri="{FF2B5EF4-FFF2-40B4-BE49-F238E27FC236}">
                <a16:creationId xmlns:a16="http://schemas.microsoft.com/office/drawing/2014/main" id="{067D9000-01ED-D128-9414-FA2F9E4F5DD2}"/>
              </a:ext>
            </a:extLst>
          </p:cNvPr>
          <p:cNvSpPr txBox="1"/>
          <p:nvPr/>
        </p:nvSpPr>
        <p:spPr>
          <a:xfrm>
            <a:off x="573833" y="6611779"/>
            <a:ext cx="971316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https://www.jages.net/library/pressrelease/?action=cabinet_action_main_download&amp;block_id=1900&amp;room_id=549&amp;cabinet_id=155&amp;file_id=7586&amp;upload_id=9182</a:t>
            </a:r>
            <a:endPar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0" name="図 9" descr="図形&#10;&#10;AI 生成コンテンツは誤りを含む可能性があります。">
            <a:extLst>
              <a:ext uri="{FF2B5EF4-FFF2-40B4-BE49-F238E27FC236}">
                <a16:creationId xmlns:a16="http://schemas.microsoft.com/office/drawing/2014/main" id="{07CE3075-DF7A-BFB4-A61F-AA4763731B8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39165" y="1045030"/>
            <a:ext cx="1315794" cy="4176214"/>
          </a:xfrm>
          <a:prstGeom prst="rect">
            <a:avLst/>
          </a:prstGeom>
        </p:spPr>
      </p:pic>
      <p:pic>
        <p:nvPicPr>
          <p:cNvPr id="13" name="図 12" descr="図形&#10;&#10;AI 生成コンテンツは誤りを含む可能性があります。">
            <a:extLst>
              <a:ext uri="{FF2B5EF4-FFF2-40B4-BE49-F238E27FC236}">
                <a16:creationId xmlns:a16="http://schemas.microsoft.com/office/drawing/2014/main" id="{E07CB546-CA00-D4EC-F077-7C63B11DB16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814821" y="1625091"/>
            <a:ext cx="1163238" cy="3556457"/>
          </a:xfrm>
          <a:prstGeom prst="rect">
            <a:avLst/>
          </a:prstGeom>
        </p:spPr>
      </p:pic>
      <p:pic>
        <p:nvPicPr>
          <p:cNvPr id="15" name="図 14" descr="図形 が含まれている画像&#10;&#10;AI 生成コンテンツは誤りを含む可能性があります。">
            <a:extLst>
              <a:ext uri="{FF2B5EF4-FFF2-40B4-BE49-F238E27FC236}">
                <a16:creationId xmlns:a16="http://schemas.microsoft.com/office/drawing/2014/main" id="{3E4A14A8-A505-4114-CE64-6C5B93A6D67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619142" y="1322270"/>
            <a:ext cx="1287190" cy="3880637"/>
          </a:xfrm>
          <a:prstGeom prst="rect">
            <a:avLst/>
          </a:prstGeom>
        </p:spPr>
      </p:pic>
      <p:pic>
        <p:nvPicPr>
          <p:cNvPr id="17" name="図 16" descr="図形, 正方形&#10;&#10;AI 生成コンテンツは誤りを含む可能性があります。">
            <a:extLst>
              <a:ext uri="{FF2B5EF4-FFF2-40B4-BE49-F238E27FC236}">
                <a16:creationId xmlns:a16="http://schemas.microsoft.com/office/drawing/2014/main" id="{D267F54A-D945-EBF1-BA0E-B476D5F11663}"/>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896580" y="1412630"/>
            <a:ext cx="1077426" cy="3785289"/>
          </a:xfrm>
          <a:prstGeom prst="rect">
            <a:avLst/>
          </a:prstGeom>
        </p:spPr>
      </p:pic>
      <p:sp>
        <p:nvSpPr>
          <p:cNvPr id="7" name="吹き出し: 角を丸めた四角形 6">
            <a:extLst>
              <a:ext uri="{FF2B5EF4-FFF2-40B4-BE49-F238E27FC236}">
                <a16:creationId xmlns:a16="http://schemas.microsoft.com/office/drawing/2014/main" id="{A137F862-B9FA-4B40-C935-89C03F896937}"/>
              </a:ext>
            </a:extLst>
          </p:cNvPr>
          <p:cNvSpPr/>
          <p:nvPr/>
        </p:nvSpPr>
        <p:spPr>
          <a:xfrm>
            <a:off x="1748218" y="3422536"/>
            <a:ext cx="2916000" cy="673741"/>
          </a:xfrm>
          <a:prstGeom prst="wedgeRoundRectCallout">
            <a:avLst>
              <a:gd name="adj1" fmla="val 42441"/>
              <a:gd name="adj2" fmla="val -124238"/>
              <a:gd name="adj3" fmla="val 16667"/>
            </a:avLst>
          </a:prstGeom>
          <a:solidFill>
            <a:srgbClr val="E3EFD9"/>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運動なしに比べ、</a:t>
            </a:r>
            <a:r>
              <a:rPr kumimoji="1" lang="en-US" altLang="ja-JP"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2</a:t>
            </a: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年後に</a:t>
            </a:r>
            <a:endParaRPr kumimoji="1" lang="en-US" altLang="ja-JP"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抑うつがある確率は</a:t>
            </a:r>
            <a:r>
              <a:rPr kumimoji="1" lang="en-US" altLang="ja-JP"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48</a:t>
            </a: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％低下</a:t>
            </a:r>
          </a:p>
        </p:txBody>
      </p:sp>
      <p:sp>
        <p:nvSpPr>
          <p:cNvPr id="8" name="吹き出し: 角を丸めた四角形 7">
            <a:extLst>
              <a:ext uri="{FF2B5EF4-FFF2-40B4-BE49-F238E27FC236}">
                <a16:creationId xmlns:a16="http://schemas.microsoft.com/office/drawing/2014/main" id="{C5218D7E-743E-B7E8-34FB-BCD3603F8581}"/>
              </a:ext>
            </a:extLst>
          </p:cNvPr>
          <p:cNvSpPr/>
          <p:nvPr/>
        </p:nvSpPr>
        <p:spPr>
          <a:xfrm>
            <a:off x="5764106" y="3422536"/>
            <a:ext cx="2916000" cy="673741"/>
          </a:xfrm>
          <a:prstGeom prst="wedgeRoundRectCallout">
            <a:avLst>
              <a:gd name="adj1" fmla="val 41316"/>
              <a:gd name="adj2" fmla="val -125600"/>
              <a:gd name="adj3" fmla="val 16667"/>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運動なしに比べ、</a:t>
            </a:r>
            <a:r>
              <a:rPr kumimoji="1" lang="en-US" altLang="ja-JP"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2</a:t>
            </a: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年後に</a:t>
            </a:r>
            <a:endParaRPr kumimoji="1" lang="en-US" altLang="ja-JP"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抑うつがある確率は</a:t>
            </a:r>
            <a:r>
              <a:rPr kumimoji="1" lang="en-US" altLang="ja-JP"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47</a:t>
            </a:r>
            <a:r>
              <a:rPr kumimoji="1" lang="ja-JP" altLang="en-US" sz="1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％低下</a:t>
            </a:r>
          </a:p>
        </p:txBody>
      </p:sp>
    </p:spTree>
    <p:extLst>
      <p:ext uri="{BB962C8B-B14F-4D97-AF65-F5344CB8AC3E}">
        <p14:creationId xmlns:p14="http://schemas.microsoft.com/office/powerpoint/2010/main" val="286045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7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0A69F-41FD-95C5-D3E1-5F929866E716}"/>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48B0733-E180-ECFF-7D01-A1A22CBEF1C4}"/>
              </a:ext>
            </a:extLst>
          </p:cNvPr>
          <p:cNvSpPr txBox="1"/>
          <p:nvPr/>
        </p:nvSpPr>
        <p:spPr>
          <a:xfrm>
            <a:off x="278225" y="2490282"/>
            <a:ext cx="9730549" cy="187743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様々な活動の複数実施とフレイルへのリスク</a:t>
            </a:r>
            <a:endParaRPr kumimoji="1" lang="en-US" altLang="ja-JP" sz="40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40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－フレイル予防には「人とのつながり」が重要－</a:t>
            </a:r>
            <a:endParaRPr kumimoji="1" lang="ja-JP" altLang="en-US" sz="3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 name="テキスト ボックス 3">
            <a:extLst>
              <a:ext uri="{FF2B5EF4-FFF2-40B4-BE49-F238E27FC236}">
                <a16:creationId xmlns:a16="http://schemas.microsoft.com/office/drawing/2014/main" id="{07479698-EFFA-4ADA-3584-FED2B50DCCBF}"/>
              </a:ext>
            </a:extLst>
          </p:cNvPr>
          <p:cNvSpPr txBox="1"/>
          <p:nvPr/>
        </p:nvSpPr>
        <p:spPr>
          <a:xfrm>
            <a:off x="5142272" y="6611779"/>
            <a:ext cx="514472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https://www.tyojyu.or.jp/kankoubutsu/gyoseki/pdf/R2_frailty_gyosekishu.pdf</a:t>
            </a:r>
            <a:endPar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B733D967-1F07-BEE5-7697-A3C6C916DC29}"/>
              </a:ext>
            </a:extLst>
          </p:cNvPr>
          <p:cNvSpPr txBox="1"/>
          <p:nvPr/>
        </p:nvSpPr>
        <p:spPr>
          <a:xfrm>
            <a:off x="1419533" y="6365558"/>
            <a:ext cx="886746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吉澤裕世，田中友規，飯島勝矢：地域 在住高齢者における身体・文化・地域活動の重複実施とフレイルとの関係 . 日本公衆衛生雑誌2019; 66(6): 306-316.</a:t>
            </a:r>
          </a:p>
        </p:txBody>
      </p:sp>
    </p:spTree>
    <p:extLst>
      <p:ext uri="{BB962C8B-B14F-4D97-AF65-F5344CB8AC3E}">
        <p14:creationId xmlns:p14="http://schemas.microsoft.com/office/powerpoint/2010/main" val="426614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0A69F-41FD-95C5-D3E1-5F929866E716}"/>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48B0733-E180-ECFF-7D01-A1A22CBEF1C4}"/>
              </a:ext>
            </a:extLst>
          </p:cNvPr>
          <p:cNvSpPr txBox="1"/>
          <p:nvPr/>
        </p:nvSpPr>
        <p:spPr>
          <a:xfrm>
            <a:off x="278226" y="601847"/>
            <a:ext cx="9730549" cy="187743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様々な活動の複数実施とフレイルへのリスク</a:t>
            </a:r>
            <a:endParaRPr kumimoji="1" lang="en-US" altLang="ja-JP" sz="40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40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Times New Roman"/>
              </a:rPr>
              <a:t>－フレイル予防には「人とのつながり」が重要－</a:t>
            </a:r>
            <a:endParaRPr kumimoji="1" lang="ja-JP" altLang="en-US" sz="3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 name="テキスト ボックス 3">
            <a:extLst>
              <a:ext uri="{FF2B5EF4-FFF2-40B4-BE49-F238E27FC236}">
                <a16:creationId xmlns:a16="http://schemas.microsoft.com/office/drawing/2014/main" id="{07479698-EFFA-4ADA-3584-FED2B50DCCBF}"/>
              </a:ext>
            </a:extLst>
          </p:cNvPr>
          <p:cNvSpPr txBox="1"/>
          <p:nvPr/>
        </p:nvSpPr>
        <p:spPr>
          <a:xfrm>
            <a:off x="5142272" y="6611779"/>
            <a:ext cx="514472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https://www.tyojyu.or.jp/kankoubutsu/gyoseki/pdf/R2_frailty_gyosekishu.pdf</a:t>
            </a:r>
            <a:endPar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B733D967-1F07-BEE5-7697-A3C6C916DC29}"/>
              </a:ext>
            </a:extLst>
          </p:cNvPr>
          <p:cNvSpPr txBox="1"/>
          <p:nvPr/>
        </p:nvSpPr>
        <p:spPr>
          <a:xfrm>
            <a:off x="1419533" y="6365558"/>
            <a:ext cx="886746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吉澤裕世，田中友規，飯島勝矢：地域 在住高齢者における身体・文化・地域活動の重複実施とフレイルとの関係 . 日本公衆衛生雑誌2019; 66(6): 306-316.</a:t>
            </a:r>
          </a:p>
        </p:txBody>
      </p:sp>
      <p:pic>
        <p:nvPicPr>
          <p:cNvPr id="5" name="図 4">
            <a:extLst>
              <a:ext uri="{FF2B5EF4-FFF2-40B4-BE49-F238E27FC236}">
                <a16:creationId xmlns:a16="http://schemas.microsoft.com/office/drawing/2014/main" id="{02214FBE-A329-3AF8-8176-DABA769361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9346" y="2716397"/>
            <a:ext cx="2348309" cy="3324639"/>
          </a:xfrm>
          <a:prstGeom prst="rect">
            <a:avLst/>
          </a:prstGeom>
        </p:spPr>
      </p:pic>
      <p:sp>
        <p:nvSpPr>
          <p:cNvPr id="7" name="テキスト ボックス 6">
            <a:extLst>
              <a:ext uri="{FF2B5EF4-FFF2-40B4-BE49-F238E27FC236}">
                <a16:creationId xmlns:a16="http://schemas.microsoft.com/office/drawing/2014/main" id="{1B15D1D2-FB45-4AA9-EAC5-D5C88D6D4C9E}"/>
              </a:ext>
            </a:extLst>
          </p:cNvPr>
          <p:cNvSpPr txBox="1"/>
          <p:nvPr/>
        </p:nvSpPr>
        <p:spPr>
          <a:xfrm>
            <a:off x="6414280" y="5603132"/>
            <a:ext cx="569387"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ゴシック" panose="020B0609070205080204" pitchFamily="49" charset="-128"/>
                <a:ea typeface="ＭＳ ゴシック" panose="020B0609070205080204" pitchFamily="49" charset="-128"/>
                <a:cs typeface="+mn-cs"/>
              </a:rPr>
              <a:t>p12</a:t>
            </a:r>
            <a:endPar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ゴシック" panose="020B0609070205080204" pitchFamily="49" charset="-128"/>
              <a:ea typeface="ＭＳ ゴシック" panose="020B0609070205080204" pitchFamily="49" charset="-128"/>
              <a:cs typeface="+mn-cs"/>
            </a:endParaRPr>
          </a:p>
        </p:txBody>
      </p:sp>
    </p:spTree>
    <p:extLst>
      <p:ext uri="{BB962C8B-B14F-4D97-AF65-F5344CB8AC3E}">
        <p14:creationId xmlns:p14="http://schemas.microsoft.com/office/powerpoint/2010/main" val="139585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E9EF34F6-8D44-27C4-8E1E-602321DDB01F}"/>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0158" y="-18138"/>
            <a:ext cx="10166684" cy="6853944"/>
          </a:xfrm>
          <a:prstGeom prst="rect">
            <a:avLst/>
          </a:prstGeom>
        </p:spPr>
      </p:pic>
      <p:sp>
        <p:nvSpPr>
          <p:cNvPr id="8" name="テキスト ボックス 7">
            <a:extLst>
              <a:ext uri="{FF2B5EF4-FFF2-40B4-BE49-F238E27FC236}">
                <a16:creationId xmlns:a16="http://schemas.microsoft.com/office/drawing/2014/main" id="{36B76C88-B9B0-D9A7-778E-627133DDDC07}"/>
              </a:ext>
            </a:extLst>
          </p:cNvPr>
          <p:cNvSpPr txBox="1"/>
          <p:nvPr/>
        </p:nvSpPr>
        <p:spPr>
          <a:xfrm>
            <a:off x="4749132" y="1562918"/>
            <a:ext cx="1968138"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運動習慣なし</a:t>
            </a:r>
            <a:endParaRPr kumimoji="1" lang="en-US" altLang="ja-JP"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他の活動あり</a:t>
            </a:r>
          </a:p>
        </p:txBody>
      </p:sp>
      <p:sp>
        <p:nvSpPr>
          <p:cNvPr id="9" name="テキスト ボックス 8">
            <a:extLst>
              <a:ext uri="{FF2B5EF4-FFF2-40B4-BE49-F238E27FC236}">
                <a16:creationId xmlns:a16="http://schemas.microsoft.com/office/drawing/2014/main" id="{625F7B4D-CC9C-5AAE-F32F-DAB34A9E06B3}"/>
              </a:ext>
            </a:extLst>
          </p:cNvPr>
          <p:cNvSpPr txBox="1"/>
          <p:nvPr/>
        </p:nvSpPr>
        <p:spPr>
          <a:xfrm>
            <a:off x="7589519" y="1115682"/>
            <a:ext cx="1968138"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運動習慣あり</a:t>
            </a:r>
            <a:endParaRPr kumimoji="1" lang="en-US" altLang="ja-JP"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他の活動なし</a:t>
            </a:r>
          </a:p>
        </p:txBody>
      </p:sp>
      <p:sp>
        <p:nvSpPr>
          <p:cNvPr id="10" name="四角形: 角を丸くする 9">
            <a:extLst>
              <a:ext uri="{FF2B5EF4-FFF2-40B4-BE49-F238E27FC236}">
                <a16:creationId xmlns:a16="http://schemas.microsoft.com/office/drawing/2014/main" id="{EE16A88C-3F63-145B-EF9A-3AAA457D47CA}"/>
              </a:ext>
            </a:extLst>
          </p:cNvPr>
          <p:cNvSpPr/>
          <p:nvPr/>
        </p:nvSpPr>
        <p:spPr>
          <a:xfrm>
            <a:off x="5238201" y="2748538"/>
            <a:ext cx="990000" cy="3937739"/>
          </a:xfrm>
          <a:prstGeom prst="roundRect">
            <a:avLst/>
          </a:prstGeom>
          <a:noFill/>
          <a:ln w="539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游ゴシック" panose="020F0502020204030204"/>
              <a:ea typeface="游ゴシック" panose="020B0400000000000000" pitchFamily="50" charset="-128"/>
              <a:cs typeface="+mn-cs"/>
            </a:endParaRPr>
          </a:p>
        </p:txBody>
      </p:sp>
      <p:sp>
        <p:nvSpPr>
          <p:cNvPr id="11" name="四角形: 角を丸くする 10">
            <a:extLst>
              <a:ext uri="{FF2B5EF4-FFF2-40B4-BE49-F238E27FC236}">
                <a16:creationId xmlns:a16="http://schemas.microsoft.com/office/drawing/2014/main" id="{7033832D-0DA1-85CC-CBE6-4BB9A6886BA3}"/>
              </a:ext>
            </a:extLst>
          </p:cNvPr>
          <p:cNvSpPr/>
          <p:nvPr/>
        </p:nvSpPr>
        <p:spPr>
          <a:xfrm>
            <a:off x="8207827" y="1916861"/>
            <a:ext cx="900000" cy="4752000"/>
          </a:xfrm>
          <a:prstGeom prst="roundRect">
            <a:avLst/>
          </a:prstGeom>
          <a:noFill/>
          <a:ln w="539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游ゴシック" panose="020F0502020204030204"/>
              <a:ea typeface="游ゴシック" panose="020B0400000000000000" pitchFamily="50" charset="-128"/>
              <a:cs typeface="+mn-cs"/>
            </a:endParaRPr>
          </a:p>
        </p:txBody>
      </p:sp>
      <p:sp>
        <p:nvSpPr>
          <p:cNvPr id="2" name="四角形: 角を丸くする 1">
            <a:extLst>
              <a:ext uri="{FF2B5EF4-FFF2-40B4-BE49-F238E27FC236}">
                <a16:creationId xmlns:a16="http://schemas.microsoft.com/office/drawing/2014/main" id="{D46214D1-9E03-7855-7913-79A41631F6FF}"/>
              </a:ext>
            </a:extLst>
          </p:cNvPr>
          <p:cNvSpPr/>
          <p:nvPr/>
        </p:nvSpPr>
        <p:spPr>
          <a:xfrm>
            <a:off x="2183676" y="2868777"/>
            <a:ext cx="900000" cy="3780000"/>
          </a:xfrm>
          <a:prstGeom prst="roundRect">
            <a:avLst/>
          </a:prstGeom>
          <a:noFill/>
          <a:ln w="38100">
            <a:solidFill>
              <a:srgbClr val="4C7EB6"/>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游ゴシック" panose="020F0502020204030204"/>
              <a:ea typeface="游ゴシック" panose="020B0400000000000000" pitchFamily="50" charset="-128"/>
              <a:cs typeface="+mn-cs"/>
            </a:endParaRPr>
          </a:p>
        </p:txBody>
      </p:sp>
      <p:sp>
        <p:nvSpPr>
          <p:cNvPr id="3" name="四角形: 角を丸くする 2">
            <a:extLst>
              <a:ext uri="{FF2B5EF4-FFF2-40B4-BE49-F238E27FC236}">
                <a16:creationId xmlns:a16="http://schemas.microsoft.com/office/drawing/2014/main" id="{D8B09882-9EC2-EB1F-71C4-C9919DAEEFD8}"/>
              </a:ext>
            </a:extLst>
          </p:cNvPr>
          <p:cNvSpPr/>
          <p:nvPr/>
        </p:nvSpPr>
        <p:spPr>
          <a:xfrm>
            <a:off x="9174411" y="39330"/>
            <a:ext cx="864000" cy="6609447"/>
          </a:xfrm>
          <a:prstGeom prst="roundRect">
            <a:avLst/>
          </a:prstGeom>
          <a:noFill/>
          <a:ln w="41275">
            <a:solidFill>
              <a:srgbClr val="FF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游ゴシック" panose="020F0502020204030204"/>
              <a:ea typeface="游ゴシック" panose="020B0400000000000000" pitchFamily="50" charset="-128"/>
              <a:cs typeface="+mn-cs"/>
            </a:endParaRPr>
          </a:p>
        </p:txBody>
      </p:sp>
      <p:cxnSp>
        <p:nvCxnSpPr>
          <p:cNvPr id="5" name="直線矢印コネクタ 4">
            <a:extLst>
              <a:ext uri="{FF2B5EF4-FFF2-40B4-BE49-F238E27FC236}">
                <a16:creationId xmlns:a16="http://schemas.microsoft.com/office/drawing/2014/main" id="{92B92487-1190-D497-62E0-72D19F98BA99}"/>
              </a:ext>
            </a:extLst>
          </p:cNvPr>
          <p:cNvCxnSpPr/>
          <p:nvPr/>
        </p:nvCxnSpPr>
        <p:spPr>
          <a:xfrm flipV="1">
            <a:off x="3175819" y="250723"/>
            <a:ext cx="5869858" cy="2556387"/>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0FDEE48A-D81D-C804-B456-0120A09C9881}"/>
              </a:ext>
            </a:extLst>
          </p:cNvPr>
          <p:cNvSpPr txBox="1"/>
          <p:nvPr/>
        </p:nvSpPr>
        <p:spPr>
          <a:xfrm>
            <a:off x="5142272" y="6651107"/>
            <a:ext cx="514472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https://www.tyojyu.or.jp/kankoubutsu/gyoseki/pdf/R2_frailty_gyosekishu.pdf</a:t>
            </a:r>
            <a:endPar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27" name="図 26" descr="アイコン が含まれている画像&#10;&#10;AI 生成コンテンツは誤りを含む可能性があります。">
            <a:extLst>
              <a:ext uri="{FF2B5EF4-FFF2-40B4-BE49-F238E27FC236}">
                <a16:creationId xmlns:a16="http://schemas.microsoft.com/office/drawing/2014/main" id="{9D6A50DC-AAD7-4501-DDE1-4A23FC5C468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48320" y="4247742"/>
            <a:ext cx="779193" cy="2347200"/>
          </a:xfrm>
          <a:prstGeom prst="rect">
            <a:avLst/>
          </a:prstGeom>
        </p:spPr>
      </p:pic>
      <p:pic>
        <p:nvPicPr>
          <p:cNvPr id="29" name="図 28" descr="アイコン&#10;&#10;AI 生成コンテンツは誤りを含む可能性があります。">
            <a:extLst>
              <a:ext uri="{FF2B5EF4-FFF2-40B4-BE49-F238E27FC236}">
                <a16:creationId xmlns:a16="http://schemas.microsoft.com/office/drawing/2014/main" id="{76494947-D613-E892-87A4-C2224E366CD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17491" y="4307522"/>
            <a:ext cx="707539" cy="2268000"/>
          </a:xfrm>
          <a:prstGeom prst="rect">
            <a:avLst/>
          </a:prstGeom>
        </p:spPr>
      </p:pic>
      <p:pic>
        <p:nvPicPr>
          <p:cNvPr id="31" name="図 30" descr="アイコン が含まれている画像&#10;&#10;AI 生成コンテンツは誤りを含む可能性があります。">
            <a:extLst>
              <a:ext uri="{FF2B5EF4-FFF2-40B4-BE49-F238E27FC236}">
                <a16:creationId xmlns:a16="http://schemas.microsoft.com/office/drawing/2014/main" id="{0ECAFB6B-EF0B-182C-3F9C-945AC132E4FB}"/>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150909" y="4290801"/>
            <a:ext cx="851146" cy="2253600"/>
          </a:xfrm>
          <a:prstGeom prst="rect">
            <a:avLst/>
          </a:prstGeom>
        </p:spPr>
      </p:pic>
      <p:pic>
        <p:nvPicPr>
          <p:cNvPr id="33" name="図 32" descr="アイコン&#10;&#10;AI 生成コンテンツは誤りを含む可能性があります。">
            <a:extLst>
              <a:ext uri="{FF2B5EF4-FFF2-40B4-BE49-F238E27FC236}">
                <a16:creationId xmlns:a16="http://schemas.microsoft.com/office/drawing/2014/main" id="{A78CB182-C3D3-6FC5-BA10-9919B9D97DDA}"/>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337511" y="4261165"/>
            <a:ext cx="803496" cy="2304000"/>
          </a:xfrm>
          <a:prstGeom prst="rect">
            <a:avLst/>
          </a:prstGeom>
        </p:spPr>
      </p:pic>
      <p:pic>
        <p:nvPicPr>
          <p:cNvPr id="35" name="図 34" descr="アイコン&#10;&#10;AI 生成コンテンツは誤りを含む可能性があります。">
            <a:extLst>
              <a:ext uri="{FF2B5EF4-FFF2-40B4-BE49-F238E27FC236}">
                <a16:creationId xmlns:a16="http://schemas.microsoft.com/office/drawing/2014/main" id="{C2756CA4-8A41-448B-CF5A-E2B46E798836}"/>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377444" y="4277429"/>
            <a:ext cx="747635" cy="2340000"/>
          </a:xfrm>
          <a:prstGeom prst="rect">
            <a:avLst/>
          </a:prstGeom>
        </p:spPr>
      </p:pic>
      <p:pic>
        <p:nvPicPr>
          <p:cNvPr id="37" name="図 36" descr="アイコン&#10;&#10;AI 生成コンテンツは誤りを含む可能性があります。">
            <a:extLst>
              <a:ext uri="{FF2B5EF4-FFF2-40B4-BE49-F238E27FC236}">
                <a16:creationId xmlns:a16="http://schemas.microsoft.com/office/drawing/2014/main" id="{2EC931C4-13BD-CD18-5DE2-35FBCA24252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344089" y="4260093"/>
            <a:ext cx="706804" cy="2401200"/>
          </a:xfrm>
          <a:prstGeom prst="rect">
            <a:avLst/>
          </a:prstGeom>
        </p:spPr>
      </p:pic>
      <p:pic>
        <p:nvPicPr>
          <p:cNvPr id="39" name="図 38" descr="アイコン&#10;&#10;AI 生成コンテンツは誤りを含む可能性があります。">
            <a:extLst>
              <a:ext uri="{FF2B5EF4-FFF2-40B4-BE49-F238E27FC236}">
                <a16:creationId xmlns:a16="http://schemas.microsoft.com/office/drawing/2014/main" id="{910E09CD-50BD-D885-E4C8-92231BA027A0}"/>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290583" y="4283343"/>
            <a:ext cx="733433" cy="2296800"/>
          </a:xfrm>
          <a:prstGeom prst="rect">
            <a:avLst/>
          </a:prstGeom>
        </p:spPr>
      </p:pic>
      <p:pic>
        <p:nvPicPr>
          <p:cNvPr id="41" name="図 40" descr="アイコン&#10;&#10;AI 生成コンテンツは誤りを含む可能性があります。">
            <a:extLst>
              <a:ext uri="{FF2B5EF4-FFF2-40B4-BE49-F238E27FC236}">
                <a16:creationId xmlns:a16="http://schemas.microsoft.com/office/drawing/2014/main" id="{C164FF4F-1F39-B6B0-9C85-B6769D8E60AD}"/>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76999" y="4269510"/>
            <a:ext cx="711839" cy="2376000"/>
          </a:xfrm>
          <a:prstGeom prst="rect">
            <a:avLst/>
          </a:prstGeom>
        </p:spPr>
      </p:pic>
      <p:sp>
        <p:nvSpPr>
          <p:cNvPr id="42" name="四角形: 角を丸くする 41">
            <a:extLst>
              <a:ext uri="{FF2B5EF4-FFF2-40B4-BE49-F238E27FC236}">
                <a16:creationId xmlns:a16="http://schemas.microsoft.com/office/drawing/2014/main" id="{26D83C9E-CD38-5565-8403-BFC5C4FCE69A}"/>
              </a:ext>
            </a:extLst>
          </p:cNvPr>
          <p:cNvSpPr/>
          <p:nvPr/>
        </p:nvSpPr>
        <p:spPr>
          <a:xfrm>
            <a:off x="278773" y="5030137"/>
            <a:ext cx="1836000" cy="1620000"/>
          </a:xfrm>
          <a:prstGeom prst="roundRect">
            <a:avLst/>
          </a:prstGeom>
          <a:noFill/>
          <a:ln w="41275">
            <a:solidFill>
              <a:srgbClr val="66FF3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游ゴシック" panose="020F0502020204030204"/>
              <a:ea typeface="游ゴシック" panose="020B0400000000000000" pitchFamily="50" charset="-128"/>
              <a:cs typeface="+mn-cs"/>
            </a:endParaRPr>
          </a:p>
        </p:txBody>
      </p:sp>
      <p:sp>
        <p:nvSpPr>
          <p:cNvPr id="43" name="四角形: 角を丸くする 42">
            <a:extLst>
              <a:ext uri="{FF2B5EF4-FFF2-40B4-BE49-F238E27FC236}">
                <a16:creationId xmlns:a16="http://schemas.microsoft.com/office/drawing/2014/main" id="{D94FFC0F-4340-8F18-1451-48343D6E5C32}"/>
              </a:ext>
            </a:extLst>
          </p:cNvPr>
          <p:cNvSpPr/>
          <p:nvPr/>
        </p:nvSpPr>
        <p:spPr>
          <a:xfrm>
            <a:off x="3169798" y="5030137"/>
            <a:ext cx="4968000" cy="1620000"/>
          </a:xfrm>
          <a:prstGeom prst="roundRect">
            <a:avLst/>
          </a:prstGeom>
          <a:noFill/>
          <a:ln w="41275">
            <a:solidFill>
              <a:srgbClr val="66FF3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33836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1500"/>
                                        <p:tgtEl>
                                          <p:spTgt spid="4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2000"/>
                                        <p:tgtEl>
                                          <p:spTgt spid="3"/>
                                        </p:tgtEl>
                                      </p:cBhvr>
                                    </p:animEffect>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1500"/>
                                        <p:tgtEl>
                                          <p:spTgt spid="5"/>
                                        </p:tgtEl>
                                      </p:cBhvr>
                                    </p:animEffect>
                                    <p:set>
                                      <p:cBhvr>
                                        <p:cTn id="29" dur="1" fill="hold">
                                          <p:stCondLst>
                                            <p:cond delay="1499"/>
                                          </p:stCondLst>
                                        </p:cTn>
                                        <p:tgtEl>
                                          <p:spTgt spid="5"/>
                                        </p:tgtEl>
                                        <p:attrNameLst>
                                          <p:attrName>style.visibility</p:attrName>
                                        </p:attrNameLst>
                                      </p:cBhvr>
                                      <p:to>
                                        <p:strVal val="hidden"/>
                                      </p:to>
                                    </p:se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500"/>
                                        <p:tgtEl>
                                          <p:spTgt spid="3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000"/>
                                        <p:tgtEl>
                                          <p:spTgt spid="11"/>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20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500"/>
                                        <p:tgtEl>
                                          <p:spTgt spid="33"/>
                                        </p:tgtEl>
                                      </p:cBhvr>
                                    </p:animEffect>
                                  </p:childTnLst>
                                </p:cTn>
                              </p:par>
                            </p:childTnLst>
                          </p:cTn>
                        </p:par>
                        <p:par>
                          <p:cTn id="47" fill="hold">
                            <p:stCondLst>
                              <p:cond delay="15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20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1500"/>
                                        <p:tgtEl>
                                          <p:spTgt spid="3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1500"/>
                                        <p:tgtEl>
                                          <p:spTgt spid="3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15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500"/>
                                        <p:tgtEl>
                                          <p:spTgt spid="29"/>
                                        </p:tgtEl>
                                      </p:cBhvr>
                                    </p:animEffect>
                                  </p:childTnLst>
                                </p:cTn>
                              </p:par>
                            </p:childTnLst>
                          </p:cTn>
                        </p:par>
                        <p:par>
                          <p:cTn id="75" fill="hold">
                            <p:stCondLst>
                              <p:cond delay="1500"/>
                            </p:stCondLst>
                            <p:childTnLst>
                              <p:par>
                                <p:cTn id="76" presetID="10"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2000"/>
                                        <p:tgtEl>
                                          <p:spTgt spid="42"/>
                                        </p:tgtEl>
                                      </p:cBhvr>
                                    </p:animEffect>
                                  </p:childTnLst>
                                </p:cTn>
                              </p:par>
                            </p:childTnLst>
                          </p:cTn>
                        </p:par>
                        <p:par>
                          <p:cTn id="79" fill="hold">
                            <p:stCondLst>
                              <p:cond delay="3500"/>
                            </p:stCondLst>
                            <p:childTnLst>
                              <p:par>
                                <p:cTn id="80" presetID="10" presetClass="entr" presetSubtype="0"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animBg="1"/>
      <p:bldP spid="2" grpId="0" animBg="1"/>
      <p:bldP spid="3" grpId="0" animBg="1"/>
      <p:bldP spid="42" grpId="0" animBg="1"/>
      <p:bldP spid="43"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40080"/>
            <a:ext cx="5350560" cy="4012920"/>
          </a:xfrm>
          <a:prstGeom prst="rect">
            <a:avLst/>
          </a:prstGeom>
        </p:spPr>
      </p:pic>
      <p:pic>
        <p:nvPicPr>
          <p:cNvPr id="4" name="コンテンツ プレースホルダー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350560" y="-380047"/>
            <a:ext cx="4936440" cy="3702330"/>
          </a:xfrm>
        </p:spPr>
      </p:pic>
      <p:pic>
        <p:nvPicPr>
          <p:cNvPr id="5" name="図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1250" y="3047685"/>
            <a:ext cx="10468250" cy="3779835"/>
          </a:xfrm>
          <a:prstGeom prst="rect">
            <a:avLst/>
          </a:prstGeom>
        </p:spPr>
      </p:pic>
      <p:sp>
        <p:nvSpPr>
          <p:cNvPr id="2" name="テキスト ボックス 1">
            <a:extLst>
              <a:ext uri="{FF2B5EF4-FFF2-40B4-BE49-F238E27FC236}">
                <a16:creationId xmlns:a16="http://schemas.microsoft.com/office/drawing/2014/main" id="{E1E8DFAC-DBD0-11C6-E9DA-64BAD28420BC}"/>
              </a:ext>
            </a:extLst>
          </p:cNvPr>
          <p:cNvSpPr txBox="1"/>
          <p:nvPr/>
        </p:nvSpPr>
        <p:spPr>
          <a:xfrm>
            <a:off x="3749529" y="6396335"/>
            <a:ext cx="2787943"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２０１２年１２月２７日</a:t>
            </a:r>
          </a:p>
        </p:txBody>
      </p:sp>
    </p:spTree>
    <p:extLst>
      <p:ext uri="{BB962C8B-B14F-4D97-AF65-F5344CB8AC3E}">
        <p14:creationId xmlns:p14="http://schemas.microsoft.com/office/powerpoint/2010/main" val="4085512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藤野　恵美\Pictures\2013-01-10\おらほのラジオ体操.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0"/>
            <a:ext cx="10287001" cy="6858000"/>
          </a:xfrm>
          <a:prstGeom prst="rect">
            <a:avLst/>
          </a:prstGeom>
          <a:noFill/>
        </p:spPr>
      </p:pic>
    </p:spTree>
    <p:extLst>
      <p:ext uri="{BB962C8B-B14F-4D97-AF65-F5344CB8AC3E}">
        <p14:creationId xmlns:p14="http://schemas.microsoft.com/office/powerpoint/2010/main" val="264917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043" y="0"/>
            <a:ext cx="10365205" cy="6858000"/>
          </a:xfrm>
          <a:prstGeom prst="rect">
            <a:avLst/>
          </a:prstGeom>
        </p:spPr>
      </p:pic>
      <p:sp>
        <p:nvSpPr>
          <p:cNvPr id="3" name="テキスト ボックス 2"/>
          <p:cNvSpPr txBox="1"/>
          <p:nvPr/>
        </p:nvSpPr>
        <p:spPr>
          <a:xfrm>
            <a:off x="7546449" y="6396335"/>
            <a:ext cx="285206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0" cap="none" spc="0" normalizeH="0" baseline="0" noProof="0" dirty="0">
                <a:ln>
                  <a:noFill/>
                </a:ln>
                <a:solidFill>
                  <a:sysClr val="window" lastClr="FFFFFF"/>
                </a:solidFill>
                <a:effectLst/>
                <a:uLnTx/>
                <a:uFillTx/>
                <a:latin typeface="Times New Roman" pitchFamily="18" charset="0"/>
                <a:ea typeface="ＭＳ Ｐゴシック" pitchFamily="50" charset="-128"/>
                <a:cs typeface="+mn-cs"/>
              </a:rPr>
              <a:t>2015.4.25</a:t>
            </a:r>
            <a:r>
              <a:rPr kumimoji="1" lang="ja-JP" altLang="en-US" sz="2400" b="0" i="0" u="none" strike="noStrike" kern="0" cap="none" spc="0" normalizeH="0" baseline="0" noProof="0" dirty="0">
                <a:ln>
                  <a:noFill/>
                </a:ln>
                <a:solidFill>
                  <a:sysClr val="window" lastClr="FFFFFF"/>
                </a:solidFill>
                <a:effectLst/>
                <a:uLnTx/>
                <a:uFillTx/>
                <a:latin typeface="Times New Roman" pitchFamily="18" charset="0"/>
                <a:ea typeface="ＭＳ Ｐゴシック" pitchFamily="50" charset="-128"/>
                <a:cs typeface="+mn-cs"/>
              </a:rPr>
              <a:t>　公営住宅</a:t>
            </a:r>
          </a:p>
        </p:txBody>
      </p:sp>
    </p:spTree>
    <p:extLst>
      <p:ext uri="{BB962C8B-B14F-4D97-AF65-F5344CB8AC3E}">
        <p14:creationId xmlns:p14="http://schemas.microsoft.com/office/powerpoint/2010/main" val="1674795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6932" y="0"/>
            <a:ext cx="10261601" cy="6858000"/>
          </a:xfrm>
          <a:prstGeom prst="rect">
            <a:avLst/>
          </a:prstGeom>
        </p:spPr>
      </p:pic>
    </p:spTree>
    <p:extLst>
      <p:ext uri="{BB962C8B-B14F-4D97-AF65-F5344CB8AC3E}">
        <p14:creationId xmlns:p14="http://schemas.microsoft.com/office/powerpoint/2010/main" val="117316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466" y="0"/>
            <a:ext cx="10270068" cy="6858000"/>
          </a:xfrm>
          <a:prstGeom prst="rect">
            <a:avLst/>
          </a:prstGeom>
        </p:spPr>
      </p:pic>
    </p:spTree>
    <p:extLst>
      <p:ext uri="{BB962C8B-B14F-4D97-AF65-F5344CB8AC3E}">
        <p14:creationId xmlns:p14="http://schemas.microsoft.com/office/powerpoint/2010/main" val="142353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10370338" cy="6858000"/>
          </a:xfrm>
          <a:prstGeom prst="rect">
            <a:avLst/>
          </a:prstGeom>
        </p:spPr>
      </p:pic>
    </p:spTree>
    <p:extLst>
      <p:ext uri="{BB962C8B-B14F-4D97-AF65-F5344CB8AC3E}">
        <p14:creationId xmlns:p14="http://schemas.microsoft.com/office/powerpoint/2010/main" val="353265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B8D8BBB-C07D-4B10-BD68-4B39206480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64240" y="485344"/>
            <a:ext cx="3015070" cy="5986168"/>
          </a:xfrm>
          <a:prstGeom prst="rect">
            <a:avLst/>
          </a:prstGeom>
        </p:spPr>
      </p:pic>
      <p:sp>
        <p:nvSpPr>
          <p:cNvPr id="8" name="Text Box 2"/>
          <p:cNvSpPr txBox="1">
            <a:spLocks noChangeArrowheads="1"/>
          </p:cNvSpPr>
          <p:nvPr/>
        </p:nvSpPr>
        <p:spPr bwMode="auto">
          <a:xfrm rot="10800000" flipV="1">
            <a:off x="-1589" y="1061276"/>
            <a:ext cx="8203165" cy="4524315"/>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6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だから</a:t>
            </a:r>
          </a:p>
          <a:p>
            <a:pPr marL="0" marR="0" lvl="0" indent="0" algn="l" defTabSz="914400" rtl="0" eaLnBrk="0" fontAlgn="base" latinLnBrk="0" hangingPunct="0">
              <a:lnSpc>
                <a:spcPct val="16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33CCFF"/>
                </a:solidFill>
                <a:effectLst/>
                <a:uLnTx/>
                <a:uFillTx/>
                <a:latin typeface="Times New Roman" pitchFamily="18" charset="0"/>
                <a:ea typeface="ＭＳ Ｐゴシック" pitchFamily="50" charset="-128"/>
                <a:cs typeface="+mn-cs"/>
              </a:rPr>
              <a:t>　</a:t>
            </a:r>
            <a:r>
              <a:rPr kumimoji="1" lang="ja-JP" altLang="en-US" sz="6000" b="0" i="0" u="none" strike="noStrike" kern="1200" cap="none" spc="0" normalizeH="0" baseline="0" noProof="0" dirty="0">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はまって</a:t>
            </a:r>
            <a:r>
              <a:rPr kumimoji="1" lang="ja-JP" altLang="en-US" sz="6000" b="0" i="0" u="none" strike="noStrike" kern="1200" cap="none" spc="0" normalizeH="0" baseline="0" noProof="0" dirty="0" err="1">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けら</a:t>
            </a:r>
            <a:r>
              <a:rPr kumimoji="1" lang="ja-JP" altLang="en-US" sz="6000" b="0" i="0" u="none" strike="noStrike" kern="1200" cap="none" spc="0" normalizeH="0" baseline="0" noProof="0" dirty="0">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いん</a:t>
            </a:r>
            <a:endParaRPr kumimoji="1" lang="en-US" altLang="ja-JP" sz="6000" b="0" i="0" u="none" strike="noStrike" kern="1200" cap="none" spc="0" normalizeH="0" baseline="0" noProof="0" dirty="0">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6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ja-JP" altLang="en-US" sz="6000" b="0" i="0" u="none" strike="noStrike" kern="1200" cap="none" spc="0" normalizeH="0" baseline="0" noProof="0" dirty="0" err="1">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か</a:t>
            </a:r>
            <a:r>
              <a:rPr kumimoji="1" lang="ja-JP" altLang="en-US" sz="6000" b="0" i="0" u="none" strike="noStrike" kern="1200" cap="none" spc="0" normalizeH="0" baseline="0" noProof="0" dirty="0">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だってけらいん</a:t>
            </a:r>
            <a:endParaRPr kumimoji="1" lang="ja-JP" altLang="en-US" sz="10600" b="0" i="0" u="none" strike="noStrike" kern="1200" cap="none" spc="0" normalizeH="0" baseline="0" noProof="0" dirty="0">
              <a:ln>
                <a:noFill/>
              </a:ln>
              <a:solidFill>
                <a:srgbClr val="CCECFF">
                  <a:lumMod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35421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2447962"/>
            <a:ext cx="10287000" cy="1962076"/>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ブレーキの</a:t>
            </a: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要因</a:t>
            </a: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44934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2000</a:t>
            </a:r>
            <a:r>
              <a:rPr kumimoji="1" lang="ja-JP" altLang="en-US" dirty="0"/>
              <a:t>年　岩手県内市町村別平均寿命（</a:t>
            </a:r>
            <a:r>
              <a:rPr lang="ja-JP" altLang="en-US" dirty="0"/>
              <a:t>女</a:t>
            </a:r>
            <a:r>
              <a:rPr kumimoji="1" lang="ja-JP" altLang="en-US" dirty="0"/>
              <a:t>）</a:t>
            </a:r>
          </a:p>
        </p:txBody>
      </p:sp>
      <p:sp>
        <p:nvSpPr>
          <p:cNvPr id="6" name="正方形/長方形 5"/>
          <p:cNvSpPr/>
          <p:nvPr/>
        </p:nvSpPr>
        <p:spPr>
          <a:xfrm>
            <a:off x="6193724" y="6611779"/>
            <a:ext cx="4093276"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http://www.mhlw.go.jp/toukei/saikin/hw/life/ckts00/</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43AFBDD6-8335-590E-8BC3-7AF890C2B19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860" y="711045"/>
            <a:ext cx="10264139" cy="5891108"/>
          </a:xfrm>
          <a:prstGeom prst="rect">
            <a:avLst/>
          </a:prstGeom>
        </p:spPr>
      </p:pic>
    </p:spTree>
    <p:extLst>
      <p:ext uri="{BB962C8B-B14F-4D97-AF65-F5344CB8AC3E}">
        <p14:creationId xmlns:p14="http://schemas.microsoft.com/office/powerpoint/2010/main" val="3962501591"/>
      </p:ext>
    </p:extLst>
  </p:cSld>
  <p:clrMapOvr>
    <a:masterClrMapping/>
  </p:clrMapOvr>
  <p:transition spd="med" advTm="1000">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2005</a:t>
            </a:r>
            <a:r>
              <a:rPr kumimoji="1" lang="ja-JP" altLang="en-US" dirty="0"/>
              <a:t>年　岩手県内市町村別平均寿命（</a:t>
            </a:r>
            <a:r>
              <a:rPr lang="ja-JP" altLang="en-US" dirty="0"/>
              <a:t>女</a:t>
            </a:r>
            <a:r>
              <a:rPr kumimoji="1" lang="ja-JP" altLang="en-US" dirty="0"/>
              <a:t>）</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http://www.mhlw.go.jp/toukei/saikin/hw/life/ckts05/</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1B895A5D-5F9D-3804-68EB-A9D418410F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 y="705924"/>
            <a:ext cx="10241280" cy="5974080"/>
          </a:xfrm>
          <a:prstGeom prst="rect">
            <a:avLst/>
          </a:prstGeom>
        </p:spPr>
      </p:pic>
      <p:sp>
        <p:nvSpPr>
          <p:cNvPr id="3" name="コンテンツ プレースホルダー 2">
            <a:extLst>
              <a:ext uri="{FF2B5EF4-FFF2-40B4-BE49-F238E27FC236}">
                <a16:creationId xmlns:a16="http://schemas.microsoft.com/office/drawing/2014/main" id="{9ED96125-79A6-D942-102B-F2C5DB3DAFCA}"/>
              </a:ext>
            </a:extLst>
          </p:cNvPr>
          <p:cNvSpPr txBox="1">
            <a:spLocks/>
          </p:cNvSpPr>
          <p:nvPr/>
        </p:nvSpPr>
        <p:spPr bwMode="auto">
          <a:xfrm>
            <a:off x="6267125" y="720671"/>
            <a:ext cx="3946017" cy="1707897"/>
          </a:xfrm>
          <a:prstGeom prst="rect">
            <a:avLst/>
          </a:prstGeom>
          <a:solidFill>
            <a:schemeClr val="bg1">
              <a:alpha val="58000"/>
            </a:schemeClr>
          </a:solidFill>
          <a:ln w="9525">
            <a:noFill/>
            <a:miter lim="800000"/>
            <a:headEnd/>
            <a:tailEnd/>
          </a:ln>
          <a:effectLst/>
        </p:spPr>
        <p:txBody>
          <a:bodyPr vert="horz" wrap="square" lIns="92075" tIns="46038" rIns="92075" bIns="46038" numCol="1" rtlCol="0" anchor="t" anchorCtr="0" compatLnSpc="1">
            <a:prstTxWarp prst="textNoShape">
              <a:avLst/>
            </a:prstTxWarp>
            <a:no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2007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183</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6530</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2008</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267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7330</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2009</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131</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7249</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2010</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106</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6211</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pic>
        <p:nvPicPr>
          <p:cNvPr id="6" name="図 5" descr="文字が書かれている&#10;&#10;自動的に生成された説明">
            <a:extLst>
              <a:ext uri="{FF2B5EF4-FFF2-40B4-BE49-F238E27FC236}">
                <a16:creationId xmlns:a16="http://schemas.microsoft.com/office/drawing/2014/main" id="{993A1D26-50D5-8674-9DF3-25EBBBB0C7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21836" y="717369"/>
            <a:ext cx="865682" cy="1714500"/>
          </a:xfrm>
          <a:prstGeom prst="rect">
            <a:avLst/>
          </a:prstGeom>
        </p:spPr>
      </p:pic>
    </p:spTree>
    <p:extLst>
      <p:ext uri="{BB962C8B-B14F-4D97-AF65-F5344CB8AC3E}">
        <p14:creationId xmlns:p14="http://schemas.microsoft.com/office/powerpoint/2010/main" val="2069967856"/>
      </p:ext>
    </p:extLst>
  </p:cSld>
  <p:clrMapOvr>
    <a:masterClrMapping/>
  </p:clrMapOvr>
  <p:transition spd="med"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500"/>
                                        <p:tgtEl>
                                          <p:spTgt spid="6"/>
                                        </p:tgtEl>
                                      </p:cBhvr>
                                    </p:animEffect>
                                  </p:childTnLst>
                                </p:cTn>
                              </p:par>
                            </p:childTnLst>
                          </p:cTn>
                        </p:par>
                        <p:par>
                          <p:cTn id="11" fill="hold">
                            <p:stCondLst>
                              <p:cond delay="1500"/>
                            </p:stCondLst>
                            <p:childTnLst>
                              <p:par>
                                <p:cTn id="12" presetID="10" presetClass="entr" presetSubtype="0" fill="hold" grpId="0"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500"/>
                                        <p:tgtEl>
                                          <p:spTgt spid="3">
                                            <p:txEl>
                                              <p:pRg st="2" end="2"/>
                                            </p:txEl>
                                          </p:spTgt>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2010</a:t>
            </a:r>
            <a:r>
              <a:rPr kumimoji="1" lang="ja-JP" altLang="en-US" dirty="0"/>
              <a:t>年　岩手県内市町村別平均寿命（</a:t>
            </a:r>
            <a:r>
              <a:rPr lang="ja-JP" altLang="en-US" dirty="0"/>
              <a:t>女</a:t>
            </a:r>
            <a:r>
              <a:rPr kumimoji="1" lang="ja-JP" altLang="en-US" dirty="0"/>
              <a:t>）</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http://www.mhlw.go.jp/toukei/saikin/hw/life/ckts10/</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00564A2E-E332-3516-BB37-4CC0FAAE8D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 y="705924"/>
            <a:ext cx="10241280" cy="5974080"/>
          </a:xfrm>
          <a:prstGeom prst="rect">
            <a:avLst/>
          </a:prstGeom>
        </p:spPr>
      </p:pic>
      <p:sp>
        <p:nvSpPr>
          <p:cNvPr id="3" name="コンテンツ プレースホルダー 2">
            <a:extLst>
              <a:ext uri="{FF2B5EF4-FFF2-40B4-BE49-F238E27FC236}">
                <a16:creationId xmlns:a16="http://schemas.microsoft.com/office/drawing/2014/main" id="{40B3E586-7050-E7FD-622D-501BA844A085}"/>
              </a:ext>
            </a:extLst>
          </p:cNvPr>
          <p:cNvSpPr txBox="1">
            <a:spLocks/>
          </p:cNvSpPr>
          <p:nvPr/>
        </p:nvSpPr>
        <p:spPr bwMode="auto">
          <a:xfrm>
            <a:off x="6318123" y="717369"/>
            <a:ext cx="3946017" cy="2140516"/>
          </a:xfrm>
          <a:prstGeom prst="rect">
            <a:avLst/>
          </a:prstGeom>
          <a:solidFill>
            <a:schemeClr val="bg1">
              <a:alpha val="58000"/>
            </a:schemeClr>
          </a:solidFill>
          <a:ln w="9525">
            <a:noFill/>
            <a:miter lim="800000"/>
            <a:headEnd/>
            <a:tailEnd/>
          </a:ln>
          <a:effectLst/>
        </p:spPr>
        <p:txBody>
          <a:bodyPr vert="horz" wrap="square" lIns="92075" tIns="46038" rIns="92075" bIns="46038" numCol="1" rtlCol="0" anchor="t" anchorCtr="0" compatLnSpc="1">
            <a:prstTxWarp prst="textNoShape">
              <a:avLst/>
            </a:prstTxWarp>
            <a:no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2011</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72</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2203</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2012</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113</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2746</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2013</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147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3364</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2014</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109</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2745</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2015</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73</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1981</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pic>
        <p:nvPicPr>
          <p:cNvPr id="8" name="図 7" descr="文字が書かれている&#10;&#10;自動的に生成された説明">
            <a:extLst>
              <a:ext uri="{FF2B5EF4-FFF2-40B4-BE49-F238E27FC236}">
                <a16:creationId xmlns:a16="http://schemas.microsoft.com/office/drawing/2014/main" id="{79B62EA2-90DC-7EDD-59E7-7A48617EFF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21836" y="717369"/>
            <a:ext cx="865682" cy="1714500"/>
          </a:xfrm>
          <a:prstGeom prst="rect">
            <a:avLst/>
          </a:prstGeom>
        </p:spPr>
      </p:pic>
    </p:spTree>
    <p:extLst>
      <p:ext uri="{BB962C8B-B14F-4D97-AF65-F5344CB8AC3E}">
        <p14:creationId xmlns:p14="http://schemas.microsoft.com/office/powerpoint/2010/main" val="1787390687"/>
      </p:ext>
    </p:extLst>
  </p:cSld>
  <p:clrMapOvr>
    <a:masterClrMapping/>
  </p:clrMapOvr>
  <p:transition spd="med"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500"/>
                                        <p:tgtEl>
                                          <p:spTgt spid="3">
                                            <p:txEl>
                                              <p:pRg st="2" end="2"/>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500"/>
                                        <p:tgtEl>
                                          <p:spTgt spid="3">
                                            <p:txEl>
                                              <p:pRg st="3" end="3"/>
                                            </p:txEl>
                                          </p:spTgt>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2015</a:t>
            </a:r>
            <a:r>
              <a:rPr kumimoji="1" lang="ja-JP" altLang="en-US" dirty="0"/>
              <a:t>年　岩手県内市町村別平均寿命（</a:t>
            </a:r>
            <a:r>
              <a:rPr lang="ja-JP" altLang="en-US" dirty="0"/>
              <a:t>女</a:t>
            </a:r>
            <a:r>
              <a:rPr kumimoji="1" lang="ja-JP" altLang="en-US" dirty="0"/>
              <a:t>）</a:t>
            </a:r>
          </a:p>
        </p:txBody>
      </p:sp>
      <p:pic>
        <p:nvPicPr>
          <p:cNvPr id="58" name="図 57">
            <a:extLst>
              <a:ext uri="{FF2B5EF4-FFF2-40B4-BE49-F238E27FC236}">
                <a16:creationId xmlns:a16="http://schemas.microsoft.com/office/drawing/2014/main" id="{FCF20274-1082-BA61-183A-DC3AE60433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134" y="717369"/>
            <a:ext cx="10232731" cy="5956155"/>
          </a:xfrm>
          <a:prstGeom prst="rect">
            <a:avLst/>
          </a:prstGeom>
        </p:spPr>
      </p:pic>
      <p:sp>
        <p:nvSpPr>
          <p:cNvPr id="59" name="テキスト ボックス 58">
            <a:extLst>
              <a:ext uri="{FF2B5EF4-FFF2-40B4-BE49-F238E27FC236}">
                <a16:creationId xmlns:a16="http://schemas.microsoft.com/office/drawing/2014/main" id="{6EB55EF4-BCB8-AF1E-EA5C-52115D8BD477}"/>
              </a:ext>
            </a:extLst>
          </p:cNvPr>
          <p:cNvSpPr txBox="1"/>
          <p:nvPr/>
        </p:nvSpPr>
        <p:spPr>
          <a:xfrm>
            <a:off x="6521117" y="6611779"/>
            <a:ext cx="3765883"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https://www.mhlw.go.jp/toukei/saikin/hw/life/ckts20/index.html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cxnSp>
        <p:nvCxnSpPr>
          <p:cNvPr id="5" name="直線コネクタ 4">
            <a:extLst>
              <a:ext uri="{FF2B5EF4-FFF2-40B4-BE49-F238E27FC236}">
                <a16:creationId xmlns:a16="http://schemas.microsoft.com/office/drawing/2014/main" id="{4674F802-5CB8-039A-12DD-FD701E56A2F9}"/>
              </a:ext>
            </a:extLst>
          </p:cNvPr>
          <p:cNvCxnSpPr>
            <a:cxnSpLocks/>
          </p:cNvCxnSpPr>
          <p:nvPr/>
        </p:nvCxnSpPr>
        <p:spPr bwMode="auto">
          <a:xfrm flipH="1">
            <a:off x="952901" y="1405288"/>
            <a:ext cx="1665171" cy="168443"/>
          </a:xfrm>
          <a:prstGeom prst="line">
            <a:avLst/>
          </a:prstGeom>
          <a:solidFill>
            <a:schemeClr val="accent1"/>
          </a:solidFill>
          <a:ln w="15875" cap="flat" cmpd="sng" algn="ctr">
            <a:solidFill>
              <a:schemeClr val="tx2"/>
            </a:solidFill>
            <a:prstDash val="solid"/>
            <a:round/>
            <a:headEnd type="none" w="med" len="med"/>
            <a:tailEnd type="none" w="med" len="med"/>
          </a:ln>
          <a:effectLst/>
        </p:spPr>
      </p:cxnSp>
      <p:sp>
        <p:nvSpPr>
          <p:cNvPr id="6" name="コンテンツ プレースホルダー 2">
            <a:extLst>
              <a:ext uri="{FF2B5EF4-FFF2-40B4-BE49-F238E27FC236}">
                <a16:creationId xmlns:a16="http://schemas.microsoft.com/office/drawing/2014/main" id="{BFE06CB8-D5DD-A5A1-7B83-8ADEAF93164F}"/>
              </a:ext>
            </a:extLst>
          </p:cNvPr>
          <p:cNvSpPr txBox="1">
            <a:spLocks/>
          </p:cNvSpPr>
          <p:nvPr/>
        </p:nvSpPr>
        <p:spPr bwMode="auto">
          <a:xfrm>
            <a:off x="6292645" y="720671"/>
            <a:ext cx="3920497" cy="2219173"/>
          </a:xfrm>
          <a:prstGeom prst="rect">
            <a:avLst/>
          </a:prstGeom>
          <a:solidFill>
            <a:schemeClr val="bg1">
              <a:alpha val="58000"/>
            </a:schemeClr>
          </a:solidFill>
          <a:ln w="9525">
            <a:noFill/>
            <a:miter lim="800000"/>
            <a:headEnd/>
            <a:tailEnd/>
          </a:ln>
          <a:effectLst/>
        </p:spPr>
        <p:txBody>
          <a:bodyPr vert="horz" wrap="square" lIns="92075" tIns="46038" rIns="92075" bIns="46038" numCol="1" rtlCol="0" anchor="t" anchorCtr="0" compatLnSpc="1">
            <a:prstTxWarp prst="textNoShape">
              <a:avLst/>
            </a:prstTxWarp>
            <a:no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2016</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2675</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68</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1366</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2018</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57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958</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2019</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44</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643</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2020</a:t>
            </a:r>
            <a:r>
              <a:rPr kumimoji="1" lang="ja-JP" altLang="en-US"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0</a:t>
            </a:r>
            <a:r>
              <a:rPr kumimoji="1" lang="ja-JP" altLang="en-US"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0</a:t>
            </a:r>
            <a:r>
              <a:rPr kumimoji="1" lang="ja-JP" altLang="en-US"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pic>
        <p:nvPicPr>
          <p:cNvPr id="7" name="図 6" descr="文字が書かれている&#10;&#10;自動的に生成された説明">
            <a:extLst>
              <a:ext uri="{FF2B5EF4-FFF2-40B4-BE49-F238E27FC236}">
                <a16:creationId xmlns:a16="http://schemas.microsoft.com/office/drawing/2014/main" id="{F66B17A1-1947-BFEB-B8A3-869C47DC46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21836" y="717369"/>
            <a:ext cx="865682" cy="1714500"/>
          </a:xfrm>
          <a:prstGeom prst="rect">
            <a:avLst/>
          </a:prstGeom>
        </p:spPr>
      </p:pic>
    </p:spTree>
    <p:extLst>
      <p:ext uri="{BB962C8B-B14F-4D97-AF65-F5344CB8AC3E}">
        <p14:creationId xmlns:p14="http://schemas.microsoft.com/office/powerpoint/2010/main" val="1292795905"/>
      </p:ext>
    </p:extLst>
  </p:cSld>
  <p:clrMapOvr>
    <a:masterClrMapping/>
  </p:clrMapOvr>
  <p:transition spd="med"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500"/>
                                        <p:tgtEl>
                                          <p:spTgt spid="6">
                                            <p:txEl>
                                              <p:pRg st="1" end="1"/>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1500"/>
                                        <p:tgtEl>
                                          <p:spTgt spid="6">
                                            <p:txEl>
                                              <p:pRg st="2" end="2"/>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1500"/>
                                        <p:tgtEl>
                                          <p:spTgt spid="6">
                                            <p:txEl>
                                              <p:pRg st="3" end="3"/>
                                            </p:txEl>
                                          </p:spTgt>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1500"/>
                                        <p:tgtEl>
                                          <p:spTgt spid="6">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3537DDC-BA39-8891-664F-41EC0754FD4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60" y="711044"/>
            <a:ext cx="10245252" cy="5959333"/>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2020</a:t>
            </a:r>
            <a:r>
              <a:rPr kumimoji="1" lang="ja-JP" altLang="en-US" dirty="0"/>
              <a:t>年　岩手県内市町村別平均寿命（</a:t>
            </a:r>
            <a:r>
              <a:rPr lang="ja-JP" altLang="en-US" dirty="0"/>
              <a:t>女</a:t>
            </a:r>
            <a:r>
              <a:rPr kumimoji="1" lang="ja-JP" altLang="en-US" dirty="0"/>
              <a:t>）</a:t>
            </a:r>
          </a:p>
        </p:txBody>
      </p:sp>
      <p:sp>
        <p:nvSpPr>
          <p:cNvPr id="8" name="正方形/長方形 7">
            <a:extLst>
              <a:ext uri="{FF2B5EF4-FFF2-40B4-BE49-F238E27FC236}">
                <a16:creationId xmlns:a16="http://schemas.microsoft.com/office/drawing/2014/main" id="{ED1C7E47-7D6D-40DB-9C39-FB41A3FAC9C1}"/>
              </a:ext>
            </a:extLst>
          </p:cNvPr>
          <p:cNvSpPr/>
          <p:nvPr/>
        </p:nvSpPr>
        <p:spPr>
          <a:xfrm>
            <a:off x="5346755" y="6611779"/>
            <a:ext cx="4940245" cy="246221"/>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1000" b="0" i="0" u="sng"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itchFamily="50" charset="-128"/>
                <a:cs typeface="+mn-cs"/>
                <a:hlinkClick r:id="rId3"/>
              </a:rPr>
              <a:t>http://www.mhlw.go.jp/toukei/saikin/hw/life/ckts15/index.html</a:t>
            </a:r>
            <a:r>
              <a:rPr kumimoji="1" lang="en-US" altLang="ja-JP"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descr="文字が書かれている&#10;&#10;自動的に生成された説明">
            <a:extLst>
              <a:ext uri="{FF2B5EF4-FFF2-40B4-BE49-F238E27FC236}">
                <a16:creationId xmlns:a16="http://schemas.microsoft.com/office/drawing/2014/main" id="{62130B3B-1145-71FD-7C40-389FC28BE2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21836" y="717369"/>
            <a:ext cx="865682" cy="1714500"/>
          </a:xfrm>
          <a:prstGeom prst="rect">
            <a:avLst/>
          </a:prstGeom>
        </p:spPr>
      </p:pic>
      <p:sp>
        <p:nvSpPr>
          <p:cNvPr id="3" name="コンテンツ プレースホルダー 2">
            <a:extLst>
              <a:ext uri="{FF2B5EF4-FFF2-40B4-BE49-F238E27FC236}">
                <a16:creationId xmlns:a16="http://schemas.microsoft.com/office/drawing/2014/main" id="{218F77E3-F84C-D5F0-C594-3F410C4B3A16}"/>
              </a:ext>
            </a:extLst>
          </p:cNvPr>
          <p:cNvSpPr txBox="1">
            <a:spLocks/>
          </p:cNvSpPr>
          <p:nvPr/>
        </p:nvSpPr>
        <p:spPr bwMode="auto">
          <a:xfrm>
            <a:off x="6292645" y="720671"/>
            <a:ext cx="3920497" cy="2219173"/>
          </a:xfrm>
          <a:prstGeom prst="rect">
            <a:avLst/>
          </a:prstGeom>
          <a:solidFill>
            <a:schemeClr val="bg1">
              <a:alpha val="58000"/>
            </a:schemeClr>
          </a:solidFill>
          <a:ln w="9525">
            <a:noFill/>
            <a:miter lim="800000"/>
            <a:headEnd/>
            <a:tailEnd/>
          </a:ln>
          <a:effectLst/>
        </p:spPr>
        <p:txBody>
          <a:bodyPr vert="horz" wrap="square" lIns="92075" tIns="46038" rIns="92075" bIns="46038" numCol="1" rtlCol="0" anchor="t" anchorCtr="0" compatLnSpc="1">
            <a:prstTxWarp prst="textNoShape">
              <a:avLst/>
            </a:prstTxWarp>
            <a:no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2016</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2675</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68</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1366</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2018</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57</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958</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2019</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44</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643</a:t>
            </a:r>
            <a:r>
              <a:rPr kumimoji="1" lang="ja-JP" altLang="en-US"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a:p>
            <a:pPr marL="103005" marR="0" lvl="0" indent="-103005" algn="l" defTabSz="412017" rtl="0" eaLnBrk="1" fontAlgn="auto" latinLnBrk="0" hangingPunct="1">
              <a:lnSpc>
                <a:spcPct val="100000"/>
              </a:lnSpc>
              <a:spcBef>
                <a:spcPts val="451"/>
              </a:spcBef>
              <a:spcAft>
                <a:spcPts val="0"/>
              </a:spcAft>
              <a:buClr>
                <a:srgbClr val="FF9966"/>
              </a:buClr>
              <a:buSzPct val="50000"/>
              <a:buFont typeface="Monotype Sorts" pitchFamily="2" charset="2"/>
              <a:buNone/>
              <a:tabLst/>
              <a:defRPr/>
            </a:pPr>
            <a:r>
              <a:rPr kumimoji="1" lang="en-US" altLang="ja-JP"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2020</a:t>
            </a:r>
            <a:r>
              <a:rPr kumimoji="1" lang="ja-JP" altLang="en-US"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年：　 </a:t>
            </a:r>
            <a:r>
              <a:rPr kumimoji="1" lang="en-US" altLang="ja-JP"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0</a:t>
            </a:r>
            <a:r>
              <a:rPr kumimoji="1" lang="ja-JP" altLang="en-US"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回     　 </a:t>
            </a:r>
            <a:r>
              <a:rPr kumimoji="1" lang="en-US" altLang="ja-JP"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0</a:t>
            </a:r>
            <a:r>
              <a:rPr kumimoji="1" lang="ja-JP" altLang="en-US" sz="2400" b="0" i="0" u="none" strike="noStrike" kern="0" cap="none" spc="0" normalizeH="0" baseline="0" noProof="0" dirty="0">
                <a:ln>
                  <a:noFill/>
                </a:ln>
                <a:solidFill>
                  <a:srgbClr val="010000">
                    <a:lumMod val="10000"/>
                    <a:lumOff val="90000"/>
                  </a:srgbClr>
                </a:solidFill>
                <a:effectLst/>
                <a:uLnTx/>
                <a:uFillTx/>
                <a:latin typeface="メイリオ" panose="020B0604030504040204" pitchFamily="50" charset="-128"/>
                <a:ea typeface="メイリオ" panose="020B0604030504040204" pitchFamily="50" charset="-128"/>
                <a:cs typeface="+mn-cs"/>
              </a:rPr>
              <a:t>名</a:t>
            </a:r>
            <a:endParaRPr kumimoji="1" lang="en-US" altLang="ja-JP" sz="24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cxnSp>
        <p:nvCxnSpPr>
          <p:cNvPr id="5" name="直線コネクタ 4">
            <a:extLst>
              <a:ext uri="{FF2B5EF4-FFF2-40B4-BE49-F238E27FC236}">
                <a16:creationId xmlns:a16="http://schemas.microsoft.com/office/drawing/2014/main" id="{CB17A944-CD7C-43DE-F901-E42C7F7765E1}"/>
              </a:ext>
            </a:extLst>
          </p:cNvPr>
          <p:cNvCxnSpPr>
            <a:cxnSpLocks/>
          </p:cNvCxnSpPr>
          <p:nvPr/>
        </p:nvCxnSpPr>
        <p:spPr bwMode="auto">
          <a:xfrm flipH="1">
            <a:off x="952901" y="1405288"/>
            <a:ext cx="1665171" cy="168443"/>
          </a:xfrm>
          <a:prstGeom prst="line">
            <a:avLst/>
          </a:prstGeom>
          <a:solidFill>
            <a:schemeClr val="accent1"/>
          </a:solidFill>
          <a:ln w="1587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341516938"/>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935BB17-59E8-4813-B12D-D08002E5DC80}"/>
              </a:ext>
            </a:extLst>
          </p:cNvPr>
          <p:cNvSpPr txBox="1"/>
          <p:nvPr/>
        </p:nvSpPr>
        <p:spPr>
          <a:xfrm>
            <a:off x="1973405" y="2644170"/>
            <a:ext cx="6340197" cy="156966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浦安市は？</a:t>
            </a:r>
            <a:endParaRPr kumimoji="1" lang="ja-JP" altLang="en-U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1689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94C33A3-CBB3-743D-11B9-0C5C9A2578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54190"/>
            <a:ext cx="10284843" cy="6303810"/>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2000</a:t>
            </a:r>
            <a:r>
              <a:rPr kumimoji="1" lang="ja-JP" altLang="en-US" dirty="0"/>
              <a:t>年　千葉県内市町村別平均寿命（男）</a:t>
            </a:r>
          </a:p>
        </p:txBody>
      </p:sp>
    </p:spTree>
    <p:extLst>
      <p:ext uri="{BB962C8B-B14F-4D97-AF65-F5344CB8AC3E}">
        <p14:creationId xmlns:p14="http://schemas.microsoft.com/office/powerpoint/2010/main" val="1924614725"/>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1D5DF3A-23E1-53A3-6584-A9409DC202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50509"/>
            <a:ext cx="10287000" cy="6307491"/>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2005</a:t>
            </a:r>
            <a:r>
              <a:rPr kumimoji="1" lang="ja-JP" altLang="en-US" dirty="0"/>
              <a:t>年　千葉県内市町村別平均寿命（男）</a:t>
            </a:r>
          </a:p>
        </p:txBody>
      </p:sp>
    </p:spTree>
    <p:extLst>
      <p:ext uri="{BB962C8B-B14F-4D97-AF65-F5344CB8AC3E}">
        <p14:creationId xmlns:p14="http://schemas.microsoft.com/office/powerpoint/2010/main" val="144384911"/>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35DD4F2-ADDF-9D01-658C-E3C33FD2D4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38320"/>
            <a:ext cx="10287000" cy="6319680"/>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2010</a:t>
            </a:r>
            <a:r>
              <a:rPr kumimoji="1" lang="ja-JP" altLang="en-US" dirty="0"/>
              <a:t>年　千葉県内市町村別平均寿命（男）</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http://www.mhlw.go.jp/toukei/saikin/hw/life/ckts10/</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704641187"/>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2015</a:t>
            </a:r>
            <a:r>
              <a:rPr kumimoji="1" lang="ja-JP" altLang="en-US" dirty="0"/>
              <a:t>年　千葉県内市町村別平均寿命（男）</a:t>
            </a:r>
          </a:p>
        </p:txBody>
      </p:sp>
      <p:sp>
        <p:nvSpPr>
          <p:cNvPr id="3" name="正方形/長方形 2">
            <a:extLst>
              <a:ext uri="{FF2B5EF4-FFF2-40B4-BE49-F238E27FC236}">
                <a16:creationId xmlns:a16="http://schemas.microsoft.com/office/drawing/2014/main" id="{E077ED93-0732-4B48-B741-DEC493AD164C}"/>
              </a:ext>
            </a:extLst>
          </p:cNvPr>
          <p:cNvSpPr/>
          <p:nvPr/>
        </p:nvSpPr>
        <p:spPr>
          <a:xfrm>
            <a:off x="6145078" y="6588750"/>
            <a:ext cx="4220382"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sng"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itchFamily="50" charset="-128"/>
                <a:cs typeface="+mn-cs"/>
                <a:hlinkClick r:id="rId2"/>
              </a:rPr>
              <a:t>http://www.mhlw.go.jp/toukei/saikin/hw/life/ckts15/index.html</a:t>
            </a: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64069A8F-69BD-B400-F96D-E84D47369C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8" y="548093"/>
            <a:ext cx="10284843" cy="6309907"/>
          </a:xfrm>
          <a:prstGeom prst="rect">
            <a:avLst/>
          </a:prstGeom>
        </p:spPr>
      </p:pic>
    </p:spTree>
    <p:extLst>
      <p:ext uri="{BB962C8B-B14F-4D97-AF65-F5344CB8AC3E}">
        <p14:creationId xmlns:p14="http://schemas.microsoft.com/office/powerpoint/2010/main" val="563872913"/>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2020</a:t>
            </a:r>
            <a:r>
              <a:rPr kumimoji="1" lang="ja-JP" altLang="en-US" dirty="0"/>
              <a:t>年　千葉県内市町村別平均寿命（男）</a:t>
            </a:r>
          </a:p>
        </p:txBody>
      </p:sp>
      <p:sp>
        <p:nvSpPr>
          <p:cNvPr id="3" name="正方形/長方形 2">
            <a:extLst>
              <a:ext uri="{FF2B5EF4-FFF2-40B4-BE49-F238E27FC236}">
                <a16:creationId xmlns:a16="http://schemas.microsoft.com/office/drawing/2014/main" id="{E077ED93-0732-4B48-B741-DEC493AD164C}"/>
              </a:ext>
            </a:extLst>
          </p:cNvPr>
          <p:cNvSpPr/>
          <p:nvPr/>
        </p:nvSpPr>
        <p:spPr>
          <a:xfrm>
            <a:off x="6145078" y="6588750"/>
            <a:ext cx="4220382"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sng"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itchFamily="50" charset="-128"/>
                <a:cs typeface="+mn-cs"/>
                <a:hlinkClick r:id="rId2"/>
              </a:rPr>
              <a:t>http://www.mhlw.go.jp/toukei/saikin/hw/life/ckts15/index.html</a:t>
            </a: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6E1F4146-62E8-75C2-D83B-57F8866DE7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8" y="499321"/>
            <a:ext cx="10284843" cy="6358679"/>
          </a:xfrm>
          <a:prstGeom prst="rect">
            <a:avLst/>
          </a:prstGeom>
        </p:spPr>
      </p:pic>
    </p:spTree>
    <p:extLst>
      <p:ext uri="{BB962C8B-B14F-4D97-AF65-F5344CB8AC3E}">
        <p14:creationId xmlns:p14="http://schemas.microsoft.com/office/powerpoint/2010/main" val="3469321713"/>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8E33855-26E6-0170-9E86-3BEDE165AF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35900"/>
            <a:ext cx="10284843" cy="6322100"/>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2000</a:t>
            </a:r>
            <a:r>
              <a:rPr kumimoji="1" lang="ja-JP" altLang="en-US" dirty="0"/>
              <a:t>年　千葉県内市町村別平均寿命（女）</a:t>
            </a:r>
          </a:p>
        </p:txBody>
      </p:sp>
    </p:spTree>
    <p:extLst>
      <p:ext uri="{BB962C8B-B14F-4D97-AF65-F5344CB8AC3E}">
        <p14:creationId xmlns:p14="http://schemas.microsoft.com/office/powerpoint/2010/main" val="1236069197"/>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2005</a:t>
            </a:r>
            <a:r>
              <a:rPr kumimoji="1" lang="ja-JP" altLang="en-US" dirty="0"/>
              <a:t>年　千葉県内市町村別平均寿命（</a:t>
            </a:r>
            <a:r>
              <a:rPr lang="ja-JP" altLang="en-US" dirty="0"/>
              <a:t>女</a:t>
            </a:r>
            <a:r>
              <a:rPr kumimoji="1" lang="ja-JP" altLang="en-US" dirty="0"/>
              <a:t>）</a:t>
            </a:r>
          </a:p>
        </p:txBody>
      </p:sp>
      <p:pic>
        <p:nvPicPr>
          <p:cNvPr id="3" name="図 2">
            <a:extLst>
              <a:ext uri="{FF2B5EF4-FFF2-40B4-BE49-F238E27FC236}">
                <a16:creationId xmlns:a16="http://schemas.microsoft.com/office/drawing/2014/main" id="{F3FC617C-BCA1-40A1-3179-BDB7AE9B1F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60286"/>
            <a:ext cx="10284843" cy="6297714"/>
          </a:xfrm>
          <a:prstGeom prst="rect">
            <a:avLst/>
          </a:prstGeom>
        </p:spPr>
      </p:pic>
    </p:spTree>
    <p:extLst>
      <p:ext uri="{BB962C8B-B14F-4D97-AF65-F5344CB8AC3E}">
        <p14:creationId xmlns:p14="http://schemas.microsoft.com/office/powerpoint/2010/main" val="2007321215"/>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8815" y="0"/>
            <a:ext cx="9815512" cy="720671"/>
          </a:xfrm>
        </p:spPr>
        <p:txBody>
          <a:bodyPr/>
          <a:lstStyle/>
          <a:p>
            <a:r>
              <a:rPr kumimoji="1" lang="en-US" altLang="ja-JP" dirty="0"/>
              <a:t>2010</a:t>
            </a:r>
            <a:r>
              <a:rPr kumimoji="1" lang="ja-JP" altLang="en-US" dirty="0"/>
              <a:t>年　千葉県内市町村別平均寿命（</a:t>
            </a:r>
            <a:r>
              <a:rPr lang="ja-JP" altLang="en-US" dirty="0"/>
              <a:t>女</a:t>
            </a:r>
            <a:r>
              <a:rPr kumimoji="1" lang="ja-JP" altLang="en-US" dirty="0"/>
              <a:t>）</a:t>
            </a:r>
          </a:p>
        </p:txBody>
      </p:sp>
      <p:sp>
        <p:nvSpPr>
          <p:cNvPr id="5" name="テキスト ボックス 4"/>
          <p:cNvSpPr txBox="1"/>
          <p:nvPr/>
        </p:nvSpPr>
        <p:spPr>
          <a:xfrm>
            <a:off x="5955446" y="6550223"/>
            <a:ext cx="3946017"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http://www.mhlw.go.jp/toukei/saikin/hw/life/ckts10/</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3" name="図 2">
            <a:extLst>
              <a:ext uri="{FF2B5EF4-FFF2-40B4-BE49-F238E27FC236}">
                <a16:creationId xmlns:a16="http://schemas.microsoft.com/office/drawing/2014/main" id="{3C0610D6-8269-435F-0FE9-18FC4FB8FB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8" y="560286"/>
            <a:ext cx="10284843" cy="6297714"/>
          </a:xfrm>
          <a:prstGeom prst="rect">
            <a:avLst/>
          </a:prstGeom>
        </p:spPr>
      </p:pic>
    </p:spTree>
    <p:extLst>
      <p:ext uri="{BB962C8B-B14F-4D97-AF65-F5344CB8AC3E}">
        <p14:creationId xmlns:p14="http://schemas.microsoft.com/office/powerpoint/2010/main" val="507830511"/>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4EDAF30-73D1-DDA6-C09D-A20275DBC1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56603"/>
            <a:ext cx="10287000" cy="6301397"/>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2015</a:t>
            </a:r>
            <a:r>
              <a:rPr kumimoji="1" lang="ja-JP" altLang="en-US" dirty="0"/>
              <a:t>年　千葉県内市町村別平均寿命（</a:t>
            </a:r>
            <a:r>
              <a:rPr lang="ja-JP" altLang="en-US" dirty="0"/>
              <a:t>女</a:t>
            </a:r>
            <a:r>
              <a:rPr kumimoji="1" lang="ja-JP" altLang="en-US" dirty="0"/>
              <a:t>）</a:t>
            </a:r>
          </a:p>
        </p:txBody>
      </p:sp>
      <p:sp>
        <p:nvSpPr>
          <p:cNvPr id="4" name="正方形/長方形 3">
            <a:extLst>
              <a:ext uri="{FF2B5EF4-FFF2-40B4-BE49-F238E27FC236}">
                <a16:creationId xmlns:a16="http://schemas.microsoft.com/office/drawing/2014/main" id="{5AD055B5-B5AC-4806-A2F6-F26B21C2FC63}"/>
              </a:ext>
            </a:extLst>
          </p:cNvPr>
          <p:cNvSpPr/>
          <p:nvPr/>
        </p:nvSpPr>
        <p:spPr>
          <a:xfrm>
            <a:off x="6145078" y="6588750"/>
            <a:ext cx="4220382"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sng"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itchFamily="50" charset="-128"/>
                <a:cs typeface="+mn-cs"/>
                <a:hlinkClick r:id="rId3"/>
              </a:rPr>
              <a:t>http://www.mhlw.go.jp/toukei/saikin/hw/life/ckts15/index.html</a:t>
            </a: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01030073"/>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BBC2880-0B1C-C4FD-3F32-8CD6EC02B9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512" y="523707"/>
            <a:ext cx="10229975" cy="6334293"/>
          </a:xfrm>
          <a:prstGeom prst="rect">
            <a:avLst/>
          </a:prstGeom>
        </p:spPr>
      </p:pic>
      <p:sp>
        <p:nvSpPr>
          <p:cNvPr id="2" name="タイトル 1"/>
          <p:cNvSpPr>
            <a:spLocks noGrp="1"/>
          </p:cNvSpPr>
          <p:nvPr>
            <p:ph type="title"/>
          </p:nvPr>
        </p:nvSpPr>
        <p:spPr>
          <a:xfrm>
            <a:off x="198815" y="0"/>
            <a:ext cx="9815512" cy="720671"/>
          </a:xfrm>
        </p:spPr>
        <p:txBody>
          <a:bodyPr/>
          <a:lstStyle/>
          <a:p>
            <a:r>
              <a:rPr kumimoji="1" lang="en-US" altLang="ja-JP" dirty="0"/>
              <a:t>2020</a:t>
            </a:r>
            <a:r>
              <a:rPr kumimoji="1" lang="ja-JP" altLang="en-US" dirty="0"/>
              <a:t>年　千葉県内市町村別平均寿命（</a:t>
            </a:r>
            <a:r>
              <a:rPr lang="ja-JP" altLang="en-US" dirty="0"/>
              <a:t>女</a:t>
            </a:r>
            <a:r>
              <a:rPr kumimoji="1" lang="ja-JP" altLang="en-US" dirty="0"/>
              <a:t>）</a:t>
            </a:r>
          </a:p>
        </p:txBody>
      </p:sp>
      <p:sp>
        <p:nvSpPr>
          <p:cNvPr id="4" name="正方形/長方形 3">
            <a:extLst>
              <a:ext uri="{FF2B5EF4-FFF2-40B4-BE49-F238E27FC236}">
                <a16:creationId xmlns:a16="http://schemas.microsoft.com/office/drawing/2014/main" id="{5AD055B5-B5AC-4806-A2F6-F26B21C2FC63}"/>
              </a:ext>
            </a:extLst>
          </p:cNvPr>
          <p:cNvSpPr/>
          <p:nvPr/>
        </p:nvSpPr>
        <p:spPr>
          <a:xfrm>
            <a:off x="6145078" y="6588750"/>
            <a:ext cx="4220382"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sng"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itchFamily="50" charset="-128"/>
                <a:cs typeface="+mn-cs"/>
                <a:hlinkClick r:id="rId3"/>
              </a:rPr>
              <a:t>http://www.mhlw.go.jp/toukei/saikin/hw/life/ckts15/index.html</a:t>
            </a: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268551960"/>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020E9BF-E179-A9A9-FEA5-C058C47DB0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54190"/>
            <a:ext cx="10284843" cy="6303810"/>
          </a:xfrm>
          <a:prstGeom prst="rect">
            <a:avLst/>
          </a:prstGeom>
        </p:spPr>
      </p:pic>
      <p:sp>
        <p:nvSpPr>
          <p:cNvPr id="10" name="正方形/長方形 9"/>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タイトル 1"/>
          <p:cNvSpPr>
            <a:spLocks noGrp="1"/>
          </p:cNvSpPr>
          <p:nvPr>
            <p:ph type="title"/>
          </p:nvPr>
        </p:nvSpPr>
        <p:spPr>
          <a:xfrm>
            <a:off x="198815" y="71251"/>
            <a:ext cx="9815512" cy="985652"/>
          </a:xfrm>
        </p:spPr>
        <p:txBody>
          <a:bodyPr/>
          <a:lstStyle/>
          <a:p>
            <a:r>
              <a:rPr kumimoji="1" lang="en-US" altLang="ja-JP" dirty="0"/>
              <a:t>2003</a:t>
            </a:r>
            <a:r>
              <a:rPr kumimoji="1" lang="ja-JP" altLang="en-US" dirty="0"/>
              <a:t>年～</a:t>
            </a:r>
            <a:r>
              <a:rPr kumimoji="1" lang="en-US" altLang="ja-JP" dirty="0"/>
              <a:t>2007</a:t>
            </a:r>
            <a:r>
              <a:rPr kumimoji="1" lang="ja-JP" altLang="en-US" dirty="0"/>
              <a:t>年　千葉県内市町村別</a:t>
            </a:r>
            <a:br>
              <a:rPr kumimoji="1" lang="en-US" altLang="ja-JP" dirty="0"/>
            </a:br>
            <a:r>
              <a:rPr kumimoji="1" lang="ja-JP" altLang="en-US" dirty="0"/>
              <a:t>標準化死亡比（ベイズ推定値）（男）</a:t>
            </a:r>
            <a:endParaRPr kumimoji="1" lang="ja-JP" altLang="en-US" dirty="0">
              <a:solidFill>
                <a:schemeClr val="bg1"/>
              </a:solidFill>
            </a:endParaRPr>
          </a:p>
        </p:txBody>
      </p:sp>
    </p:spTree>
    <p:extLst>
      <p:ext uri="{BB962C8B-B14F-4D97-AF65-F5344CB8AC3E}">
        <p14:creationId xmlns:p14="http://schemas.microsoft.com/office/powerpoint/2010/main" val="1529674687"/>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4D84203-4C7B-E2FC-F251-3CBA260EFB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2697"/>
            <a:ext cx="10287000" cy="6295303"/>
          </a:xfrm>
          <a:prstGeom prst="rect">
            <a:avLst/>
          </a:prstGeom>
        </p:spPr>
      </p:pic>
      <p:sp>
        <p:nvSpPr>
          <p:cNvPr id="10" name="正方形/長方形 9"/>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タイトル 1"/>
          <p:cNvSpPr>
            <a:spLocks noGrp="1"/>
          </p:cNvSpPr>
          <p:nvPr>
            <p:ph type="title"/>
          </p:nvPr>
        </p:nvSpPr>
        <p:spPr>
          <a:xfrm>
            <a:off x="198815" y="71251"/>
            <a:ext cx="9815512" cy="985652"/>
          </a:xfrm>
        </p:spPr>
        <p:txBody>
          <a:bodyPr/>
          <a:lstStyle/>
          <a:p>
            <a:r>
              <a:rPr kumimoji="1" lang="en-US" altLang="ja-JP" dirty="0"/>
              <a:t>2008</a:t>
            </a:r>
            <a:r>
              <a:rPr kumimoji="1" lang="ja-JP" altLang="en-US" dirty="0"/>
              <a:t>年～</a:t>
            </a:r>
            <a:r>
              <a:rPr kumimoji="1" lang="en-US" altLang="ja-JP" dirty="0"/>
              <a:t>2012</a:t>
            </a:r>
            <a:r>
              <a:rPr kumimoji="1" lang="ja-JP" altLang="en-US" dirty="0"/>
              <a:t>年　千葉県内市町村別</a:t>
            </a:r>
            <a:br>
              <a:rPr kumimoji="1" lang="en-US" altLang="ja-JP" dirty="0"/>
            </a:br>
            <a:r>
              <a:rPr kumimoji="1" lang="ja-JP" altLang="en-US" dirty="0"/>
              <a:t>標準化死亡比（ベイズ推定値）（男）</a:t>
            </a:r>
            <a:endParaRPr kumimoji="1" lang="ja-JP" altLang="en-US" dirty="0">
              <a:solidFill>
                <a:schemeClr val="bg1"/>
              </a:solidFill>
            </a:endParaRPr>
          </a:p>
        </p:txBody>
      </p:sp>
    </p:spTree>
    <p:extLst>
      <p:ext uri="{BB962C8B-B14F-4D97-AF65-F5344CB8AC3E}">
        <p14:creationId xmlns:p14="http://schemas.microsoft.com/office/powerpoint/2010/main" val="3384496273"/>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3A841CA-DCE0-0137-61E6-7D7DA799C2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60286"/>
            <a:ext cx="10284843" cy="6297714"/>
          </a:xfrm>
          <a:prstGeom prst="rect">
            <a:avLst/>
          </a:prstGeom>
        </p:spPr>
      </p:pic>
      <p:sp>
        <p:nvSpPr>
          <p:cNvPr id="10" name="正方形/長方形 9"/>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タイトル 1"/>
          <p:cNvSpPr>
            <a:spLocks noGrp="1"/>
          </p:cNvSpPr>
          <p:nvPr>
            <p:ph type="title"/>
          </p:nvPr>
        </p:nvSpPr>
        <p:spPr>
          <a:xfrm>
            <a:off x="198815" y="71251"/>
            <a:ext cx="9815512" cy="985652"/>
          </a:xfrm>
        </p:spPr>
        <p:txBody>
          <a:bodyPr/>
          <a:lstStyle/>
          <a:p>
            <a:r>
              <a:rPr kumimoji="1" lang="en-US" altLang="ja-JP" dirty="0"/>
              <a:t>2013</a:t>
            </a:r>
            <a:r>
              <a:rPr kumimoji="1" lang="ja-JP" altLang="en-US" dirty="0"/>
              <a:t>年～</a:t>
            </a:r>
            <a:r>
              <a:rPr kumimoji="1" lang="en-US" altLang="ja-JP" dirty="0"/>
              <a:t>2017</a:t>
            </a:r>
            <a:r>
              <a:rPr kumimoji="1" lang="ja-JP" altLang="en-US" dirty="0"/>
              <a:t>年　千葉県内市町村別</a:t>
            </a:r>
            <a:br>
              <a:rPr kumimoji="1" lang="en-US" altLang="ja-JP" dirty="0"/>
            </a:br>
            <a:r>
              <a:rPr kumimoji="1" lang="ja-JP" altLang="en-US" dirty="0"/>
              <a:t>標準化死亡比（ベイズ推定値）（男）</a:t>
            </a:r>
            <a:endParaRPr kumimoji="1" lang="ja-JP" altLang="en-US" dirty="0">
              <a:solidFill>
                <a:schemeClr val="bg1"/>
              </a:solidFill>
            </a:endParaRPr>
          </a:p>
        </p:txBody>
      </p:sp>
    </p:spTree>
    <p:extLst>
      <p:ext uri="{BB962C8B-B14F-4D97-AF65-F5344CB8AC3E}">
        <p14:creationId xmlns:p14="http://schemas.microsoft.com/office/powerpoint/2010/main" val="2018188696"/>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8DE3452-F037-305A-19C4-3E8127A4FF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420066"/>
            <a:ext cx="10284843" cy="6437934"/>
          </a:xfrm>
          <a:prstGeom prst="rect">
            <a:avLst/>
          </a:prstGeom>
        </p:spPr>
      </p:pic>
      <p:sp>
        <p:nvSpPr>
          <p:cNvPr id="10" name="正方形/長方形 9"/>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タイトル 1"/>
          <p:cNvSpPr>
            <a:spLocks noGrp="1"/>
          </p:cNvSpPr>
          <p:nvPr>
            <p:ph type="title"/>
          </p:nvPr>
        </p:nvSpPr>
        <p:spPr>
          <a:xfrm>
            <a:off x="198815" y="71251"/>
            <a:ext cx="9815512" cy="985652"/>
          </a:xfrm>
        </p:spPr>
        <p:txBody>
          <a:bodyPr/>
          <a:lstStyle/>
          <a:p>
            <a:r>
              <a:rPr kumimoji="1" lang="en-US" altLang="ja-JP" dirty="0"/>
              <a:t>2018</a:t>
            </a:r>
            <a:r>
              <a:rPr kumimoji="1" lang="ja-JP" altLang="en-US" dirty="0"/>
              <a:t>年～</a:t>
            </a:r>
            <a:r>
              <a:rPr kumimoji="1" lang="en-US" altLang="ja-JP" dirty="0"/>
              <a:t>2022</a:t>
            </a:r>
            <a:r>
              <a:rPr kumimoji="1" lang="ja-JP" altLang="en-US" dirty="0"/>
              <a:t>年　千葉県内市町村別</a:t>
            </a:r>
            <a:br>
              <a:rPr kumimoji="1" lang="en-US" altLang="ja-JP" dirty="0"/>
            </a:br>
            <a:r>
              <a:rPr kumimoji="1" lang="ja-JP" altLang="en-US" dirty="0"/>
              <a:t>標準化死亡比（ベイズ推定値）（男）</a:t>
            </a:r>
            <a:endParaRPr kumimoji="1" lang="ja-JP" altLang="en-US" dirty="0">
              <a:solidFill>
                <a:schemeClr val="bg1"/>
              </a:solidFill>
            </a:endParaRPr>
          </a:p>
        </p:txBody>
      </p:sp>
    </p:spTree>
    <p:extLst>
      <p:ext uri="{BB962C8B-B14F-4D97-AF65-F5344CB8AC3E}">
        <p14:creationId xmlns:p14="http://schemas.microsoft.com/office/powerpoint/2010/main" val="2491289984"/>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9D4BC18-50CF-7E58-1823-412124AAED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54190"/>
            <a:ext cx="10284843" cy="6303810"/>
          </a:xfrm>
          <a:prstGeom prst="rect">
            <a:avLst/>
          </a:prstGeom>
        </p:spPr>
      </p:pic>
      <p:sp>
        <p:nvSpPr>
          <p:cNvPr id="7" name="タイトル 1"/>
          <p:cNvSpPr>
            <a:spLocks noGrp="1"/>
          </p:cNvSpPr>
          <p:nvPr>
            <p:ph type="title"/>
          </p:nvPr>
        </p:nvSpPr>
        <p:spPr>
          <a:xfrm>
            <a:off x="198815" y="71251"/>
            <a:ext cx="9815512" cy="985652"/>
          </a:xfrm>
        </p:spPr>
        <p:txBody>
          <a:bodyPr/>
          <a:lstStyle/>
          <a:p>
            <a:r>
              <a:rPr kumimoji="1" lang="en-US" altLang="ja-JP" dirty="0"/>
              <a:t>2003</a:t>
            </a:r>
            <a:r>
              <a:rPr kumimoji="1" lang="ja-JP" altLang="en-US" dirty="0"/>
              <a:t>年～</a:t>
            </a:r>
            <a:r>
              <a:rPr kumimoji="1" lang="en-US" altLang="ja-JP" dirty="0"/>
              <a:t>2007</a:t>
            </a:r>
            <a:r>
              <a:rPr kumimoji="1" lang="ja-JP" altLang="en-US" dirty="0"/>
              <a:t>年　</a:t>
            </a:r>
            <a:r>
              <a:rPr lang="ja-JP" altLang="en-US" dirty="0"/>
              <a:t>千葉</a:t>
            </a:r>
            <a:r>
              <a:rPr kumimoji="1" lang="ja-JP" altLang="en-US" dirty="0"/>
              <a:t>県内市町村別</a:t>
            </a:r>
            <a:br>
              <a:rPr kumimoji="1" lang="en-US" altLang="ja-JP" dirty="0"/>
            </a:br>
            <a:r>
              <a:rPr kumimoji="1" lang="ja-JP" altLang="en-US" dirty="0"/>
              <a:t>標準化死亡比（ベイズ推定値）（</a:t>
            </a:r>
            <a:r>
              <a:rPr lang="ja-JP" altLang="en-US" dirty="0"/>
              <a:t>女</a:t>
            </a:r>
            <a:r>
              <a:rPr kumimoji="1" lang="ja-JP" altLang="en-US" dirty="0"/>
              <a:t>）</a:t>
            </a:r>
            <a:endParaRPr kumimoji="1" lang="ja-JP" altLang="en-US" dirty="0">
              <a:solidFill>
                <a:schemeClr val="bg1"/>
              </a:solidFill>
            </a:endParaRPr>
          </a:p>
        </p:txBody>
      </p:sp>
      <p:sp>
        <p:nvSpPr>
          <p:cNvPr id="6" name="正方形/長方形 5"/>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066613209"/>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1535AF4-0A43-E404-68E5-52D68CBD31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560286"/>
            <a:ext cx="10284843" cy="6297714"/>
          </a:xfrm>
          <a:prstGeom prst="rect">
            <a:avLst/>
          </a:prstGeom>
        </p:spPr>
      </p:pic>
      <p:sp>
        <p:nvSpPr>
          <p:cNvPr id="7" name="タイトル 1"/>
          <p:cNvSpPr>
            <a:spLocks noGrp="1"/>
          </p:cNvSpPr>
          <p:nvPr>
            <p:ph type="title"/>
          </p:nvPr>
        </p:nvSpPr>
        <p:spPr>
          <a:xfrm>
            <a:off x="198815" y="71251"/>
            <a:ext cx="9815512" cy="985652"/>
          </a:xfrm>
        </p:spPr>
        <p:txBody>
          <a:bodyPr/>
          <a:lstStyle/>
          <a:p>
            <a:r>
              <a:rPr kumimoji="1" lang="en-US" altLang="ja-JP" dirty="0"/>
              <a:t>2008</a:t>
            </a:r>
            <a:r>
              <a:rPr kumimoji="1" lang="ja-JP" altLang="en-US" dirty="0"/>
              <a:t>年～</a:t>
            </a:r>
            <a:r>
              <a:rPr kumimoji="1" lang="en-US" altLang="ja-JP" dirty="0"/>
              <a:t>2012</a:t>
            </a:r>
            <a:r>
              <a:rPr kumimoji="1" lang="ja-JP" altLang="en-US" dirty="0"/>
              <a:t>年　</a:t>
            </a:r>
            <a:r>
              <a:rPr lang="ja-JP" altLang="en-US" dirty="0"/>
              <a:t>千葉</a:t>
            </a:r>
            <a:r>
              <a:rPr kumimoji="1" lang="ja-JP" altLang="en-US" dirty="0"/>
              <a:t>県内市町村別</a:t>
            </a:r>
            <a:br>
              <a:rPr kumimoji="1" lang="en-US" altLang="ja-JP" dirty="0"/>
            </a:br>
            <a:r>
              <a:rPr kumimoji="1" lang="ja-JP" altLang="en-US" dirty="0"/>
              <a:t>標準化死亡比（ベイズ推定値）（</a:t>
            </a:r>
            <a:r>
              <a:rPr lang="ja-JP" altLang="en-US" dirty="0"/>
              <a:t>女</a:t>
            </a:r>
            <a:r>
              <a:rPr kumimoji="1" lang="ja-JP" altLang="en-US" dirty="0"/>
              <a:t>）</a:t>
            </a:r>
            <a:endParaRPr kumimoji="1" lang="ja-JP" altLang="en-US" dirty="0">
              <a:solidFill>
                <a:schemeClr val="bg1"/>
              </a:solidFill>
            </a:endParaRPr>
          </a:p>
        </p:txBody>
      </p:sp>
      <p:sp>
        <p:nvSpPr>
          <p:cNvPr id="6" name="正方形/長方形 5"/>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654472625"/>
      </p:ext>
    </p:extLst>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D177167-A676-6D23-5D5A-7075AA1024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19" y="554190"/>
            <a:ext cx="10254361" cy="6303810"/>
          </a:xfrm>
          <a:prstGeom prst="rect">
            <a:avLst/>
          </a:prstGeom>
        </p:spPr>
      </p:pic>
      <p:sp>
        <p:nvSpPr>
          <p:cNvPr id="7" name="タイトル 1"/>
          <p:cNvSpPr>
            <a:spLocks noGrp="1"/>
          </p:cNvSpPr>
          <p:nvPr>
            <p:ph type="title"/>
          </p:nvPr>
        </p:nvSpPr>
        <p:spPr>
          <a:xfrm>
            <a:off x="198815" y="71251"/>
            <a:ext cx="9815512" cy="985652"/>
          </a:xfrm>
        </p:spPr>
        <p:txBody>
          <a:bodyPr/>
          <a:lstStyle/>
          <a:p>
            <a:r>
              <a:rPr kumimoji="1" lang="en-US" altLang="ja-JP" dirty="0"/>
              <a:t>2013</a:t>
            </a:r>
            <a:r>
              <a:rPr kumimoji="1" lang="ja-JP" altLang="en-US" dirty="0"/>
              <a:t>年～</a:t>
            </a:r>
            <a:r>
              <a:rPr kumimoji="1" lang="en-US" altLang="ja-JP" dirty="0"/>
              <a:t>2017</a:t>
            </a:r>
            <a:r>
              <a:rPr kumimoji="1" lang="ja-JP" altLang="en-US" dirty="0"/>
              <a:t>年　</a:t>
            </a:r>
            <a:r>
              <a:rPr lang="ja-JP" altLang="en-US" dirty="0"/>
              <a:t>千葉</a:t>
            </a:r>
            <a:r>
              <a:rPr kumimoji="1" lang="ja-JP" altLang="en-US" dirty="0"/>
              <a:t>県内市町村別</a:t>
            </a:r>
            <a:br>
              <a:rPr kumimoji="1" lang="en-US" altLang="ja-JP" dirty="0"/>
            </a:br>
            <a:r>
              <a:rPr kumimoji="1" lang="ja-JP" altLang="en-US" dirty="0"/>
              <a:t>標準化死亡比（ベイズ推定値）（</a:t>
            </a:r>
            <a:r>
              <a:rPr lang="ja-JP" altLang="en-US" dirty="0"/>
              <a:t>女</a:t>
            </a:r>
            <a:r>
              <a:rPr kumimoji="1" lang="ja-JP" altLang="en-US" dirty="0"/>
              <a:t>）</a:t>
            </a:r>
            <a:endParaRPr kumimoji="1" lang="ja-JP" altLang="en-US" dirty="0">
              <a:solidFill>
                <a:schemeClr val="bg1"/>
              </a:solidFill>
            </a:endParaRPr>
          </a:p>
        </p:txBody>
      </p:sp>
      <p:sp>
        <p:nvSpPr>
          <p:cNvPr id="6" name="正方形/長方形 5"/>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225078171"/>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6536781-3996-6B45-A094-E5AF0F0F2E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450549"/>
            <a:ext cx="10284843" cy="6407451"/>
          </a:xfrm>
          <a:prstGeom prst="rect">
            <a:avLst/>
          </a:prstGeom>
        </p:spPr>
      </p:pic>
      <p:sp>
        <p:nvSpPr>
          <p:cNvPr id="7" name="タイトル 1"/>
          <p:cNvSpPr>
            <a:spLocks noGrp="1"/>
          </p:cNvSpPr>
          <p:nvPr>
            <p:ph type="title"/>
          </p:nvPr>
        </p:nvSpPr>
        <p:spPr>
          <a:xfrm>
            <a:off x="198815" y="71251"/>
            <a:ext cx="9815512" cy="985652"/>
          </a:xfrm>
        </p:spPr>
        <p:txBody>
          <a:bodyPr/>
          <a:lstStyle/>
          <a:p>
            <a:r>
              <a:rPr kumimoji="1" lang="en-US" altLang="ja-JP" dirty="0"/>
              <a:t>2018</a:t>
            </a:r>
            <a:r>
              <a:rPr kumimoji="1" lang="ja-JP" altLang="en-US" dirty="0"/>
              <a:t>年～</a:t>
            </a:r>
            <a:r>
              <a:rPr kumimoji="1" lang="en-US" altLang="ja-JP" dirty="0"/>
              <a:t>20</a:t>
            </a:r>
            <a:r>
              <a:rPr lang="en-US" altLang="ja-JP" dirty="0"/>
              <a:t>2</a:t>
            </a:r>
            <a:r>
              <a:rPr kumimoji="1" lang="en-US" altLang="ja-JP" dirty="0"/>
              <a:t>2</a:t>
            </a:r>
            <a:r>
              <a:rPr kumimoji="1" lang="ja-JP" altLang="en-US" dirty="0"/>
              <a:t>年　</a:t>
            </a:r>
            <a:r>
              <a:rPr lang="ja-JP" altLang="en-US" dirty="0"/>
              <a:t>千葉</a:t>
            </a:r>
            <a:r>
              <a:rPr kumimoji="1" lang="ja-JP" altLang="en-US" dirty="0"/>
              <a:t>県内市町村別</a:t>
            </a:r>
            <a:br>
              <a:rPr kumimoji="1" lang="en-US" altLang="ja-JP" dirty="0"/>
            </a:br>
            <a:r>
              <a:rPr kumimoji="1" lang="ja-JP" altLang="en-US" dirty="0"/>
              <a:t>標準化死亡比（ベイズ推定値）（</a:t>
            </a:r>
            <a:r>
              <a:rPr lang="ja-JP" altLang="en-US" dirty="0"/>
              <a:t>女</a:t>
            </a:r>
            <a:r>
              <a:rPr kumimoji="1" lang="ja-JP" altLang="en-US" dirty="0"/>
              <a:t>）</a:t>
            </a:r>
            <a:endParaRPr kumimoji="1" lang="ja-JP" altLang="en-US" dirty="0">
              <a:solidFill>
                <a:schemeClr val="bg1"/>
              </a:solidFill>
            </a:endParaRPr>
          </a:p>
        </p:txBody>
      </p:sp>
      <p:sp>
        <p:nvSpPr>
          <p:cNvPr id="6" name="正方形/長方形 5"/>
          <p:cNvSpPr/>
          <p:nvPr/>
        </p:nvSpPr>
        <p:spPr>
          <a:xfrm>
            <a:off x="1686296" y="6581001"/>
            <a:ext cx="8685945"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http://www.e-stat.go.jp/SG1/estat/GL08020103.do?_toGL08020103_&amp;tclassID=000001052136&amp;cycleCode=0&amp;requestSender=search</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676595939"/>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88956" y="1759059"/>
            <a:ext cx="4861933" cy="4795200"/>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sp>
        <p:nvSpPr>
          <p:cNvPr id="13" name="フリーフォーム 12"/>
          <p:cNvSpPr/>
          <p:nvPr/>
        </p:nvSpPr>
        <p:spPr bwMode="auto">
          <a:xfrm>
            <a:off x="3903928" y="3004457"/>
            <a:ext cx="1369734"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 name="connsiteX0" fmla="*/ 1369734 w 1369734"/>
              <a:gd name="connsiteY0" fmla="*/ 0 h 1761620"/>
              <a:gd name="connsiteX1" fmla="*/ 1268963 w 1369734"/>
              <a:gd name="connsiteY1" fmla="*/ 108235 h 1761620"/>
              <a:gd name="connsiteX2" fmla="*/ 1216712 w 1369734"/>
              <a:gd name="connsiteY2" fmla="*/ 291115 h 1761620"/>
              <a:gd name="connsiteX3" fmla="*/ 1112209 w 1369734"/>
              <a:gd name="connsiteY3" fmla="*/ 619553 h 1761620"/>
              <a:gd name="connsiteX4" fmla="*/ 641946 w 1369734"/>
              <a:gd name="connsiteY4" fmla="*/ 832291 h 1761620"/>
              <a:gd name="connsiteX5" fmla="*/ 578498 w 1369734"/>
              <a:gd name="connsiteY5" fmla="*/ 899471 h 1761620"/>
              <a:gd name="connsiteX6" fmla="*/ 220203 w 1369734"/>
              <a:gd name="connsiteY6" fmla="*/ 1739226 h 1761620"/>
              <a:gd name="connsiteX7" fmla="*/ 186612 w 1369734"/>
              <a:gd name="connsiteY7" fmla="*/ 1761620 h 1761620"/>
              <a:gd name="connsiteX8" fmla="*/ 0 w 1369734"/>
              <a:gd name="connsiteY8" fmla="*/ 1392127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9734" h="1761620">
                <a:moveTo>
                  <a:pt x="1369734" y="0"/>
                </a:moveTo>
                <a:lnTo>
                  <a:pt x="1268963" y="108235"/>
                </a:lnTo>
                <a:lnTo>
                  <a:pt x="1216712" y="291115"/>
                </a:lnTo>
                <a:lnTo>
                  <a:pt x="1112209" y="619553"/>
                </a:lnTo>
                <a:lnTo>
                  <a:pt x="641946" y="832291"/>
                </a:lnTo>
                <a:lnTo>
                  <a:pt x="578498" y="899471"/>
                </a:lnTo>
                <a:lnTo>
                  <a:pt x="220203" y="1739226"/>
                </a:lnTo>
                <a:lnTo>
                  <a:pt x="186612" y="1761620"/>
                </a:lnTo>
                <a:lnTo>
                  <a:pt x="0" y="1392127"/>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896139" y="2226365"/>
            <a:ext cx="1391478" cy="2166731"/>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1478" h="2166731">
                <a:moveTo>
                  <a:pt x="1391478" y="775252"/>
                </a:moveTo>
                <a:lnTo>
                  <a:pt x="1053548" y="506896"/>
                </a:lnTo>
                <a:lnTo>
                  <a:pt x="1053548" y="377687"/>
                </a:lnTo>
                <a:lnTo>
                  <a:pt x="844826" y="228600"/>
                </a:lnTo>
                <a:lnTo>
                  <a:pt x="655983" y="168965"/>
                </a:lnTo>
                <a:lnTo>
                  <a:pt x="665922" y="129209"/>
                </a:lnTo>
                <a:lnTo>
                  <a:pt x="566531" y="69574"/>
                </a:lnTo>
                <a:lnTo>
                  <a:pt x="566531" y="0"/>
                </a:lnTo>
                <a:lnTo>
                  <a:pt x="457200" y="39757"/>
                </a:lnTo>
                <a:lnTo>
                  <a:pt x="238539" y="19878"/>
                </a:lnTo>
                <a:lnTo>
                  <a:pt x="139148" y="178905"/>
                </a:lnTo>
                <a:lnTo>
                  <a:pt x="208722" y="387626"/>
                </a:lnTo>
                <a:lnTo>
                  <a:pt x="188844" y="665922"/>
                </a:lnTo>
                <a:lnTo>
                  <a:pt x="198783" y="874644"/>
                </a:lnTo>
                <a:lnTo>
                  <a:pt x="238539" y="1133061"/>
                </a:lnTo>
                <a:lnTo>
                  <a:pt x="238539" y="1351722"/>
                </a:lnTo>
                <a:lnTo>
                  <a:pt x="139148" y="1669774"/>
                </a:lnTo>
                <a:lnTo>
                  <a:pt x="39757" y="1928192"/>
                </a:lnTo>
                <a:lnTo>
                  <a:pt x="0" y="2166731"/>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sp>
        <p:nvSpPr>
          <p:cNvPr id="3" name="テキスト ボックス 2"/>
          <p:cNvSpPr txBox="1"/>
          <p:nvPr/>
        </p:nvSpPr>
        <p:spPr>
          <a:xfrm>
            <a:off x="3435339" y="1261715"/>
            <a:ext cx="341632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昭和</a:t>
            </a:r>
            <a:r>
              <a:rPr kumimoji="1" lang="en-US" altLang="ja-JP"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39</a:t>
            </a: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年（</a:t>
            </a:r>
            <a:r>
              <a:rPr kumimoji="1" lang="en-US" altLang="ja-JP"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1964</a:t>
            </a: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年）頃</a:t>
            </a:r>
          </a:p>
        </p:txBody>
      </p:sp>
    </p:spTree>
    <p:extLst>
      <p:ext uri="{BB962C8B-B14F-4D97-AF65-F5344CB8AC3E}">
        <p14:creationId xmlns:p14="http://schemas.microsoft.com/office/powerpoint/2010/main" val="45411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par>
                          <p:cTn id="11" fill="hold">
                            <p:stCondLst>
                              <p:cond delay="20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0" fill="hold"/>
                                        <p:tgtEl>
                                          <p:spTgt spid="6"/>
                                        </p:tgtEl>
                                        <p:attrNameLst>
                                          <p:attrName>ppt_w</p:attrName>
                                        </p:attrNameLst>
                                      </p:cBhvr>
                                      <p:tavLst>
                                        <p:tav tm="0">
                                          <p:val>
                                            <p:fltVal val="0"/>
                                          </p:val>
                                        </p:tav>
                                        <p:tav tm="100000">
                                          <p:val>
                                            <p:strVal val="#ppt_w"/>
                                          </p:val>
                                        </p:tav>
                                      </p:tavLst>
                                    </p:anim>
                                    <p:anim calcmode="lin" valueType="num">
                                      <p:cBhvr>
                                        <p:cTn id="15" dur="2000" fill="hold"/>
                                        <p:tgtEl>
                                          <p:spTgt spid="6"/>
                                        </p:tgtEl>
                                        <p:attrNameLst>
                                          <p:attrName>ppt_h</p:attrName>
                                        </p:attrNameLst>
                                      </p:cBhvr>
                                      <p:tavLst>
                                        <p:tav tm="0">
                                          <p:val>
                                            <p:fltVal val="0"/>
                                          </p:val>
                                        </p:tav>
                                        <p:tav tm="100000">
                                          <p:val>
                                            <p:strVal val="#ppt_h"/>
                                          </p:val>
                                        </p:tav>
                                      </p:tavLst>
                                    </p:anim>
                                    <p:animEffect transition="in" filter="fade">
                                      <p:cBhvr>
                                        <p:cTn id="16" dur="2000"/>
                                        <p:tgtEl>
                                          <p:spTgt spid="6"/>
                                        </p:tgtEl>
                                      </p:cBhvr>
                                    </p:animEffect>
                                  </p:childTnLst>
                                </p:cTn>
                              </p:par>
                              <p:par>
                                <p:cTn id="17" presetID="42" presetClass="path" presetSubtype="0" accel="50000" decel="50000" fill="hold" nodeType="withEffect">
                                  <p:stCondLst>
                                    <p:cond delay="0"/>
                                  </p:stCondLst>
                                  <p:childTnLst>
                                    <p:animMotion origin="layout" path="M 0.25586 0.11458 L 2.96296E-6 2.96296E-6 " pathEditMode="relative" rAng="0" ptsTypes="AA">
                                      <p:cBhvr>
                                        <p:cTn id="18" dur="2000" fill="hold"/>
                                        <p:tgtEl>
                                          <p:spTgt spid="6"/>
                                        </p:tgtEl>
                                        <p:attrNameLst>
                                          <p:attrName>ppt_x</p:attrName>
                                          <p:attrName>ppt_y</p:attrName>
                                        </p:attrNameLst>
                                      </p:cBhvr>
                                      <p:rCtr x="-12870" y="-5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2" cstate="email">
            <a:extLst>
              <a:ext uri="{28A0092B-C50C-407E-A947-70E740481C1C}">
                <a14:useLocalDpi xmlns:a14="http://schemas.microsoft.com/office/drawing/2010/main"/>
              </a:ext>
            </a:extLst>
          </a:blip>
          <a:srcRect t="-91"/>
          <a:stretch/>
        </p:blipFill>
        <p:spPr>
          <a:xfrm>
            <a:off x="2688956" y="1759059"/>
            <a:ext cx="4850969" cy="4796724"/>
          </a:xfrm>
          <a:prstGeom prst="rect">
            <a:avLst/>
          </a:prstGeom>
        </p:spPr>
      </p:pic>
      <p:pic>
        <p:nvPicPr>
          <p:cNvPr id="3" name="図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77993" y="1760583"/>
            <a:ext cx="4861932" cy="4795200"/>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59380" y="5184183"/>
            <a:ext cx="1524000" cy="1371600"/>
          </a:xfrm>
          <a:prstGeom prst="rect">
            <a:avLst/>
          </a:prstGeom>
        </p:spPr>
      </p:pic>
      <p:sp>
        <p:nvSpPr>
          <p:cNvPr id="13" name="フリーフォーム 12"/>
          <p:cNvSpPr/>
          <p:nvPr/>
        </p:nvSpPr>
        <p:spPr bwMode="auto">
          <a:xfrm>
            <a:off x="3903928" y="3004457"/>
            <a:ext cx="1369734"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 name="connsiteX0" fmla="*/ 1369734 w 1369734"/>
              <a:gd name="connsiteY0" fmla="*/ 0 h 1761620"/>
              <a:gd name="connsiteX1" fmla="*/ 1268963 w 1369734"/>
              <a:gd name="connsiteY1" fmla="*/ 108235 h 1761620"/>
              <a:gd name="connsiteX2" fmla="*/ 1216712 w 1369734"/>
              <a:gd name="connsiteY2" fmla="*/ 291115 h 1761620"/>
              <a:gd name="connsiteX3" fmla="*/ 1112209 w 1369734"/>
              <a:gd name="connsiteY3" fmla="*/ 619553 h 1761620"/>
              <a:gd name="connsiteX4" fmla="*/ 641946 w 1369734"/>
              <a:gd name="connsiteY4" fmla="*/ 832291 h 1761620"/>
              <a:gd name="connsiteX5" fmla="*/ 578498 w 1369734"/>
              <a:gd name="connsiteY5" fmla="*/ 899471 h 1761620"/>
              <a:gd name="connsiteX6" fmla="*/ 220203 w 1369734"/>
              <a:gd name="connsiteY6" fmla="*/ 1739226 h 1761620"/>
              <a:gd name="connsiteX7" fmla="*/ 186612 w 1369734"/>
              <a:gd name="connsiteY7" fmla="*/ 1761620 h 1761620"/>
              <a:gd name="connsiteX8" fmla="*/ 0 w 1369734"/>
              <a:gd name="connsiteY8" fmla="*/ 1392127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9734" h="1761620">
                <a:moveTo>
                  <a:pt x="1369734" y="0"/>
                </a:moveTo>
                <a:lnTo>
                  <a:pt x="1268963" y="108235"/>
                </a:lnTo>
                <a:lnTo>
                  <a:pt x="1216712" y="291115"/>
                </a:lnTo>
                <a:lnTo>
                  <a:pt x="1112209" y="619553"/>
                </a:lnTo>
                <a:lnTo>
                  <a:pt x="641946" y="832291"/>
                </a:lnTo>
                <a:lnTo>
                  <a:pt x="578498" y="899471"/>
                </a:lnTo>
                <a:lnTo>
                  <a:pt x="220203" y="1739226"/>
                </a:lnTo>
                <a:lnTo>
                  <a:pt x="186612" y="1761620"/>
                </a:lnTo>
                <a:lnTo>
                  <a:pt x="0" y="1392127"/>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4" name="フリーフォーム 13"/>
          <p:cNvSpPr/>
          <p:nvPr/>
        </p:nvSpPr>
        <p:spPr bwMode="auto">
          <a:xfrm>
            <a:off x="3591498" y="3001617"/>
            <a:ext cx="2709911"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693505"/>
              <a:gd name="connsiteY0" fmla="*/ 1610140 h 2286000"/>
              <a:gd name="connsiteX1" fmla="*/ 27662 w 2693505"/>
              <a:gd name="connsiteY1" fmla="*/ 1639238 h 2286000"/>
              <a:gd name="connsiteX2" fmla="*/ 665922 w 2693505"/>
              <a:gd name="connsiteY2" fmla="*/ 2286000 h 2286000"/>
              <a:gd name="connsiteX3" fmla="*/ 1311966 w 2693505"/>
              <a:gd name="connsiteY3" fmla="*/ 1639957 h 2286000"/>
              <a:gd name="connsiteX4" fmla="*/ 1590261 w 2693505"/>
              <a:gd name="connsiteY4" fmla="*/ 1928192 h 2286000"/>
              <a:gd name="connsiteX5" fmla="*/ 2693505 w 2693505"/>
              <a:gd name="connsiteY5" fmla="*/ 834887 h 2286000"/>
              <a:gd name="connsiteX6" fmla="*/ 1679713 w 2693505"/>
              <a:gd name="connsiteY6" fmla="*/ 0 h 2286000"/>
              <a:gd name="connsiteX0" fmla="*/ 269794 w 2665843"/>
              <a:gd name="connsiteY0" fmla="*/ 1392556 h 2286000"/>
              <a:gd name="connsiteX1" fmla="*/ 0 w 2665843"/>
              <a:gd name="connsiteY1" fmla="*/ 1639238 h 2286000"/>
              <a:gd name="connsiteX2" fmla="*/ 638260 w 2665843"/>
              <a:gd name="connsiteY2" fmla="*/ 2286000 h 2286000"/>
              <a:gd name="connsiteX3" fmla="*/ 1284304 w 2665843"/>
              <a:gd name="connsiteY3" fmla="*/ 1639957 h 2286000"/>
              <a:gd name="connsiteX4" fmla="*/ 1562599 w 2665843"/>
              <a:gd name="connsiteY4" fmla="*/ 1928192 h 2286000"/>
              <a:gd name="connsiteX5" fmla="*/ 2665843 w 2665843"/>
              <a:gd name="connsiteY5" fmla="*/ 834887 h 2286000"/>
              <a:gd name="connsiteX6" fmla="*/ 1652051 w 2665843"/>
              <a:gd name="connsiteY6" fmla="*/ 0 h 2286000"/>
              <a:gd name="connsiteX0" fmla="*/ 313862 w 2709911"/>
              <a:gd name="connsiteY0" fmla="*/ 1392556 h 2286000"/>
              <a:gd name="connsiteX1" fmla="*/ 0 w 2709911"/>
              <a:gd name="connsiteY1" fmla="*/ 1603433 h 2286000"/>
              <a:gd name="connsiteX2" fmla="*/ 682328 w 2709911"/>
              <a:gd name="connsiteY2" fmla="*/ 2286000 h 2286000"/>
              <a:gd name="connsiteX3" fmla="*/ 1328372 w 2709911"/>
              <a:gd name="connsiteY3" fmla="*/ 1639957 h 2286000"/>
              <a:gd name="connsiteX4" fmla="*/ 1606667 w 2709911"/>
              <a:gd name="connsiteY4" fmla="*/ 1928192 h 2286000"/>
              <a:gd name="connsiteX5" fmla="*/ 2709911 w 2709911"/>
              <a:gd name="connsiteY5" fmla="*/ 834887 h 2286000"/>
              <a:gd name="connsiteX6" fmla="*/ 1696119 w 2709911"/>
              <a:gd name="connsiteY6"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911" h="2286000">
                <a:moveTo>
                  <a:pt x="313862" y="1392556"/>
                </a:moveTo>
                <a:lnTo>
                  <a:pt x="0" y="1603433"/>
                </a:lnTo>
                <a:lnTo>
                  <a:pt x="682328" y="2286000"/>
                </a:lnTo>
                <a:lnTo>
                  <a:pt x="1328372" y="1639957"/>
                </a:lnTo>
                <a:lnTo>
                  <a:pt x="1606667" y="1928192"/>
                </a:lnTo>
                <a:lnTo>
                  <a:pt x="2709911" y="834887"/>
                </a:lnTo>
                <a:lnTo>
                  <a:pt x="1696119" y="0"/>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896139" y="2226365"/>
            <a:ext cx="1391478" cy="2166731"/>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1478" h="2166731">
                <a:moveTo>
                  <a:pt x="1391478" y="775252"/>
                </a:moveTo>
                <a:lnTo>
                  <a:pt x="1053548" y="506896"/>
                </a:lnTo>
                <a:lnTo>
                  <a:pt x="1053548" y="377687"/>
                </a:lnTo>
                <a:lnTo>
                  <a:pt x="844826" y="228600"/>
                </a:lnTo>
                <a:lnTo>
                  <a:pt x="655983" y="168965"/>
                </a:lnTo>
                <a:lnTo>
                  <a:pt x="665922" y="129209"/>
                </a:lnTo>
                <a:lnTo>
                  <a:pt x="566531" y="69574"/>
                </a:lnTo>
                <a:lnTo>
                  <a:pt x="566531" y="0"/>
                </a:lnTo>
                <a:lnTo>
                  <a:pt x="457200" y="39757"/>
                </a:lnTo>
                <a:lnTo>
                  <a:pt x="238539" y="19878"/>
                </a:lnTo>
                <a:lnTo>
                  <a:pt x="139148" y="178905"/>
                </a:lnTo>
                <a:lnTo>
                  <a:pt x="208722" y="387626"/>
                </a:lnTo>
                <a:lnTo>
                  <a:pt x="188844" y="665922"/>
                </a:lnTo>
                <a:lnTo>
                  <a:pt x="198783" y="874644"/>
                </a:lnTo>
                <a:lnTo>
                  <a:pt x="238539" y="1133061"/>
                </a:lnTo>
                <a:lnTo>
                  <a:pt x="238539" y="1351722"/>
                </a:lnTo>
                <a:lnTo>
                  <a:pt x="139148" y="1669774"/>
                </a:lnTo>
                <a:lnTo>
                  <a:pt x="39757" y="1928192"/>
                </a:lnTo>
                <a:lnTo>
                  <a:pt x="0" y="2166731"/>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1" name="図 1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sp>
        <p:nvSpPr>
          <p:cNvPr id="12"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sp>
        <p:nvSpPr>
          <p:cNvPr id="15" name="テキスト ボックス 14"/>
          <p:cNvSpPr txBox="1"/>
          <p:nvPr/>
        </p:nvSpPr>
        <p:spPr>
          <a:xfrm>
            <a:off x="3369616" y="1261715"/>
            <a:ext cx="3547766"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昭和</a:t>
            </a:r>
            <a:r>
              <a:rPr kumimoji="1" lang="en-US" altLang="ja-JP"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46</a:t>
            </a: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年（</a:t>
            </a:r>
            <a:r>
              <a:rPr kumimoji="1" lang="en-US" altLang="ja-JP"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1971</a:t>
            </a: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年）頃</a:t>
            </a:r>
          </a:p>
        </p:txBody>
      </p:sp>
    </p:spTree>
    <p:extLst>
      <p:ext uri="{BB962C8B-B14F-4D97-AF65-F5344CB8AC3E}">
        <p14:creationId xmlns:p14="http://schemas.microsoft.com/office/powerpoint/2010/main" val="202932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2000" fill="hold"/>
                                        <p:tgtEl>
                                          <p:spTgt spid="7"/>
                                        </p:tgtEl>
                                        <p:attrNameLst>
                                          <p:attrName>ppt_w</p:attrName>
                                        </p:attrNameLst>
                                      </p:cBhvr>
                                      <p:tavLst>
                                        <p:tav tm="0">
                                          <p:val>
                                            <p:fltVal val="0"/>
                                          </p:val>
                                        </p:tav>
                                        <p:tav tm="100000">
                                          <p:val>
                                            <p:strVal val="#ppt_w"/>
                                          </p:val>
                                        </p:tav>
                                      </p:tavLst>
                                    </p:anim>
                                    <p:anim calcmode="lin" valueType="num">
                                      <p:cBhvr>
                                        <p:cTn id="12" dur="2000" fill="hold"/>
                                        <p:tgtEl>
                                          <p:spTgt spid="7"/>
                                        </p:tgtEl>
                                        <p:attrNameLst>
                                          <p:attrName>ppt_h</p:attrName>
                                        </p:attrNameLst>
                                      </p:cBhvr>
                                      <p:tavLst>
                                        <p:tav tm="0">
                                          <p:val>
                                            <p:fltVal val="0"/>
                                          </p:val>
                                        </p:tav>
                                        <p:tav tm="100000">
                                          <p:val>
                                            <p:strVal val="#ppt_h"/>
                                          </p:val>
                                        </p:tav>
                                      </p:tavLst>
                                    </p:anim>
                                    <p:animEffect transition="in" filter="fade">
                                      <p:cBhvr>
                                        <p:cTn id="13" dur="2000"/>
                                        <p:tgtEl>
                                          <p:spTgt spid="7"/>
                                        </p:tgtEl>
                                      </p:cBhvr>
                                    </p:animEffect>
                                  </p:childTnLst>
                                </p:cTn>
                              </p:par>
                              <p:par>
                                <p:cTn id="14" presetID="42" presetClass="path" presetSubtype="0" accel="50000" decel="50000" fill="hold" nodeType="withEffect">
                                  <p:stCondLst>
                                    <p:cond delay="0"/>
                                  </p:stCondLst>
                                  <p:childTnLst>
                                    <p:animMotion origin="layout" path="M 0.30941 -0.2426 L 2.83951E-6 4.07407E-6 " pathEditMode="relative" rAng="0" ptsTypes="AA">
                                      <p:cBhvr>
                                        <p:cTn id="15" dur="2000" fill="hold"/>
                                        <p:tgtEl>
                                          <p:spTgt spid="7"/>
                                        </p:tgtEl>
                                        <p:attrNameLst>
                                          <p:attrName>ppt_x</p:attrName>
                                          <p:attrName>ppt_y</p:attrName>
                                        </p:attrNameLst>
                                      </p:cBhvr>
                                      <p:rCtr x="-15478" y="12130"/>
                                    </p:animMotion>
                                  </p:childTnLst>
                                </p:cTn>
                              </p:par>
                            </p:childTnLst>
                          </p:cTn>
                        </p:par>
                        <p:par>
                          <p:cTn id="16" fill="hold">
                            <p:stCondLst>
                              <p:cond delay="4000"/>
                            </p:stCondLst>
                            <p:childTnLst>
                              <p:par>
                                <p:cTn id="17" presetID="53" presetClass="entr" presetSubtype="16"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2000" fill="hold"/>
                                        <p:tgtEl>
                                          <p:spTgt spid="11"/>
                                        </p:tgtEl>
                                        <p:attrNameLst>
                                          <p:attrName>ppt_w</p:attrName>
                                        </p:attrNameLst>
                                      </p:cBhvr>
                                      <p:tavLst>
                                        <p:tav tm="0">
                                          <p:val>
                                            <p:fltVal val="0"/>
                                          </p:val>
                                        </p:tav>
                                        <p:tav tm="100000">
                                          <p:val>
                                            <p:strVal val="#ppt_w"/>
                                          </p:val>
                                        </p:tav>
                                      </p:tavLst>
                                    </p:anim>
                                    <p:anim calcmode="lin" valueType="num">
                                      <p:cBhvr>
                                        <p:cTn id="20" dur="2000" fill="hold"/>
                                        <p:tgtEl>
                                          <p:spTgt spid="11"/>
                                        </p:tgtEl>
                                        <p:attrNameLst>
                                          <p:attrName>ppt_h</p:attrName>
                                        </p:attrNameLst>
                                      </p:cBhvr>
                                      <p:tavLst>
                                        <p:tav tm="0">
                                          <p:val>
                                            <p:fltVal val="0"/>
                                          </p:val>
                                        </p:tav>
                                        <p:tav tm="100000">
                                          <p:val>
                                            <p:strVal val="#ppt_h"/>
                                          </p:val>
                                        </p:tav>
                                      </p:tavLst>
                                    </p:anim>
                                    <p:animEffect transition="in" filter="fade">
                                      <p:cBhvr>
                                        <p:cTn id="21" dur="2000"/>
                                        <p:tgtEl>
                                          <p:spTgt spid="11"/>
                                        </p:tgtEl>
                                      </p:cBhvr>
                                    </p:animEffect>
                                  </p:childTnLst>
                                </p:cTn>
                              </p:par>
                              <p:par>
                                <p:cTn id="22" presetID="42" presetClass="path" presetSubtype="0" accel="50000" decel="50000" fill="hold" nodeType="withEffect">
                                  <p:stCondLst>
                                    <p:cond delay="0"/>
                                  </p:stCondLst>
                                  <p:childTnLst>
                                    <p:animMotion origin="layout" path="M 0.24552 0.17453 L 2.71605E-6 2.96296E-6 " pathEditMode="relative" rAng="0" ptsTypes="AA">
                                      <p:cBhvr>
                                        <p:cTn id="23" dur="2000" fill="hold"/>
                                        <p:tgtEl>
                                          <p:spTgt spid="11"/>
                                        </p:tgtEl>
                                        <p:attrNameLst>
                                          <p:attrName>ppt_x</p:attrName>
                                          <p:attrName>ppt_y</p:attrName>
                                        </p:attrNameLst>
                                      </p:cBhvr>
                                      <p:rCtr x="-12469" y="-86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2" cstate="email">
            <a:extLst>
              <a:ext uri="{28A0092B-C50C-407E-A947-70E740481C1C}">
                <a14:useLocalDpi xmlns:a14="http://schemas.microsoft.com/office/drawing/2010/main"/>
              </a:ext>
            </a:extLst>
          </a:blip>
          <a:srcRect t="-91"/>
          <a:stretch/>
        </p:blipFill>
        <p:spPr>
          <a:xfrm>
            <a:off x="2688956" y="1759059"/>
            <a:ext cx="4850969" cy="4796724"/>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9380" y="5184183"/>
            <a:ext cx="1524000" cy="1371600"/>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3" name="フリーフォーム 12"/>
          <p:cNvSpPr/>
          <p:nvPr/>
        </p:nvSpPr>
        <p:spPr bwMode="auto">
          <a:xfrm>
            <a:off x="3903928" y="3004457"/>
            <a:ext cx="1369734"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 name="connsiteX0" fmla="*/ 1369734 w 1369734"/>
              <a:gd name="connsiteY0" fmla="*/ 0 h 1761620"/>
              <a:gd name="connsiteX1" fmla="*/ 1268963 w 1369734"/>
              <a:gd name="connsiteY1" fmla="*/ 108235 h 1761620"/>
              <a:gd name="connsiteX2" fmla="*/ 1216712 w 1369734"/>
              <a:gd name="connsiteY2" fmla="*/ 291115 h 1761620"/>
              <a:gd name="connsiteX3" fmla="*/ 1112209 w 1369734"/>
              <a:gd name="connsiteY3" fmla="*/ 619553 h 1761620"/>
              <a:gd name="connsiteX4" fmla="*/ 641946 w 1369734"/>
              <a:gd name="connsiteY4" fmla="*/ 832291 h 1761620"/>
              <a:gd name="connsiteX5" fmla="*/ 578498 w 1369734"/>
              <a:gd name="connsiteY5" fmla="*/ 899471 h 1761620"/>
              <a:gd name="connsiteX6" fmla="*/ 220203 w 1369734"/>
              <a:gd name="connsiteY6" fmla="*/ 1739226 h 1761620"/>
              <a:gd name="connsiteX7" fmla="*/ 186612 w 1369734"/>
              <a:gd name="connsiteY7" fmla="*/ 1761620 h 1761620"/>
              <a:gd name="connsiteX8" fmla="*/ 0 w 1369734"/>
              <a:gd name="connsiteY8" fmla="*/ 1392127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9734" h="1761620">
                <a:moveTo>
                  <a:pt x="1369734" y="0"/>
                </a:moveTo>
                <a:lnTo>
                  <a:pt x="1268963" y="108235"/>
                </a:lnTo>
                <a:lnTo>
                  <a:pt x="1216712" y="291115"/>
                </a:lnTo>
                <a:lnTo>
                  <a:pt x="1112209" y="619553"/>
                </a:lnTo>
                <a:lnTo>
                  <a:pt x="641946" y="832291"/>
                </a:lnTo>
                <a:lnTo>
                  <a:pt x="578498" y="899471"/>
                </a:lnTo>
                <a:lnTo>
                  <a:pt x="220203" y="1739226"/>
                </a:lnTo>
                <a:lnTo>
                  <a:pt x="186612" y="1761620"/>
                </a:lnTo>
                <a:lnTo>
                  <a:pt x="0" y="1392127"/>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4" name="フリーフォーム 13"/>
          <p:cNvSpPr/>
          <p:nvPr/>
        </p:nvSpPr>
        <p:spPr bwMode="auto">
          <a:xfrm>
            <a:off x="3591498" y="3001617"/>
            <a:ext cx="2709911"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693505"/>
              <a:gd name="connsiteY0" fmla="*/ 1610140 h 2286000"/>
              <a:gd name="connsiteX1" fmla="*/ 27662 w 2693505"/>
              <a:gd name="connsiteY1" fmla="*/ 1639238 h 2286000"/>
              <a:gd name="connsiteX2" fmla="*/ 665922 w 2693505"/>
              <a:gd name="connsiteY2" fmla="*/ 2286000 h 2286000"/>
              <a:gd name="connsiteX3" fmla="*/ 1311966 w 2693505"/>
              <a:gd name="connsiteY3" fmla="*/ 1639957 h 2286000"/>
              <a:gd name="connsiteX4" fmla="*/ 1590261 w 2693505"/>
              <a:gd name="connsiteY4" fmla="*/ 1928192 h 2286000"/>
              <a:gd name="connsiteX5" fmla="*/ 2693505 w 2693505"/>
              <a:gd name="connsiteY5" fmla="*/ 834887 h 2286000"/>
              <a:gd name="connsiteX6" fmla="*/ 1679713 w 2693505"/>
              <a:gd name="connsiteY6" fmla="*/ 0 h 2286000"/>
              <a:gd name="connsiteX0" fmla="*/ 269794 w 2665843"/>
              <a:gd name="connsiteY0" fmla="*/ 1392556 h 2286000"/>
              <a:gd name="connsiteX1" fmla="*/ 0 w 2665843"/>
              <a:gd name="connsiteY1" fmla="*/ 1639238 h 2286000"/>
              <a:gd name="connsiteX2" fmla="*/ 638260 w 2665843"/>
              <a:gd name="connsiteY2" fmla="*/ 2286000 h 2286000"/>
              <a:gd name="connsiteX3" fmla="*/ 1284304 w 2665843"/>
              <a:gd name="connsiteY3" fmla="*/ 1639957 h 2286000"/>
              <a:gd name="connsiteX4" fmla="*/ 1562599 w 2665843"/>
              <a:gd name="connsiteY4" fmla="*/ 1928192 h 2286000"/>
              <a:gd name="connsiteX5" fmla="*/ 2665843 w 2665843"/>
              <a:gd name="connsiteY5" fmla="*/ 834887 h 2286000"/>
              <a:gd name="connsiteX6" fmla="*/ 1652051 w 2665843"/>
              <a:gd name="connsiteY6" fmla="*/ 0 h 2286000"/>
              <a:gd name="connsiteX0" fmla="*/ 313862 w 2709911"/>
              <a:gd name="connsiteY0" fmla="*/ 1392556 h 2286000"/>
              <a:gd name="connsiteX1" fmla="*/ 0 w 2709911"/>
              <a:gd name="connsiteY1" fmla="*/ 1603433 h 2286000"/>
              <a:gd name="connsiteX2" fmla="*/ 682328 w 2709911"/>
              <a:gd name="connsiteY2" fmla="*/ 2286000 h 2286000"/>
              <a:gd name="connsiteX3" fmla="*/ 1328372 w 2709911"/>
              <a:gd name="connsiteY3" fmla="*/ 1639957 h 2286000"/>
              <a:gd name="connsiteX4" fmla="*/ 1606667 w 2709911"/>
              <a:gd name="connsiteY4" fmla="*/ 1928192 h 2286000"/>
              <a:gd name="connsiteX5" fmla="*/ 2709911 w 2709911"/>
              <a:gd name="connsiteY5" fmla="*/ 834887 h 2286000"/>
              <a:gd name="connsiteX6" fmla="*/ 1696119 w 2709911"/>
              <a:gd name="connsiteY6"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911" h="2286000">
                <a:moveTo>
                  <a:pt x="313862" y="1392556"/>
                </a:moveTo>
                <a:lnTo>
                  <a:pt x="0" y="1603433"/>
                </a:lnTo>
                <a:lnTo>
                  <a:pt x="682328" y="2286000"/>
                </a:lnTo>
                <a:lnTo>
                  <a:pt x="1328372" y="1639957"/>
                </a:lnTo>
                <a:lnTo>
                  <a:pt x="1606667" y="1928192"/>
                </a:lnTo>
                <a:lnTo>
                  <a:pt x="2709911" y="834887"/>
                </a:lnTo>
                <a:lnTo>
                  <a:pt x="1696119" y="0"/>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5" name="フリーフォーム 14"/>
          <p:cNvSpPr/>
          <p:nvPr/>
        </p:nvSpPr>
        <p:spPr bwMode="auto">
          <a:xfrm>
            <a:off x="5198165" y="3830193"/>
            <a:ext cx="2047461" cy="1745659"/>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679713 w 2047461"/>
              <a:gd name="connsiteY3" fmla="*/ 526774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89044 w 2047461"/>
              <a:gd name="connsiteY3" fmla="*/ 586409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67948 w 2047461"/>
              <a:gd name="connsiteY3" fmla="*/ 785191 h 1759226"/>
              <a:gd name="connsiteX4" fmla="*/ 1789044 w 2047461"/>
              <a:gd name="connsiteY4" fmla="*/ 586409 h 1759226"/>
              <a:gd name="connsiteX5" fmla="*/ 1113183 w 2047461"/>
              <a:gd name="connsiteY5"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2037522 w 2047461"/>
              <a:gd name="connsiteY3" fmla="*/ 805070 h 1759226"/>
              <a:gd name="connsiteX4" fmla="*/ 1789044 w 2047461"/>
              <a:gd name="connsiteY4" fmla="*/ 586409 h 1759226"/>
              <a:gd name="connsiteX5" fmla="*/ 1113183 w 2047461"/>
              <a:gd name="connsiteY5" fmla="*/ 0 h 1759226"/>
              <a:gd name="connsiteX0" fmla="*/ 0 w 2047461"/>
              <a:gd name="connsiteY0" fmla="*/ 1096902 h 1742945"/>
              <a:gd name="connsiteX1" fmla="*/ 655983 w 2047461"/>
              <a:gd name="connsiteY1" fmla="*/ 1742945 h 1742945"/>
              <a:gd name="connsiteX2" fmla="*/ 2047461 w 2047461"/>
              <a:gd name="connsiteY2" fmla="*/ 858363 h 1742945"/>
              <a:gd name="connsiteX3" fmla="*/ 2037522 w 2047461"/>
              <a:gd name="connsiteY3" fmla="*/ 788789 h 1742945"/>
              <a:gd name="connsiteX4" fmla="*/ 1789044 w 2047461"/>
              <a:gd name="connsiteY4" fmla="*/ 570128 h 1742945"/>
              <a:gd name="connsiteX5" fmla="*/ 1088763 w 2047461"/>
              <a:gd name="connsiteY5" fmla="*/ 0 h 1742945"/>
              <a:gd name="connsiteX0" fmla="*/ 0 w 2047461"/>
              <a:gd name="connsiteY0" fmla="*/ 1099616 h 1745659"/>
              <a:gd name="connsiteX1" fmla="*/ 655983 w 2047461"/>
              <a:gd name="connsiteY1" fmla="*/ 1745659 h 1745659"/>
              <a:gd name="connsiteX2" fmla="*/ 2047461 w 2047461"/>
              <a:gd name="connsiteY2" fmla="*/ 861077 h 1745659"/>
              <a:gd name="connsiteX3" fmla="*/ 2037522 w 2047461"/>
              <a:gd name="connsiteY3" fmla="*/ 791503 h 1745659"/>
              <a:gd name="connsiteX4" fmla="*/ 1789044 w 2047461"/>
              <a:gd name="connsiteY4" fmla="*/ 572842 h 1745659"/>
              <a:gd name="connsiteX5" fmla="*/ 1096903 w 2047461"/>
              <a:gd name="connsiteY5" fmla="*/ 0 h 1745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7461" h="1745659">
                <a:moveTo>
                  <a:pt x="0" y="1099616"/>
                </a:moveTo>
                <a:lnTo>
                  <a:pt x="655983" y="1745659"/>
                </a:lnTo>
                <a:lnTo>
                  <a:pt x="2047461" y="861077"/>
                </a:lnTo>
                <a:lnTo>
                  <a:pt x="2037522" y="791503"/>
                </a:lnTo>
                <a:lnTo>
                  <a:pt x="1789044" y="572842"/>
                </a:lnTo>
                <a:cubicBezTo>
                  <a:pt x="1563757" y="377372"/>
                  <a:pt x="1322190" y="195470"/>
                  <a:pt x="1096903" y="0"/>
                </a:cubicBez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896139" y="2226365"/>
            <a:ext cx="1391478" cy="2166731"/>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1478" h="2166731">
                <a:moveTo>
                  <a:pt x="1391478" y="775252"/>
                </a:moveTo>
                <a:lnTo>
                  <a:pt x="1053548" y="506896"/>
                </a:lnTo>
                <a:lnTo>
                  <a:pt x="1053548" y="377687"/>
                </a:lnTo>
                <a:lnTo>
                  <a:pt x="844826" y="228600"/>
                </a:lnTo>
                <a:lnTo>
                  <a:pt x="655983" y="168965"/>
                </a:lnTo>
                <a:lnTo>
                  <a:pt x="665922" y="129209"/>
                </a:lnTo>
                <a:lnTo>
                  <a:pt x="566531" y="69574"/>
                </a:lnTo>
                <a:lnTo>
                  <a:pt x="566531" y="0"/>
                </a:lnTo>
                <a:lnTo>
                  <a:pt x="457200" y="39757"/>
                </a:lnTo>
                <a:lnTo>
                  <a:pt x="238539" y="19878"/>
                </a:lnTo>
                <a:lnTo>
                  <a:pt x="139148" y="178905"/>
                </a:lnTo>
                <a:lnTo>
                  <a:pt x="208722" y="387626"/>
                </a:lnTo>
                <a:lnTo>
                  <a:pt x="188844" y="665922"/>
                </a:lnTo>
                <a:lnTo>
                  <a:pt x="198783" y="874644"/>
                </a:lnTo>
                <a:lnTo>
                  <a:pt x="238539" y="1133061"/>
                </a:lnTo>
                <a:lnTo>
                  <a:pt x="238539" y="1351722"/>
                </a:lnTo>
                <a:lnTo>
                  <a:pt x="139148" y="1669774"/>
                </a:lnTo>
                <a:lnTo>
                  <a:pt x="39757" y="1928192"/>
                </a:lnTo>
                <a:lnTo>
                  <a:pt x="0" y="2166731"/>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2" name="図 1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8" name="図 1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19"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sp>
        <p:nvSpPr>
          <p:cNvPr id="20" name="テキスト ボックス 19"/>
          <p:cNvSpPr txBox="1"/>
          <p:nvPr/>
        </p:nvSpPr>
        <p:spPr>
          <a:xfrm>
            <a:off x="3435339" y="1261715"/>
            <a:ext cx="341632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昭和</a:t>
            </a:r>
            <a:r>
              <a:rPr kumimoji="1" lang="en-US" altLang="ja-JP"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56</a:t>
            </a: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年（</a:t>
            </a:r>
            <a:r>
              <a:rPr kumimoji="1" lang="en-US" altLang="ja-JP"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1981</a:t>
            </a:r>
            <a:r>
              <a:rPr kumimoji="1" lang="ja-JP" altLang="en-US" sz="28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rPr>
              <a:t>年）頃</a:t>
            </a:r>
          </a:p>
        </p:txBody>
      </p:sp>
    </p:spTree>
    <p:extLst>
      <p:ext uri="{BB962C8B-B14F-4D97-AF65-F5344CB8AC3E}">
        <p14:creationId xmlns:p14="http://schemas.microsoft.com/office/powerpoint/2010/main" val="40480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2000" fill="hold"/>
                                        <p:tgtEl>
                                          <p:spTgt spid="9"/>
                                        </p:tgtEl>
                                        <p:attrNameLst>
                                          <p:attrName>ppt_w</p:attrName>
                                        </p:attrNameLst>
                                      </p:cBhvr>
                                      <p:tavLst>
                                        <p:tav tm="0">
                                          <p:val>
                                            <p:fltVal val="0"/>
                                          </p:val>
                                        </p:tav>
                                        <p:tav tm="100000">
                                          <p:val>
                                            <p:strVal val="#ppt_w"/>
                                          </p:val>
                                        </p:tav>
                                      </p:tavLst>
                                    </p:anim>
                                    <p:anim calcmode="lin" valueType="num">
                                      <p:cBhvr>
                                        <p:cTn id="12" dur="2000" fill="hold"/>
                                        <p:tgtEl>
                                          <p:spTgt spid="9"/>
                                        </p:tgtEl>
                                        <p:attrNameLst>
                                          <p:attrName>ppt_h</p:attrName>
                                        </p:attrNameLst>
                                      </p:cBhvr>
                                      <p:tavLst>
                                        <p:tav tm="0">
                                          <p:val>
                                            <p:fltVal val="0"/>
                                          </p:val>
                                        </p:tav>
                                        <p:tav tm="100000">
                                          <p:val>
                                            <p:strVal val="#ppt_h"/>
                                          </p:val>
                                        </p:tav>
                                      </p:tavLst>
                                    </p:anim>
                                    <p:animEffect transition="in" filter="fade">
                                      <p:cBhvr>
                                        <p:cTn id="13" dur="2000"/>
                                        <p:tgtEl>
                                          <p:spTgt spid="9"/>
                                        </p:tgtEl>
                                      </p:cBhvr>
                                    </p:animEffect>
                                  </p:childTnLst>
                                </p:cTn>
                              </p:par>
                              <p:par>
                                <p:cTn id="14" presetID="42" presetClass="path" presetSubtype="0" accel="50000" decel="50000" fill="hold" nodeType="withEffect">
                                  <p:stCondLst>
                                    <p:cond delay="0"/>
                                  </p:stCondLst>
                                  <p:childTnLst>
                                    <p:animMotion origin="layout" path="M -0.20185 -0.18264 L -1.23457E-6 2.59259E-6 " pathEditMode="relative" rAng="0" ptsTypes="AA">
                                      <p:cBhvr>
                                        <p:cTn id="15" dur="2000" fill="hold"/>
                                        <p:tgtEl>
                                          <p:spTgt spid="9"/>
                                        </p:tgtEl>
                                        <p:attrNameLst>
                                          <p:attrName>ppt_x</p:attrName>
                                          <p:attrName>ppt_y</p:attrName>
                                        </p:attrNameLst>
                                      </p:cBhvr>
                                      <p:rCtr x="9954" y="9120"/>
                                    </p:animMotion>
                                  </p:childTnLst>
                                </p:cTn>
                              </p:par>
                            </p:childTnLst>
                          </p:cTn>
                        </p:par>
                        <p:par>
                          <p:cTn id="16" fill="hold">
                            <p:stCondLst>
                              <p:cond delay="4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000" fill="hold"/>
                                        <p:tgtEl>
                                          <p:spTgt spid="8"/>
                                        </p:tgtEl>
                                        <p:attrNameLst>
                                          <p:attrName>ppt_w</p:attrName>
                                        </p:attrNameLst>
                                      </p:cBhvr>
                                      <p:tavLst>
                                        <p:tav tm="0">
                                          <p:val>
                                            <p:fltVal val="0"/>
                                          </p:val>
                                        </p:tav>
                                        <p:tav tm="100000">
                                          <p:val>
                                            <p:strVal val="#ppt_w"/>
                                          </p:val>
                                        </p:tav>
                                      </p:tavLst>
                                    </p:anim>
                                    <p:anim calcmode="lin" valueType="num">
                                      <p:cBhvr>
                                        <p:cTn id="20" dur="2000" fill="hold"/>
                                        <p:tgtEl>
                                          <p:spTgt spid="8"/>
                                        </p:tgtEl>
                                        <p:attrNameLst>
                                          <p:attrName>ppt_h</p:attrName>
                                        </p:attrNameLst>
                                      </p:cBhvr>
                                      <p:tavLst>
                                        <p:tav tm="0">
                                          <p:val>
                                            <p:fltVal val="0"/>
                                          </p:val>
                                        </p:tav>
                                        <p:tav tm="100000">
                                          <p:val>
                                            <p:strVal val="#ppt_h"/>
                                          </p:val>
                                        </p:tav>
                                      </p:tavLst>
                                    </p:anim>
                                    <p:animEffect transition="in" filter="fade">
                                      <p:cBhvr>
                                        <p:cTn id="21" dur="2000"/>
                                        <p:tgtEl>
                                          <p:spTgt spid="8"/>
                                        </p:tgtEl>
                                      </p:cBhvr>
                                    </p:animEffect>
                                  </p:childTnLst>
                                </p:cTn>
                              </p:par>
                              <p:par>
                                <p:cTn id="22" presetID="42" presetClass="path" presetSubtype="0" accel="50000" decel="50000" fill="hold" nodeType="withEffect">
                                  <p:stCondLst>
                                    <p:cond delay="0"/>
                                  </p:stCondLst>
                                  <p:childTnLst>
                                    <p:animMotion origin="layout" path="M -0.15092 0.20231 L 2.34568E-6 2.59259E-6 " pathEditMode="relative" rAng="0" ptsTypes="AA">
                                      <p:cBhvr>
                                        <p:cTn id="23" dur="2000" fill="hold"/>
                                        <p:tgtEl>
                                          <p:spTgt spid="8"/>
                                        </p:tgtEl>
                                        <p:attrNameLst>
                                          <p:attrName>ppt_x</p:attrName>
                                          <p:attrName>ppt_y</p:attrName>
                                        </p:attrNameLst>
                                      </p:cBhvr>
                                      <p:rCtr x="7593" y="-10069"/>
                                    </p:animMotion>
                                  </p:childTnLst>
                                </p:cTn>
                              </p:par>
                            </p:childTnLst>
                          </p:cTn>
                        </p:par>
                        <p:par>
                          <p:cTn id="24" fill="hold">
                            <p:stCondLst>
                              <p:cond delay="60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2000" fill="hold"/>
                                        <p:tgtEl>
                                          <p:spTgt spid="18"/>
                                        </p:tgtEl>
                                        <p:attrNameLst>
                                          <p:attrName>ppt_w</p:attrName>
                                        </p:attrNameLst>
                                      </p:cBhvr>
                                      <p:tavLst>
                                        <p:tav tm="0">
                                          <p:val>
                                            <p:fltVal val="0"/>
                                          </p:val>
                                        </p:tav>
                                        <p:tav tm="100000">
                                          <p:val>
                                            <p:strVal val="#ppt_w"/>
                                          </p:val>
                                        </p:tav>
                                      </p:tavLst>
                                    </p:anim>
                                    <p:anim calcmode="lin" valueType="num">
                                      <p:cBhvr>
                                        <p:cTn id="28" dur="2000" fill="hold"/>
                                        <p:tgtEl>
                                          <p:spTgt spid="18"/>
                                        </p:tgtEl>
                                        <p:attrNameLst>
                                          <p:attrName>ppt_h</p:attrName>
                                        </p:attrNameLst>
                                      </p:cBhvr>
                                      <p:tavLst>
                                        <p:tav tm="0">
                                          <p:val>
                                            <p:fltVal val="0"/>
                                          </p:val>
                                        </p:tav>
                                        <p:tav tm="100000">
                                          <p:val>
                                            <p:strVal val="#ppt_h"/>
                                          </p:val>
                                        </p:tav>
                                      </p:tavLst>
                                    </p:anim>
                                    <p:animEffect transition="in" filter="fade">
                                      <p:cBhvr>
                                        <p:cTn id="29" dur="2000"/>
                                        <p:tgtEl>
                                          <p:spTgt spid="18"/>
                                        </p:tgtEl>
                                      </p:cBhvr>
                                    </p:animEffect>
                                  </p:childTnLst>
                                </p:cTn>
                              </p:par>
                              <p:par>
                                <p:cTn id="30" presetID="42" presetClass="path" presetSubtype="0" accel="50000" decel="50000" fill="hold" nodeType="withEffect">
                                  <p:stCondLst>
                                    <p:cond delay="0"/>
                                  </p:stCondLst>
                                  <p:childTnLst>
                                    <p:animMotion origin="layout" path="M -0.40123 0.19653 L -8.64198E-7 -1.85185E-6 " pathEditMode="relative" rAng="0" ptsTypes="AA">
                                      <p:cBhvr>
                                        <p:cTn id="31" dur="2000" fill="hold"/>
                                        <p:tgtEl>
                                          <p:spTgt spid="18"/>
                                        </p:tgtEl>
                                        <p:attrNameLst>
                                          <p:attrName>ppt_x</p:attrName>
                                          <p:attrName>ppt_y</p:attrName>
                                        </p:attrNameLst>
                                      </p:cBhvr>
                                      <p:rCtr x="20062" y="-98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714465" y="1755997"/>
            <a:ext cx="4850086" cy="4818224"/>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3" name="フリーフォーム 12"/>
          <p:cNvSpPr/>
          <p:nvPr/>
        </p:nvSpPr>
        <p:spPr bwMode="auto">
          <a:xfrm>
            <a:off x="3597111" y="3004457"/>
            <a:ext cx="1676551"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 name="connsiteX0" fmla="*/ 1676551 w 1676551"/>
              <a:gd name="connsiteY0" fmla="*/ 0 h 1761620"/>
              <a:gd name="connsiteX1" fmla="*/ 1575780 w 1676551"/>
              <a:gd name="connsiteY1" fmla="*/ 108235 h 1761620"/>
              <a:gd name="connsiteX2" fmla="*/ 1523529 w 1676551"/>
              <a:gd name="connsiteY2" fmla="*/ 291115 h 1761620"/>
              <a:gd name="connsiteX3" fmla="*/ 1419026 w 1676551"/>
              <a:gd name="connsiteY3" fmla="*/ 619553 h 1761620"/>
              <a:gd name="connsiteX4" fmla="*/ 948763 w 1676551"/>
              <a:gd name="connsiteY4" fmla="*/ 832291 h 1761620"/>
              <a:gd name="connsiteX5" fmla="*/ 885315 w 1676551"/>
              <a:gd name="connsiteY5" fmla="*/ 899471 h 1761620"/>
              <a:gd name="connsiteX6" fmla="*/ 527020 w 1676551"/>
              <a:gd name="connsiteY6" fmla="*/ 1739226 h 1761620"/>
              <a:gd name="connsiteX7" fmla="*/ 493429 w 1676551"/>
              <a:gd name="connsiteY7" fmla="*/ 1761620 h 1761620"/>
              <a:gd name="connsiteX8" fmla="*/ 306817 w 1676551"/>
              <a:gd name="connsiteY8" fmla="*/ 1392127 h 1761620"/>
              <a:gd name="connsiteX9" fmla="*/ 0 w 1676551"/>
              <a:gd name="connsiteY9" fmla="*/ 1608465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6551" h="1761620">
                <a:moveTo>
                  <a:pt x="1676551" y="0"/>
                </a:moveTo>
                <a:lnTo>
                  <a:pt x="1575780" y="108235"/>
                </a:lnTo>
                <a:lnTo>
                  <a:pt x="1523529" y="291115"/>
                </a:lnTo>
                <a:lnTo>
                  <a:pt x="1419026" y="619553"/>
                </a:lnTo>
                <a:lnTo>
                  <a:pt x="948763" y="832291"/>
                </a:lnTo>
                <a:lnTo>
                  <a:pt x="885315" y="899471"/>
                </a:lnTo>
                <a:lnTo>
                  <a:pt x="527020" y="1739226"/>
                </a:lnTo>
                <a:lnTo>
                  <a:pt x="493429" y="1761620"/>
                </a:lnTo>
                <a:lnTo>
                  <a:pt x="306817" y="1392127"/>
                </a:lnTo>
                <a:cubicBezTo>
                  <a:pt x="203558" y="1459308"/>
                  <a:pt x="103259" y="1541284"/>
                  <a:pt x="0" y="1608465"/>
                </a:cubicBez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4" name="フリーフォーム 13"/>
          <p:cNvSpPr/>
          <p:nvPr/>
        </p:nvSpPr>
        <p:spPr bwMode="auto">
          <a:xfrm>
            <a:off x="3599027" y="3001617"/>
            <a:ext cx="2702382"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02382"/>
              <a:gd name="connsiteY0" fmla="*/ 1604221 h 2286000"/>
              <a:gd name="connsiteX1" fmla="*/ 674799 w 2702382"/>
              <a:gd name="connsiteY1" fmla="*/ 2286000 h 2286000"/>
              <a:gd name="connsiteX2" fmla="*/ 1320843 w 2702382"/>
              <a:gd name="connsiteY2" fmla="*/ 1639957 h 2286000"/>
              <a:gd name="connsiteX3" fmla="*/ 1599138 w 2702382"/>
              <a:gd name="connsiteY3" fmla="*/ 1928192 h 2286000"/>
              <a:gd name="connsiteX4" fmla="*/ 2702382 w 2702382"/>
              <a:gd name="connsiteY4" fmla="*/ 834887 h 2286000"/>
              <a:gd name="connsiteX5" fmla="*/ 1688590 w 2702382"/>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2382" h="2286000">
                <a:moveTo>
                  <a:pt x="0" y="1604221"/>
                </a:moveTo>
                <a:lnTo>
                  <a:pt x="674799" y="2286000"/>
                </a:lnTo>
                <a:lnTo>
                  <a:pt x="1320843" y="1639957"/>
                </a:lnTo>
                <a:lnTo>
                  <a:pt x="1599138" y="1928192"/>
                </a:lnTo>
                <a:lnTo>
                  <a:pt x="2702382" y="834887"/>
                </a:lnTo>
                <a:lnTo>
                  <a:pt x="1688590" y="0"/>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896139" y="2226365"/>
            <a:ext cx="1391478" cy="2166731"/>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1478" h="2166731">
                <a:moveTo>
                  <a:pt x="1391478" y="775252"/>
                </a:moveTo>
                <a:lnTo>
                  <a:pt x="1053548" y="506896"/>
                </a:lnTo>
                <a:lnTo>
                  <a:pt x="1053548" y="377687"/>
                </a:lnTo>
                <a:lnTo>
                  <a:pt x="844826" y="228600"/>
                </a:lnTo>
                <a:lnTo>
                  <a:pt x="655983" y="168965"/>
                </a:lnTo>
                <a:lnTo>
                  <a:pt x="665922" y="129209"/>
                </a:lnTo>
                <a:lnTo>
                  <a:pt x="566531" y="69574"/>
                </a:lnTo>
                <a:lnTo>
                  <a:pt x="566531" y="0"/>
                </a:lnTo>
                <a:lnTo>
                  <a:pt x="457200" y="39757"/>
                </a:lnTo>
                <a:lnTo>
                  <a:pt x="238539" y="19878"/>
                </a:lnTo>
                <a:lnTo>
                  <a:pt x="139148" y="178905"/>
                </a:lnTo>
                <a:lnTo>
                  <a:pt x="208722" y="387626"/>
                </a:lnTo>
                <a:lnTo>
                  <a:pt x="188844" y="665922"/>
                </a:lnTo>
                <a:lnTo>
                  <a:pt x="198783" y="874644"/>
                </a:lnTo>
                <a:lnTo>
                  <a:pt x="238539" y="1133061"/>
                </a:lnTo>
                <a:lnTo>
                  <a:pt x="238539" y="1351722"/>
                </a:lnTo>
                <a:lnTo>
                  <a:pt x="139148" y="1669774"/>
                </a:lnTo>
                <a:lnTo>
                  <a:pt x="39757" y="1928192"/>
                </a:lnTo>
                <a:lnTo>
                  <a:pt x="0" y="2166731"/>
                </a:ln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フリーフォーム 16"/>
          <p:cNvSpPr/>
          <p:nvPr/>
        </p:nvSpPr>
        <p:spPr bwMode="auto">
          <a:xfrm>
            <a:off x="5198165" y="3824766"/>
            <a:ext cx="2047461"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679713 w 2047461"/>
              <a:gd name="connsiteY3" fmla="*/ 526774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89044 w 2047461"/>
              <a:gd name="connsiteY3" fmla="*/ 586409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67948 w 2047461"/>
              <a:gd name="connsiteY3" fmla="*/ 785191 h 1759226"/>
              <a:gd name="connsiteX4" fmla="*/ 1789044 w 2047461"/>
              <a:gd name="connsiteY4" fmla="*/ 586409 h 1759226"/>
              <a:gd name="connsiteX5" fmla="*/ 1113183 w 2047461"/>
              <a:gd name="connsiteY5"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2037522 w 2047461"/>
              <a:gd name="connsiteY3" fmla="*/ 805070 h 1759226"/>
              <a:gd name="connsiteX4" fmla="*/ 1789044 w 2047461"/>
              <a:gd name="connsiteY4" fmla="*/ 586409 h 1759226"/>
              <a:gd name="connsiteX5" fmla="*/ 1113183 w 2047461"/>
              <a:gd name="connsiteY5" fmla="*/ 0 h 1759226"/>
              <a:gd name="connsiteX0" fmla="*/ 0 w 2047461"/>
              <a:gd name="connsiteY0" fmla="*/ 1105043 h 1751086"/>
              <a:gd name="connsiteX1" fmla="*/ 655983 w 2047461"/>
              <a:gd name="connsiteY1" fmla="*/ 1751086 h 1751086"/>
              <a:gd name="connsiteX2" fmla="*/ 2047461 w 2047461"/>
              <a:gd name="connsiteY2" fmla="*/ 866504 h 1751086"/>
              <a:gd name="connsiteX3" fmla="*/ 2037522 w 2047461"/>
              <a:gd name="connsiteY3" fmla="*/ 796930 h 1751086"/>
              <a:gd name="connsiteX4" fmla="*/ 1789044 w 2047461"/>
              <a:gd name="connsiteY4" fmla="*/ 578269 h 1751086"/>
              <a:gd name="connsiteX5" fmla="*/ 1088763 w 2047461"/>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7461" h="1751086">
                <a:moveTo>
                  <a:pt x="0" y="1105043"/>
                </a:moveTo>
                <a:lnTo>
                  <a:pt x="655983" y="1751086"/>
                </a:lnTo>
                <a:lnTo>
                  <a:pt x="2047461" y="866504"/>
                </a:lnTo>
                <a:lnTo>
                  <a:pt x="2037522" y="796930"/>
                </a:lnTo>
                <a:lnTo>
                  <a:pt x="1789044" y="578269"/>
                </a:lnTo>
                <a:cubicBezTo>
                  <a:pt x="1563757" y="382799"/>
                  <a:pt x="1314050" y="195470"/>
                  <a:pt x="1088763" y="0"/>
                </a:cubicBezTo>
              </a:path>
            </a:pathLst>
          </a:custGeom>
          <a:noFill/>
          <a:ln w="4445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2" name="図 1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5" name="図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18"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spTree>
    <p:extLst>
      <p:ext uri="{BB962C8B-B14F-4D97-AF65-F5344CB8AC3E}">
        <p14:creationId xmlns:p14="http://schemas.microsoft.com/office/powerpoint/2010/main" val="270208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図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pic>
        <p:nvPicPr>
          <p:cNvPr id="12" name="図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5" name="図 1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18"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pic>
        <p:nvPicPr>
          <p:cNvPr id="19" name="コンテンツ プレースホルダー 3"/>
          <p:cNvPicPr>
            <a:picLocks noGrp="1" noChangeAspect="1"/>
          </p:cNvPicPr>
          <p:nvPr>
            <p:ph idx="1"/>
          </p:nvPr>
        </p:nvPicPr>
        <p:blipFill rotWithShape="1">
          <a:blip r:embed="rId8" cstate="print">
            <a:extLst>
              <a:ext uri="{28A0092B-C50C-407E-A947-70E740481C1C}">
                <a14:useLocalDpi xmlns:a14="http://schemas.microsoft.com/office/drawing/2010/main"/>
              </a:ext>
            </a:extLst>
          </a:blip>
          <a:srcRect/>
          <a:stretch/>
        </p:blipFill>
        <p:spPr>
          <a:xfrm>
            <a:off x="2735149" y="1751307"/>
            <a:ext cx="4810352" cy="4813005"/>
          </a:xfrm>
        </p:spPr>
      </p:pic>
      <p:pic>
        <p:nvPicPr>
          <p:cNvPr id="20" name="コンテンツ プレースホルダー 3"/>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bwMode="auto">
          <a:xfrm>
            <a:off x="2764966" y="1751307"/>
            <a:ext cx="4810352" cy="4813005"/>
          </a:xfrm>
          <a:prstGeom prst="rect">
            <a:avLst/>
          </a:prstGeom>
          <a:noFill/>
          <a:ln w="9525">
            <a:noFill/>
            <a:miter lim="800000"/>
            <a:headEnd/>
            <a:tailEnd/>
          </a:ln>
        </p:spPr>
      </p:pic>
      <p:sp>
        <p:nvSpPr>
          <p:cNvPr id="21" name="フリーフォーム 20"/>
          <p:cNvSpPr/>
          <p:nvPr/>
        </p:nvSpPr>
        <p:spPr bwMode="auto">
          <a:xfrm>
            <a:off x="3604091" y="3014396"/>
            <a:ext cx="1679510"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510" h="1761620">
                <a:moveTo>
                  <a:pt x="1679510" y="0"/>
                </a:moveTo>
                <a:lnTo>
                  <a:pt x="1578739" y="108235"/>
                </a:lnTo>
                <a:lnTo>
                  <a:pt x="1526488" y="291115"/>
                </a:lnTo>
                <a:lnTo>
                  <a:pt x="1421985" y="619553"/>
                </a:lnTo>
                <a:lnTo>
                  <a:pt x="951722" y="832291"/>
                </a:lnTo>
                <a:lnTo>
                  <a:pt x="888274" y="899471"/>
                </a:lnTo>
                <a:lnTo>
                  <a:pt x="529979" y="1739226"/>
                </a:lnTo>
                <a:lnTo>
                  <a:pt x="496388" y="1761620"/>
                </a:lnTo>
                <a:lnTo>
                  <a:pt x="309776" y="1392127"/>
                </a:lnTo>
                <a:lnTo>
                  <a:pt x="0" y="1593669"/>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2" name="フリーフォーム 21"/>
          <p:cNvSpPr/>
          <p:nvPr/>
        </p:nvSpPr>
        <p:spPr bwMode="auto">
          <a:xfrm>
            <a:off x="3577250" y="3001617"/>
            <a:ext cx="2714220"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14220"/>
              <a:gd name="connsiteY0" fmla="*/ 1595344 h 2286000"/>
              <a:gd name="connsiteX1" fmla="*/ 686637 w 2714220"/>
              <a:gd name="connsiteY1" fmla="*/ 2286000 h 2286000"/>
              <a:gd name="connsiteX2" fmla="*/ 1332681 w 2714220"/>
              <a:gd name="connsiteY2" fmla="*/ 1639957 h 2286000"/>
              <a:gd name="connsiteX3" fmla="*/ 1610976 w 2714220"/>
              <a:gd name="connsiteY3" fmla="*/ 1928192 h 2286000"/>
              <a:gd name="connsiteX4" fmla="*/ 2714220 w 2714220"/>
              <a:gd name="connsiteY4" fmla="*/ 834887 h 2286000"/>
              <a:gd name="connsiteX5" fmla="*/ 1700428 w 2714220"/>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220" h="2286000">
                <a:moveTo>
                  <a:pt x="0" y="1595344"/>
                </a:moveTo>
                <a:lnTo>
                  <a:pt x="686637" y="2286000"/>
                </a:lnTo>
                <a:lnTo>
                  <a:pt x="1332681" y="1639957"/>
                </a:lnTo>
                <a:lnTo>
                  <a:pt x="1610976" y="1928192"/>
                </a:lnTo>
                <a:lnTo>
                  <a:pt x="2714220" y="834887"/>
                </a:lnTo>
                <a:lnTo>
                  <a:pt x="1700428" y="0"/>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3" name="フリーフォーム 22"/>
          <p:cNvSpPr/>
          <p:nvPr/>
        </p:nvSpPr>
        <p:spPr bwMode="auto">
          <a:xfrm>
            <a:off x="5208104" y="3834705"/>
            <a:ext cx="2077279"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19470 w 2047461"/>
              <a:gd name="connsiteY3" fmla="*/ 556592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858617 w 2047461"/>
              <a:gd name="connsiteY3" fmla="*/ 606287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97766 w 2047461"/>
              <a:gd name="connsiteY3" fmla="*/ 775252 h 1759226"/>
              <a:gd name="connsiteX4" fmla="*/ 1858617 w 2047461"/>
              <a:gd name="connsiteY4" fmla="*/ 606287 h 1759226"/>
              <a:gd name="connsiteX5" fmla="*/ 1113183 w 2047461"/>
              <a:gd name="connsiteY5" fmla="*/ 0 h 1759226"/>
              <a:gd name="connsiteX0" fmla="*/ 0 w 2077279"/>
              <a:gd name="connsiteY0" fmla="*/ 1113183 h 1759226"/>
              <a:gd name="connsiteX1" fmla="*/ 655983 w 2077279"/>
              <a:gd name="connsiteY1" fmla="*/ 1759226 h 1759226"/>
              <a:gd name="connsiteX2" fmla="*/ 2047461 w 2077279"/>
              <a:gd name="connsiteY2" fmla="*/ 874644 h 1759226"/>
              <a:gd name="connsiteX3" fmla="*/ 2077279 w 2077279"/>
              <a:gd name="connsiteY3" fmla="*/ 815008 h 1759226"/>
              <a:gd name="connsiteX4" fmla="*/ 1858617 w 2077279"/>
              <a:gd name="connsiteY4" fmla="*/ 606287 h 1759226"/>
              <a:gd name="connsiteX5" fmla="*/ 1113183 w 2077279"/>
              <a:gd name="connsiteY5" fmla="*/ 0 h 1759226"/>
              <a:gd name="connsiteX0" fmla="*/ 0 w 2077279"/>
              <a:gd name="connsiteY0" fmla="*/ 1105043 h 1751086"/>
              <a:gd name="connsiteX1" fmla="*/ 655983 w 2077279"/>
              <a:gd name="connsiteY1" fmla="*/ 1751086 h 1751086"/>
              <a:gd name="connsiteX2" fmla="*/ 2047461 w 2077279"/>
              <a:gd name="connsiteY2" fmla="*/ 866504 h 1751086"/>
              <a:gd name="connsiteX3" fmla="*/ 2077279 w 2077279"/>
              <a:gd name="connsiteY3" fmla="*/ 806868 h 1751086"/>
              <a:gd name="connsiteX4" fmla="*/ 1858617 w 2077279"/>
              <a:gd name="connsiteY4" fmla="*/ 598147 h 1751086"/>
              <a:gd name="connsiteX5" fmla="*/ 1083336 w 2077279"/>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7279" h="1751086">
                <a:moveTo>
                  <a:pt x="0" y="1105043"/>
                </a:moveTo>
                <a:lnTo>
                  <a:pt x="655983" y="1751086"/>
                </a:lnTo>
                <a:lnTo>
                  <a:pt x="2047461" y="866504"/>
                </a:lnTo>
                <a:lnTo>
                  <a:pt x="2077279" y="806868"/>
                </a:lnTo>
                <a:lnTo>
                  <a:pt x="1858617" y="598147"/>
                </a:lnTo>
                <a:cubicBezTo>
                  <a:pt x="1610139" y="396051"/>
                  <a:pt x="1331814" y="202096"/>
                  <a:pt x="1083336" y="0"/>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4" name="フリーフォーム 23"/>
          <p:cNvSpPr/>
          <p:nvPr/>
        </p:nvSpPr>
        <p:spPr bwMode="auto">
          <a:xfrm>
            <a:off x="3899935" y="2226366"/>
            <a:ext cx="1367804" cy="2175608"/>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 name="connsiteX0" fmla="*/ 1355701 w 1355701"/>
              <a:gd name="connsiteY0" fmla="*/ 775252 h 2184486"/>
              <a:gd name="connsiteX1" fmla="*/ 1017771 w 1355701"/>
              <a:gd name="connsiteY1" fmla="*/ 506896 h 2184486"/>
              <a:gd name="connsiteX2" fmla="*/ 1017771 w 1355701"/>
              <a:gd name="connsiteY2" fmla="*/ 377687 h 2184486"/>
              <a:gd name="connsiteX3" fmla="*/ 809049 w 1355701"/>
              <a:gd name="connsiteY3" fmla="*/ 228600 h 2184486"/>
              <a:gd name="connsiteX4" fmla="*/ 620206 w 1355701"/>
              <a:gd name="connsiteY4" fmla="*/ 168965 h 2184486"/>
              <a:gd name="connsiteX5" fmla="*/ 630145 w 1355701"/>
              <a:gd name="connsiteY5" fmla="*/ 129209 h 2184486"/>
              <a:gd name="connsiteX6" fmla="*/ 530754 w 1355701"/>
              <a:gd name="connsiteY6" fmla="*/ 69574 h 2184486"/>
              <a:gd name="connsiteX7" fmla="*/ 530754 w 1355701"/>
              <a:gd name="connsiteY7" fmla="*/ 0 h 2184486"/>
              <a:gd name="connsiteX8" fmla="*/ 421423 w 1355701"/>
              <a:gd name="connsiteY8" fmla="*/ 39757 h 2184486"/>
              <a:gd name="connsiteX9" fmla="*/ 202762 w 1355701"/>
              <a:gd name="connsiteY9" fmla="*/ 19878 h 2184486"/>
              <a:gd name="connsiteX10" fmla="*/ 103371 w 1355701"/>
              <a:gd name="connsiteY10" fmla="*/ 178905 h 2184486"/>
              <a:gd name="connsiteX11" fmla="*/ 172945 w 1355701"/>
              <a:gd name="connsiteY11" fmla="*/ 387626 h 2184486"/>
              <a:gd name="connsiteX12" fmla="*/ 153067 w 1355701"/>
              <a:gd name="connsiteY12" fmla="*/ 665922 h 2184486"/>
              <a:gd name="connsiteX13" fmla="*/ 163006 w 1355701"/>
              <a:gd name="connsiteY13" fmla="*/ 874644 h 2184486"/>
              <a:gd name="connsiteX14" fmla="*/ 202762 w 1355701"/>
              <a:gd name="connsiteY14" fmla="*/ 1133061 h 2184486"/>
              <a:gd name="connsiteX15" fmla="*/ 202762 w 1355701"/>
              <a:gd name="connsiteY15" fmla="*/ 1351722 h 2184486"/>
              <a:gd name="connsiteX16" fmla="*/ 103371 w 1355701"/>
              <a:gd name="connsiteY16" fmla="*/ 1669774 h 2184486"/>
              <a:gd name="connsiteX17" fmla="*/ 3980 w 1355701"/>
              <a:gd name="connsiteY17" fmla="*/ 1928192 h 2184486"/>
              <a:gd name="connsiteX18" fmla="*/ 2693 w 1355701"/>
              <a:gd name="connsiteY18" fmla="*/ 2184486 h 2184486"/>
              <a:gd name="connsiteX0" fmla="*/ 1367804 w 1367804"/>
              <a:gd name="connsiteY0" fmla="*/ 775252 h 2175608"/>
              <a:gd name="connsiteX1" fmla="*/ 1029874 w 1367804"/>
              <a:gd name="connsiteY1" fmla="*/ 506896 h 2175608"/>
              <a:gd name="connsiteX2" fmla="*/ 1029874 w 1367804"/>
              <a:gd name="connsiteY2" fmla="*/ 377687 h 2175608"/>
              <a:gd name="connsiteX3" fmla="*/ 821152 w 1367804"/>
              <a:gd name="connsiteY3" fmla="*/ 228600 h 2175608"/>
              <a:gd name="connsiteX4" fmla="*/ 632309 w 1367804"/>
              <a:gd name="connsiteY4" fmla="*/ 168965 h 2175608"/>
              <a:gd name="connsiteX5" fmla="*/ 642248 w 1367804"/>
              <a:gd name="connsiteY5" fmla="*/ 129209 h 2175608"/>
              <a:gd name="connsiteX6" fmla="*/ 542857 w 1367804"/>
              <a:gd name="connsiteY6" fmla="*/ 69574 h 2175608"/>
              <a:gd name="connsiteX7" fmla="*/ 542857 w 1367804"/>
              <a:gd name="connsiteY7" fmla="*/ 0 h 2175608"/>
              <a:gd name="connsiteX8" fmla="*/ 433526 w 1367804"/>
              <a:gd name="connsiteY8" fmla="*/ 39757 h 2175608"/>
              <a:gd name="connsiteX9" fmla="*/ 214865 w 1367804"/>
              <a:gd name="connsiteY9" fmla="*/ 19878 h 2175608"/>
              <a:gd name="connsiteX10" fmla="*/ 115474 w 1367804"/>
              <a:gd name="connsiteY10" fmla="*/ 178905 h 2175608"/>
              <a:gd name="connsiteX11" fmla="*/ 185048 w 1367804"/>
              <a:gd name="connsiteY11" fmla="*/ 387626 h 2175608"/>
              <a:gd name="connsiteX12" fmla="*/ 165170 w 1367804"/>
              <a:gd name="connsiteY12" fmla="*/ 665922 h 2175608"/>
              <a:gd name="connsiteX13" fmla="*/ 175109 w 1367804"/>
              <a:gd name="connsiteY13" fmla="*/ 874644 h 2175608"/>
              <a:gd name="connsiteX14" fmla="*/ 214865 w 1367804"/>
              <a:gd name="connsiteY14" fmla="*/ 1133061 h 2175608"/>
              <a:gd name="connsiteX15" fmla="*/ 214865 w 1367804"/>
              <a:gd name="connsiteY15" fmla="*/ 1351722 h 2175608"/>
              <a:gd name="connsiteX16" fmla="*/ 115474 w 1367804"/>
              <a:gd name="connsiteY16" fmla="*/ 1669774 h 2175608"/>
              <a:gd name="connsiteX17" fmla="*/ 16083 w 1367804"/>
              <a:gd name="connsiteY17" fmla="*/ 1928192 h 2175608"/>
              <a:gd name="connsiteX18" fmla="*/ 0 w 1367804"/>
              <a:gd name="connsiteY18" fmla="*/ 2175608 h 217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7804" h="2175608">
                <a:moveTo>
                  <a:pt x="1367804" y="775252"/>
                </a:moveTo>
                <a:lnTo>
                  <a:pt x="1029874" y="506896"/>
                </a:lnTo>
                <a:lnTo>
                  <a:pt x="1029874" y="377687"/>
                </a:lnTo>
                <a:lnTo>
                  <a:pt x="821152" y="228600"/>
                </a:lnTo>
                <a:lnTo>
                  <a:pt x="632309" y="168965"/>
                </a:lnTo>
                <a:lnTo>
                  <a:pt x="642248" y="129209"/>
                </a:lnTo>
                <a:lnTo>
                  <a:pt x="542857" y="69574"/>
                </a:lnTo>
                <a:lnTo>
                  <a:pt x="542857" y="0"/>
                </a:lnTo>
                <a:lnTo>
                  <a:pt x="433526" y="39757"/>
                </a:lnTo>
                <a:lnTo>
                  <a:pt x="214865" y="19878"/>
                </a:lnTo>
                <a:lnTo>
                  <a:pt x="115474" y="178905"/>
                </a:lnTo>
                <a:lnTo>
                  <a:pt x="185048" y="387626"/>
                </a:lnTo>
                <a:lnTo>
                  <a:pt x="165170" y="665922"/>
                </a:lnTo>
                <a:lnTo>
                  <a:pt x="175109" y="874644"/>
                </a:lnTo>
                <a:lnTo>
                  <a:pt x="214865" y="1133061"/>
                </a:lnTo>
                <a:lnTo>
                  <a:pt x="214865" y="1351722"/>
                </a:lnTo>
                <a:lnTo>
                  <a:pt x="115474" y="1669774"/>
                </a:lnTo>
                <a:lnTo>
                  <a:pt x="16083" y="1928192"/>
                </a:lnTo>
                <a:cubicBezTo>
                  <a:pt x="2831" y="2007705"/>
                  <a:pt x="13252" y="2096095"/>
                  <a:pt x="0" y="2175608"/>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7110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 name="Picture 2" descr="分析1_二次予防事業対象者"/>
          <p:cNvPicPr>
            <a:picLocks noChangeAspect="1" noChangeArrowheads="1"/>
          </p:cNvPicPr>
          <p:nvPr/>
        </p:nvPicPr>
        <p:blipFill>
          <a:blip r:embed="rId2" cstate="email">
            <a:extLst>
              <a:ext uri="{28A0092B-C50C-407E-A947-70E740481C1C}">
                <a14:useLocalDpi xmlns:a14="http://schemas.microsoft.com/office/drawing/2010/main"/>
              </a:ext>
            </a:extLst>
          </a:blip>
          <a:srcRect b="27338"/>
          <a:stretch>
            <a:fillRect/>
          </a:stretch>
        </p:blipFill>
        <p:spPr bwMode="auto">
          <a:xfrm>
            <a:off x="2818152" y="1582544"/>
            <a:ext cx="4704415" cy="49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2" name="フリーフォーム 11"/>
          <p:cNvSpPr/>
          <p:nvPr/>
        </p:nvSpPr>
        <p:spPr bwMode="auto">
          <a:xfrm>
            <a:off x="3604091" y="3014396"/>
            <a:ext cx="1679510"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510" h="1761620">
                <a:moveTo>
                  <a:pt x="1679510" y="0"/>
                </a:moveTo>
                <a:lnTo>
                  <a:pt x="1578739" y="108235"/>
                </a:lnTo>
                <a:lnTo>
                  <a:pt x="1526488" y="291115"/>
                </a:lnTo>
                <a:lnTo>
                  <a:pt x="1421985" y="619553"/>
                </a:lnTo>
                <a:lnTo>
                  <a:pt x="951722" y="832291"/>
                </a:lnTo>
                <a:lnTo>
                  <a:pt x="888274" y="899471"/>
                </a:lnTo>
                <a:lnTo>
                  <a:pt x="529979" y="1739226"/>
                </a:lnTo>
                <a:lnTo>
                  <a:pt x="496388" y="1761620"/>
                </a:lnTo>
                <a:lnTo>
                  <a:pt x="309776" y="1392127"/>
                </a:lnTo>
                <a:lnTo>
                  <a:pt x="0" y="1593669"/>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583168" y="3001617"/>
            <a:ext cx="2708302"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08302"/>
              <a:gd name="connsiteY0" fmla="*/ 1598303 h 2286000"/>
              <a:gd name="connsiteX1" fmla="*/ 680719 w 2708302"/>
              <a:gd name="connsiteY1" fmla="*/ 2286000 h 2286000"/>
              <a:gd name="connsiteX2" fmla="*/ 1326763 w 2708302"/>
              <a:gd name="connsiteY2" fmla="*/ 1639957 h 2286000"/>
              <a:gd name="connsiteX3" fmla="*/ 1605058 w 2708302"/>
              <a:gd name="connsiteY3" fmla="*/ 1928192 h 2286000"/>
              <a:gd name="connsiteX4" fmla="*/ 2708302 w 2708302"/>
              <a:gd name="connsiteY4" fmla="*/ 834887 h 2286000"/>
              <a:gd name="connsiteX5" fmla="*/ 1694510 w 2708302"/>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8302" h="2286000">
                <a:moveTo>
                  <a:pt x="0" y="1598303"/>
                </a:moveTo>
                <a:lnTo>
                  <a:pt x="680719" y="2286000"/>
                </a:lnTo>
                <a:lnTo>
                  <a:pt x="1326763" y="1639957"/>
                </a:lnTo>
                <a:lnTo>
                  <a:pt x="1605058" y="1928192"/>
                </a:lnTo>
                <a:lnTo>
                  <a:pt x="2708302" y="834887"/>
                </a:lnTo>
                <a:lnTo>
                  <a:pt x="1694510" y="0"/>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フリーフォーム 16"/>
          <p:cNvSpPr/>
          <p:nvPr/>
        </p:nvSpPr>
        <p:spPr bwMode="auto">
          <a:xfrm>
            <a:off x="5208104" y="3834705"/>
            <a:ext cx="2077279"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19470 w 2047461"/>
              <a:gd name="connsiteY3" fmla="*/ 556592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858617 w 2047461"/>
              <a:gd name="connsiteY3" fmla="*/ 606287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97766 w 2047461"/>
              <a:gd name="connsiteY3" fmla="*/ 775252 h 1759226"/>
              <a:gd name="connsiteX4" fmla="*/ 1858617 w 2047461"/>
              <a:gd name="connsiteY4" fmla="*/ 606287 h 1759226"/>
              <a:gd name="connsiteX5" fmla="*/ 1113183 w 2047461"/>
              <a:gd name="connsiteY5" fmla="*/ 0 h 1759226"/>
              <a:gd name="connsiteX0" fmla="*/ 0 w 2077279"/>
              <a:gd name="connsiteY0" fmla="*/ 1113183 h 1759226"/>
              <a:gd name="connsiteX1" fmla="*/ 655983 w 2077279"/>
              <a:gd name="connsiteY1" fmla="*/ 1759226 h 1759226"/>
              <a:gd name="connsiteX2" fmla="*/ 2047461 w 2077279"/>
              <a:gd name="connsiteY2" fmla="*/ 874644 h 1759226"/>
              <a:gd name="connsiteX3" fmla="*/ 2077279 w 2077279"/>
              <a:gd name="connsiteY3" fmla="*/ 815008 h 1759226"/>
              <a:gd name="connsiteX4" fmla="*/ 1858617 w 2077279"/>
              <a:gd name="connsiteY4" fmla="*/ 606287 h 1759226"/>
              <a:gd name="connsiteX5" fmla="*/ 1113183 w 2077279"/>
              <a:gd name="connsiteY5" fmla="*/ 0 h 1759226"/>
              <a:gd name="connsiteX0" fmla="*/ 0 w 2077279"/>
              <a:gd name="connsiteY0" fmla="*/ 1105043 h 1751086"/>
              <a:gd name="connsiteX1" fmla="*/ 655983 w 2077279"/>
              <a:gd name="connsiteY1" fmla="*/ 1751086 h 1751086"/>
              <a:gd name="connsiteX2" fmla="*/ 2047461 w 2077279"/>
              <a:gd name="connsiteY2" fmla="*/ 866504 h 1751086"/>
              <a:gd name="connsiteX3" fmla="*/ 2077279 w 2077279"/>
              <a:gd name="connsiteY3" fmla="*/ 806868 h 1751086"/>
              <a:gd name="connsiteX4" fmla="*/ 1858617 w 2077279"/>
              <a:gd name="connsiteY4" fmla="*/ 598147 h 1751086"/>
              <a:gd name="connsiteX5" fmla="*/ 1083336 w 2077279"/>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7279" h="1751086">
                <a:moveTo>
                  <a:pt x="0" y="1105043"/>
                </a:moveTo>
                <a:lnTo>
                  <a:pt x="655983" y="1751086"/>
                </a:lnTo>
                <a:lnTo>
                  <a:pt x="2047461" y="866504"/>
                </a:lnTo>
                <a:lnTo>
                  <a:pt x="2077279" y="806868"/>
                </a:lnTo>
                <a:lnTo>
                  <a:pt x="1858617" y="598147"/>
                </a:lnTo>
                <a:cubicBezTo>
                  <a:pt x="1610139" y="396051"/>
                  <a:pt x="1331814" y="202096"/>
                  <a:pt x="1083336" y="0"/>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8" name="フリーフォーム 17"/>
          <p:cNvSpPr/>
          <p:nvPr/>
        </p:nvSpPr>
        <p:spPr bwMode="auto">
          <a:xfrm>
            <a:off x="3905853" y="2226366"/>
            <a:ext cx="1361886" cy="2175608"/>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 name="connsiteX0" fmla="*/ 1361886 w 1361886"/>
              <a:gd name="connsiteY0" fmla="*/ 775252 h 2175608"/>
              <a:gd name="connsiteX1" fmla="*/ 1023956 w 1361886"/>
              <a:gd name="connsiteY1" fmla="*/ 506896 h 2175608"/>
              <a:gd name="connsiteX2" fmla="*/ 1023956 w 1361886"/>
              <a:gd name="connsiteY2" fmla="*/ 377687 h 2175608"/>
              <a:gd name="connsiteX3" fmla="*/ 815234 w 1361886"/>
              <a:gd name="connsiteY3" fmla="*/ 228600 h 2175608"/>
              <a:gd name="connsiteX4" fmla="*/ 626391 w 1361886"/>
              <a:gd name="connsiteY4" fmla="*/ 168965 h 2175608"/>
              <a:gd name="connsiteX5" fmla="*/ 636330 w 1361886"/>
              <a:gd name="connsiteY5" fmla="*/ 129209 h 2175608"/>
              <a:gd name="connsiteX6" fmla="*/ 536939 w 1361886"/>
              <a:gd name="connsiteY6" fmla="*/ 69574 h 2175608"/>
              <a:gd name="connsiteX7" fmla="*/ 536939 w 1361886"/>
              <a:gd name="connsiteY7" fmla="*/ 0 h 2175608"/>
              <a:gd name="connsiteX8" fmla="*/ 427608 w 1361886"/>
              <a:gd name="connsiteY8" fmla="*/ 39757 h 2175608"/>
              <a:gd name="connsiteX9" fmla="*/ 208947 w 1361886"/>
              <a:gd name="connsiteY9" fmla="*/ 19878 h 2175608"/>
              <a:gd name="connsiteX10" fmla="*/ 109556 w 1361886"/>
              <a:gd name="connsiteY10" fmla="*/ 178905 h 2175608"/>
              <a:gd name="connsiteX11" fmla="*/ 179130 w 1361886"/>
              <a:gd name="connsiteY11" fmla="*/ 387626 h 2175608"/>
              <a:gd name="connsiteX12" fmla="*/ 159252 w 1361886"/>
              <a:gd name="connsiteY12" fmla="*/ 665922 h 2175608"/>
              <a:gd name="connsiteX13" fmla="*/ 169191 w 1361886"/>
              <a:gd name="connsiteY13" fmla="*/ 874644 h 2175608"/>
              <a:gd name="connsiteX14" fmla="*/ 208947 w 1361886"/>
              <a:gd name="connsiteY14" fmla="*/ 1133061 h 2175608"/>
              <a:gd name="connsiteX15" fmla="*/ 208947 w 1361886"/>
              <a:gd name="connsiteY15" fmla="*/ 1351722 h 2175608"/>
              <a:gd name="connsiteX16" fmla="*/ 109556 w 1361886"/>
              <a:gd name="connsiteY16" fmla="*/ 1669774 h 2175608"/>
              <a:gd name="connsiteX17" fmla="*/ 10165 w 1361886"/>
              <a:gd name="connsiteY17" fmla="*/ 1928192 h 2175608"/>
              <a:gd name="connsiteX18" fmla="*/ 0 w 1361886"/>
              <a:gd name="connsiteY18" fmla="*/ 2175608 h 217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1886" h="2175608">
                <a:moveTo>
                  <a:pt x="1361886" y="775252"/>
                </a:moveTo>
                <a:lnTo>
                  <a:pt x="1023956" y="506896"/>
                </a:lnTo>
                <a:lnTo>
                  <a:pt x="1023956" y="377687"/>
                </a:lnTo>
                <a:lnTo>
                  <a:pt x="815234" y="228600"/>
                </a:lnTo>
                <a:lnTo>
                  <a:pt x="626391" y="168965"/>
                </a:lnTo>
                <a:lnTo>
                  <a:pt x="636330" y="129209"/>
                </a:lnTo>
                <a:lnTo>
                  <a:pt x="536939" y="69574"/>
                </a:lnTo>
                <a:lnTo>
                  <a:pt x="536939" y="0"/>
                </a:lnTo>
                <a:lnTo>
                  <a:pt x="427608" y="39757"/>
                </a:lnTo>
                <a:lnTo>
                  <a:pt x="208947" y="19878"/>
                </a:lnTo>
                <a:lnTo>
                  <a:pt x="109556" y="178905"/>
                </a:lnTo>
                <a:lnTo>
                  <a:pt x="179130" y="387626"/>
                </a:lnTo>
                <a:lnTo>
                  <a:pt x="159252" y="665922"/>
                </a:lnTo>
                <a:lnTo>
                  <a:pt x="169191" y="874644"/>
                </a:lnTo>
                <a:lnTo>
                  <a:pt x="208947" y="1133061"/>
                </a:lnTo>
                <a:lnTo>
                  <a:pt x="208947" y="1351722"/>
                </a:lnTo>
                <a:lnTo>
                  <a:pt x="109556" y="1669774"/>
                </a:lnTo>
                <a:lnTo>
                  <a:pt x="10165" y="1928192"/>
                </a:lnTo>
                <a:cubicBezTo>
                  <a:pt x="-3087" y="2007705"/>
                  <a:pt x="13252" y="2096095"/>
                  <a:pt x="0" y="2175608"/>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4" name="図 1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5" name="図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20"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pic>
        <p:nvPicPr>
          <p:cNvPr id="21" name="コンテンツ プレースホルダー 3"/>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bwMode="auto">
          <a:xfrm>
            <a:off x="5996066" y="2173574"/>
            <a:ext cx="1139252" cy="1304144"/>
          </a:xfrm>
          <a:prstGeom prst="rect">
            <a:avLst/>
          </a:prstGeom>
          <a:noFill/>
          <a:ln w="9525">
            <a:noFill/>
            <a:miter lim="800000"/>
            <a:headEnd/>
            <a:tailEnd/>
          </a:ln>
        </p:spPr>
      </p:pic>
    </p:spTree>
    <p:extLst>
      <p:ext uri="{BB962C8B-B14F-4D97-AF65-F5344CB8AC3E}">
        <p14:creationId xmlns:p14="http://schemas.microsoft.com/office/powerpoint/2010/main" val="207363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4" descr="分析2_生活機能低下該当者"/>
          <p:cNvPicPr>
            <a:picLocks noChangeAspect="1" noChangeArrowheads="1"/>
          </p:cNvPicPr>
          <p:nvPr/>
        </p:nvPicPr>
        <p:blipFill>
          <a:blip r:embed="rId2" cstate="email">
            <a:extLst>
              <a:ext uri="{28A0092B-C50C-407E-A947-70E740481C1C}">
                <a14:useLocalDpi xmlns:a14="http://schemas.microsoft.com/office/drawing/2010/main"/>
              </a:ext>
            </a:extLst>
          </a:blip>
          <a:srcRect b="28061"/>
          <a:stretch>
            <a:fillRect/>
          </a:stretch>
        </p:blipFill>
        <p:spPr bwMode="auto">
          <a:xfrm>
            <a:off x="2818150" y="1603948"/>
            <a:ext cx="4685023" cy="48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2" name="フリーフォーム 11"/>
          <p:cNvSpPr/>
          <p:nvPr/>
        </p:nvSpPr>
        <p:spPr bwMode="auto">
          <a:xfrm>
            <a:off x="3604091" y="3014396"/>
            <a:ext cx="1679510"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510" h="1761620">
                <a:moveTo>
                  <a:pt x="1679510" y="0"/>
                </a:moveTo>
                <a:lnTo>
                  <a:pt x="1578739" y="108235"/>
                </a:lnTo>
                <a:lnTo>
                  <a:pt x="1526488" y="291115"/>
                </a:lnTo>
                <a:lnTo>
                  <a:pt x="1421985" y="619553"/>
                </a:lnTo>
                <a:lnTo>
                  <a:pt x="951722" y="832291"/>
                </a:lnTo>
                <a:lnTo>
                  <a:pt x="888274" y="899471"/>
                </a:lnTo>
                <a:lnTo>
                  <a:pt x="529979" y="1739226"/>
                </a:lnTo>
                <a:lnTo>
                  <a:pt x="496388" y="1761620"/>
                </a:lnTo>
                <a:lnTo>
                  <a:pt x="309776" y="1392127"/>
                </a:lnTo>
                <a:lnTo>
                  <a:pt x="0" y="1593669"/>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583168" y="3001617"/>
            <a:ext cx="2708302"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08302"/>
              <a:gd name="connsiteY0" fmla="*/ 1598303 h 2286000"/>
              <a:gd name="connsiteX1" fmla="*/ 680719 w 2708302"/>
              <a:gd name="connsiteY1" fmla="*/ 2286000 h 2286000"/>
              <a:gd name="connsiteX2" fmla="*/ 1326763 w 2708302"/>
              <a:gd name="connsiteY2" fmla="*/ 1639957 h 2286000"/>
              <a:gd name="connsiteX3" fmla="*/ 1605058 w 2708302"/>
              <a:gd name="connsiteY3" fmla="*/ 1928192 h 2286000"/>
              <a:gd name="connsiteX4" fmla="*/ 2708302 w 2708302"/>
              <a:gd name="connsiteY4" fmla="*/ 834887 h 2286000"/>
              <a:gd name="connsiteX5" fmla="*/ 1694510 w 2708302"/>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8302" h="2286000">
                <a:moveTo>
                  <a:pt x="0" y="1598303"/>
                </a:moveTo>
                <a:lnTo>
                  <a:pt x="680719" y="2286000"/>
                </a:lnTo>
                <a:lnTo>
                  <a:pt x="1326763" y="1639957"/>
                </a:lnTo>
                <a:lnTo>
                  <a:pt x="1605058" y="1928192"/>
                </a:lnTo>
                <a:lnTo>
                  <a:pt x="2708302" y="834887"/>
                </a:lnTo>
                <a:lnTo>
                  <a:pt x="1694510" y="0"/>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フリーフォーム 16"/>
          <p:cNvSpPr/>
          <p:nvPr/>
        </p:nvSpPr>
        <p:spPr bwMode="auto">
          <a:xfrm>
            <a:off x="5208104" y="3834705"/>
            <a:ext cx="2077279"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19470 w 2047461"/>
              <a:gd name="connsiteY3" fmla="*/ 556592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858617 w 2047461"/>
              <a:gd name="connsiteY3" fmla="*/ 606287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97766 w 2047461"/>
              <a:gd name="connsiteY3" fmla="*/ 775252 h 1759226"/>
              <a:gd name="connsiteX4" fmla="*/ 1858617 w 2047461"/>
              <a:gd name="connsiteY4" fmla="*/ 606287 h 1759226"/>
              <a:gd name="connsiteX5" fmla="*/ 1113183 w 2047461"/>
              <a:gd name="connsiteY5" fmla="*/ 0 h 1759226"/>
              <a:gd name="connsiteX0" fmla="*/ 0 w 2077279"/>
              <a:gd name="connsiteY0" fmla="*/ 1113183 h 1759226"/>
              <a:gd name="connsiteX1" fmla="*/ 655983 w 2077279"/>
              <a:gd name="connsiteY1" fmla="*/ 1759226 h 1759226"/>
              <a:gd name="connsiteX2" fmla="*/ 2047461 w 2077279"/>
              <a:gd name="connsiteY2" fmla="*/ 874644 h 1759226"/>
              <a:gd name="connsiteX3" fmla="*/ 2077279 w 2077279"/>
              <a:gd name="connsiteY3" fmla="*/ 815008 h 1759226"/>
              <a:gd name="connsiteX4" fmla="*/ 1858617 w 2077279"/>
              <a:gd name="connsiteY4" fmla="*/ 606287 h 1759226"/>
              <a:gd name="connsiteX5" fmla="*/ 1113183 w 2077279"/>
              <a:gd name="connsiteY5" fmla="*/ 0 h 1759226"/>
              <a:gd name="connsiteX0" fmla="*/ 0 w 2077279"/>
              <a:gd name="connsiteY0" fmla="*/ 1105043 h 1751086"/>
              <a:gd name="connsiteX1" fmla="*/ 655983 w 2077279"/>
              <a:gd name="connsiteY1" fmla="*/ 1751086 h 1751086"/>
              <a:gd name="connsiteX2" fmla="*/ 2047461 w 2077279"/>
              <a:gd name="connsiteY2" fmla="*/ 866504 h 1751086"/>
              <a:gd name="connsiteX3" fmla="*/ 2077279 w 2077279"/>
              <a:gd name="connsiteY3" fmla="*/ 806868 h 1751086"/>
              <a:gd name="connsiteX4" fmla="*/ 1858617 w 2077279"/>
              <a:gd name="connsiteY4" fmla="*/ 598147 h 1751086"/>
              <a:gd name="connsiteX5" fmla="*/ 1083336 w 2077279"/>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7279" h="1751086">
                <a:moveTo>
                  <a:pt x="0" y="1105043"/>
                </a:moveTo>
                <a:lnTo>
                  <a:pt x="655983" y="1751086"/>
                </a:lnTo>
                <a:lnTo>
                  <a:pt x="2047461" y="866504"/>
                </a:lnTo>
                <a:lnTo>
                  <a:pt x="2077279" y="806868"/>
                </a:lnTo>
                <a:lnTo>
                  <a:pt x="1858617" y="598147"/>
                </a:lnTo>
                <a:cubicBezTo>
                  <a:pt x="1610139" y="396051"/>
                  <a:pt x="1331814" y="202096"/>
                  <a:pt x="1083336" y="0"/>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8" name="フリーフォーム 17"/>
          <p:cNvSpPr/>
          <p:nvPr/>
        </p:nvSpPr>
        <p:spPr bwMode="auto">
          <a:xfrm>
            <a:off x="3905853" y="2226366"/>
            <a:ext cx="1361886" cy="2175608"/>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 name="connsiteX0" fmla="*/ 1361886 w 1361886"/>
              <a:gd name="connsiteY0" fmla="*/ 775252 h 2175608"/>
              <a:gd name="connsiteX1" fmla="*/ 1023956 w 1361886"/>
              <a:gd name="connsiteY1" fmla="*/ 506896 h 2175608"/>
              <a:gd name="connsiteX2" fmla="*/ 1023956 w 1361886"/>
              <a:gd name="connsiteY2" fmla="*/ 377687 h 2175608"/>
              <a:gd name="connsiteX3" fmla="*/ 815234 w 1361886"/>
              <a:gd name="connsiteY3" fmla="*/ 228600 h 2175608"/>
              <a:gd name="connsiteX4" fmla="*/ 626391 w 1361886"/>
              <a:gd name="connsiteY4" fmla="*/ 168965 h 2175608"/>
              <a:gd name="connsiteX5" fmla="*/ 636330 w 1361886"/>
              <a:gd name="connsiteY5" fmla="*/ 129209 h 2175608"/>
              <a:gd name="connsiteX6" fmla="*/ 536939 w 1361886"/>
              <a:gd name="connsiteY6" fmla="*/ 69574 h 2175608"/>
              <a:gd name="connsiteX7" fmla="*/ 536939 w 1361886"/>
              <a:gd name="connsiteY7" fmla="*/ 0 h 2175608"/>
              <a:gd name="connsiteX8" fmla="*/ 427608 w 1361886"/>
              <a:gd name="connsiteY8" fmla="*/ 39757 h 2175608"/>
              <a:gd name="connsiteX9" fmla="*/ 208947 w 1361886"/>
              <a:gd name="connsiteY9" fmla="*/ 19878 h 2175608"/>
              <a:gd name="connsiteX10" fmla="*/ 109556 w 1361886"/>
              <a:gd name="connsiteY10" fmla="*/ 178905 h 2175608"/>
              <a:gd name="connsiteX11" fmla="*/ 179130 w 1361886"/>
              <a:gd name="connsiteY11" fmla="*/ 387626 h 2175608"/>
              <a:gd name="connsiteX12" fmla="*/ 159252 w 1361886"/>
              <a:gd name="connsiteY12" fmla="*/ 665922 h 2175608"/>
              <a:gd name="connsiteX13" fmla="*/ 169191 w 1361886"/>
              <a:gd name="connsiteY13" fmla="*/ 874644 h 2175608"/>
              <a:gd name="connsiteX14" fmla="*/ 208947 w 1361886"/>
              <a:gd name="connsiteY14" fmla="*/ 1133061 h 2175608"/>
              <a:gd name="connsiteX15" fmla="*/ 208947 w 1361886"/>
              <a:gd name="connsiteY15" fmla="*/ 1351722 h 2175608"/>
              <a:gd name="connsiteX16" fmla="*/ 109556 w 1361886"/>
              <a:gd name="connsiteY16" fmla="*/ 1669774 h 2175608"/>
              <a:gd name="connsiteX17" fmla="*/ 10165 w 1361886"/>
              <a:gd name="connsiteY17" fmla="*/ 1928192 h 2175608"/>
              <a:gd name="connsiteX18" fmla="*/ 0 w 1361886"/>
              <a:gd name="connsiteY18" fmla="*/ 2175608 h 217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1886" h="2175608">
                <a:moveTo>
                  <a:pt x="1361886" y="775252"/>
                </a:moveTo>
                <a:lnTo>
                  <a:pt x="1023956" y="506896"/>
                </a:lnTo>
                <a:lnTo>
                  <a:pt x="1023956" y="377687"/>
                </a:lnTo>
                <a:lnTo>
                  <a:pt x="815234" y="228600"/>
                </a:lnTo>
                <a:lnTo>
                  <a:pt x="626391" y="168965"/>
                </a:lnTo>
                <a:lnTo>
                  <a:pt x="636330" y="129209"/>
                </a:lnTo>
                <a:lnTo>
                  <a:pt x="536939" y="69574"/>
                </a:lnTo>
                <a:lnTo>
                  <a:pt x="536939" y="0"/>
                </a:lnTo>
                <a:lnTo>
                  <a:pt x="427608" y="39757"/>
                </a:lnTo>
                <a:lnTo>
                  <a:pt x="208947" y="19878"/>
                </a:lnTo>
                <a:lnTo>
                  <a:pt x="109556" y="178905"/>
                </a:lnTo>
                <a:lnTo>
                  <a:pt x="179130" y="387626"/>
                </a:lnTo>
                <a:lnTo>
                  <a:pt x="159252" y="665922"/>
                </a:lnTo>
                <a:lnTo>
                  <a:pt x="169191" y="874644"/>
                </a:lnTo>
                <a:lnTo>
                  <a:pt x="208947" y="1133061"/>
                </a:lnTo>
                <a:lnTo>
                  <a:pt x="208947" y="1351722"/>
                </a:lnTo>
                <a:lnTo>
                  <a:pt x="109556" y="1669774"/>
                </a:lnTo>
                <a:lnTo>
                  <a:pt x="10165" y="1928192"/>
                </a:lnTo>
                <a:cubicBezTo>
                  <a:pt x="-3087" y="2007705"/>
                  <a:pt x="13252" y="2096095"/>
                  <a:pt x="0" y="2175608"/>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4" name="図 1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5" name="図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21"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pic>
        <p:nvPicPr>
          <p:cNvPr id="19" name="コンテンツ プレースホルダー 3"/>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bwMode="auto">
          <a:xfrm>
            <a:off x="5996066" y="2173574"/>
            <a:ext cx="1139252" cy="1304144"/>
          </a:xfrm>
          <a:prstGeom prst="rect">
            <a:avLst/>
          </a:prstGeom>
          <a:noFill/>
          <a:ln w="9525">
            <a:noFill/>
            <a:miter lim="800000"/>
            <a:headEnd/>
            <a:tailEnd/>
          </a:ln>
        </p:spPr>
      </p:pic>
    </p:spTree>
    <p:extLst>
      <p:ext uri="{BB962C8B-B14F-4D97-AF65-F5344CB8AC3E}">
        <p14:creationId xmlns:p14="http://schemas.microsoft.com/office/powerpoint/2010/main" val="87608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 name="Picture 2" descr="分析3_運動機能低下該当者"/>
          <p:cNvPicPr>
            <a:picLocks noChangeAspect="1" noChangeArrowheads="1"/>
          </p:cNvPicPr>
          <p:nvPr/>
        </p:nvPicPr>
        <p:blipFill>
          <a:blip r:embed="rId2" cstate="email">
            <a:extLst>
              <a:ext uri="{28A0092B-C50C-407E-A947-70E740481C1C}">
                <a14:useLocalDpi xmlns:a14="http://schemas.microsoft.com/office/drawing/2010/main"/>
              </a:ext>
            </a:extLst>
          </a:blip>
          <a:srcRect l="3157" b="26625"/>
          <a:stretch>
            <a:fillRect/>
          </a:stretch>
        </p:blipFill>
        <p:spPr bwMode="auto">
          <a:xfrm>
            <a:off x="2967869" y="1588957"/>
            <a:ext cx="4549695" cy="497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2" name="フリーフォーム 11"/>
          <p:cNvSpPr/>
          <p:nvPr/>
        </p:nvSpPr>
        <p:spPr bwMode="auto">
          <a:xfrm>
            <a:off x="3604091" y="3014396"/>
            <a:ext cx="1679510"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510" h="1761620">
                <a:moveTo>
                  <a:pt x="1679510" y="0"/>
                </a:moveTo>
                <a:lnTo>
                  <a:pt x="1578739" y="108235"/>
                </a:lnTo>
                <a:lnTo>
                  <a:pt x="1526488" y="291115"/>
                </a:lnTo>
                <a:lnTo>
                  <a:pt x="1421985" y="619553"/>
                </a:lnTo>
                <a:lnTo>
                  <a:pt x="951722" y="832291"/>
                </a:lnTo>
                <a:lnTo>
                  <a:pt x="888274" y="899471"/>
                </a:lnTo>
                <a:lnTo>
                  <a:pt x="529979" y="1739226"/>
                </a:lnTo>
                <a:lnTo>
                  <a:pt x="496388" y="1761620"/>
                </a:lnTo>
                <a:lnTo>
                  <a:pt x="309776" y="1392127"/>
                </a:lnTo>
                <a:lnTo>
                  <a:pt x="0" y="1593669"/>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583168" y="3001617"/>
            <a:ext cx="2708302"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08302"/>
              <a:gd name="connsiteY0" fmla="*/ 1598303 h 2286000"/>
              <a:gd name="connsiteX1" fmla="*/ 680719 w 2708302"/>
              <a:gd name="connsiteY1" fmla="*/ 2286000 h 2286000"/>
              <a:gd name="connsiteX2" fmla="*/ 1326763 w 2708302"/>
              <a:gd name="connsiteY2" fmla="*/ 1639957 h 2286000"/>
              <a:gd name="connsiteX3" fmla="*/ 1605058 w 2708302"/>
              <a:gd name="connsiteY3" fmla="*/ 1928192 h 2286000"/>
              <a:gd name="connsiteX4" fmla="*/ 2708302 w 2708302"/>
              <a:gd name="connsiteY4" fmla="*/ 834887 h 2286000"/>
              <a:gd name="connsiteX5" fmla="*/ 1694510 w 2708302"/>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8302" h="2286000">
                <a:moveTo>
                  <a:pt x="0" y="1598303"/>
                </a:moveTo>
                <a:lnTo>
                  <a:pt x="680719" y="2286000"/>
                </a:lnTo>
                <a:lnTo>
                  <a:pt x="1326763" y="1639957"/>
                </a:lnTo>
                <a:lnTo>
                  <a:pt x="1605058" y="1928192"/>
                </a:lnTo>
                <a:lnTo>
                  <a:pt x="2708302" y="834887"/>
                </a:lnTo>
                <a:lnTo>
                  <a:pt x="1694510" y="0"/>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フリーフォーム 16"/>
          <p:cNvSpPr/>
          <p:nvPr/>
        </p:nvSpPr>
        <p:spPr bwMode="auto">
          <a:xfrm>
            <a:off x="5208104" y="3834705"/>
            <a:ext cx="2077279"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19470 w 2047461"/>
              <a:gd name="connsiteY3" fmla="*/ 556592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858617 w 2047461"/>
              <a:gd name="connsiteY3" fmla="*/ 606287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97766 w 2047461"/>
              <a:gd name="connsiteY3" fmla="*/ 775252 h 1759226"/>
              <a:gd name="connsiteX4" fmla="*/ 1858617 w 2047461"/>
              <a:gd name="connsiteY4" fmla="*/ 606287 h 1759226"/>
              <a:gd name="connsiteX5" fmla="*/ 1113183 w 2047461"/>
              <a:gd name="connsiteY5" fmla="*/ 0 h 1759226"/>
              <a:gd name="connsiteX0" fmla="*/ 0 w 2077279"/>
              <a:gd name="connsiteY0" fmla="*/ 1113183 h 1759226"/>
              <a:gd name="connsiteX1" fmla="*/ 655983 w 2077279"/>
              <a:gd name="connsiteY1" fmla="*/ 1759226 h 1759226"/>
              <a:gd name="connsiteX2" fmla="*/ 2047461 w 2077279"/>
              <a:gd name="connsiteY2" fmla="*/ 874644 h 1759226"/>
              <a:gd name="connsiteX3" fmla="*/ 2077279 w 2077279"/>
              <a:gd name="connsiteY3" fmla="*/ 815008 h 1759226"/>
              <a:gd name="connsiteX4" fmla="*/ 1858617 w 2077279"/>
              <a:gd name="connsiteY4" fmla="*/ 606287 h 1759226"/>
              <a:gd name="connsiteX5" fmla="*/ 1113183 w 2077279"/>
              <a:gd name="connsiteY5" fmla="*/ 0 h 1759226"/>
              <a:gd name="connsiteX0" fmla="*/ 0 w 2077279"/>
              <a:gd name="connsiteY0" fmla="*/ 1105043 h 1751086"/>
              <a:gd name="connsiteX1" fmla="*/ 655983 w 2077279"/>
              <a:gd name="connsiteY1" fmla="*/ 1751086 h 1751086"/>
              <a:gd name="connsiteX2" fmla="*/ 2047461 w 2077279"/>
              <a:gd name="connsiteY2" fmla="*/ 866504 h 1751086"/>
              <a:gd name="connsiteX3" fmla="*/ 2077279 w 2077279"/>
              <a:gd name="connsiteY3" fmla="*/ 806868 h 1751086"/>
              <a:gd name="connsiteX4" fmla="*/ 1858617 w 2077279"/>
              <a:gd name="connsiteY4" fmla="*/ 598147 h 1751086"/>
              <a:gd name="connsiteX5" fmla="*/ 1083336 w 2077279"/>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7279" h="1751086">
                <a:moveTo>
                  <a:pt x="0" y="1105043"/>
                </a:moveTo>
                <a:lnTo>
                  <a:pt x="655983" y="1751086"/>
                </a:lnTo>
                <a:lnTo>
                  <a:pt x="2047461" y="866504"/>
                </a:lnTo>
                <a:lnTo>
                  <a:pt x="2077279" y="806868"/>
                </a:lnTo>
                <a:lnTo>
                  <a:pt x="1858617" y="598147"/>
                </a:lnTo>
                <a:cubicBezTo>
                  <a:pt x="1610139" y="396051"/>
                  <a:pt x="1331814" y="202096"/>
                  <a:pt x="1083336" y="0"/>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8" name="フリーフォーム 17"/>
          <p:cNvSpPr/>
          <p:nvPr/>
        </p:nvSpPr>
        <p:spPr bwMode="auto">
          <a:xfrm>
            <a:off x="3905853" y="2226366"/>
            <a:ext cx="1361886" cy="2175608"/>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 name="connsiteX0" fmla="*/ 1361886 w 1361886"/>
              <a:gd name="connsiteY0" fmla="*/ 775252 h 2175608"/>
              <a:gd name="connsiteX1" fmla="*/ 1023956 w 1361886"/>
              <a:gd name="connsiteY1" fmla="*/ 506896 h 2175608"/>
              <a:gd name="connsiteX2" fmla="*/ 1023956 w 1361886"/>
              <a:gd name="connsiteY2" fmla="*/ 377687 h 2175608"/>
              <a:gd name="connsiteX3" fmla="*/ 815234 w 1361886"/>
              <a:gd name="connsiteY3" fmla="*/ 228600 h 2175608"/>
              <a:gd name="connsiteX4" fmla="*/ 626391 w 1361886"/>
              <a:gd name="connsiteY4" fmla="*/ 168965 h 2175608"/>
              <a:gd name="connsiteX5" fmla="*/ 636330 w 1361886"/>
              <a:gd name="connsiteY5" fmla="*/ 129209 h 2175608"/>
              <a:gd name="connsiteX6" fmla="*/ 536939 w 1361886"/>
              <a:gd name="connsiteY6" fmla="*/ 69574 h 2175608"/>
              <a:gd name="connsiteX7" fmla="*/ 536939 w 1361886"/>
              <a:gd name="connsiteY7" fmla="*/ 0 h 2175608"/>
              <a:gd name="connsiteX8" fmla="*/ 427608 w 1361886"/>
              <a:gd name="connsiteY8" fmla="*/ 39757 h 2175608"/>
              <a:gd name="connsiteX9" fmla="*/ 208947 w 1361886"/>
              <a:gd name="connsiteY9" fmla="*/ 19878 h 2175608"/>
              <a:gd name="connsiteX10" fmla="*/ 109556 w 1361886"/>
              <a:gd name="connsiteY10" fmla="*/ 178905 h 2175608"/>
              <a:gd name="connsiteX11" fmla="*/ 179130 w 1361886"/>
              <a:gd name="connsiteY11" fmla="*/ 387626 h 2175608"/>
              <a:gd name="connsiteX12" fmla="*/ 159252 w 1361886"/>
              <a:gd name="connsiteY12" fmla="*/ 665922 h 2175608"/>
              <a:gd name="connsiteX13" fmla="*/ 169191 w 1361886"/>
              <a:gd name="connsiteY13" fmla="*/ 874644 h 2175608"/>
              <a:gd name="connsiteX14" fmla="*/ 208947 w 1361886"/>
              <a:gd name="connsiteY14" fmla="*/ 1133061 h 2175608"/>
              <a:gd name="connsiteX15" fmla="*/ 208947 w 1361886"/>
              <a:gd name="connsiteY15" fmla="*/ 1351722 h 2175608"/>
              <a:gd name="connsiteX16" fmla="*/ 109556 w 1361886"/>
              <a:gd name="connsiteY16" fmla="*/ 1669774 h 2175608"/>
              <a:gd name="connsiteX17" fmla="*/ 10165 w 1361886"/>
              <a:gd name="connsiteY17" fmla="*/ 1928192 h 2175608"/>
              <a:gd name="connsiteX18" fmla="*/ 0 w 1361886"/>
              <a:gd name="connsiteY18" fmla="*/ 2175608 h 217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1886" h="2175608">
                <a:moveTo>
                  <a:pt x="1361886" y="775252"/>
                </a:moveTo>
                <a:lnTo>
                  <a:pt x="1023956" y="506896"/>
                </a:lnTo>
                <a:lnTo>
                  <a:pt x="1023956" y="377687"/>
                </a:lnTo>
                <a:lnTo>
                  <a:pt x="815234" y="228600"/>
                </a:lnTo>
                <a:lnTo>
                  <a:pt x="626391" y="168965"/>
                </a:lnTo>
                <a:lnTo>
                  <a:pt x="636330" y="129209"/>
                </a:lnTo>
                <a:lnTo>
                  <a:pt x="536939" y="69574"/>
                </a:lnTo>
                <a:lnTo>
                  <a:pt x="536939" y="0"/>
                </a:lnTo>
                <a:lnTo>
                  <a:pt x="427608" y="39757"/>
                </a:lnTo>
                <a:lnTo>
                  <a:pt x="208947" y="19878"/>
                </a:lnTo>
                <a:lnTo>
                  <a:pt x="109556" y="178905"/>
                </a:lnTo>
                <a:lnTo>
                  <a:pt x="179130" y="387626"/>
                </a:lnTo>
                <a:lnTo>
                  <a:pt x="159252" y="665922"/>
                </a:lnTo>
                <a:lnTo>
                  <a:pt x="169191" y="874644"/>
                </a:lnTo>
                <a:lnTo>
                  <a:pt x="208947" y="1133061"/>
                </a:lnTo>
                <a:lnTo>
                  <a:pt x="208947" y="1351722"/>
                </a:lnTo>
                <a:lnTo>
                  <a:pt x="109556" y="1669774"/>
                </a:lnTo>
                <a:lnTo>
                  <a:pt x="10165" y="1928192"/>
                </a:lnTo>
                <a:cubicBezTo>
                  <a:pt x="-3087" y="2007705"/>
                  <a:pt x="13252" y="2096095"/>
                  <a:pt x="0" y="2175608"/>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4" name="図 1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5" name="図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21"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pic>
        <p:nvPicPr>
          <p:cNvPr id="20" name="コンテンツ プレースホルダー 3"/>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bwMode="auto">
          <a:xfrm>
            <a:off x="5996066" y="2173574"/>
            <a:ext cx="1139252" cy="1304144"/>
          </a:xfrm>
          <a:prstGeom prst="rect">
            <a:avLst/>
          </a:prstGeom>
          <a:noFill/>
          <a:ln w="9525">
            <a:noFill/>
            <a:miter lim="800000"/>
            <a:headEnd/>
            <a:tailEnd/>
          </a:ln>
        </p:spPr>
      </p:pic>
    </p:spTree>
    <p:extLst>
      <p:ext uri="{BB962C8B-B14F-4D97-AF65-F5344CB8AC3E}">
        <p14:creationId xmlns:p14="http://schemas.microsoft.com/office/powerpoint/2010/main" val="54368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2" descr="分析6_閉じこもり該当者"/>
          <p:cNvPicPr>
            <a:picLocks noChangeAspect="1" noChangeArrowheads="1"/>
          </p:cNvPicPr>
          <p:nvPr/>
        </p:nvPicPr>
        <p:blipFill>
          <a:blip r:embed="rId2" cstate="email">
            <a:extLst>
              <a:ext uri="{28A0092B-C50C-407E-A947-70E740481C1C}">
                <a14:useLocalDpi xmlns:a14="http://schemas.microsoft.com/office/drawing/2010/main"/>
              </a:ext>
            </a:extLst>
          </a:blip>
          <a:srcRect b="26625"/>
          <a:stretch>
            <a:fillRect/>
          </a:stretch>
        </p:blipFill>
        <p:spPr bwMode="auto">
          <a:xfrm>
            <a:off x="2803161" y="1578124"/>
            <a:ext cx="4723290" cy="500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2" name="フリーフォーム 11"/>
          <p:cNvSpPr/>
          <p:nvPr/>
        </p:nvSpPr>
        <p:spPr bwMode="auto">
          <a:xfrm>
            <a:off x="3604091" y="3014396"/>
            <a:ext cx="1679510"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510" h="1761620">
                <a:moveTo>
                  <a:pt x="1679510" y="0"/>
                </a:moveTo>
                <a:lnTo>
                  <a:pt x="1578739" y="108235"/>
                </a:lnTo>
                <a:lnTo>
                  <a:pt x="1526488" y="291115"/>
                </a:lnTo>
                <a:lnTo>
                  <a:pt x="1421985" y="619553"/>
                </a:lnTo>
                <a:lnTo>
                  <a:pt x="951722" y="832291"/>
                </a:lnTo>
                <a:lnTo>
                  <a:pt x="888274" y="899471"/>
                </a:lnTo>
                <a:lnTo>
                  <a:pt x="529979" y="1739226"/>
                </a:lnTo>
                <a:lnTo>
                  <a:pt x="496388" y="1761620"/>
                </a:lnTo>
                <a:lnTo>
                  <a:pt x="309776" y="1392127"/>
                </a:lnTo>
                <a:lnTo>
                  <a:pt x="0" y="1593669"/>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583168" y="3001617"/>
            <a:ext cx="2708302"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08302"/>
              <a:gd name="connsiteY0" fmla="*/ 1598303 h 2286000"/>
              <a:gd name="connsiteX1" fmla="*/ 680719 w 2708302"/>
              <a:gd name="connsiteY1" fmla="*/ 2286000 h 2286000"/>
              <a:gd name="connsiteX2" fmla="*/ 1326763 w 2708302"/>
              <a:gd name="connsiteY2" fmla="*/ 1639957 h 2286000"/>
              <a:gd name="connsiteX3" fmla="*/ 1605058 w 2708302"/>
              <a:gd name="connsiteY3" fmla="*/ 1928192 h 2286000"/>
              <a:gd name="connsiteX4" fmla="*/ 2708302 w 2708302"/>
              <a:gd name="connsiteY4" fmla="*/ 834887 h 2286000"/>
              <a:gd name="connsiteX5" fmla="*/ 1694510 w 2708302"/>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8302" h="2286000">
                <a:moveTo>
                  <a:pt x="0" y="1598303"/>
                </a:moveTo>
                <a:lnTo>
                  <a:pt x="680719" y="2286000"/>
                </a:lnTo>
                <a:lnTo>
                  <a:pt x="1326763" y="1639957"/>
                </a:lnTo>
                <a:lnTo>
                  <a:pt x="1605058" y="1928192"/>
                </a:lnTo>
                <a:lnTo>
                  <a:pt x="2708302" y="834887"/>
                </a:lnTo>
                <a:lnTo>
                  <a:pt x="1694510" y="0"/>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フリーフォーム 16"/>
          <p:cNvSpPr/>
          <p:nvPr/>
        </p:nvSpPr>
        <p:spPr bwMode="auto">
          <a:xfrm>
            <a:off x="5208104" y="3834705"/>
            <a:ext cx="2077279"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19470 w 2047461"/>
              <a:gd name="connsiteY3" fmla="*/ 556592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858617 w 2047461"/>
              <a:gd name="connsiteY3" fmla="*/ 606287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97766 w 2047461"/>
              <a:gd name="connsiteY3" fmla="*/ 775252 h 1759226"/>
              <a:gd name="connsiteX4" fmla="*/ 1858617 w 2047461"/>
              <a:gd name="connsiteY4" fmla="*/ 606287 h 1759226"/>
              <a:gd name="connsiteX5" fmla="*/ 1113183 w 2047461"/>
              <a:gd name="connsiteY5" fmla="*/ 0 h 1759226"/>
              <a:gd name="connsiteX0" fmla="*/ 0 w 2077279"/>
              <a:gd name="connsiteY0" fmla="*/ 1113183 h 1759226"/>
              <a:gd name="connsiteX1" fmla="*/ 655983 w 2077279"/>
              <a:gd name="connsiteY1" fmla="*/ 1759226 h 1759226"/>
              <a:gd name="connsiteX2" fmla="*/ 2047461 w 2077279"/>
              <a:gd name="connsiteY2" fmla="*/ 874644 h 1759226"/>
              <a:gd name="connsiteX3" fmla="*/ 2077279 w 2077279"/>
              <a:gd name="connsiteY3" fmla="*/ 815008 h 1759226"/>
              <a:gd name="connsiteX4" fmla="*/ 1858617 w 2077279"/>
              <a:gd name="connsiteY4" fmla="*/ 606287 h 1759226"/>
              <a:gd name="connsiteX5" fmla="*/ 1113183 w 2077279"/>
              <a:gd name="connsiteY5" fmla="*/ 0 h 1759226"/>
              <a:gd name="connsiteX0" fmla="*/ 0 w 2077279"/>
              <a:gd name="connsiteY0" fmla="*/ 1105043 h 1751086"/>
              <a:gd name="connsiteX1" fmla="*/ 655983 w 2077279"/>
              <a:gd name="connsiteY1" fmla="*/ 1751086 h 1751086"/>
              <a:gd name="connsiteX2" fmla="*/ 2047461 w 2077279"/>
              <a:gd name="connsiteY2" fmla="*/ 866504 h 1751086"/>
              <a:gd name="connsiteX3" fmla="*/ 2077279 w 2077279"/>
              <a:gd name="connsiteY3" fmla="*/ 806868 h 1751086"/>
              <a:gd name="connsiteX4" fmla="*/ 1858617 w 2077279"/>
              <a:gd name="connsiteY4" fmla="*/ 598147 h 1751086"/>
              <a:gd name="connsiteX5" fmla="*/ 1083336 w 2077279"/>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7279" h="1751086">
                <a:moveTo>
                  <a:pt x="0" y="1105043"/>
                </a:moveTo>
                <a:lnTo>
                  <a:pt x="655983" y="1751086"/>
                </a:lnTo>
                <a:lnTo>
                  <a:pt x="2047461" y="866504"/>
                </a:lnTo>
                <a:lnTo>
                  <a:pt x="2077279" y="806868"/>
                </a:lnTo>
                <a:lnTo>
                  <a:pt x="1858617" y="598147"/>
                </a:lnTo>
                <a:cubicBezTo>
                  <a:pt x="1610139" y="396051"/>
                  <a:pt x="1331814" y="202096"/>
                  <a:pt x="1083336" y="0"/>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8" name="フリーフォーム 17"/>
          <p:cNvSpPr/>
          <p:nvPr/>
        </p:nvSpPr>
        <p:spPr bwMode="auto">
          <a:xfrm>
            <a:off x="3905853" y="2226366"/>
            <a:ext cx="1361886" cy="2175608"/>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 name="connsiteX0" fmla="*/ 1361886 w 1361886"/>
              <a:gd name="connsiteY0" fmla="*/ 775252 h 2175608"/>
              <a:gd name="connsiteX1" fmla="*/ 1023956 w 1361886"/>
              <a:gd name="connsiteY1" fmla="*/ 506896 h 2175608"/>
              <a:gd name="connsiteX2" fmla="*/ 1023956 w 1361886"/>
              <a:gd name="connsiteY2" fmla="*/ 377687 h 2175608"/>
              <a:gd name="connsiteX3" fmla="*/ 815234 w 1361886"/>
              <a:gd name="connsiteY3" fmla="*/ 228600 h 2175608"/>
              <a:gd name="connsiteX4" fmla="*/ 626391 w 1361886"/>
              <a:gd name="connsiteY4" fmla="*/ 168965 h 2175608"/>
              <a:gd name="connsiteX5" fmla="*/ 636330 w 1361886"/>
              <a:gd name="connsiteY5" fmla="*/ 129209 h 2175608"/>
              <a:gd name="connsiteX6" fmla="*/ 536939 w 1361886"/>
              <a:gd name="connsiteY6" fmla="*/ 69574 h 2175608"/>
              <a:gd name="connsiteX7" fmla="*/ 536939 w 1361886"/>
              <a:gd name="connsiteY7" fmla="*/ 0 h 2175608"/>
              <a:gd name="connsiteX8" fmla="*/ 427608 w 1361886"/>
              <a:gd name="connsiteY8" fmla="*/ 39757 h 2175608"/>
              <a:gd name="connsiteX9" fmla="*/ 208947 w 1361886"/>
              <a:gd name="connsiteY9" fmla="*/ 19878 h 2175608"/>
              <a:gd name="connsiteX10" fmla="*/ 109556 w 1361886"/>
              <a:gd name="connsiteY10" fmla="*/ 178905 h 2175608"/>
              <a:gd name="connsiteX11" fmla="*/ 179130 w 1361886"/>
              <a:gd name="connsiteY11" fmla="*/ 387626 h 2175608"/>
              <a:gd name="connsiteX12" fmla="*/ 159252 w 1361886"/>
              <a:gd name="connsiteY12" fmla="*/ 665922 h 2175608"/>
              <a:gd name="connsiteX13" fmla="*/ 169191 w 1361886"/>
              <a:gd name="connsiteY13" fmla="*/ 874644 h 2175608"/>
              <a:gd name="connsiteX14" fmla="*/ 208947 w 1361886"/>
              <a:gd name="connsiteY14" fmla="*/ 1133061 h 2175608"/>
              <a:gd name="connsiteX15" fmla="*/ 208947 w 1361886"/>
              <a:gd name="connsiteY15" fmla="*/ 1351722 h 2175608"/>
              <a:gd name="connsiteX16" fmla="*/ 109556 w 1361886"/>
              <a:gd name="connsiteY16" fmla="*/ 1669774 h 2175608"/>
              <a:gd name="connsiteX17" fmla="*/ 10165 w 1361886"/>
              <a:gd name="connsiteY17" fmla="*/ 1928192 h 2175608"/>
              <a:gd name="connsiteX18" fmla="*/ 0 w 1361886"/>
              <a:gd name="connsiteY18" fmla="*/ 2175608 h 217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1886" h="2175608">
                <a:moveTo>
                  <a:pt x="1361886" y="775252"/>
                </a:moveTo>
                <a:lnTo>
                  <a:pt x="1023956" y="506896"/>
                </a:lnTo>
                <a:lnTo>
                  <a:pt x="1023956" y="377687"/>
                </a:lnTo>
                <a:lnTo>
                  <a:pt x="815234" y="228600"/>
                </a:lnTo>
                <a:lnTo>
                  <a:pt x="626391" y="168965"/>
                </a:lnTo>
                <a:lnTo>
                  <a:pt x="636330" y="129209"/>
                </a:lnTo>
                <a:lnTo>
                  <a:pt x="536939" y="69574"/>
                </a:lnTo>
                <a:lnTo>
                  <a:pt x="536939" y="0"/>
                </a:lnTo>
                <a:lnTo>
                  <a:pt x="427608" y="39757"/>
                </a:lnTo>
                <a:lnTo>
                  <a:pt x="208947" y="19878"/>
                </a:lnTo>
                <a:lnTo>
                  <a:pt x="109556" y="178905"/>
                </a:lnTo>
                <a:lnTo>
                  <a:pt x="179130" y="387626"/>
                </a:lnTo>
                <a:lnTo>
                  <a:pt x="159252" y="665922"/>
                </a:lnTo>
                <a:lnTo>
                  <a:pt x="169191" y="874644"/>
                </a:lnTo>
                <a:lnTo>
                  <a:pt x="208947" y="1133061"/>
                </a:lnTo>
                <a:lnTo>
                  <a:pt x="208947" y="1351722"/>
                </a:lnTo>
                <a:lnTo>
                  <a:pt x="109556" y="1669774"/>
                </a:lnTo>
                <a:lnTo>
                  <a:pt x="10165" y="1928192"/>
                </a:lnTo>
                <a:cubicBezTo>
                  <a:pt x="-3087" y="2007705"/>
                  <a:pt x="13252" y="2096095"/>
                  <a:pt x="0" y="2175608"/>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4" name="図 1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5" name="図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21"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pic>
        <p:nvPicPr>
          <p:cNvPr id="19" name="コンテンツ プレースホルダー 3"/>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bwMode="auto">
          <a:xfrm>
            <a:off x="5996066" y="2173574"/>
            <a:ext cx="1139252" cy="1304144"/>
          </a:xfrm>
          <a:prstGeom prst="rect">
            <a:avLst/>
          </a:prstGeom>
          <a:noFill/>
          <a:ln w="9525">
            <a:noFill/>
            <a:miter lim="800000"/>
            <a:headEnd/>
            <a:tailEnd/>
          </a:ln>
        </p:spPr>
      </p:pic>
    </p:spTree>
    <p:extLst>
      <p:ext uri="{BB962C8B-B14F-4D97-AF65-F5344CB8AC3E}">
        <p14:creationId xmlns:p14="http://schemas.microsoft.com/office/powerpoint/2010/main" val="70454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 name="Picture 2" descr="分析7_うつ該当者"/>
          <p:cNvPicPr>
            <a:picLocks noChangeAspect="1" noChangeArrowheads="1"/>
          </p:cNvPicPr>
          <p:nvPr/>
        </p:nvPicPr>
        <p:blipFill>
          <a:blip r:embed="rId2" cstate="email">
            <a:extLst>
              <a:ext uri="{28A0092B-C50C-407E-A947-70E740481C1C}">
                <a14:useLocalDpi xmlns:a14="http://schemas.microsoft.com/office/drawing/2010/main"/>
              </a:ext>
            </a:extLst>
          </a:blip>
          <a:srcRect b="26691"/>
          <a:stretch>
            <a:fillRect/>
          </a:stretch>
        </p:blipFill>
        <p:spPr bwMode="auto">
          <a:xfrm>
            <a:off x="2840668" y="1624556"/>
            <a:ext cx="4654413" cy="492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2" name="フリーフォーム 11"/>
          <p:cNvSpPr/>
          <p:nvPr/>
        </p:nvSpPr>
        <p:spPr bwMode="auto">
          <a:xfrm>
            <a:off x="3604091" y="3014396"/>
            <a:ext cx="1679510"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510" h="1761620">
                <a:moveTo>
                  <a:pt x="1679510" y="0"/>
                </a:moveTo>
                <a:lnTo>
                  <a:pt x="1578739" y="108235"/>
                </a:lnTo>
                <a:lnTo>
                  <a:pt x="1526488" y="291115"/>
                </a:lnTo>
                <a:lnTo>
                  <a:pt x="1421985" y="619553"/>
                </a:lnTo>
                <a:lnTo>
                  <a:pt x="951722" y="832291"/>
                </a:lnTo>
                <a:lnTo>
                  <a:pt x="888274" y="899471"/>
                </a:lnTo>
                <a:lnTo>
                  <a:pt x="529979" y="1739226"/>
                </a:lnTo>
                <a:lnTo>
                  <a:pt x="496388" y="1761620"/>
                </a:lnTo>
                <a:lnTo>
                  <a:pt x="309776" y="1392127"/>
                </a:lnTo>
                <a:lnTo>
                  <a:pt x="0" y="1593669"/>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583168" y="3001617"/>
            <a:ext cx="2708302"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08302"/>
              <a:gd name="connsiteY0" fmla="*/ 1598303 h 2286000"/>
              <a:gd name="connsiteX1" fmla="*/ 680719 w 2708302"/>
              <a:gd name="connsiteY1" fmla="*/ 2286000 h 2286000"/>
              <a:gd name="connsiteX2" fmla="*/ 1326763 w 2708302"/>
              <a:gd name="connsiteY2" fmla="*/ 1639957 h 2286000"/>
              <a:gd name="connsiteX3" fmla="*/ 1605058 w 2708302"/>
              <a:gd name="connsiteY3" fmla="*/ 1928192 h 2286000"/>
              <a:gd name="connsiteX4" fmla="*/ 2708302 w 2708302"/>
              <a:gd name="connsiteY4" fmla="*/ 834887 h 2286000"/>
              <a:gd name="connsiteX5" fmla="*/ 1694510 w 2708302"/>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8302" h="2286000">
                <a:moveTo>
                  <a:pt x="0" y="1598303"/>
                </a:moveTo>
                <a:lnTo>
                  <a:pt x="680719" y="2286000"/>
                </a:lnTo>
                <a:lnTo>
                  <a:pt x="1326763" y="1639957"/>
                </a:lnTo>
                <a:lnTo>
                  <a:pt x="1605058" y="1928192"/>
                </a:lnTo>
                <a:lnTo>
                  <a:pt x="2708302" y="834887"/>
                </a:lnTo>
                <a:lnTo>
                  <a:pt x="1694510" y="0"/>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フリーフォーム 16"/>
          <p:cNvSpPr/>
          <p:nvPr/>
        </p:nvSpPr>
        <p:spPr bwMode="auto">
          <a:xfrm>
            <a:off x="5208104" y="3834705"/>
            <a:ext cx="2077279"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19470 w 2047461"/>
              <a:gd name="connsiteY3" fmla="*/ 556592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858617 w 2047461"/>
              <a:gd name="connsiteY3" fmla="*/ 606287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97766 w 2047461"/>
              <a:gd name="connsiteY3" fmla="*/ 775252 h 1759226"/>
              <a:gd name="connsiteX4" fmla="*/ 1858617 w 2047461"/>
              <a:gd name="connsiteY4" fmla="*/ 606287 h 1759226"/>
              <a:gd name="connsiteX5" fmla="*/ 1113183 w 2047461"/>
              <a:gd name="connsiteY5" fmla="*/ 0 h 1759226"/>
              <a:gd name="connsiteX0" fmla="*/ 0 w 2077279"/>
              <a:gd name="connsiteY0" fmla="*/ 1113183 h 1759226"/>
              <a:gd name="connsiteX1" fmla="*/ 655983 w 2077279"/>
              <a:gd name="connsiteY1" fmla="*/ 1759226 h 1759226"/>
              <a:gd name="connsiteX2" fmla="*/ 2047461 w 2077279"/>
              <a:gd name="connsiteY2" fmla="*/ 874644 h 1759226"/>
              <a:gd name="connsiteX3" fmla="*/ 2077279 w 2077279"/>
              <a:gd name="connsiteY3" fmla="*/ 815008 h 1759226"/>
              <a:gd name="connsiteX4" fmla="*/ 1858617 w 2077279"/>
              <a:gd name="connsiteY4" fmla="*/ 606287 h 1759226"/>
              <a:gd name="connsiteX5" fmla="*/ 1113183 w 2077279"/>
              <a:gd name="connsiteY5" fmla="*/ 0 h 1759226"/>
              <a:gd name="connsiteX0" fmla="*/ 0 w 2077279"/>
              <a:gd name="connsiteY0" fmla="*/ 1105043 h 1751086"/>
              <a:gd name="connsiteX1" fmla="*/ 655983 w 2077279"/>
              <a:gd name="connsiteY1" fmla="*/ 1751086 h 1751086"/>
              <a:gd name="connsiteX2" fmla="*/ 2047461 w 2077279"/>
              <a:gd name="connsiteY2" fmla="*/ 866504 h 1751086"/>
              <a:gd name="connsiteX3" fmla="*/ 2077279 w 2077279"/>
              <a:gd name="connsiteY3" fmla="*/ 806868 h 1751086"/>
              <a:gd name="connsiteX4" fmla="*/ 1858617 w 2077279"/>
              <a:gd name="connsiteY4" fmla="*/ 598147 h 1751086"/>
              <a:gd name="connsiteX5" fmla="*/ 1083336 w 2077279"/>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7279" h="1751086">
                <a:moveTo>
                  <a:pt x="0" y="1105043"/>
                </a:moveTo>
                <a:lnTo>
                  <a:pt x="655983" y="1751086"/>
                </a:lnTo>
                <a:lnTo>
                  <a:pt x="2047461" y="866504"/>
                </a:lnTo>
                <a:lnTo>
                  <a:pt x="2077279" y="806868"/>
                </a:lnTo>
                <a:lnTo>
                  <a:pt x="1858617" y="598147"/>
                </a:lnTo>
                <a:cubicBezTo>
                  <a:pt x="1610139" y="396051"/>
                  <a:pt x="1331814" y="202096"/>
                  <a:pt x="1083336" y="0"/>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8" name="フリーフォーム 17"/>
          <p:cNvSpPr/>
          <p:nvPr/>
        </p:nvSpPr>
        <p:spPr bwMode="auto">
          <a:xfrm>
            <a:off x="3905853" y="2226366"/>
            <a:ext cx="1361886" cy="2175608"/>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 name="connsiteX0" fmla="*/ 1361886 w 1361886"/>
              <a:gd name="connsiteY0" fmla="*/ 775252 h 2175608"/>
              <a:gd name="connsiteX1" fmla="*/ 1023956 w 1361886"/>
              <a:gd name="connsiteY1" fmla="*/ 506896 h 2175608"/>
              <a:gd name="connsiteX2" fmla="*/ 1023956 w 1361886"/>
              <a:gd name="connsiteY2" fmla="*/ 377687 h 2175608"/>
              <a:gd name="connsiteX3" fmla="*/ 815234 w 1361886"/>
              <a:gd name="connsiteY3" fmla="*/ 228600 h 2175608"/>
              <a:gd name="connsiteX4" fmla="*/ 626391 w 1361886"/>
              <a:gd name="connsiteY4" fmla="*/ 168965 h 2175608"/>
              <a:gd name="connsiteX5" fmla="*/ 636330 w 1361886"/>
              <a:gd name="connsiteY5" fmla="*/ 129209 h 2175608"/>
              <a:gd name="connsiteX6" fmla="*/ 536939 w 1361886"/>
              <a:gd name="connsiteY6" fmla="*/ 69574 h 2175608"/>
              <a:gd name="connsiteX7" fmla="*/ 536939 w 1361886"/>
              <a:gd name="connsiteY7" fmla="*/ 0 h 2175608"/>
              <a:gd name="connsiteX8" fmla="*/ 427608 w 1361886"/>
              <a:gd name="connsiteY8" fmla="*/ 39757 h 2175608"/>
              <a:gd name="connsiteX9" fmla="*/ 208947 w 1361886"/>
              <a:gd name="connsiteY9" fmla="*/ 19878 h 2175608"/>
              <a:gd name="connsiteX10" fmla="*/ 109556 w 1361886"/>
              <a:gd name="connsiteY10" fmla="*/ 178905 h 2175608"/>
              <a:gd name="connsiteX11" fmla="*/ 179130 w 1361886"/>
              <a:gd name="connsiteY11" fmla="*/ 387626 h 2175608"/>
              <a:gd name="connsiteX12" fmla="*/ 159252 w 1361886"/>
              <a:gd name="connsiteY12" fmla="*/ 665922 h 2175608"/>
              <a:gd name="connsiteX13" fmla="*/ 169191 w 1361886"/>
              <a:gd name="connsiteY13" fmla="*/ 874644 h 2175608"/>
              <a:gd name="connsiteX14" fmla="*/ 208947 w 1361886"/>
              <a:gd name="connsiteY14" fmla="*/ 1133061 h 2175608"/>
              <a:gd name="connsiteX15" fmla="*/ 208947 w 1361886"/>
              <a:gd name="connsiteY15" fmla="*/ 1351722 h 2175608"/>
              <a:gd name="connsiteX16" fmla="*/ 109556 w 1361886"/>
              <a:gd name="connsiteY16" fmla="*/ 1669774 h 2175608"/>
              <a:gd name="connsiteX17" fmla="*/ 10165 w 1361886"/>
              <a:gd name="connsiteY17" fmla="*/ 1928192 h 2175608"/>
              <a:gd name="connsiteX18" fmla="*/ 0 w 1361886"/>
              <a:gd name="connsiteY18" fmla="*/ 2175608 h 217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1886" h="2175608">
                <a:moveTo>
                  <a:pt x="1361886" y="775252"/>
                </a:moveTo>
                <a:lnTo>
                  <a:pt x="1023956" y="506896"/>
                </a:lnTo>
                <a:lnTo>
                  <a:pt x="1023956" y="377687"/>
                </a:lnTo>
                <a:lnTo>
                  <a:pt x="815234" y="228600"/>
                </a:lnTo>
                <a:lnTo>
                  <a:pt x="626391" y="168965"/>
                </a:lnTo>
                <a:lnTo>
                  <a:pt x="636330" y="129209"/>
                </a:lnTo>
                <a:lnTo>
                  <a:pt x="536939" y="69574"/>
                </a:lnTo>
                <a:lnTo>
                  <a:pt x="536939" y="0"/>
                </a:lnTo>
                <a:lnTo>
                  <a:pt x="427608" y="39757"/>
                </a:lnTo>
                <a:lnTo>
                  <a:pt x="208947" y="19878"/>
                </a:lnTo>
                <a:lnTo>
                  <a:pt x="109556" y="178905"/>
                </a:lnTo>
                <a:lnTo>
                  <a:pt x="179130" y="387626"/>
                </a:lnTo>
                <a:lnTo>
                  <a:pt x="159252" y="665922"/>
                </a:lnTo>
                <a:lnTo>
                  <a:pt x="169191" y="874644"/>
                </a:lnTo>
                <a:lnTo>
                  <a:pt x="208947" y="1133061"/>
                </a:lnTo>
                <a:lnTo>
                  <a:pt x="208947" y="1351722"/>
                </a:lnTo>
                <a:lnTo>
                  <a:pt x="109556" y="1669774"/>
                </a:lnTo>
                <a:lnTo>
                  <a:pt x="10165" y="1928192"/>
                </a:lnTo>
                <a:cubicBezTo>
                  <a:pt x="-3087" y="2007705"/>
                  <a:pt x="13252" y="2096095"/>
                  <a:pt x="0" y="2175608"/>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14" name="図 1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15" name="図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
        <p:nvSpPr>
          <p:cNvPr id="21" name="タイトル 1"/>
          <p:cNvSpPr>
            <a:spLocks noGrp="1"/>
          </p:cNvSpPr>
          <p:nvPr>
            <p:ph type="title"/>
          </p:nvPr>
        </p:nvSpPr>
        <p:spPr>
          <a:xfrm>
            <a:off x="235744" y="151880"/>
            <a:ext cx="9815512" cy="1143000"/>
          </a:xfrm>
        </p:spPr>
        <p:txBody>
          <a:bodyPr/>
          <a:lstStyle/>
          <a:p>
            <a:r>
              <a:rPr kumimoji="1" lang="ja-JP" altLang="en-US" dirty="0">
                <a:solidFill>
                  <a:schemeClr val="bg1"/>
                </a:solidFill>
              </a:rPr>
              <a:t>千葉県浦安市の高齢化の状況</a:t>
            </a:r>
            <a:br>
              <a:rPr kumimoji="1" lang="en-US" altLang="ja-JP" dirty="0">
                <a:solidFill>
                  <a:schemeClr val="bg1"/>
                </a:solidFill>
              </a:rPr>
            </a:br>
            <a:r>
              <a:rPr lang="ja-JP" altLang="en-US" dirty="0">
                <a:solidFill>
                  <a:schemeClr val="bg1"/>
                </a:solidFill>
              </a:rPr>
              <a:t>（元町・中町・新町）</a:t>
            </a:r>
            <a:endParaRPr kumimoji="1" lang="ja-JP" altLang="en-US" dirty="0">
              <a:solidFill>
                <a:schemeClr val="bg1"/>
              </a:solidFill>
            </a:endParaRPr>
          </a:p>
        </p:txBody>
      </p:sp>
      <p:pic>
        <p:nvPicPr>
          <p:cNvPr id="20" name="コンテンツ プレースホルダー 3"/>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bwMode="auto">
          <a:xfrm>
            <a:off x="5996066" y="2173574"/>
            <a:ext cx="1139252" cy="1304144"/>
          </a:xfrm>
          <a:prstGeom prst="rect">
            <a:avLst/>
          </a:prstGeom>
          <a:noFill/>
          <a:ln w="9525">
            <a:noFill/>
            <a:miter lim="800000"/>
            <a:headEnd/>
            <a:tailEnd/>
          </a:ln>
        </p:spPr>
      </p:pic>
    </p:spTree>
    <p:extLst>
      <p:ext uri="{BB962C8B-B14F-4D97-AF65-F5344CB8AC3E}">
        <p14:creationId xmlns:p14="http://schemas.microsoft.com/office/powerpoint/2010/main" val="270761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2735149" y="1751307"/>
            <a:ext cx="4810352" cy="4813005"/>
          </a:xfrm>
        </p:spPr>
      </p:pic>
      <p:pic>
        <p:nvPicPr>
          <p:cNvPr id="11" name="コンテンツ プレースホルダー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bwMode="auto">
          <a:xfrm>
            <a:off x="2764966" y="1751307"/>
            <a:ext cx="4810352" cy="4813005"/>
          </a:xfrm>
          <a:prstGeom prst="rect">
            <a:avLst/>
          </a:prstGeom>
          <a:noFill/>
          <a:ln w="9525">
            <a:noFill/>
            <a:miter lim="800000"/>
            <a:headEnd/>
            <a:tailEnd/>
          </a:ln>
        </p:spPr>
      </p:pic>
      <p:pic>
        <p:nvPicPr>
          <p:cNvPr id="6" name="図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016" y="1758146"/>
            <a:ext cx="1543050" cy="1362075"/>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9016" y="5193626"/>
            <a:ext cx="1524000" cy="1371600"/>
          </a:xfrm>
          <a:prstGeom prst="rect">
            <a:avLst/>
          </a:prstGeom>
        </p:spPr>
      </p:pic>
      <p:pic>
        <p:nvPicPr>
          <p:cNvPr id="9" name="図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45501" y="5193626"/>
            <a:ext cx="1533525" cy="1371600"/>
          </a:xfrm>
          <a:prstGeom prst="rect">
            <a:avLst/>
          </a:prstGeom>
        </p:spPr>
      </p:pic>
      <p:sp>
        <p:nvSpPr>
          <p:cNvPr id="12" name="フリーフォーム 11"/>
          <p:cNvSpPr/>
          <p:nvPr/>
        </p:nvSpPr>
        <p:spPr bwMode="auto">
          <a:xfrm>
            <a:off x="3604091" y="3014396"/>
            <a:ext cx="1679510" cy="1761620"/>
          </a:xfrm>
          <a:custGeom>
            <a:avLst/>
            <a:gdLst>
              <a:gd name="connsiteX0" fmla="*/ 1679510 w 1679510"/>
              <a:gd name="connsiteY0" fmla="*/ 0 h 1761620"/>
              <a:gd name="connsiteX1" fmla="*/ 1578739 w 1679510"/>
              <a:gd name="connsiteY1" fmla="*/ 108235 h 1761620"/>
              <a:gd name="connsiteX2" fmla="*/ 1526488 w 1679510"/>
              <a:gd name="connsiteY2" fmla="*/ 291115 h 1761620"/>
              <a:gd name="connsiteX3" fmla="*/ 1421985 w 1679510"/>
              <a:gd name="connsiteY3" fmla="*/ 619553 h 1761620"/>
              <a:gd name="connsiteX4" fmla="*/ 951722 w 1679510"/>
              <a:gd name="connsiteY4" fmla="*/ 832291 h 1761620"/>
              <a:gd name="connsiteX5" fmla="*/ 888274 w 1679510"/>
              <a:gd name="connsiteY5" fmla="*/ 899471 h 1761620"/>
              <a:gd name="connsiteX6" fmla="*/ 529979 w 1679510"/>
              <a:gd name="connsiteY6" fmla="*/ 1739226 h 1761620"/>
              <a:gd name="connsiteX7" fmla="*/ 496388 w 1679510"/>
              <a:gd name="connsiteY7" fmla="*/ 1761620 h 1761620"/>
              <a:gd name="connsiteX8" fmla="*/ 309776 w 1679510"/>
              <a:gd name="connsiteY8" fmla="*/ 1392127 h 1761620"/>
              <a:gd name="connsiteX9" fmla="*/ 0 w 1679510"/>
              <a:gd name="connsiteY9" fmla="*/ 1593669 h 17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510" h="1761620">
                <a:moveTo>
                  <a:pt x="1679510" y="0"/>
                </a:moveTo>
                <a:lnTo>
                  <a:pt x="1578739" y="108235"/>
                </a:lnTo>
                <a:lnTo>
                  <a:pt x="1526488" y="291115"/>
                </a:lnTo>
                <a:lnTo>
                  <a:pt x="1421985" y="619553"/>
                </a:lnTo>
                <a:lnTo>
                  <a:pt x="951722" y="832291"/>
                </a:lnTo>
                <a:lnTo>
                  <a:pt x="888274" y="899471"/>
                </a:lnTo>
                <a:lnTo>
                  <a:pt x="529979" y="1739226"/>
                </a:lnTo>
                <a:lnTo>
                  <a:pt x="496388" y="1761620"/>
                </a:lnTo>
                <a:lnTo>
                  <a:pt x="309776" y="1392127"/>
                </a:lnTo>
                <a:lnTo>
                  <a:pt x="0" y="1593669"/>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フリーフォーム 15"/>
          <p:cNvSpPr/>
          <p:nvPr/>
        </p:nvSpPr>
        <p:spPr bwMode="auto">
          <a:xfrm>
            <a:off x="3577250" y="3001617"/>
            <a:ext cx="2714220" cy="2286000"/>
          </a:xfrm>
          <a:custGeom>
            <a:avLst/>
            <a:gdLst>
              <a:gd name="connsiteX0" fmla="*/ 0 w 2693505"/>
              <a:gd name="connsiteY0" fmla="*/ 1610140 h 2286000"/>
              <a:gd name="connsiteX1" fmla="*/ 665922 w 2693505"/>
              <a:gd name="connsiteY1" fmla="*/ 2286000 h 2286000"/>
              <a:gd name="connsiteX2" fmla="*/ 1311966 w 2693505"/>
              <a:gd name="connsiteY2" fmla="*/ 1639957 h 2286000"/>
              <a:gd name="connsiteX3" fmla="*/ 1590261 w 2693505"/>
              <a:gd name="connsiteY3" fmla="*/ 1928192 h 2286000"/>
              <a:gd name="connsiteX4" fmla="*/ 2693505 w 2693505"/>
              <a:gd name="connsiteY4" fmla="*/ 834887 h 2286000"/>
              <a:gd name="connsiteX5" fmla="*/ 1679713 w 2693505"/>
              <a:gd name="connsiteY5" fmla="*/ 0 h 2286000"/>
              <a:gd name="connsiteX0" fmla="*/ 0 w 2714220"/>
              <a:gd name="connsiteY0" fmla="*/ 1595344 h 2286000"/>
              <a:gd name="connsiteX1" fmla="*/ 686637 w 2714220"/>
              <a:gd name="connsiteY1" fmla="*/ 2286000 h 2286000"/>
              <a:gd name="connsiteX2" fmla="*/ 1332681 w 2714220"/>
              <a:gd name="connsiteY2" fmla="*/ 1639957 h 2286000"/>
              <a:gd name="connsiteX3" fmla="*/ 1610976 w 2714220"/>
              <a:gd name="connsiteY3" fmla="*/ 1928192 h 2286000"/>
              <a:gd name="connsiteX4" fmla="*/ 2714220 w 2714220"/>
              <a:gd name="connsiteY4" fmla="*/ 834887 h 2286000"/>
              <a:gd name="connsiteX5" fmla="*/ 1700428 w 2714220"/>
              <a:gd name="connsiteY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220" h="2286000">
                <a:moveTo>
                  <a:pt x="0" y="1595344"/>
                </a:moveTo>
                <a:lnTo>
                  <a:pt x="686637" y="2286000"/>
                </a:lnTo>
                <a:lnTo>
                  <a:pt x="1332681" y="1639957"/>
                </a:lnTo>
                <a:lnTo>
                  <a:pt x="1610976" y="1928192"/>
                </a:lnTo>
                <a:lnTo>
                  <a:pt x="2714220" y="834887"/>
                </a:lnTo>
                <a:lnTo>
                  <a:pt x="1700428" y="0"/>
                </a:ln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フリーフォーム 16"/>
          <p:cNvSpPr/>
          <p:nvPr/>
        </p:nvSpPr>
        <p:spPr bwMode="auto">
          <a:xfrm>
            <a:off x="5208104" y="3834705"/>
            <a:ext cx="2077279" cy="1751086"/>
          </a:xfrm>
          <a:custGeom>
            <a:avLst/>
            <a:gdLst>
              <a:gd name="connsiteX0" fmla="*/ 0 w 2047461"/>
              <a:gd name="connsiteY0" fmla="*/ 1113183 h 1759226"/>
              <a:gd name="connsiteX1" fmla="*/ 655983 w 2047461"/>
              <a:gd name="connsiteY1" fmla="*/ 1759226 h 1759226"/>
              <a:gd name="connsiteX2" fmla="*/ 2047461 w 2047461"/>
              <a:gd name="connsiteY2" fmla="*/ 874644 h 1759226"/>
              <a:gd name="connsiteX3" fmla="*/ 1113183 w 2047461"/>
              <a:gd name="connsiteY3"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719470 w 2047461"/>
              <a:gd name="connsiteY3" fmla="*/ 556592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858617 w 2047461"/>
              <a:gd name="connsiteY3" fmla="*/ 606287 h 1759226"/>
              <a:gd name="connsiteX4" fmla="*/ 1113183 w 2047461"/>
              <a:gd name="connsiteY4" fmla="*/ 0 h 1759226"/>
              <a:gd name="connsiteX0" fmla="*/ 0 w 2047461"/>
              <a:gd name="connsiteY0" fmla="*/ 1113183 h 1759226"/>
              <a:gd name="connsiteX1" fmla="*/ 655983 w 2047461"/>
              <a:gd name="connsiteY1" fmla="*/ 1759226 h 1759226"/>
              <a:gd name="connsiteX2" fmla="*/ 2047461 w 2047461"/>
              <a:gd name="connsiteY2" fmla="*/ 874644 h 1759226"/>
              <a:gd name="connsiteX3" fmla="*/ 1997766 w 2047461"/>
              <a:gd name="connsiteY3" fmla="*/ 775252 h 1759226"/>
              <a:gd name="connsiteX4" fmla="*/ 1858617 w 2047461"/>
              <a:gd name="connsiteY4" fmla="*/ 606287 h 1759226"/>
              <a:gd name="connsiteX5" fmla="*/ 1113183 w 2047461"/>
              <a:gd name="connsiteY5" fmla="*/ 0 h 1759226"/>
              <a:gd name="connsiteX0" fmla="*/ 0 w 2077279"/>
              <a:gd name="connsiteY0" fmla="*/ 1113183 h 1759226"/>
              <a:gd name="connsiteX1" fmla="*/ 655983 w 2077279"/>
              <a:gd name="connsiteY1" fmla="*/ 1759226 h 1759226"/>
              <a:gd name="connsiteX2" fmla="*/ 2047461 w 2077279"/>
              <a:gd name="connsiteY2" fmla="*/ 874644 h 1759226"/>
              <a:gd name="connsiteX3" fmla="*/ 2077279 w 2077279"/>
              <a:gd name="connsiteY3" fmla="*/ 815008 h 1759226"/>
              <a:gd name="connsiteX4" fmla="*/ 1858617 w 2077279"/>
              <a:gd name="connsiteY4" fmla="*/ 606287 h 1759226"/>
              <a:gd name="connsiteX5" fmla="*/ 1113183 w 2077279"/>
              <a:gd name="connsiteY5" fmla="*/ 0 h 1759226"/>
              <a:gd name="connsiteX0" fmla="*/ 0 w 2077279"/>
              <a:gd name="connsiteY0" fmla="*/ 1105043 h 1751086"/>
              <a:gd name="connsiteX1" fmla="*/ 655983 w 2077279"/>
              <a:gd name="connsiteY1" fmla="*/ 1751086 h 1751086"/>
              <a:gd name="connsiteX2" fmla="*/ 2047461 w 2077279"/>
              <a:gd name="connsiteY2" fmla="*/ 866504 h 1751086"/>
              <a:gd name="connsiteX3" fmla="*/ 2077279 w 2077279"/>
              <a:gd name="connsiteY3" fmla="*/ 806868 h 1751086"/>
              <a:gd name="connsiteX4" fmla="*/ 1858617 w 2077279"/>
              <a:gd name="connsiteY4" fmla="*/ 598147 h 1751086"/>
              <a:gd name="connsiteX5" fmla="*/ 1083336 w 2077279"/>
              <a:gd name="connsiteY5" fmla="*/ 0 h 17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7279" h="1751086">
                <a:moveTo>
                  <a:pt x="0" y="1105043"/>
                </a:moveTo>
                <a:lnTo>
                  <a:pt x="655983" y="1751086"/>
                </a:lnTo>
                <a:lnTo>
                  <a:pt x="2047461" y="866504"/>
                </a:lnTo>
                <a:lnTo>
                  <a:pt x="2077279" y="806868"/>
                </a:lnTo>
                <a:lnTo>
                  <a:pt x="1858617" y="598147"/>
                </a:lnTo>
                <a:cubicBezTo>
                  <a:pt x="1610139" y="396051"/>
                  <a:pt x="1331814" y="202096"/>
                  <a:pt x="1083336" y="0"/>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8" name="フリーフォーム 17"/>
          <p:cNvSpPr/>
          <p:nvPr/>
        </p:nvSpPr>
        <p:spPr bwMode="auto">
          <a:xfrm>
            <a:off x="3899935" y="2226366"/>
            <a:ext cx="1367804" cy="2175608"/>
          </a:xfrm>
          <a:custGeom>
            <a:avLst/>
            <a:gdLst>
              <a:gd name="connsiteX0" fmla="*/ 1391478 w 1391478"/>
              <a:gd name="connsiteY0" fmla="*/ 775252 h 2166731"/>
              <a:gd name="connsiteX1" fmla="*/ 1053548 w 1391478"/>
              <a:gd name="connsiteY1" fmla="*/ 506896 h 2166731"/>
              <a:gd name="connsiteX2" fmla="*/ 1053548 w 1391478"/>
              <a:gd name="connsiteY2" fmla="*/ 377687 h 2166731"/>
              <a:gd name="connsiteX3" fmla="*/ 844826 w 1391478"/>
              <a:gd name="connsiteY3" fmla="*/ 228600 h 2166731"/>
              <a:gd name="connsiteX4" fmla="*/ 655983 w 1391478"/>
              <a:gd name="connsiteY4" fmla="*/ 168965 h 2166731"/>
              <a:gd name="connsiteX5" fmla="*/ 665922 w 1391478"/>
              <a:gd name="connsiteY5" fmla="*/ 129209 h 2166731"/>
              <a:gd name="connsiteX6" fmla="*/ 566531 w 1391478"/>
              <a:gd name="connsiteY6" fmla="*/ 69574 h 2166731"/>
              <a:gd name="connsiteX7" fmla="*/ 566531 w 1391478"/>
              <a:gd name="connsiteY7" fmla="*/ 0 h 2166731"/>
              <a:gd name="connsiteX8" fmla="*/ 457200 w 1391478"/>
              <a:gd name="connsiteY8" fmla="*/ 39757 h 2166731"/>
              <a:gd name="connsiteX9" fmla="*/ 238539 w 1391478"/>
              <a:gd name="connsiteY9" fmla="*/ 19878 h 2166731"/>
              <a:gd name="connsiteX10" fmla="*/ 139148 w 1391478"/>
              <a:gd name="connsiteY10" fmla="*/ 178905 h 2166731"/>
              <a:gd name="connsiteX11" fmla="*/ 208722 w 1391478"/>
              <a:gd name="connsiteY11" fmla="*/ 387626 h 2166731"/>
              <a:gd name="connsiteX12" fmla="*/ 188844 w 1391478"/>
              <a:gd name="connsiteY12" fmla="*/ 665922 h 2166731"/>
              <a:gd name="connsiteX13" fmla="*/ 198783 w 1391478"/>
              <a:gd name="connsiteY13" fmla="*/ 874644 h 2166731"/>
              <a:gd name="connsiteX14" fmla="*/ 238539 w 1391478"/>
              <a:gd name="connsiteY14" fmla="*/ 1133061 h 2166731"/>
              <a:gd name="connsiteX15" fmla="*/ 238539 w 1391478"/>
              <a:gd name="connsiteY15" fmla="*/ 1351722 h 2166731"/>
              <a:gd name="connsiteX16" fmla="*/ 139148 w 1391478"/>
              <a:gd name="connsiteY16" fmla="*/ 1669774 h 2166731"/>
              <a:gd name="connsiteX17" fmla="*/ 39757 w 1391478"/>
              <a:gd name="connsiteY17" fmla="*/ 1928192 h 2166731"/>
              <a:gd name="connsiteX18" fmla="*/ 0 w 1391478"/>
              <a:gd name="connsiteY18" fmla="*/ 2166731 h 2166731"/>
              <a:gd name="connsiteX0" fmla="*/ 1355701 w 1355701"/>
              <a:gd name="connsiteY0" fmla="*/ 775252 h 2184486"/>
              <a:gd name="connsiteX1" fmla="*/ 1017771 w 1355701"/>
              <a:gd name="connsiteY1" fmla="*/ 506896 h 2184486"/>
              <a:gd name="connsiteX2" fmla="*/ 1017771 w 1355701"/>
              <a:gd name="connsiteY2" fmla="*/ 377687 h 2184486"/>
              <a:gd name="connsiteX3" fmla="*/ 809049 w 1355701"/>
              <a:gd name="connsiteY3" fmla="*/ 228600 h 2184486"/>
              <a:gd name="connsiteX4" fmla="*/ 620206 w 1355701"/>
              <a:gd name="connsiteY4" fmla="*/ 168965 h 2184486"/>
              <a:gd name="connsiteX5" fmla="*/ 630145 w 1355701"/>
              <a:gd name="connsiteY5" fmla="*/ 129209 h 2184486"/>
              <a:gd name="connsiteX6" fmla="*/ 530754 w 1355701"/>
              <a:gd name="connsiteY6" fmla="*/ 69574 h 2184486"/>
              <a:gd name="connsiteX7" fmla="*/ 530754 w 1355701"/>
              <a:gd name="connsiteY7" fmla="*/ 0 h 2184486"/>
              <a:gd name="connsiteX8" fmla="*/ 421423 w 1355701"/>
              <a:gd name="connsiteY8" fmla="*/ 39757 h 2184486"/>
              <a:gd name="connsiteX9" fmla="*/ 202762 w 1355701"/>
              <a:gd name="connsiteY9" fmla="*/ 19878 h 2184486"/>
              <a:gd name="connsiteX10" fmla="*/ 103371 w 1355701"/>
              <a:gd name="connsiteY10" fmla="*/ 178905 h 2184486"/>
              <a:gd name="connsiteX11" fmla="*/ 172945 w 1355701"/>
              <a:gd name="connsiteY11" fmla="*/ 387626 h 2184486"/>
              <a:gd name="connsiteX12" fmla="*/ 153067 w 1355701"/>
              <a:gd name="connsiteY12" fmla="*/ 665922 h 2184486"/>
              <a:gd name="connsiteX13" fmla="*/ 163006 w 1355701"/>
              <a:gd name="connsiteY13" fmla="*/ 874644 h 2184486"/>
              <a:gd name="connsiteX14" fmla="*/ 202762 w 1355701"/>
              <a:gd name="connsiteY14" fmla="*/ 1133061 h 2184486"/>
              <a:gd name="connsiteX15" fmla="*/ 202762 w 1355701"/>
              <a:gd name="connsiteY15" fmla="*/ 1351722 h 2184486"/>
              <a:gd name="connsiteX16" fmla="*/ 103371 w 1355701"/>
              <a:gd name="connsiteY16" fmla="*/ 1669774 h 2184486"/>
              <a:gd name="connsiteX17" fmla="*/ 3980 w 1355701"/>
              <a:gd name="connsiteY17" fmla="*/ 1928192 h 2184486"/>
              <a:gd name="connsiteX18" fmla="*/ 2693 w 1355701"/>
              <a:gd name="connsiteY18" fmla="*/ 2184486 h 2184486"/>
              <a:gd name="connsiteX0" fmla="*/ 1367804 w 1367804"/>
              <a:gd name="connsiteY0" fmla="*/ 775252 h 2175608"/>
              <a:gd name="connsiteX1" fmla="*/ 1029874 w 1367804"/>
              <a:gd name="connsiteY1" fmla="*/ 506896 h 2175608"/>
              <a:gd name="connsiteX2" fmla="*/ 1029874 w 1367804"/>
              <a:gd name="connsiteY2" fmla="*/ 377687 h 2175608"/>
              <a:gd name="connsiteX3" fmla="*/ 821152 w 1367804"/>
              <a:gd name="connsiteY3" fmla="*/ 228600 h 2175608"/>
              <a:gd name="connsiteX4" fmla="*/ 632309 w 1367804"/>
              <a:gd name="connsiteY4" fmla="*/ 168965 h 2175608"/>
              <a:gd name="connsiteX5" fmla="*/ 642248 w 1367804"/>
              <a:gd name="connsiteY5" fmla="*/ 129209 h 2175608"/>
              <a:gd name="connsiteX6" fmla="*/ 542857 w 1367804"/>
              <a:gd name="connsiteY6" fmla="*/ 69574 h 2175608"/>
              <a:gd name="connsiteX7" fmla="*/ 542857 w 1367804"/>
              <a:gd name="connsiteY7" fmla="*/ 0 h 2175608"/>
              <a:gd name="connsiteX8" fmla="*/ 433526 w 1367804"/>
              <a:gd name="connsiteY8" fmla="*/ 39757 h 2175608"/>
              <a:gd name="connsiteX9" fmla="*/ 214865 w 1367804"/>
              <a:gd name="connsiteY9" fmla="*/ 19878 h 2175608"/>
              <a:gd name="connsiteX10" fmla="*/ 115474 w 1367804"/>
              <a:gd name="connsiteY10" fmla="*/ 178905 h 2175608"/>
              <a:gd name="connsiteX11" fmla="*/ 185048 w 1367804"/>
              <a:gd name="connsiteY11" fmla="*/ 387626 h 2175608"/>
              <a:gd name="connsiteX12" fmla="*/ 165170 w 1367804"/>
              <a:gd name="connsiteY12" fmla="*/ 665922 h 2175608"/>
              <a:gd name="connsiteX13" fmla="*/ 175109 w 1367804"/>
              <a:gd name="connsiteY13" fmla="*/ 874644 h 2175608"/>
              <a:gd name="connsiteX14" fmla="*/ 214865 w 1367804"/>
              <a:gd name="connsiteY14" fmla="*/ 1133061 h 2175608"/>
              <a:gd name="connsiteX15" fmla="*/ 214865 w 1367804"/>
              <a:gd name="connsiteY15" fmla="*/ 1351722 h 2175608"/>
              <a:gd name="connsiteX16" fmla="*/ 115474 w 1367804"/>
              <a:gd name="connsiteY16" fmla="*/ 1669774 h 2175608"/>
              <a:gd name="connsiteX17" fmla="*/ 16083 w 1367804"/>
              <a:gd name="connsiteY17" fmla="*/ 1928192 h 2175608"/>
              <a:gd name="connsiteX18" fmla="*/ 0 w 1367804"/>
              <a:gd name="connsiteY18" fmla="*/ 2175608 h 217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7804" h="2175608">
                <a:moveTo>
                  <a:pt x="1367804" y="775252"/>
                </a:moveTo>
                <a:lnTo>
                  <a:pt x="1029874" y="506896"/>
                </a:lnTo>
                <a:lnTo>
                  <a:pt x="1029874" y="377687"/>
                </a:lnTo>
                <a:lnTo>
                  <a:pt x="821152" y="228600"/>
                </a:lnTo>
                <a:lnTo>
                  <a:pt x="632309" y="168965"/>
                </a:lnTo>
                <a:lnTo>
                  <a:pt x="642248" y="129209"/>
                </a:lnTo>
                <a:lnTo>
                  <a:pt x="542857" y="69574"/>
                </a:lnTo>
                <a:lnTo>
                  <a:pt x="542857" y="0"/>
                </a:lnTo>
                <a:lnTo>
                  <a:pt x="433526" y="39757"/>
                </a:lnTo>
                <a:lnTo>
                  <a:pt x="214865" y="19878"/>
                </a:lnTo>
                <a:lnTo>
                  <a:pt x="115474" y="178905"/>
                </a:lnTo>
                <a:lnTo>
                  <a:pt x="185048" y="387626"/>
                </a:lnTo>
                <a:lnTo>
                  <a:pt x="165170" y="665922"/>
                </a:lnTo>
                <a:lnTo>
                  <a:pt x="175109" y="874644"/>
                </a:lnTo>
                <a:lnTo>
                  <a:pt x="214865" y="1133061"/>
                </a:lnTo>
                <a:lnTo>
                  <a:pt x="214865" y="1351722"/>
                </a:lnTo>
                <a:lnTo>
                  <a:pt x="115474" y="1669774"/>
                </a:lnTo>
                <a:lnTo>
                  <a:pt x="16083" y="1928192"/>
                </a:lnTo>
                <a:cubicBezTo>
                  <a:pt x="2831" y="2007705"/>
                  <a:pt x="13252" y="2096095"/>
                  <a:pt x="0" y="2175608"/>
                </a:cubicBezTo>
              </a:path>
            </a:pathLst>
          </a:custGeom>
          <a:noFill/>
          <a:ln w="44450" cap="flat" cmpd="sng" algn="ctr">
            <a:solidFill>
              <a:schemeClr val="accent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3" name="タイトル 1"/>
          <p:cNvSpPr>
            <a:spLocks noGrp="1"/>
          </p:cNvSpPr>
          <p:nvPr>
            <p:ph type="title"/>
          </p:nvPr>
        </p:nvSpPr>
        <p:spPr>
          <a:xfrm>
            <a:off x="300348" y="291746"/>
            <a:ext cx="9815512" cy="1143000"/>
          </a:xfrm>
        </p:spPr>
        <p:txBody>
          <a:bodyPr/>
          <a:lstStyle/>
          <a:p>
            <a:r>
              <a:rPr kumimoji="1" lang="ja-JP" altLang="en-US" dirty="0">
                <a:solidFill>
                  <a:schemeClr val="bg1"/>
                </a:solidFill>
              </a:rPr>
              <a:t>要介護率が高いのは</a:t>
            </a:r>
            <a:br>
              <a:rPr kumimoji="1" lang="en-US" altLang="ja-JP" dirty="0">
                <a:solidFill>
                  <a:schemeClr val="bg1"/>
                </a:solidFill>
              </a:rPr>
            </a:br>
            <a:r>
              <a:rPr lang="ja-JP" altLang="en-US" dirty="0">
                <a:solidFill>
                  <a:schemeClr val="bg1"/>
                </a:solidFill>
              </a:rPr>
              <a:t>　元町・中町・新町？</a:t>
            </a:r>
            <a:endParaRPr kumimoji="1" lang="ja-JP" altLang="en-US" dirty="0">
              <a:solidFill>
                <a:schemeClr val="bg1"/>
              </a:solidFill>
            </a:endParaRPr>
          </a:p>
        </p:txBody>
      </p:sp>
      <p:pic>
        <p:nvPicPr>
          <p:cNvPr id="20" name="図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79426" y="19035"/>
            <a:ext cx="4614876" cy="1728000"/>
          </a:xfrm>
          <a:prstGeom prst="rect">
            <a:avLst/>
          </a:prstGeom>
        </p:spPr>
      </p:pic>
      <p:pic>
        <p:nvPicPr>
          <p:cNvPr id="19" name="図 18"/>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063" y="3146371"/>
            <a:ext cx="2380594" cy="1993872"/>
          </a:xfrm>
          <a:prstGeom prst="rect">
            <a:avLst/>
          </a:prstGeom>
        </p:spPr>
      </p:pic>
      <p:pic>
        <p:nvPicPr>
          <p:cNvPr id="21" name="図 20"/>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545501" y="1758146"/>
            <a:ext cx="1524000" cy="1371600"/>
          </a:xfrm>
          <a:prstGeom prst="rect">
            <a:avLst/>
          </a:prstGeom>
        </p:spPr>
      </p:pic>
      <p:pic>
        <p:nvPicPr>
          <p:cNvPr id="22" name="図 2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305090" y="3146371"/>
            <a:ext cx="1341336" cy="2049264"/>
          </a:xfrm>
          <a:prstGeom prst="rect">
            <a:avLst/>
          </a:prstGeom>
        </p:spPr>
      </p:pic>
    </p:spTree>
    <p:extLst>
      <p:ext uri="{BB962C8B-B14F-4D97-AF65-F5344CB8AC3E}">
        <p14:creationId xmlns:p14="http://schemas.microsoft.com/office/powerpoint/2010/main" val="49985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000" fill="hold"/>
                                        <p:tgtEl>
                                          <p:spTgt spid="20"/>
                                        </p:tgtEl>
                                        <p:attrNameLst>
                                          <p:attrName>ppt_w</p:attrName>
                                        </p:attrNameLst>
                                      </p:cBhvr>
                                      <p:tavLst>
                                        <p:tav tm="0">
                                          <p:val>
                                            <p:fltVal val="0"/>
                                          </p:val>
                                        </p:tav>
                                        <p:tav tm="100000">
                                          <p:val>
                                            <p:strVal val="#ppt_w"/>
                                          </p:val>
                                        </p:tav>
                                      </p:tavLst>
                                    </p:anim>
                                    <p:anim calcmode="lin" valueType="num">
                                      <p:cBhvr>
                                        <p:cTn id="8" dur="2000" fill="hold"/>
                                        <p:tgtEl>
                                          <p:spTgt spid="20"/>
                                        </p:tgtEl>
                                        <p:attrNameLst>
                                          <p:attrName>ppt_h</p:attrName>
                                        </p:attrNameLst>
                                      </p:cBhvr>
                                      <p:tavLst>
                                        <p:tav tm="0">
                                          <p:val>
                                            <p:fltVal val="0"/>
                                          </p:val>
                                        </p:tav>
                                        <p:tav tm="100000">
                                          <p:val>
                                            <p:strVal val="#ppt_h"/>
                                          </p:val>
                                        </p:tav>
                                      </p:tavLst>
                                    </p:anim>
                                    <p:animEffect transition="in" filter="fade">
                                      <p:cBhvr>
                                        <p:cTn id="9"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75348" y="4149080"/>
            <a:ext cx="2448272" cy="1656184"/>
          </a:xfrm>
          <a:prstGeom prst="rect">
            <a:avLst/>
          </a:prstGeom>
          <a:solidFill>
            <a:srgbClr val="002060"/>
          </a:solidFill>
          <a:ln w="9525">
            <a:noFill/>
            <a:miter lim="800000"/>
            <a:headEnd/>
            <a:tailEnd/>
          </a:ln>
        </p:spPr>
      </p:pic>
      <p:sp>
        <p:nvSpPr>
          <p:cNvPr id="2" name="タイトル 1"/>
          <p:cNvSpPr>
            <a:spLocks noGrp="1"/>
          </p:cNvSpPr>
          <p:nvPr>
            <p:ph type="ctrTitle"/>
          </p:nvPr>
        </p:nvSpPr>
        <p:spPr>
          <a:xfrm>
            <a:off x="823020" y="332657"/>
            <a:ext cx="8712968" cy="3528391"/>
          </a:xfrm>
        </p:spPr>
        <p:txBody>
          <a:bodyPr>
            <a:noAutofit/>
          </a:bodyPr>
          <a:lstStyle/>
          <a:p>
            <a:pPr>
              <a:lnSpc>
                <a:spcPct val="150000"/>
              </a:lnSpc>
            </a:pPr>
            <a:r>
              <a:rPr lang="ja-JP" altLang="en-US" sz="5400" dirty="0">
                <a:latin typeface="HGP創英角ﾎﾟｯﾌﾟ体" pitchFamily="50" charset="-128"/>
                <a:ea typeface="HGP創英角ﾎﾟｯﾌﾟ体" pitchFamily="50" charset="-128"/>
              </a:rPr>
              <a:t>協働事業と</a:t>
            </a:r>
            <a:br>
              <a:rPr lang="en-US" altLang="ja-JP" sz="5400" dirty="0">
                <a:latin typeface="HGP創英角ﾎﾟｯﾌﾟ体" pitchFamily="50" charset="-128"/>
                <a:ea typeface="HGP創英角ﾎﾟｯﾌﾟ体" pitchFamily="50" charset="-128"/>
              </a:rPr>
            </a:br>
            <a:r>
              <a:rPr lang="ja-JP" altLang="en-US" sz="5400" dirty="0">
                <a:latin typeface="HGP創英角ﾎﾟｯﾌﾟ体" pitchFamily="50" charset="-128"/>
                <a:ea typeface="HGP創英角ﾎﾟｯﾌﾟ体" pitchFamily="50" charset="-128"/>
              </a:rPr>
              <a:t>浦安介護予防アカデミア</a:t>
            </a:r>
            <a:br>
              <a:rPr lang="en-US" altLang="ja-JP" sz="4800" dirty="0">
                <a:latin typeface="HGP創英角ﾎﾟｯﾌﾟ体" pitchFamily="50" charset="-128"/>
                <a:ea typeface="HGP創英角ﾎﾟｯﾌﾟ体" pitchFamily="50" charset="-128"/>
              </a:rPr>
            </a:br>
            <a:r>
              <a:rPr lang="ja-JP" altLang="en-US" sz="4800" dirty="0">
                <a:latin typeface="HGP創英角ﾎﾟｯﾌﾟ体" pitchFamily="50" charset="-128"/>
                <a:ea typeface="HGP創英角ﾎﾟｯﾌﾟ体" pitchFamily="50" charset="-128"/>
              </a:rPr>
              <a:t>「私達にできる居場所づくりとは」</a:t>
            </a:r>
          </a:p>
        </p:txBody>
      </p:sp>
    </p:spTree>
    <p:extLst>
      <p:ext uri="{BB962C8B-B14F-4D97-AF65-F5344CB8AC3E}">
        <p14:creationId xmlns:p14="http://schemas.microsoft.com/office/powerpoint/2010/main" val="290496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0" y="764704"/>
            <a:ext cx="10287000" cy="5688632"/>
          </a:xfrm>
        </p:spPr>
        <p:txBody>
          <a:bodyPr>
            <a:normAutofit/>
          </a:bodyPr>
          <a:lstStyle/>
          <a:p>
            <a:pPr marL="0" indent="0" algn="ctr">
              <a:buNone/>
            </a:pPr>
            <a:r>
              <a:rPr lang="ja-JP" altLang="en-US" sz="3600" dirty="0">
                <a:solidFill>
                  <a:prstClr val="black"/>
                </a:solidFill>
                <a:latin typeface="HGP創英角ﾎﾟｯﾌﾟ体" pitchFamily="50" charset="-128"/>
                <a:ea typeface="HGP創英角ﾎﾟｯﾌﾟ体" pitchFamily="50" charset="-128"/>
              </a:rPr>
              <a:t>平成２１年</a:t>
            </a:r>
            <a:r>
              <a:rPr lang="en-US" altLang="ja-JP" sz="3600" dirty="0">
                <a:solidFill>
                  <a:prstClr val="black"/>
                </a:solidFill>
                <a:latin typeface="HGP創英角ﾎﾟｯﾌﾟ体" pitchFamily="50" charset="-128"/>
                <a:ea typeface="HGP創英角ﾎﾟｯﾌﾟ体" pitchFamily="50" charset="-128"/>
              </a:rPr>
              <a:t>10</a:t>
            </a:r>
            <a:r>
              <a:rPr lang="ja-JP" altLang="en-US" sz="3600" dirty="0">
                <a:solidFill>
                  <a:prstClr val="black"/>
                </a:solidFill>
                <a:latin typeface="HGP創英角ﾎﾟｯﾌﾟ体" pitchFamily="50" charset="-128"/>
                <a:ea typeface="HGP創英角ﾎﾟｯﾌﾟ体" pitchFamily="50" charset="-128"/>
              </a:rPr>
              <a:t>月</a:t>
            </a:r>
            <a:endParaRPr lang="en-US" altLang="ja-JP" sz="3600" dirty="0">
              <a:solidFill>
                <a:prstClr val="black"/>
              </a:solidFill>
              <a:latin typeface="HGP創英角ﾎﾟｯﾌﾟ体" pitchFamily="50" charset="-128"/>
              <a:ea typeface="HGP創英角ﾎﾟｯﾌﾟ体" pitchFamily="50" charset="-128"/>
            </a:endParaRPr>
          </a:p>
          <a:p>
            <a:pPr marL="0" indent="0" algn="ctr">
              <a:buNone/>
            </a:pPr>
            <a:endParaRPr lang="en-US" altLang="ja-JP" sz="3600" dirty="0">
              <a:solidFill>
                <a:prstClr val="black"/>
              </a:solidFill>
              <a:latin typeface="HGP創英角ﾎﾟｯﾌﾟ体" pitchFamily="50" charset="-128"/>
              <a:ea typeface="HGP創英角ﾎﾟｯﾌﾟ体" pitchFamily="50" charset="-128"/>
            </a:endParaRPr>
          </a:p>
          <a:p>
            <a:pPr marL="0" indent="0" algn="ctr">
              <a:buNone/>
            </a:pPr>
            <a:r>
              <a:rPr lang="ja-JP" altLang="en-US" sz="3600" dirty="0">
                <a:solidFill>
                  <a:prstClr val="black"/>
                </a:solidFill>
                <a:latin typeface="HGP創英角ﾎﾟｯﾌﾟ体" pitchFamily="50" charset="-128"/>
                <a:ea typeface="HGP創英角ﾎﾟｯﾌﾟ体" pitchFamily="50" charset="-128"/>
              </a:rPr>
              <a:t>「浦安市介護予防リーダー養成講座」</a:t>
            </a:r>
            <a:endParaRPr lang="en-US" altLang="ja-JP" sz="3600" dirty="0">
              <a:solidFill>
                <a:prstClr val="black"/>
              </a:solidFill>
              <a:latin typeface="HGP創英角ﾎﾟｯﾌﾟ体" pitchFamily="50" charset="-128"/>
              <a:ea typeface="HGP創英角ﾎﾟｯﾌﾟ体" pitchFamily="50" charset="-128"/>
            </a:endParaRPr>
          </a:p>
          <a:p>
            <a:pPr marL="0" indent="0" algn="ctr">
              <a:buNone/>
            </a:pPr>
            <a:endParaRPr lang="en-US" altLang="ja-JP" sz="3600" dirty="0">
              <a:solidFill>
                <a:prstClr val="black"/>
              </a:solidFill>
              <a:latin typeface="HGP創英角ﾎﾟｯﾌﾟ体" pitchFamily="50" charset="-128"/>
              <a:ea typeface="HGP創英角ﾎﾟｯﾌﾟ体" pitchFamily="50" charset="-128"/>
            </a:endParaRPr>
          </a:p>
          <a:p>
            <a:pPr marL="0" indent="0" algn="ctr">
              <a:buNone/>
            </a:pPr>
            <a:r>
              <a:rPr lang="en-US" altLang="ja-JP" sz="3600" dirty="0">
                <a:solidFill>
                  <a:prstClr val="black"/>
                </a:solidFill>
                <a:latin typeface="HGP創英角ﾎﾟｯﾌﾟ体" pitchFamily="50" charset="-128"/>
                <a:ea typeface="HGP創英角ﾎﾟｯﾌﾟ体" pitchFamily="50" charset="-128"/>
              </a:rPr>
              <a:t>23</a:t>
            </a:r>
            <a:r>
              <a:rPr lang="ja-JP" altLang="en-US" sz="3600" dirty="0">
                <a:solidFill>
                  <a:prstClr val="black"/>
                </a:solidFill>
                <a:latin typeface="HGP創英角ﾎﾟｯﾌﾟ体" pitchFamily="50" charset="-128"/>
                <a:ea typeface="HGP創英角ﾎﾟｯﾌﾟ体" pitchFamily="50" charset="-128"/>
              </a:rPr>
              <a:t>回の講座・実習修了</a:t>
            </a:r>
            <a:endParaRPr lang="en-US" altLang="ja-JP" sz="3600" dirty="0">
              <a:solidFill>
                <a:prstClr val="black"/>
              </a:solidFill>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324443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95028" y="368660"/>
            <a:ext cx="8496944" cy="6120680"/>
          </a:xfrm>
        </p:spPr>
        <p:txBody>
          <a:bodyPr anchor="ctr" anchorCtr="0">
            <a:normAutofit/>
          </a:bodyPr>
          <a:lstStyle/>
          <a:p>
            <a:pPr marL="0" indent="0" algn="ctr">
              <a:buNone/>
            </a:pPr>
            <a:r>
              <a:rPr lang="ja-JP" altLang="en-US" sz="3600" dirty="0">
                <a:solidFill>
                  <a:prstClr val="black"/>
                </a:solidFill>
                <a:latin typeface="HGP創英角ﾎﾟｯﾌﾟ体" pitchFamily="50" charset="-128"/>
                <a:ea typeface="HGP創英角ﾎﾟｯﾌﾟ体" pitchFamily="50" charset="-128"/>
              </a:rPr>
              <a:t>　高齢者が急増するにもかかわらず</a:t>
            </a:r>
            <a:endParaRPr lang="en-US" altLang="ja-JP" sz="3600" dirty="0">
              <a:solidFill>
                <a:prstClr val="black"/>
              </a:solidFill>
              <a:latin typeface="HGP創英角ﾎﾟｯﾌﾟ体" pitchFamily="50" charset="-128"/>
              <a:ea typeface="HGP創英角ﾎﾟｯﾌﾟ体" pitchFamily="50" charset="-128"/>
            </a:endParaRPr>
          </a:p>
          <a:p>
            <a:pPr marL="0" indent="0" algn="ctr">
              <a:lnSpc>
                <a:spcPct val="150000"/>
              </a:lnSpc>
              <a:buNone/>
            </a:pPr>
            <a:r>
              <a:rPr lang="ja-JP" altLang="en-US" sz="3600" dirty="0">
                <a:latin typeface="HGP創英角ﾎﾟｯﾌﾟ体" pitchFamily="50" charset="-128"/>
                <a:ea typeface="HGP創英角ﾎﾟｯﾌﾟ体" pitchFamily="50" charset="-128"/>
              </a:rPr>
              <a:t>　介護予防に携わる行政の職員数が</a:t>
            </a:r>
            <a:endParaRPr lang="en-US" altLang="ja-JP" sz="3600" dirty="0">
              <a:latin typeface="HGP創英角ﾎﾟｯﾌﾟ体" pitchFamily="50" charset="-128"/>
              <a:ea typeface="HGP創英角ﾎﾟｯﾌﾟ体" pitchFamily="50" charset="-128"/>
            </a:endParaRPr>
          </a:p>
          <a:p>
            <a:pPr marL="0" indent="0" algn="ctr">
              <a:buNone/>
            </a:pPr>
            <a:r>
              <a:rPr lang="ja-JP" altLang="en-US" sz="3600" dirty="0">
                <a:latin typeface="HGP創英角ﾎﾟｯﾌﾟ体" pitchFamily="50" charset="-128"/>
                <a:ea typeface="HGP創英角ﾎﾟｯﾌﾟ体" pitchFamily="50" charset="-128"/>
              </a:rPr>
              <a:t>　あまりにも少ない</a:t>
            </a:r>
            <a:endParaRPr lang="en-US" altLang="ja-JP" sz="3600" dirty="0">
              <a:latin typeface="HGP創英角ﾎﾟｯﾌﾟ体" pitchFamily="50" charset="-128"/>
              <a:ea typeface="HGP創英角ﾎﾟｯﾌﾟ体" pitchFamily="50" charset="-128"/>
            </a:endParaRPr>
          </a:p>
          <a:p>
            <a:pPr marL="0" indent="0" algn="ctr">
              <a:buNone/>
            </a:pPr>
            <a:endParaRPr lang="en-US" altLang="ja-JP" sz="3600" dirty="0">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55997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23020" y="404664"/>
            <a:ext cx="8640960" cy="6048672"/>
          </a:xfrm>
        </p:spPr>
        <p:txBody>
          <a:bodyPr anchor="ctr" anchorCtr="0">
            <a:normAutofit/>
          </a:bodyPr>
          <a:lstStyle/>
          <a:p>
            <a:pPr marL="0" indent="0" algn="ctr">
              <a:buNone/>
            </a:pPr>
            <a:r>
              <a:rPr lang="ja-JP" altLang="en-US" sz="3600" dirty="0">
                <a:solidFill>
                  <a:srgbClr val="FF0000"/>
                </a:solidFill>
                <a:latin typeface="HGP創英角ﾎﾟｯﾌﾟ体" pitchFamily="50" charset="-128"/>
                <a:ea typeface="HGP創英角ﾎﾟｯﾌﾟ体" pitchFamily="50" charset="-128"/>
              </a:rPr>
              <a:t>　解決を妨げる要因</a:t>
            </a:r>
            <a:endParaRPr lang="en-US" altLang="ja-JP" sz="3600" dirty="0">
              <a:solidFill>
                <a:srgbClr val="FF0000"/>
              </a:solidFill>
              <a:latin typeface="HGP創英角ﾎﾟｯﾌﾟ体" pitchFamily="50" charset="-128"/>
              <a:ea typeface="HGP創英角ﾎﾟｯﾌﾟ体" pitchFamily="50" charset="-128"/>
            </a:endParaRPr>
          </a:p>
          <a:p>
            <a:pPr marL="0" indent="0" algn="ctr">
              <a:buNone/>
            </a:pPr>
            <a:endParaRPr lang="en-US" altLang="ja-JP" sz="3600" dirty="0">
              <a:solidFill>
                <a:srgbClr val="FF0000"/>
              </a:solidFill>
              <a:latin typeface="HGP創英角ﾎﾟｯﾌﾟ体" pitchFamily="50" charset="-128"/>
              <a:ea typeface="HGP創英角ﾎﾟｯﾌﾟ体" pitchFamily="50" charset="-128"/>
            </a:endParaRPr>
          </a:p>
          <a:p>
            <a:pPr marL="0" indent="0" algn="ctr">
              <a:buNone/>
            </a:pPr>
            <a:r>
              <a:rPr lang="ja-JP" altLang="en-US" sz="3600" dirty="0">
                <a:latin typeface="HGP創英角ﾎﾟｯﾌﾟ体" pitchFamily="50" charset="-128"/>
                <a:ea typeface="HGP創英角ﾎﾟｯﾌﾟ体" pitchFamily="50" charset="-128"/>
              </a:rPr>
              <a:t>活動する場所の確保が難しい</a:t>
            </a:r>
            <a:endParaRPr lang="en-US" altLang="ja-JP" sz="3600" dirty="0">
              <a:latin typeface="HGP創英角ﾎﾟｯﾌﾟ体" pitchFamily="50" charset="-128"/>
              <a:ea typeface="HGP創英角ﾎﾟｯﾌﾟ体" pitchFamily="50" charset="-128"/>
            </a:endParaRPr>
          </a:p>
          <a:p>
            <a:pPr marL="0" indent="0" algn="ctr">
              <a:buNone/>
            </a:pPr>
            <a:r>
              <a:rPr lang="ja-JP" altLang="en-US" sz="3600" dirty="0">
                <a:latin typeface="HGP創英角ﾎﾟｯﾌﾟ体" pitchFamily="50" charset="-128"/>
                <a:ea typeface="HGP創英角ﾎﾟｯﾌﾟ体" pitchFamily="50" charset="-128"/>
              </a:rPr>
              <a:t>同じ考えをもつ仲間が近くにいない　</a:t>
            </a:r>
          </a:p>
        </p:txBody>
      </p:sp>
    </p:spTree>
    <p:extLst>
      <p:ext uri="{BB962C8B-B14F-4D97-AF65-F5344CB8AC3E}">
        <p14:creationId xmlns:p14="http://schemas.microsoft.com/office/powerpoint/2010/main" val="116007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233" y="1506972"/>
            <a:ext cx="10194533" cy="3844055"/>
          </a:xfrm>
        </p:spPr>
        <p:txBody>
          <a:bodyPr anchor="ctr" anchorCtr="0">
            <a:normAutofit/>
          </a:bodyPr>
          <a:lstStyle/>
          <a:p>
            <a:pPr marL="0" indent="0" algn="ctr">
              <a:buNone/>
            </a:pPr>
            <a:r>
              <a:rPr lang="ja-JP" altLang="en-US" sz="3600" dirty="0">
                <a:latin typeface="HGP創英角ﾎﾟｯﾌﾟ体" pitchFamily="50" charset="-128"/>
                <a:ea typeface="HGP創英角ﾎﾟｯﾌﾟ体" pitchFamily="50" charset="-128"/>
              </a:rPr>
              <a:t>平成</a:t>
            </a:r>
            <a:r>
              <a:rPr lang="en-US" altLang="ja-JP" sz="3600" dirty="0">
                <a:latin typeface="HGP創英角ﾎﾟｯﾌﾟ体" pitchFamily="50" charset="-128"/>
                <a:ea typeface="HGP創英角ﾎﾟｯﾌﾟ体" pitchFamily="50" charset="-128"/>
              </a:rPr>
              <a:t>21</a:t>
            </a:r>
            <a:r>
              <a:rPr lang="ja-JP" altLang="en-US" sz="3600" dirty="0">
                <a:latin typeface="HGP創英角ﾎﾟｯﾌﾟ体" pitchFamily="50" charset="-128"/>
                <a:ea typeface="HGP創英角ﾎﾟｯﾌﾟ体" pitchFamily="50" charset="-128"/>
              </a:rPr>
              <a:t>年</a:t>
            </a:r>
            <a:r>
              <a:rPr lang="en-US" altLang="ja-JP" sz="3600" dirty="0">
                <a:latin typeface="HGP創英角ﾎﾟｯﾌﾟ体" pitchFamily="50" charset="-128"/>
                <a:ea typeface="HGP創英角ﾎﾟｯﾌﾟ体" pitchFamily="50" charset="-128"/>
              </a:rPr>
              <a:t>11</a:t>
            </a:r>
            <a:r>
              <a:rPr lang="ja-JP" altLang="en-US" sz="3600" dirty="0">
                <a:latin typeface="HGP創英角ﾎﾟｯﾌﾟ体" pitchFamily="50" charset="-128"/>
                <a:ea typeface="HGP創英角ﾎﾟｯﾌﾟ体" pitchFamily="50" charset="-128"/>
              </a:rPr>
              <a:t>月</a:t>
            </a:r>
            <a:endParaRPr lang="en-US" altLang="ja-JP" sz="3600" dirty="0">
              <a:latin typeface="HGP創英角ﾎﾟｯﾌﾟ体" pitchFamily="50" charset="-128"/>
              <a:ea typeface="HGP創英角ﾎﾟｯﾌﾟ体" pitchFamily="50" charset="-128"/>
            </a:endParaRPr>
          </a:p>
          <a:p>
            <a:pPr marL="0" indent="0" algn="ctr">
              <a:buNone/>
            </a:pPr>
            <a:endParaRPr lang="en-US" altLang="ja-JP" sz="4400" dirty="0">
              <a:latin typeface="HGP創英角ﾎﾟｯﾌﾟ体" pitchFamily="50" charset="-128"/>
              <a:ea typeface="HGP創英角ﾎﾟｯﾌﾟ体" pitchFamily="50" charset="-128"/>
            </a:endParaRPr>
          </a:p>
          <a:p>
            <a:pPr marL="0" indent="0" algn="ctr">
              <a:buNone/>
            </a:pPr>
            <a:r>
              <a:rPr lang="ja-JP" altLang="en-US" sz="5400" dirty="0">
                <a:latin typeface="HGP創英角ﾎﾟｯﾌﾟ体" pitchFamily="50" charset="-128"/>
                <a:ea typeface="HGP創英角ﾎﾟｯﾌﾟ体" pitchFamily="50" charset="-128"/>
              </a:rPr>
              <a:t>「浦安介護予防アカデミア」設立</a:t>
            </a:r>
            <a:endParaRPr lang="ja-JP" altLang="en-US" sz="9600" dirty="0">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3326841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571500" y="0"/>
            <a:ext cx="9144000" cy="6858000"/>
          </a:xfrm>
        </p:spPr>
        <p:txBody>
          <a:bodyPr anchor="ctr">
            <a:normAutofit/>
          </a:bodyPr>
          <a:lstStyle/>
          <a:p>
            <a:pPr marL="0" indent="0" algn="ctr">
              <a:lnSpc>
                <a:spcPct val="150000"/>
              </a:lnSpc>
              <a:buNone/>
            </a:pPr>
            <a:r>
              <a:rPr lang="ja-JP" altLang="en-US" sz="3600" dirty="0">
                <a:latin typeface="HGP創英角ﾎﾟｯﾌﾟ体" pitchFamily="50" charset="-128"/>
                <a:ea typeface="HGP創英角ﾎﾟｯﾌﾟ体" pitchFamily="50" charset="-128"/>
              </a:rPr>
              <a:t>人が人を支え</a:t>
            </a:r>
            <a:endParaRPr lang="en-US" altLang="ja-JP" sz="3600" dirty="0">
              <a:latin typeface="HGP創英角ﾎﾟｯﾌﾟ体" pitchFamily="50" charset="-128"/>
              <a:ea typeface="HGP創英角ﾎﾟｯﾌﾟ体" pitchFamily="50" charset="-128"/>
            </a:endParaRPr>
          </a:p>
          <a:p>
            <a:pPr marL="0" indent="0" algn="ctr">
              <a:lnSpc>
                <a:spcPct val="150000"/>
              </a:lnSpc>
              <a:buNone/>
            </a:pPr>
            <a:r>
              <a:rPr lang="ja-JP" altLang="en-US" sz="3600" dirty="0">
                <a:latin typeface="HGP創英角ﾎﾟｯﾌﾟ体" pitchFamily="50" charset="-128"/>
                <a:ea typeface="HGP創英角ﾎﾟｯﾌﾟ体" pitchFamily="50" charset="-128"/>
              </a:rPr>
              <a:t>人が地域を支え</a:t>
            </a:r>
            <a:endParaRPr lang="en-US" altLang="ja-JP" sz="3600" dirty="0">
              <a:latin typeface="HGP創英角ﾎﾟｯﾌﾟ体" pitchFamily="50" charset="-128"/>
              <a:ea typeface="HGP創英角ﾎﾟｯﾌﾟ体" pitchFamily="50" charset="-128"/>
            </a:endParaRPr>
          </a:p>
          <a:p>
            <a:pPr marL="0" indent="0" algn="ctr">
              <a:lnSpc>
                <a:spcPct val="150000"/>
              </a:lnSpc>
              <a:buNone/>
            </a:pPr>
            <a:r>
              <a:rPr lang="ja-JP" altLang="en-US" sz="3600" dirty="0">
                <a:latin typeface="HGP創英角ﾎﾟｯﾌﾟ体" pitchFamily="50" charset="-128"/>
                <a:ea typeface="HGP創英角ﾎﾟｯﾌﾟ体" pitchFamily="50" charset="-128"/>
              </a:rPr>
              <a:t>地域が人を支えて</a:t>
            </a:r>
            <a:endParaRPr lang="en-US" altLang="ja-JP" sz="3600" dirty="0">
              <a:latin typeface="HGP創英角ﾎﾟｯﾌﾟ体" pitchFamily="50" charset="-128"/>
              <a:ea typeface="HGP創英角ﾎﾟｯﾌﾟ体" pitchFamily="50" charset="-128"/>
            </a:endParaRPr>
          </a:p>
          <a:p>
            <a:pPr marL="0" indent="0" algn="ctr">
              <a:lnSpc>
                <a:spcPct val="150000"/>
              </a:lnSpc>
              <a:buNone/>
            </a:pPr>
            <a:r>
              <a:rPr lang="ja-JP" altLang="en-US" sz="3600" dirty="0">
                <a:latin typeface="HGP創英角ﾎﾟｯﾌﾟ体" pitchFamily="50" charset="-128"/>
                <a:ea typeface="HGP創英角ﾎﾟｯﾌﾟ体" pitchFamily="50" charset="-128"/>
              </a:rPr>
              <a:t>住みよい街づくりをめざす</a:t>
            </a:r>
          </a:p>
        </p:txBody>
      </p:sp>
    </p:spTree>
    <p:extLst>
      <p:ext uri="{BB962C8B-B14F-4D97-AF65-F5344CB8AC3E}">
        <p14:creationId xmlns:p14="http://schemas.microsoft.com/office/powerpoint/2010/main" val="427935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28700" y="260648"/>
            <a:ext cx="8229600" cy="1143000"/>
          </a:xfrm>
          <a:solidFill>
            <a:schemeClr val="accent2"/>
          </a:solidFill>
        </p:spPr>
        <p:txBody>
          <a:bodyPr/>
          <a:lstStyle/>
          <a:p>
            <a:r>
              <a:rPr kumimoji="1" lang="ja-JP" altLang="en-US" dirty="0">
                <a:latin typeface="HGP創英角ﾎﾟｯﾌﾟ体" pitchFamily="50" charset="-128"/>
                <a:ea typeface="HGP創英角ﾎﾟｯﾌﾟ体" pitchFamily="50" charset="-128"/>
              </a:rPr>
              <a:t>ルーの三原則</a:t>
            </a:r>
          </a:p>
        </p:txBody>
      </p:sp>
      <p:sp>
        <p:nvSpPr>
          <p:cNvPr id="3" name="コンテンツ プレースホルダー 2"/>
          <p:cNvSpPr>
            <a:spLocks noGrp="1"/>
          </p:cNvSpPr>
          <p:nvPr>
            <p:ph idx="1"/>
          </p:nvPr>
        </p:nvSpPr>
        <p:spPr>
          <a:xfrm>
            <a:off x="1028700" y="1600200"/>
            <a:ext cx="8229600" cy="4925144"/>
          </a:xfrm>
        </p:spPr>
        <p:txBody>
          <a:bodyPr/>
          <a:lstStyle/>
          <a:p>
            <a:r>
              <a:rPr kumimoji="1" lang="en-US" altLang="ja-JP" dirty="0">
                <a:latin typeface="HGP創英角ﾎﾟｯﾌﾟ体" pitchFamily="50" charset="-128"/>
                <a:ea typeface="HGP創英角ﾎﾟｯﾌﾟ体" pitchFamily="50" charset="-128"/>
              </a:rPr>
              <a:t>1850</a:t>
            </a:r>
            <a:r>
              <a:rPr kumimoji="1" lang="ja-JP" altLang="en-US" dirty="0">
                <a:latin typeface="HGP創英角ﾎﾟｯﾌﾟ体" pitchFamily="50" charset="-128"/>
                <a:ea typeface="HGP創英角ﾎﾟｯﾌﾟ体" pitchFamily="50" charset="-128"/>
              </a:rPr>
              <a:t>年ドイツに生まれた生物学者、ウィルヘルム・ルーが提唱したもので、現代のスポーツ界でも使用されている基本原理です。</a:t>
            </a:r>
            <a:endParaRPr kumimoji="1" lang="en-US" altLang="ja-JP" dirty="0">
              <a:latin typeface="HGP創英角ﾎﾟｯﾌﾟ体" pitchFamily="50" charset="-128"/>
              <a:ea typeface="HGP創英角ﾎﾟｯﾌﾟ体" pitchFamily="50" charset="-128"/>
            </a:endParaRPr>
          </a:p>
          <a:p>
            <a:pPr marL="0" indent="0">
              <a:buNone/>
            </a:pPr>
            <a:r>
              <a:rPr kumimoji="1" lang="ja-JP" altLang="en-US" dirty="0">
                <a:latin typeface="HGP創英角ﾎﾟｯﾌﾟ体" pitchFamily="50" charset="-128"/>
                <a:ea typeface="HGP創英角ﾎﾟｯﾌﾟ体" pitchFamily="50" charset="-128"/>
              </a:rPr>
              <a:t>　人の器官や機能は　</a:t>
            </a:r>
            <a:endParaRPr kumimoji="1" lang="en-US" altLang="ja-JP" dirty="0">
              <a:latin typeface="HGP創英角ﾎﾟｯﾌﾟ体" pitchFamily="50" charset="-128"/>
              <a:ea typeface="HGP創英角ﾎﾟｯﾌﾟ体" pitchFamily="50" charset="-128"/>
            </a:endParaRPr>
          </a:p>
          <a:p>
            <a:pPr marL="0" indent="0">
              <a:buNone/>
            </a:pPr>
            <a:r>
              <a:rPr lang="ja-JP" altLang="en-US" dirty="0">
                <a:latin typeface="HGP創英角ﾎﾟｯﾌﾟ体" pitchFamily="50" charset="-128"/>
                <a:ea typeface="HGP創英角ﾎﾟｯﾌﾟ体" pitchFamily="50" charset="-128"/>
              </a:rPr>
              <a:t>　　　・使わなければ</a:t>
            </a:r>
            <a:r>
              <a:rPr lang="ja-JP" altLang="en-US" sz="4800" dirty="0">
                <a:solidFill>
                  <a:srgbClr val="00B0F0"/>
                </a:solidFill>
                <a:latin typeface="HGP創英角ﾎﾟｯﾌﾟ体" pitchFamily="50" charset="-128"/>
                <a:ea typeface="HGP創英角ﾎﾟｯﾌﾟ体" pitchFamily="50" charset="-128"/>
              </a:rPr>
              <a:t>退化</a:t>
            </a:r>
            <a:r>
              <a:rPr lang="ja-JP" altLang="en-US" dirty="0">
                <a:latin typeface="HGP創英角ﾎﾟｯﾌﾟ体" pitchFamily="50" charset="-128"/>
                <a:ea typeface="HGP創英角ﾎﾟｯﾌﾟ体" pitchFamily="50" charset="-128"/>
              </a:rPr>
              <a:t>する。</a:t>
            </a:r>
            <a:endParaRPr lang="en-US" altLang="ja-JP" dirty="0">
              <a:latin typeface="HGP創英角ﾎﾟｯﾌﾟ体" pitchFamily="50" charset="-128"/>
              <a:ea typeface="HGP創英角ﾎﾟｯﾌﾟ体" pitchFamily="50" charset="-128"/>
            </a:endParaRPr>
          </a:p>
          <a:p>
            <a:pPr marL="0" indent="0">
              <a:buNone/>
            </a:pPr>
            <a:r>
              <a:rPr kumimoji="1" lang="ja-JP" altLang="en-US" dirty="0">
                <a:latin typeface="HGP創英角ﾎﾟｯﾌﾟ体" pitchFamily="50" charset="-128"/>
                <a:ea typeface="HGP創英角ﾎﾟｯﾌﾟ体" pitchFamily="50" charset="-128"/>
              </a:rPr>
              <a:t>　　　・使いすぎたら</a:t>
            </a:r>
            <a:r>
              <a:rPr lang="ja-JP" altLang="en-US" sz="4400" dirty="0">
                <a:solidFill>
                  <a:srgbClr val="00B0F0"/>
                </a:solidFill>
                <a:latin typeface="HGP創英角ﾎﾟｯﾌﾟ体" pitchFamily="50" charset="-128"/>
                <a:ea typeface="HGP創英角ﾎﾟｯﾌﾟ体" pitchFamily="50" charset="-128"/>
              </a:rPr>
              <a:t>破壊</a:t>
            </a:r>
            <a:r>
              <a:rPr kumimoji="1" lang="ja-JP" altLang="en-US" dirty="0">
                <a:latin typeface="HGP創英角ﾎﾟｯﾌﾟ体" pitchFamily="50" charset="-128"/>
                <a:ea typeface="HGP創英角ﾎﾟｯﾌﾟ体" pitchFamily="50" charset="-128"/>
              </a:rPr>
              <a:t>する。</a:t>
            </a:r>
            <a:endParaRPr kumimoji="1" lang="en-US" altLang="ja-JP" dirty="0">
              <a:latin typeface="HGP創英角ﾎﾟｯﾌﾟ体" pitchFamily="50" charset="-128"/>
              <a:ea typeface="HGP創英角ﾎﾟｯﾌﾟ体" pitchFamily="50" charset="-128"/>
            </a:endParaRPr>
          </a:p>
          <a:p>
            <a:pPr marL="0" indent="0">
              <a:buNone/>
            </a:pPr>
            <a:r>
              <a:rPr kumimoji="1" lang="ja-JP" altLang="en-US" dirty="0">
                <a:latin typeface="HGP創英角ﾎﾟｯﾌﾟ体" pitchFamily="50" charset="-128"/>
                <a:ea typeface="HGP創英角ﾎﾟｯﾌﾟ体" pitchFamily="50" charset="-128"/>
              </a:rPr>
              <a:t>　　　・適度に使えば</a:t>
            </a:r>
            <a:r>
              <a:rPr lang="ja-JP" altLang="en-US" sz="4800" dirty="0">
                <a:solidFill>
                  <a:srgbClr val="00B0F0"/>
                </a:solidFill>
                <a:latin typeface="HGP創英角ﾎﾟｯﾌﾟ体" pitchFamily="50" charset="-128"/>
                <a:ea typeface="HGP創英角ﾎﾟｯﾌﾟ体" pitchFamily="50" charset="-128"/>
              </a:rPr>
              <a:t>発達</a:t>
            </a:r>
            <a:r>
              <a:rPr kumimoji="1" lang="ja-JP" altLang="en-US" dirty="0">
                <a:latin typeface="HGP創英角ﾎﾟｯﾌﾟ体" pitchFamily="50" charset="-128"/>
                <a:ea typeface="HGP創英角ﾎﾟｯﾌﾟ体" pitchFamily="50" charset="-128"/>
              </a:rPr>
              <a:t>する。　</a:t>
            </a:r>
          </a:p>
        </p:txBody>
      </p:sp>
    </p:spTree>
    <p:extLst>
      <p:ext uri="{BB962C8B-B14F-4D97-AF65-F5344CB8AC3E}">
        <p14:creationId xmlns:p14="http://schemas.microsoft.com/office/powerpoint/2010/main" val="55938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56854" y="188640"/>
            <a:ext cx="9914562" cy="6552728"/>
          </a:xfrm>
        </p:spPr>
        <p:txBody>
          <a:bodyPr>
            <a:normAutofit lnSpcReduction="10000"/>
          </a:bodyPr>
          <a:lstStyle/>
          <a:p>
            <a:pPr marL="0" indent="0">
              <a:buNone/>
            </a:pPr>
            <a:r>
              <a:rPr lang="ja-JP" altLang="ja-JP" sz="4800" kern="100" dirty="0">
                <a:latin typeface="HGP創英角ﾎﾟｯﾌﾟ体" pitchFamily="50" charset="-128"/>
                <a:ea typeface="HGP創英角ﾎﾟｯﾌﾟ体" pitchFamily="50" charset="-128"/>
                <a:cs typeface="Times New Roman"/>
              </a:rPr>
              <a:t>理念及び目標 </a:t>
            </a:r>
            <a:r>
              <a:rPr lang="ja-JP" altLang="en-US" sz="4800" kern="100" dirty="0">
                <a:latin typeface="HGP創英角ﾎﾟｯﾌﾟ体" pitchFamily="50" charset="-128"/>
                <a:ea typeface="HGP創英角ﾎﾟｯﾌﾟ体" pitchFamily="50" charset="-128"/>
                <a:cs typeface="Times New Roman"/>
              </a:rPr>
              <a:t>　</a:t>
            </a:r>
            <a:endParaRPr lang="ja-JP" altLang="ja-JP" sz="4800" kern="100" dirty="0">
              <a:latin typeface="HGP創英角ﾎﾟｯﾌﾟ体" pitchFamily="50" charset="-128"/>
              <a:ea typeface="HGP創英角ﾎﾟｯﾌﾟ体" pitchFamily="50" charset="-128"/>
              <a:cs typeface="Times New Roman"/>
            </a:endParaRPr>
          </a:p>
          <a:p>
            <a:pPr marL="0" indent="0" algn="just">
              <a:buNone/>
            </a:pPr>
            <a:r>
              <a:rPr lang="ja-JP" altLang="ja-JP" sz="3600" kern="100" dirty="0">
                <a:latin typeface="HGP創英角ﾎﾟｯﾌﾟ体" pitchFamily="50" charset="-128"/>
                <a:ea typeface="HGP創英角ﾎﾟｯﾌﾟ体" pitchFamily="50" charset="-128"/>
                <a:cs typeface="Times New Roman"/>
              </a:rPr>
              <a:t>さらなる</a:t>
            </a:r>
            <a:r>
              <a:rPr lang="ja-JP" altLang="ja-JP" sz="3600" kern="100" dirty="0">
                <a:solidFill>
                  <a:srgbClr val="FF0000"/>
                </a:solidFill>
                <a:latin typeface="HGP創英角ﾎﾟｯﾌﾟ体" pitchFamily="50" charset="-128"/>
                <a:ea typeface="HGP創英角ﾎﾟｯﾌﾟ体" pitchFamily="50" charset="-128"/>
                <a:cs typeface="Times New Roman"/>
              </a:rPr>
              <a:t>高齢社会</a:t>
            </a:r>
            <a:r>
              <a:rPr lang="ja-JP" altLang="ja-JP" sz="3600" kern="100" dirty="0">
                <a:latin typeface="HGP創英角ﾎﾟｯﾌﾟ体" pitchFamily="50" charset="-128"/>
                <a:ea typeface="HGP創英角ﾎﾟｯﾌﾟ体" pitchFamily="50" charset="-128"/>
                <a:cs typeface="Times New Roman"/>
              </a:rPr>
              <a:t>を迎えるにあたり、</a:t>
            </a:r>
            <a:r>
              <a:rPr lang="ja-JP" altLang="ja-JP" sz="3600" kern="100" dirty="0">
                <a:solidFill>
                  <a:srgbClr val="FF0000"/>
                </a:solidFill>
                <a:latin typeface="HGP創英角ﾎﾟｯﾌﾟ体" pitchFamily="50" charset="-128"/>
                <a:ea typeface="HGP創英角ﾎﾟｯﾌﾟ体" pitchFamily="50" charset="-128"/>
                <a:cs typeface="Times New Roman"/>
              </a:rPr>
              <a:t>地域の住民同士が助け合い、絆を深めながら</a:t>
            </a:r>
            <a:r>
              <a:rPr lang="ja-JP" altLang="ja-JP" sz="3600" kern="100" dirty="0">
                <a:latin typeface="HGP創英角ﾎﾟｯﾌﾟ体" pitchFamily="50" charset="-128"/>
                <a:ea typeface="HGP創英角ﾎﾟｯﾌﾟ体" pitchFamily="50" charset="-128"/>
                <a:cs typeface="Times New Roman"/>
              </a:rPr>
              <a:t>日常の不安を少しでも取り除いていくことが大切になります。　　　</a:t>
            </a:r>
          </a:p>
          <a:p>
            <a:pPr marL="0" indent="0" algn="just">
              <a:buNone/>
            </a:pPr>
            <a:endParaRPr lang="en-US" altLang="ja-JP" sz="3600" kern="100" dirty="0">
              <a:latin typeface="HGP創英角ﾎﾟｯﾌﾟ体" pitchFamily="50" charset="-128"/>
              <a:ea typeface="HGP創英角ﾎﾟｯﾌﾟ体" pitchFamily="50" charset="-128"/>
              <a:cs typeface="Times New Roman"/>
            </a:endParaRPr>
          </a:p>
          <a:p>
            <a:pPr marL="0" indent="0" algn="just">
              <a:buNone/>
            </a:pPr>
            <a:r>
              <a:rPr lang="ja-JP" altLang="ja-JP" sz="3600" kern="100" dirty="0">
                <a:latin typeface="HGP創英角ﾎﾟｯﾌﾟ体" pitchFamily="50" charset="-128"/>
                <a:ea typeface="HGP創英角ﾎﾟｯﾌﾟ体" pitchFamily="50" charset="-128"/>
                <a:cs typeface="Times New Roman"/>
              </a:rPr>
              <a:t>私たちは身体及び口腔機能の低下予防や低栄養の改善と認知症を予防する活動を積極的に展開するとともに、</a:t>
            </a:r>
            <a:r>
              <a:rPr lang="ja-JP" altLang="ja-JP" sz="3600" kern="100" dirty="0">
                <a:solidFill>
                  <a:srgbClr val="FF66FF"/>
                </a:solidFill>
                <a:effectLst>
                  <a:outerShdw blurRad="38100" dist="38100" dir="2700000" algn="tl">
                    <a:srgbClr val="000000">
                      <a:alpha val="43137"/>
                    </a:srgbClr>
                  </a:outerShdw>
                </a:effectLst>
                <a:latin typeface="HGP創英角ﾎﾟｯﾌﾟ体" pitchFamily="50" charset="-128"/>
                <a:ea typeface="HGP創英角ﾎﾟｯﾌﾟ体" pitchFamily="50" charset="-128"/>
                <a:cs typeface="Times New Roman"/>
              </a:rPr>
              <a:t>浦安市猫実地域包括支援センターの活動支援に力を注ぐことで</a:t>
            </a:r>
            <a:r>
              <a:rPr lang="ja-JP" altLang="ja-JP" sz="3600" kern="100" dirty="0">
                <a:latin typeface="HGP創英角ﾎﾟｯﾌﾟ体" pitchFamily="50" charset="-128"/>
                <a:ea typeface="HGP創英角ﾎﾟｯﾌﾟ体" pitchFamily="50" charset="-128"/>
                <a:cs typeface="Times New Roman"/>
              </a:rPr>
              <a:t>行政と市民が協働し、</a:t>
            </a:r>
            <a:endParaRPr lang="en-US" altLang="ja-JP" sz="3600" kern="100" dirty="0">
              <a:latin typeface="HGP創英角ﾎﾟｯﾌﾟ体" pitchFamily="50" charset="-128"/>
              <a:ea typeface="HGP創英角ﾎﾟｯﾌﾟ体" pitchFamily="50" charset="-128"/>
              <a:cs typeface="Times New Roman"/>
            </a:endParaRPr>
          </a:p>
          <a:p>
            <a:pPr marL="0" indent="0" algn="just">
              <a:buNone/>
            </a:pPr>
            <a:r>
              <a:rPr lang="ja-JP" altLang="ja-JP" sz="3600" kern="100" dirty="0">
                <a:solidFill>
                  <a:srgbClr val="FF0000"/>
                </a:solidFill>
                <a:latin typeface="HGP創英角ﾎﾟｯﾌﾟ体" pitchFamily="50" charset="-128"/>
                <a:ea typeface="HGP創英角ﾎﾟｯﾌﾟ体" pitchFamily="50" charset="-128"/>
                <a:cs typeface="Times New Roman"/>
              </a:rPr>
              <a:t>浦安市が今よりも健康な高齢者が多く住む街、住みたいまちに造り上げる</a:t>
            </a:r>
            <a:r>
              <a:rPr lang="ja-JP" altLang="ja-JP" sz="3600" kern="100" dirty="0">
                <a:latin typeface="HGP創英角ﾎﾟｯﾌﾟ体" pitchFamily="50" charset="-128"/>
                <a:ea typeface="HGP創英角ﾎﾟｯﾌﾟ体" pitchFamily="50" charset="-128"/>
                <a:cs typeface="Times New Roman"/>
              </a:rPr>
              <a:t>ことを目標としています</a:t>
            </a:r>
            <a:r>
              <a:rPr lang="ja-JP" altLang="en-US" sz="3600" kern="100" dirty="0">
                <a:latin typeface="HGP創英角ﾎﾟｯﾌﾟ体" pitchFamily="50" charset="-128"/>
                <a:ea typeface="HGP創英角ﾎﾟｯﾌﾟ体" pitchFamily="50" charset="-128"/>
                <a:cs typeface="Times New Roman"/>
              </a:rPr>
              <a:t>。</a:t>
            </a:r>
            <a:r>
              <a:rPr lang="en-US" altLang="ja-JP" sz="3600" kern="100" dirty="0">
                <a:latin typeface="HGP創英角ﾎﾟｯﾌﾟ体" pitchFamily="50" charset="-128"/>
                <a:ea typeface="HGP創英角ﾎﾟｯﾌﾟ体" pitchFamily="50" charset="-128"/>
                <a:cs typeface="Times New Roman"/>
              </a:rPr>
              <a:t> </a:t>
            </a:r>
            <a:endParaRPr lang="ja-JP" altLang="ja-JP" sz="3600" kern="100" dirty="0">
              <a:latin typeface="HGP創英角ﾎﾟｯﾌﾟ体" pitchFamily="50" charset="-128"/>
              <a:ea typeface="HGP創英角ﾎﾟｯﾌﾟ体" pitchFamily="50" charset="-128"/>
              <a:cs typeface="Times New Roman"/>
            </a:endParaRPr>
          </a:p>
        </p:txBody>
      </p:sp>
    </p:spTree>
    <p:extLst>
      <p:ext uri="{BB962C8B-B14F-4D97-AF65-F5344CB8AC3E}">
        <p14:creationId xmlns:p14="http://schemas.microsoft.com/office/powerpoint/2010/main" val="3647340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28700" y="116632"/>
            <a:ext cx="8229600" cy="1008112"/>
          </a:xfrm>
        </p:spPr>
        <p:txBody>
          <a:bodyPr/>
          <a:lstStyle/>
          <a:p>
            <a:r>
              <a:rPr kumimoji="1" lang="ja-JP" altLang="en-US" dirty="0">
                <a:latin typeface="HGP創英角ﾎﾟｯﾌﾟ体" pitchFamily="50" charset="-128"/>
                <a:ea typeface="HGP創英角ﾎﾟｯﾌﾟ体" pitchFamily="50" charset="-128"/>
              </a:rPr>
              <a:t>介護予防ｱｶﾃﾞﾐｱの取り組み</a:t>
            </a:r>
          </a:p>
        </p:txBody>
      </p:sp>
      <p:sp>
        <p:nvSpPr>
          <p:cNvPr id="3" name="コンテンツ プレースホルダー 2"/>
          <p:cNvSpPr>
            <a:spLocks noGrp="1"/>
          </p:cNvSpPr>
          <p:nvPr>
            <p:ph idx="1"/>
          </p:nvPr>
        </p:nvSpPr>
        <p:spPr>
          <a:xfrm>
            <a:off x="679004" y="1340768"/>
            <a:ext cx="8928992" cy="5517232"/>
          </a:xfrm>
        </p:spPr>
        <p:txBody>
          <a:bodyPr>
            <a:normAutofit fontScale="77500" lnSpcReduction="20000"/>
          </a:bodyPr>
          <a:lstStyle/>
          <a:p>
            <a:r>
              <a:rPr lang="ja-JP" altLang="en-US" sz="3500" dirty="0">
                <a:latin typeface="HGP創英角ﾎﾟｯﾌﾟ体" pitchFamily="50" charset="-128"/>
                <a:ea typeface="HGP創英角ﾎﾟｯﾌﾟ体" pitchFamily="50" charset="-128"/>
              </a:rPr>
              <a:t>運動器の機能向上、足腰の虚弱化防止</a:t>
            </a:r>
            <a:endParaRPr lang="en-US" altLang="ja-JP" sz="3500" dirty="0">
              <a:latin typeface="HGP創英角ﾎﾟｯﾌﾟ体" pitchFamily="50" charset="-128"/>
              <a:ea typeface="HGP創英角ﾎﾟｯﾌﾟ体" pitchFamily="50" charset="-128"/>
            </a:endParaRPr>
          </a:p>
          <a:p>
            <a:pPr marL="857250" lvl="1" indent="-457200">
              <a:buFont typeface="Wingdings" pitchFamily="2" charset="2"/>
              <a:buChar char="Ø"/>
            </a:pPr>
            <a:r>
              <a:rPr lang="ja-JP" altLang="en-US" sz="3500" dirty="0">
                <a:solidFill>
                  <a:srgbClr val="00B0F0"/>
                </a:solidFill>
                <a:latin typeface="HGP創英角ﾎﾟｯﾌﾟ体" pitchFamily="50" charset="-128"/>
                <a:ea typeface="HGP創英角ﾎﾟｯﾌﾟ体" pitchFamily="50" charset="-128"/>
              </a:rPr>
              <a:t>体操班・ウォーキング班・太極拳班</a:t>
            </a:r>
            <a:endParaRPr lang="en-US" altLang="ja-JP" sz="3500" dirty="0">
              <a:solidFill>
                <a:srgbClr val="00B0F0"/>
              </a:solidFill>
              <a:latin typeface="HGP創英角ﾎﾟｯﾌﾟ体" pitchFamily="50" charset="-128"/>
              <a:ea typeface="HGP創英角ﾎﾟｯﾌﾟ体" pitchFamily="50" charset="-128"/>
            </a:endParaRPr>
          </a:p>
          <a:p>
            <a:r>
              <a:rPr lang="ja-JP" altLang="en-US" sz="3500" dirty="0">
                <a:latin typeface="HGP創英角ﾎﾟｯﾌﾟ体" pitchFamily="50" charset="-128"/>
                <a:ea typeface="HGP創英角ﾎﾟｯﾌﾟ体" pitchFamily="50" charset="-128"/>
              </a:rPr>
              <a:t>低栄養の予防</a:t>
            </a:r>
            <a:endParaRPr lang="en-US" altLang="ja-JP" sz="3500" dirty="0">
              <a:latin typeface="HGP創英角ﾎﾟｯﾌﾟ体" pitchFamily="50" charset="-128"/>
              <a:ea typeface="HGP創英角ﾎﾟｯﾌﾟ体" pitchFamily="50" charset="-128"/>
            </a:endParaRPr>
          </a:p>
          <a:p>
            <a:pPr lvl="1">
              <a:buFont typeface="Wingdings" pitchFamily="2" charset="2"/>
              <a:buChar char="Ø"/>
            </a:pPr>
            <a:r>
              <a:rPr lang="ja-JP" altLang="en-US" sz="3500" dirty="0">
                <a:solidFill>
                  <a:srgbClr val="00B0F0"/>
                </a:solidFill>
                <a:latin typeface="HGP創英角ﾎﾟｯﾌﾟ体" pitchFamily="50" charset="-128"/>
                <a:ea typeface="HGP創英角ﾎﾟｯﾌﾟ体" pitchFamily="50" charset="-128"/>
              </a:rPr>
              <a:t>栄養班低栄養防止ｱｶﾃﾞﾐｱｸｯｷﾝｸﾞ</a:t>
            </a:r>
            <a:r>
              <a:rPr lang="ja-JP" altLang="en-US" sz="3500" dirty="0">
                <a:latin typeface="HGP創英角ﾎﾟｯﾌﾟ体" pitchFamily="50" charset="-128"/>
                <a:ea typeface="HGP創英角ﾎﾟｯﾌﾟ体" pitchFamily="50" charset="-128"/>
              </a:rPr>
              <a:t>　　　　　　</a:t>
            </a:r>
            <a:endParaRPr lang="en-US" altLang="ja-JP" sz="3500" dirty="0">
              <a:latin typeface="HGP創英角ﾎﾟｯﾌﾟ体" pitchFamily="50" charset="-128"/>
              <a:ea typeface="HGP創英角ﾎﾟｯﾌﾟ体" pitchFamily="50" charset="-128"/>
            </a:endParaRPr>
          </a:p>
          <a:p>
            <a:pPr marL="0" indent="0">
              <a:buNone/>
            </a:pPr>
            <a:r>
              <a:rPr lang="ja-JP" altLang="en-US" sz="3500" dirty="0">
                <a:latin typeface="HGP創英角ﾎﾟｯﾌﾟ体" pitchFamily="50" charset="-128"/>
                <a:ea typeface="HGP創英角ﾎﾟｯﾌﾟ体" pitchFamily="50" charset="-128"/>
              </a:rPr>
              <a:t>・口腔機能向上・誤嚥防止</a:t>
            </a:r>
            <a:endParaRPr lang="en-US" altLang="ja-JP" sz="3500" dirty="0">
              <a:latin typeface="HGP創英角ﾎﾟｯﾌﾟ体" pitchFamily="50" charset="-128"/>
              <a:ea typeface="HGP創英角ﾎﾟｯﾌﾟ体" pitchFamily="50" charset="-128"/>
            </a:endParaRPr>
          </a:p>
          <a:p>
            <a:pPr lvl="1">
              <a:buFont typeface="Wingdings" pitchFamily="2" charset="2"/>
              <a:buChar char="Ø"/>
            </a:pPr>
            <a:r>
              <a:rPr lang="ja-JP" altLang="en-US" sz="3500" dirty="0">
                <a:solidFill>
                  <a:srgbClr val="00B0F0"/>
                </a:solidFill>
                <a:latin typeface="HGP創英角ﾎﾟｯﾌﾟ体" pitchFamily="50" charset="-128"/>
                <a:ea typeface="HGP創英角ﾎﾟｯﾌﾟ体" pitchFamily="50" charset="-128"/>
              </a:rPr>
              <a:t>口腔班</a:t>
            </a:r>
            <a:endParaRPr lang="en-US" altLang="ja-JP" sz="3500" dirty="0">
              <a:solidFill>
                <a:srgbClr val="00B0F0"/>
              </a:solidFill>
              <a:latin typeface="HGP創英角ﾎﾟｯﾌﾟ体" pitchFamily="50" charset="-128"/>
              <a:ea typeface="HGP創英角ﾎﾟｯﾌﾟ体" pitchFamily="50" charset="-128"/>
            </a:endParaRPr>
          </a:p>
          <a:p>
            <a:r>
              <a:rPr lang="ja-JP" altLang="en-US" sz="3500" dirty="0">
                <a:latin typeface="HGP創英角ﾎﾟｯﾌﾟ体" pitchFamily="50" charset="-128"/>
                <a:ea typeface="HGP創英角ﾎﾟｯﾌﾟ体" pitchFamily="50" charset="-128"/>
              </a:rPr>
              <a:t>閉じこもり予防</a:t>
            </a:r>
            <a:endParaRPr lang="en-US" altLang="ja-JP" sz="3500" dirty="0">
              <a:latin typeface="HGP創英角ﾎﾟｯﾌﾟ体" pitchFamily="50" charset="-128"/>
              <a:ea typeface="HGP創英角ﾎﾟｯﾌﾟ体" pitchFamily="50" charset="-128"/>
            </a:endParaRPr>
          </a:p>
          <a:p>
            <a:pPr lvl="1">
              <a:buFont typeface="Wingdings" pitchFamily="2" charset="2"/>
              <a:buChar char="Ø"/>
            </a:pPr>
            <a:r>
              <a:rPr lang="ja-JP" altLang="en-US" sz="3500" dirty="0">
                <a:solidFill>
                  <a:srgbClr val="00B0F0"/>
                </a:solidFill>
                <a:latin typeface="HGP創英角ﾎﾟｯﾌﾟ体" pitchFamily="50" charset="-128"/>
                <a:ea typeface="HGP創英角ﾎﾟｯﾌﾟ体" pitchFamily="50" charset="-128"/>
              </a:rPr>
              <a:t>談話班、栄養班共食ｱｶﾃﾞﾐｱｸｯｷﾝｸﾞﾝｸﾞｻﾛﾝ</a:t>
            </a:r>
            <a:r>
              <a:rPr lang="ja-JP" altLang="en-US" sz="3500" dirty="0">
                <a:latin typeface="HGP創英角ﾎﾟｯﾌﾟ体" pitchFamily="50" charset="-128"/>
                <a:ea typeface="HGP創英角ﾎﾟｯﾌﾟ体" pitchFamily="50" charset="-128"/>
              </a:rPr>
              <a:t>　　　　</a:t>
            </a:r>
            <a:endParaRPr lang="en-US" altLang="ja-JP" sz="3500" dirty="0">
              <a:latin typeface="HGP創英角ﾎﾟｯﾌﾟ体" pitchFamily="50" charset="-128"/>
              <a:ea typeface="HGP創英角ﾎﾟｯﾌﾟ体" pitchFamily="50" charset="-128"/>
            </a:endParaRPr>
          </a:p>
          <a:p>
            <a:r>
              <a:rPr lang="ja-JP" altLang="en-US" sz="3500" dirty="0">
                <a:latin typeface="HGP創英角ﾎﾟｯﾌﾟ体" pitchFamily="50" charset="-128"/>
                <a:ea typeface="HGP創英角ﾎﾟｯﾌﾟ体" pitchFamily="50" charset="-128"/>
              </a:rPr>
              <a:t>認知機能低下防止</a:t>
            </a:r>
            <a:endParaRPr lang="en-US" altLang="ja-JP" sz="3500" dirty="0">
              <a:latin typeface="HGP創英角ﾎﾟｯﾌﾟ体" pitchFamily="50" charset="-128"/>
              <a:ea typeface="HGP創英角ﾎﾟｯﾌﾟ体" pitchFamily="50" charset="-128"/>
            </a:endParaRPr>
          </a:p>
          <a:p>
            <a:pPr lvl="1">
              <a:buFont typeface="Wingdings" pitchFamily="2" charset="2"/>
              <a:buChar char="Ø"/>
            </a:pPr>
            <a:r>
              <a:rPr lang="ja-JP" altLang="en-US" sz="3500" dirty="0">
                <a:solidFill>
                  <a:srgbClr val="00B0F0"/>
                </a:solidFill>
                <a:latin typeface="HGP創英角ﾎﾟｯﾌﾟ体" pitchFamily="50" charset="-128"/>
                <a:ea typeface="HGP創英角ﾎﾟｯﾌﾟ体" pitchFamily="50" charset="-128"/>
              </a:rPr>
              <a:t>脳トレ班</a:t>
            </a:r>
            <a:endParaRPr lang="en-US" altLang="ja-JP" sz="3500" dirty="0">
              <a:solidFill>
                <a:srgbClr val="00B0F0"/>
              </a:solidFill>
              <a:latin typeface="HGP創英角ﾎﾟｯﾌﾟ体" pitchFamily="50" charset="-128"/>
              <a:ea typeface="HGP創英角ﾎﾟｯﾌﾟ体" pitchFamily="50" charset="-128"/>
            </a:endParaRPr>
          </a:p>
          <a:p>
            <a:pPr marL="0" indent="0">
              <a:buNone/>
            </a:pPr>
            <a:r>
              <a:rPr lang="ja-JP" altLang="en-US" sz="3500" dirty="0">
                <a:latin typeface="HGP創英角ﾎﾟｯﾌﾟ体" pitchFamily="50" charset="-128"/>
                <a:ea typeface="HGP創英角ﾎﾟｯﾌﾟ体" pitchFamily="50" charset="-128"/>
              </a:rPr>
              <a:t>・アカデミア運営</a:t>
            </a:r>
            <a:r>
              <a:rPr lang="en-US" altLang="ja-JP" sz="3500" dirty="0">
                <a:latin typeface="HGP創英角ﾎﾟｯﾌﾟ体" pitchFamily="50" charset="-128"/>
                <a:ea typeface="HGP創英角ﾎﾟｯﾌﾟ体" pitchFamily="50" charset="-128"/>
              </a:rPr>
              <a:t>/</a:t>
            </a:r>
            <a:r>
              <a:rPr lang="ja-JP" altLang="en-US" sz="3500" dirty="0">
                <a:latin typeface="HGP創英角ﾎﾟｯﾌﾟ体" pitchFamily="50" charset="-128"/>
                <a:ea typeface="HGP創英角ﾎﾟｯﾌﾟ体" pitchFamily="50" charset="-128"/>
              </a:rPr>
              <a:t>介護予防についての関心・意識の向上</a:t>
            </a:r>
            <a:endParaRPr lang="en-US" altLang="ja-JP" sz="3500" dirty="0">
              <a:latin typeface="HGP創英角ﾎﾟｯﾌﾟ体" pitchFamily="50" charset="-128"/>
              <a:ea typeface="HGP創英角ﾎﾟｯﾌﾟ体" pitchFamily="50" charset="-128"/>
            </a:endParaRPr>
          </a:p>
          <a:p>
            <a:pPr lvl="1">
              <a:buFont typeface="Wingdings" pitchFamily="2" charset="2"/>
              <a:buChar char="Ø"/>
            </a:pPr>
            <a:r>
              <a:rPr lang="ja-JP" altLang="en-US" sz="3500" dirty="0">
                <a:solidFill>
                  <a:srgbClr val="00B0F0"/>
                </a:solidFill>
                <a:latin typeface="HGP創英角ﾎﾟｯﾌﾟ体" pitchFamily="50" charset="-128"/>
                <a:ea typeface="HGP創英角ﾎﾟｯﾌﾟ体" pitchFamily="50" charset="-128"/>
              </a:rPr>
              <a:t>総務班</a:t>
            </a:r>
            <a:endParaRPr lang="en-US" altLang="ja-JP" sz="3500" dirty="0">
              <a:solidFill>
                <a:srgbClr val="00B0F0"/>
              </a:solidFill>
              <a:latin typeface="HGP創英角ﾎﾟｯﾌﾟ体" pitchFamily="50" charset="-128"/>
              <a:ea typeface="HGP創英角ﾎﾟｯﾌﾟ体" pitchFamily="50" charset="-128"/>
            </a:endParaRPr>
          </a:p>
          <a:p>
            <a:pPr marL="0" indent="0">
              <a:buNone/>
            </a:pPr>
            <a:endParaRPr lang="en-US" altLang="ja-JP" dirty="0"/>
          </a:p>
          <a:p>
            <a:pPr marL="0" indent="0">
              <a:buNone/>
            </a:pPr>
            <a:endParaRPr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kumimoji="1" lang="ja-JP" altLang="en-US" dirty="0"/>
          </a:p>
        </p:txBody>
      </p:sp>
    </p:spTree>
    <p:extLst>
      <p:ext uri="{BB962C8B-B14F-4D97-AF65-F5344CB8AC3E}">
        <p14:creationId xmlns:p14="http://schemas.microsoft.com/office/powerpoint/2010/main" val="209095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br>
              <a:rPr kumimoji="1" lang="en-US" altLang="ja-JP" dirty="0"/>
            </a:br>
            <a:endParaRPr kumimoji="1" lang="ja-JP" altLang="en-US" dirty="0"/>
          </a:p>
        </p:txBody>
      </p:sp>
      <p:sp>
        <p:nvSpPr>
          <p:cNvPr id="3" name="コンテンツ プレースホルダー 2"/>
          <p:cNvSpPr>
            <a:spLocks noGrp="1"/>
          </p:cNvSpPr>
          <p:nvPr>
            <p:ph idx="1"/>
          </p:nvPr>
        </p:nvSpPr>
        <p:spPr>
          <a:xfrm>
            <a:off x="823020" y="404664"/>
            <a:ext cx="8712968" cy="6264696"/>
          </a:xfrm>
        </p:spPr>
        <p:txBody>
          <a:bodyPr>
            <a:normAutofit fontScale="92500" lnSpcReduction="10000"/>
          </a:bodyPr>
          <a:lstStyle/>
          <a:p>
            <a:pPr marL="0" indent="0">
              <a:buNone/>
            </a:pPr>
            <a:r>
              <a:rPr lang="ja-JP" altLang="en-US" sz="6000" dirty="0">
                <a:latin typeface="HGP創英角ﾎﾟｯﾌﾟ体" pitchFamily="50" charset="-128"/>
                <a:ea typeface="HGP創英角ﾎﾟｯﾌﾟ体" pitchFamily="50" charset="-128"/>
              </a:rPr>
              <a:t>　</a:t>
            </a:r>
            <a:r>
              <a:rPr lang="ja-JP" altLang="en-US" sz="6500" dirty="0">
                <a:latin typeface="HGP創英角ﾎﾟｯﾌﾟ体" pitchFamily="50" charset="-128"/>
                <a:ea typeface="HGP創英角ﾎﾟｯﾌﾟ体" pitchFamily="50" charset="-128"/>
              </a:rPr>
              <a:t>ウォーキング班</a:t>
            </a:r>
            <a:endParaRPr lang="en-US" altLang="ja-JP" sz="6500" dirty="0">
              <a:latin typeface="HGP創英角ﾎﾟｯﾌﾟ体" pitchFamily="50" charset="-128"/>
              <a:ea typeface="HGP創英角ﾎﾟｯﾌﾟ体" pitchFamily="50" charset="-128"/>
            </a:endParaRPr>
          </a:p>
          <a:p>
            <a:pPr marL="0" indent="0">
              <a:buNone/>
            </a:pPr>
            <a:r>
              <a:rPr lang="ja-JP" altLang="en-US" sz="6500" dirty="0">
                <a:latin typeface="HGP創英角ﾎﾟｯﾌﾟ体" pitchFamily="50" charset="-128"/>
                <a:ea typeface="HGP創英角ﾎﾟｯﾌﾟ体" pitchFamily="50" charset="-128"/>
              </a:rPr>
              <a:t>　・ウォーキング・</a:t>
            </a:r>
            <a:endParaRPr lang="en-US" altLang="ja-JP" sz="6500" dirty="0">
              <a:latin typeface="HGP創英角ﾎﾟｯﾌﾟ体" pitchFamily="50" charset="-128"/>
              <a:ea typeface="HGP創英角ﾎﾟｯﾌﾟ体" pitchFamily="50" charset="-128"/>
            </a:endParaRPr>
          </a:p>
          <a:p>
            <a:pPr marL="0" indent="0">
              <a:buNone/>
            </a:pPr>
            <a:r>
              <a:rPr lang="ja-JP" altLang="en-US" sz="6500" dirty="0">
                <a:latin typeface="HGP創英角ﾎﾟｯﾌﾟ体" pitchFamily="50" charset="-128"/>
                <a:ea typeface="HGP創英角ﾎﾟｯﾌﾟ体" pitchFamily="50" charset="-128"/>
              </a:rPr>
              <a:t>　・講習会</a:t>
            </a:r>
            <a:endParaRPr lang="en-US" altLang="ja-JP" sz="6500" dirty="0">
              <a:latin typeface="HGP創英角ﾎﾟｯﾌﾟ体" pitchFamily="50" charset="-128"/>
              <a:ea typeface="HGP創英角ﾎﾟｯﾌﾟ体" pitchFamily="50" charset="-128"/>
            </a:endParaRPr>
          </a:p>
          <a:p>
            <a:pPr marL="0" indent="0">
              <a:buNone/>
            </a:pPr>
            <a:r>
              <a:rPr lang="ja-JP" altLang="en-US" sz="6500" dirty="0">
                <a:latin typeface="HGP創英角ﾎﾟｯﾌﾟ体" pitchFamily="50" charset="-128"/>
                <a:ea typeface="HGP創英角ﾎﾟｯﾌﾟ体" pitchFamily="50" charset="-128"/>
              </a:rPr>
              <a:t>　・出前等　</a:t>
            </a:r>
            <a:endParaRPr lang="en-US" altLang="ja-JP" sz="6500" dirty="0">
              <a:latin typeface="HGP創英角ﾎﾟｯﾌﾟ体" pitchFamily="50" charset="-128"/>
              <a:ea typeface="HGP創英角ﾎﾟｯﾌﾟ体" pitchFamily="50" charset="-128"/>
            </a:endParaRPr>
          </a:p>
          <a:p>
            <a:pPr marL="0" indent="0">
              <a:buNone/>
            </a:pPr>
            <a:r>
              <a:rPr lang="ja-JP" altLang="en-US" sz="6500" dirty="0">
                <a:latin typeface="HGP創英角ﾎﾟｯﾌﾟ体" pitchFamily="50" charset="-128"/>
                <a:ea typeface="HGP創英角ﾎﾟｯﾌﾟ体" pitchFamily="50" charset="-128"/>
              </a:rPr>
              <a:t>　  </a:t>
            </a:r>
            <a:r>
              <a:rPr lang="en-US" altLang="ja-JP" sz="6500" dirty="0">
                <a:latin typeface="HGP創英角ﾎﾟｯﾌﾟ体" pitchFamily="50" charset="-128"/>
                <a:ea typeface="HGP創英角ﾎﾟｯﾌﾟ体" pitchFamily="50" charset="-128"/>
              </a:rPr>
              <a:t>55</a:t>
            </a:r>
            <a:r>
              <a:rPr lang="ja-JP" altLang="en-US" sz="6500" dirty="0">
                <a:latin typeface="HGP創英角ﾎﾟｯﾌﾟ体" pitchFamily="50" charset="-128"/>
                <a:ea typeface="HGP創英角ﾎﾟｯﾌﾟ体" pitchFamily="50" charset="-128"/>
              </a:rPr>
              <a:t>回実施　　</a:t>
            </a:r>
            <a:endParaRPr lang="en-US" altLang="ja-JP" sz="6500" dirty="0">
              <a:latin typeface="HGP創英角ﾎﾟｯﾌﾟ体" pitchFamily="50" charset="-128"/>
              <a:ea typeface="HGP創英角ﾎﾟｯﾌﾟ体" pitchFamily="50" charset="-128"/>
            </a:endParaRPr>
          </a:p>
          <a:p>
            <a:pPr marL="0" indent="0">
              <a:buNone/>
            </a:pPr>
            <a:r>
              <a:rPr lang="ja-JP" altLang="en-US" sz="6500" dirty="0">
                <a:latin typeface="HGP創英角ﾎﾟｯﾌﾟ体" pitchFamily="50" charset="-128"/>
                <a:ea typeface="HGP創英角ﾎﾟｯﾌﾟ体" pitchFamily="50" charset="-128"/>
              </a:rPr>
              <a:t>　  延参加者　</a:t>
            </a:r>
            <a:r>
              <a:rPr lang="en-US" altLang="ja-JP" sz="6500" dirty="0">
                <a:latin typeface="HGP創英角ﾎﾟｯﾌﾟ体" pitchFamily="50" charset="-128"/>
                <a:ea typeface="HGP創英角ﾎﾟｯﾌﾟ体" pitchFamily="50" charset="-128"/>
              </a:rPr>
              <a:t>1,352</a:t>
            </a:r>
            <a:r>
              <a:rPr lang="ja-JP" altLang="en-US" sz="6500" dirty="0">
                <a:latin typeface="HGP創英角ﾎﾟｯﾌﾟ体" pitchFamily="50" charset="-128"/>
                <a:ea typeface="HGP創英角ﾎﾟｯﾌﾟ体" pitchFamily="50" charset="-128"/>
              </a:rPr>
              <a:t>人</a:t>
            </a:r>
          </a:p>
        </p:txBody>
      </p:sp>
    </p:spTree>
    <p:extLst>
      <p:ext uri="{BB962C8B-B14F-4D97-AF65-F5344CB8AC3E}">
        <p14:creationId xmlns:p14="http://schemas.microsoft.com/office/powerpoint/2010/main" val="1006967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23020" y="332656"/>
            <a:ext cx="8712968" cy="6336704"/>
          </a:xfrm>
        </p:spPr>
        <p:txBody>
          <a:bodyPr>
            <a:normAutofit/>
          </a:bodyPr>
          <a:lstStyle/>
          <a:p>
            <a:pPr marL="0" indent="0">
              <a:buNone/>
            </a:pPr>
            <a:r>
              <a:rPr lang="ja-JP" altLang="en-US" sz="5800" dirty="0">
                <a:latin typeface="HGP創英角ﾎﾟｯﾌﾟ体" pitchFamily="50" charset="-128"/>
                <a:ea typeface="HGP創英角ﾎﾟｯﾌﾟ体" pitchFamily="50" charset="-128"/>
              </a:rPr>
              <a:t>　栄養班</a:t>
            </a:r>
            <a:endParaRPr lang="en-US" altLang="ja-JP" sz="58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・低栄養防止普及</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・共食ひろば</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a:t>
            </a:r>
            <a:r>
              <a:rPr lang="en-US" altLang="ja-JP" sz="5400" dirty="0">
                <a:latin typeface="HGP創英角ﾎﾟｯﾌﾟ体" pitchFamily="50" charset="-128"/>
                <a:ea typeface="HGP創英角ﾎﾟｯﾌﾟ体" pitchFamily="50" charset="-128"/>
              </a:rPr>
              <a:t>52</a:t>
            </a:r>
            <a:r>
              <a:rPr lang="ja-JP" altLang="en-US" sz="5400" dirty="0">
                <a:latin typeface="HGP創英角ﾎﾟｯﾌﾟ体" pitchFamily="50" charset="-128"/>
                <a:ea typeface="HGP創英角ﾎﾟｯﾌﾟ体" pitchFamily="50" charset="-128"/>
              </a:rPr>
              <a:t>回実施</a:t>
            </a:r>
            <a:r>
              <a:rPr lang="zh-TW" altLang="en-US" sz="5400" dirty="0">
                <a:latin typeface="HGP創英角ﾎﾟｯﾌﾟ体" pitchFamily="50" charset="-128"/>
                <a:ea typeface="HGP創英角ﾎﾟｯﾌﾟ体" pitchFamily="50" charset="-128"/>
              </a:rPr>
              <a:t>　</a:t>
            </a:r>
          </a:p>
          <a:p>
            <a:pPr marL="0" indent="0">
              <a:buNone/>
            </a:pPr>
            <a:r>
              <a:rPr lang="zh-TW" altLang="en-US" sz="5400" dirty="0">
                <a:latin typeface="HGP創英角ﾎﾟｯﾌﾟ体" pitchFamily="50" charset="-128"/>
                <a:ea typeface="HGP創英角ﾎﾟｯﾌﾟ体" pitchFamily="50" charset="-128"/>
              </a:rPr>
              <a:t>　</a:t>
            </a:r>
            <a:r>
              <a:rPr lang="ja-JP" altLang="en-US" sz="5400" dirty="0">
                <a:latin typeface="HGP創英角ﾎﾟｯﾌﾟ体" pitchFamily="50" charset="-128"/>
                <a:ea typeface="HGP創英角ﾎﾟｯﾌﾟ体" pitchFamily="50" charset="-128"/>
              </a:rPr>
              <a:t>　</a:t>
            </a:r>
            <a:r>
              <a:rPr lang="zh-TW" altLang="en-US" sz="5400" dirty="0">
                <a:latin typeface="HGP創英角ﾎﾟｯﾌﾟ体" pitchFamily="50" charset="-128"/>
                <a:ea typeface="HGP創英角ﾎﾟｯﾌﾟ体" pitchFamily="50" charset="-128"/>
              </a:rPr>
              <a:t>延参加者　　　　</a:t>
            </a:r>
            <a:r>
              <a:rPr lang="ja-JP" altLang="en-US" sz="5400" dirty="0">
                <a:latin typeface="HGP創英角ﾎﾟｯﾌﾟ体" pitchFamily="50" charset="-128"/>
                <a:ea typeface="HGP創英角ﾎﾟｯﾌﾟ体" pitchFamily="50" charset="-128"/>
              </a:rPr>
              <a:t>８６９</a:t>
            </a:r>
            <a:r>
              <a:rPr lang="zh-TW" altLang="en-US" sz="5400" dirty="0">
                <a:latin typeface="HGP創英角ﾎﾟｯﾌﾟ体" pitchFamily="50" charset="-128"/>
                <a:ea typeface="HGP創英角ﾎﾟｯﾌﾟ体" pitchFamily="50" charset="-128"/>
              </a:rPr>
              <a:t>人</a:t>
            </a:r>
          </a:p>
          <a:p>
            <a:pPr marL="0" indent="0">
              <a:buNone/>
            </a:pPr>
            <a:endParaRPr lang="en-US" altLang="ja-JP" sz="5400" dirty="0">
              <a:latin typeface="HGP創英角ﾎﾟｯﾌﾟ体" pitchFamily="50" charset="-128"/>
              <a:ea typeface="HGP創英角ﾎﾟｯﾌﾟ体" pitchFamily="50" charset="-128"/>
            </a:endParaRPr>
          </a:p>
          <a:p>
            <a:pPr marL="0" indent="0">
              <a:buNone/>
            </a:pPr>
            <a:endParaRPr lang="ja-JP" altLang="en-US" sz="5400" dirty="0">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133556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23020" y="332656"/>
            <a:ext cx="8712968" cy="6336704"/>
          </a:xfrm>
        </p:spPr>
        <p:txBody>
          <a:bodyPr>
            <a:normAutofit/>
          </a:bodyPr>
          <a:lstStyle/>
          <a:p>
            <a:pPr marL="0" indent="0">
              <a:buNone/>
            </a:pPr>
            <a:r>
              <a:rPr lang="ja-JP" altLang="en-US" sz="5800" dirty="0">
                <a:latin typeface="HGP創英角ﾎﾟｯﾌﾟ体" pitchFamily="50" charset="-128"/>
                <a:ea typeface="HGP創英角ﾎﾟｯﾌﾟ体" pitchFamily="50" charset="-128"/>
              </a:rPr>
              <a:t> </a:t>
            </a:r>
            <a:r>
              <a:rPr lang="ja-JP" altLang="en-US" sz="6000" dirty="0">
                <a:latin typeface="HGP創英角ﾎﾟｯﾌﾟ体" pitchFamily="50" charset="-128"/>
                <a:ea typeface="HGP創英角ﾎﾟｯﾌﾟ体" pitchFamily="50" charset="-128"/>
              </a:rPr>
              <a:t>口腔班 </a:t>
            </a:r>
            <a:endParaRPr lang="en-US" altLang="ja-JP" sz="6000" dirty="0">
              <a:latin typeface="HGP創英角ﾎﾟｯﾌﾟ体" pitchFamily="50" charset="-128"/>
              <a:ea typeface="HGP創英角ﾎﾟｯﾌﾟ体" pitchFamily="50" charset="-128"/>
            </a:endParaRPr>
          </a:p>
          <a:p>
            <a:pPr marL="0" indent="0">
              <a:buNone/>
            </a:pPr>
            <a:r>
              <a:rPr lang="ja-JP" altLang="en-US" sz="6000" dirty="0">
                <a:latin typeface="HGP創英角ﾎﾟｯﾌﾟ体" pitchFamily="50" charset="-128"/>
                <a:ea typeface="HGP創英角ﾎﾟｯﾌﾟ体" pitchFamily="50" charset="-128"/>
              </a:rPr>
              <a:t> ・口腔機能向上普及</a:t>
            </a:r>
            <a:endParaRPr lang="en-US" altLang="ja-JP" sz="6000" dirty="0">
              <a:latin typeface="HGP創英角ﾎﾟｯﾌﾟ体" pitchFamily="50" charset="-128"/>
              <a:ea typeface="HGP創英角ﾎﾟｯﾌﾟ体" pitchFamily="50" charset="-128"/>
            </a:endParaRPr>
          </a:p>
          <a:p>
            <a:pPr marL="0" indent="0">
              <a:buNone/>
            </a:pPr>
            <a:r>
              <a:rPr lang="ja-JP" altLang="en-US" sz="6000" dirty="0">
                <a:latin typeface="HGP創英角ﾎﾟｯﾌﾟ体" pitchFamily="50" charset="-128"/>
                <a:ea typeface="HGP創英角ﾎﾟｯﾌﾟ体" pitchFamily="50" charset="-128"/>
              </a:rPr>
              <a:t> ・公民館事業・出前　</a:t>
            </a:r>
            <a:endParaRPr lang="en-US" altLang="ja-JP" sz="6000" dirty="0">
              <a:latin typeface="HGP創英角ﾎﾟｯﾌﾟ体" pitchFamily="50" charset="-128"/>
              <a:ea typeface="HGP創英角ﾎﾟｯﾌﾟ体" pitchFamily="50" charset="-128"/>
            </a:endParaRPr>
          </a:p>
          <a:p>
            <a:pPr marL="0" indent="0">
              <a:buNone/>
            </a:pPr>
            <a:r>
              <a:rPr lang="zh-TW" altLang="en-US" sz="6000" dirty="0">
                <a:latin typeface="HGP創英角ﾎﾟｯﾌﾟ体" pitchFamily="50" charset="-128"/>
                <a:ea typeface="HGP創英角ﾎﾟｯﾌﾟ体" pitchFamily="50" charset="-128"/>
              </a:rPr>
              <a:t> 　</a:t>
            </a:r>
            <a:r>
              <a:rPr lang="ja-JP" altLang="en-US" sz="6000" dirty="0">
                <a:latin typeface="HGP創英角ﾎﾟｯﾌﾟ体" pitchFamily="50" charset="-128"/>
                <a:ea typeface="HGP創英角ﾎﾟｯﾌﾟ体" pitchFamily="50" charset="-128"/>
              </a:rPr>
              <a:t>５１</a:t>
            </a:r>
            <a:r>
              <a:rPr lang="zh-TW" altLang="en-US" sz="6000" dirty="0">
                <a:latin typeface="HGP創英角ﾎﾟｯﾌﾟ体" pitchFamily="50" charset="-128"/>
                <a:ea typeface="HGP創英角ﾎﾟｯﾌﾟ体" pitchFamily="50" charset="-128"/>
              </a:rPr>
              <a:t>回実施　</a:t>
            </a:r>
          </a:p>
          <a:p>
            <a:pPr marL="0" indent="0">
              <a:buNone/>
            </a:pPr>
            <a:r>
              <a:rPr lang="zh-TW" altLang="en-US" sz="6000" dirty="0">
                <a:latin typeface="HGP創英角ﾎﾟｯﾌﾟ体" pitchFamily="50" charset="-128"/>
                <a:ea typeface="HGP創英角ﾎﾟｯﾌﾟ体" pitchFamily="50" charset="-128"/>
              </a:rPr>
              <a:t>　</a:t>
            </a:r>
            <a:r>
              <a:rPr lang="ja-JP" altLang="en-US" sz="6000" dirty="0">
                <a:latin typeface="HGP創英角ﾎﾟｯﾌﾟ体" pitchFamily="50" charset="-128"/>
                <a:ea typeface="HGP創英角ﾎﾟｯﾌﾟ体" pitchFamily="50" charset="-128"/>
              </a:rPr>
              <a:t>　</a:t>
            </a:r>
            <a:r>
              <a:rPr lang="zh-TW" altLang="en-US" sz="6000" dirty="0">
                <a:latin typeface="HGP創英角ﾎﾟｯﾌﾟ体" pitchFamily="50" charset="-128"/>
                <a:ea typeface="HGP創英角ﾎﾟｯﾌﾟ体" pitchFamily="50" charset="-128"/>
              </a:rPr>
              <a:t>延参加者　 </a:t>
            </a:r>
            <a:r>
              <a:rPr lang="en-US" altLang="zh-TW" sz="6000" dirty="0">
                <a:latin typeface="HGP創英角ﾎﾟｯﾌﾟ体" pitchFamily="50" charset="-128"/>
                <a:ea typeface="HGP創英角ﾎﾟｯﾌﾟ体" pitchFamily="50" charset="-128"/>
              </a:rPr>
              <a:t>1</a:t>
            </a:r>
            <a:r>
              <a:rPr lang="en-US" altLang="ja-JP" sz="6000" dirty="0">
                <a:latin typeface="HGP創英角ﾎﾟｯﾌﾟ体" pitchFamily="50" charset="-128"/>
                <a:ea typeface="HGP創英角ﾎﾟｯﾌﾟ体" pitchFamily="50" charset="-128"/>
              </a:rPr>
              <a:t>,130</a:t>
            </a:r>
            <a:r>
              <a:rPr lang="zh-TW" altLang="en-US" sz="6000" dirty="0">
                <a:latin typeface="HGP創英角ﾎﾟｯﾌﾟ体" pitchFamily="50" charset="-128"/>
                <a:ea typeface="HGP創英角ﾎﾟｯﾌﾟ体" pitchFamily="50" charset="-128"/>
              </a:rPr>
              <a:t>人</a:t>
            </a:r>
          </a:p>
          <a:p>
            <a:pPr marL="0" indent="0">
              <a:buNone/>
            </a:pPr>
            <a:endParaRPr lang="en-US" altLang="ja-JP" sz="5400" dirty="0">
              <a:latin typeface="HGP創英角ﾎﾟｯﾌﾟ体" pitchFamily="50" charset="-128"/>
              <a:ea typeface="HGP創英角ﾎﾟｯﾌﾟ体" pitchFamily="50" charset="-128"/>
            </a:endParaRPr>
          </a:p>
          <a:p>
            <a:pPr marL="0" indent="0">
              <a:buNone/>
            </a:pPr>
            <a:endParaRPr lang="ja-JP" altLang="en-US" sz="5400" dirty="0">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388872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51012" y="260648"/>
            <a:ext cx="8784976" cy="6480720"/>
          </a:xfrm>
        </p:spPr>
        <p:txBody>
          <a:bodyPr>
            <a:normAutofit/>
          </a:bodyPr>
          <a:lstStyle/>
          <a:p>
            <a:pPr marL="0" indent="0">
              <a:buNone/>
            </a:pPr>
            <a:r>
              <a:rPr lang="ja-JP" altLang="en-US" sz="5400" dirty="0">
                <a:latin typeface="HGP創英角ﾎﾟｯﾌﾟ体" pitchFamily="50" charset="-128"/>
                <a:ea typeface="HGP創英角ﾎﾟｯﾌﾟ体" pitchFamily="50" charset="-128"/>
              </a:rPr>
              <a:t>  太極拳班</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a:t>
            </a:r>
            <a:r>
              <a:rPr lang="en-US" altLang="ja-JP" sz="5400" dirty="0">
                <a:solidFill>
                  <a:prstClr val="black"/>
                </a:solidFill>
                <a:latin typeface="HGP創英角ﾎﾟｯﾌﾟ体" pitchFamily="50" charset="-128"/>
                <a:ea typeface="HGP創英角ﾎﾟｯﾌﾟ体" pitchFamily="50" charset="-128"/>
              </a:rPr>
              <a:t>  10</a:t>
            </a:r>
            <a:r>
              <a:rPr lang="ja-JP" altLang="en-US" sz="5400" dirty="0">
                <a:solidFill>
                  <a:prstClr val="black"/>
                </a:solidFill>
                <a:latin typeface="HGP創英角ﾎﾟｯﾌﾟ体" pitchFamily="50" charset="-128"/>
                <a:ea typeface="HGP創英角ﾎﾟｯﾌﾟ体" pitchFamily="50" charset="-128"/>
              </a:rPr>
              <a:t>月より活動開始</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・身体機能の維持向上</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・入門講座　　</a:t>
            </a:r>
            <a:r>
              <a:rPr lang="en-US" altLang="ja-JP" sz="5400" dirty="0">
                <a:latin typeface="HGP創英角ﾎﾟｯﾌﾟ体" pitchFamily="50" charset="-128"/>
                <a:ea typeface="HGP創英角ﾎﾟｯﾌﾟ体" pitchFamily="50" charset="-128"/>
              </a:rPr>
              <a:t> </a:t>
            </a:r>
            <a:r>
              <a:rPr lang="ja-JP" altLang="en-US" sz="5400" dirty="0">
                <a:latin typeface="HGP創英角ﾎﾟｯﾌﾟ体" pitchFamily="50" charset="-128"/>
                <a:ea typeface="HGP創英角ﾎﾟｯﾌﾟ体" pitchFamily="50" charset="-128"/>
              </a:rPr>
              <a:t>　</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a:t>
            </a:r>
            <a:r>
              <a:rPr lang="en-US" altLang="ja-JP" sz="5400" dirty="0">
                <a:latin typeface="HGP創英角ﾎﾟｯﾌﾟ体" pitchFamily="50" charset="-128"/>
                <a:ea typeface="HGP創英角ﾎﾟｯﾌﾟ体" pitchFamily="50" charset="-128"/>
              </a:rPr>
              <a:t>6</a:t>
            </a:r>
            <a:r>
              <a:rPr lang="ja-JP" altLang="en-US" sz="5400" dirty="0">
                <a:latin typeface="HGP創英角ﾎﾟｯﾌﾟ体" pitchFamily="50" charset="-128"/>
                <a:ea typeface="HGP創英角ﾎﾟｯﾌﾟ体" pitchFamily="50" charset="-128"/>
              </a:rPr>
              <a:t>回実施  </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延参加者  　　　</a:t>
            </a:r>
            <a:r>
              <a:rPr lang="en-US" altLang="ja-JP" sz="5400" dirty="0">
                <a:latin typeface="HGP創英角ﾎﾟｯﾌﾟ体" pitchFamily="50" charset="-128"/>
                <a:ea typeface="HGP創英角ﾎﾟｯﾌﾟ体" pitchFamily="50" charset="-128"/>
              </a:rPr>
              <a:t>142</a:t>
            </a:r>
            <a:r>
              <a:rPr lang="ja-JP" altLang="en-US" sz="5400" dirty="0">
                <a:latin typeface="HGP創英角ﾎﾟｯﾌﾟ体" pitchFamily="50" charset="-128"/>
                <a:ea typeface="HGP創英角ﾎﾟｯﾌﾟ体" pitchFamily="50" charset="-128"/>
              </a:rPr>
              <a:t>人　　　　　　　</a:t>
            </a:r>
            <a:endParaRPr lang="en-US" altLang="ja-JP" sz="5400" dirty="0">
              <a:latin typeface="HGP創英角ﾎﾟｯﾌﾟ体" pitchFamily="50" charset="-128"/>
              <a:ea typeface="HGP創英角ﾎﾟｯﾌﾟ体" pitchFamily="50" charset="-128"/>
            </a:endParaRPr>
          </a:p>
          <a:p>
            <a:pPr marL="0" indent="0">
              <a:buNone/>
            </a:pPr>
            <a:endParaRPr lang="ja-JP" altLang="en-US" sz="5400" dirty="0">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2384077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51012" y="260648"/>
            <a:ext cx="8784976" cy="6480720"/>
          </a:xfrm>
        </p:spPr>
        <p:txBody>
          <a:bodyPr>
            <a:normAutofit/>
          </a:bodyPr>
          <a:lstStyle/>
          <a:p>
            <a:pPr marL="0" indent="0">
              <a:buNone/>
            </a:pPr>
            <a:r>
              <a:rPr lang="ja-JP" altLang="en-US" sz="5400" dirty="0">
                <a:latin typeface="HGP創英角ﾎﾟｯﾌﾟ体" pitchFamily="50" charset="-128"/>
                <a:ea typeface="HGP創英角ﾎﾟｯﾌﾟ体" pitchFamily="50" charset="-128"/>
              </a:rPr>
              <a:t> 体操班</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・身体機能の維持向上</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・「おたっしゃ健診」 ・講演会　</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出前等、主に公民館や市の　</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施設</a:t>
            </a:r>
            <a:r>
              <a:rPr lang="en-US" altLang="ja-JP" sz="5400" dirty="0">
                <a:latin typeface="HGP創英角ﾎﾟｯﾌﾟ体" pitchFamily="50" charset="-128"/>
                <a:ea typeface="HGP創英角ﾎﾟｯﾌﾟ体" pitchFamily="50" charset="-128"/>
              </a:rPr>
              <a:t>15</a:t>
            </a:r>
            <a:r>
              <a:rPr lang="ja-JP" altLang="en-US" sz="5400" dirty="0">
                <a:latin typeface="HGP創英角ﾎﾟｯﾌﾟ体" pitchFamily="50" charset="-128"/>
                <a:ea typeface="HGP創英角ﾎﾟｯﾌﾟ体" pitchFamily="50" charset="-128"/>
              </a:rPr>
              <a:t>会場で５３３回 </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延参加者  　</a:t>
            </a:r>
            <a:r>
              <a:rPr lang="en-US" altLang="ja-JP" sz="5400" dirty="0">
                <a:latin typeface="HGP創英角ﾎﾟｯﾌﾟ体" pitchFamily="50" charset="-128"/>
                <a:ea typeface="HGP創英角ﾎﾟｯﾌﾟ体" pitchFamily="50" charset="-128"/>
              </a:rPr>
              <a:t>12,180</a:t>
            </a:r>
            <a:r>
              <a:rPr lang="ja-JP" altLang="en-US" sz="5400" dirty="0">
                <a:latin typeface="HGP創英角ﾎﾟｯﾌﾟ体" pitchFamily="50" charset="-128"/>
                <a:ea typeface="HGP創英角ﾎﾟｯﾌﾟ体" pitchFamily="50" charset="-128"/>
              </a:rPr>
              <a:t>人　　　　　　　</a:t>
            </a:r>
            <a:endParaRPr lang="en-US" altLang="ja-JP" sz="5400" dirty="0">
              <a:latin typeface="HGP創英角ﾎﾟｯﾌﾟ体" pitchFamily="50" charset="-128"/>
              <a:ea typeface="HGP創英角ﾎﾟｯﾌﾟ体" pitchFamily="50" charset="-128"/>
            </a:endParaRPr>
          </a:p>
          <a:p>
            <a:pPr marL="0" indent="0">
              <a:buNone/>
            </a:pPr>
            <a:endParaRPr lang="ja-JP" altLang="en-US" sz="5400" dirty="0">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206816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51012" y="260648"/>
            <a:ext cx="8784976" cy="6408712"/>
          </a:xfrm>
        </p:spPr>
        <p:txBody>
          <a:bodyPr>
            <a:normAutofit/>
          </a:bodyPr>
          <a:lstStyle/>
          <a:p>
            <a:pPr marL="0" indent="0">
              <a:buNone/>
            </a:pPr>
            <a:r>
              <a:rPr lang="ja-JP" altLang="en-US" sz="5400" dirty="0">
                <a:latin typeface="HGP創英角ﾎﾟｯﾌﾟ体" pitchFamily="50" charset="-128"/>
                <a:ea typeface="HGP創英角ﾎﾟｯﾌﾟ体" pitchFamily="50" charset="-128"/>
              </a:rPr>
              <a:t> 広報班</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・アカデミアだより発行</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・定例会報告・他班支援</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・データベース作成</a:t>
            </a:r>
            <a:endParaRPr lang="en-US" altLang="ja-JP" sz="5400" dirty="0">
              <a:latin typeface="HGP創英角ﾎﾟｯﾌﾟ体" pitchFamily="50" charset="-128"/>
              <a:ea typeface="HGP創英角ﾎﾟｯﾌﾟ体" pitchFamily="50" charset="-128"/>
            </a:endParaRPr>
          </a:p>
          <a:p>
            <a:pPr marL="0" indent="0">
              <a:buNone/>
            </a:pPr>
            <a:r>
              <a:rPr lang="ja-JP" altLang="en-US" sz="5400" dirty="0">
                <a:latin typeface="HGP創英角ﾎﾟｯﾌﾟ体" pitchFamily="50" charset="-128"/>
                <a:ea typeface="HGP創英角ﾎﾟｯﾌﾟ体" pitchFamily="50" charset="-128"/>
              </a:rPr>
              <a:t>　　延参加者　　   </a:t>
            </a:r>
            <a:r>
              <a:rPr lang="en-US" altLang="ja-JP" sz="5400" dirty="0">
                <a:latin typeface="HGP創英角ﾎﾟｯﾌﾟ体" pitchFamily="50" charset="-128"/>
                <a:ea typeface="HGP創英角ﾎﾟｯﾌﾟ体" pitchFamily="50" charset="-128"/>
              </a:rPr>
              <a:t>1,020</a:t>
            </a:r>
            <a:r>
              <a:rPr lang="ja-JP" altLang="en-US" sz="5400" dirty="0">
                <a:latin typeface="HGP創英角ﾎﾟｯﾌﾟ体" pitchFamily="50" charset="-128"/>
                <a:ea typeface="HGP創英角ﾎﾟｯﾌﾟ体" pitchFamily="50" charset="-128"/>
              </a:rPr>
              <a:t>人　</a:t>
            </a:r>
          </a:p>
        </p:txBody>
      </p:sp>
    </p:spTree>
    <p:extLst>
      <p:ext uri="{BB962C8B-B14F-4D97-AF65-F5344CB8AC3E}">
        <p14:creationId xmlns:p14="http://schemas.microsoft.com/office/powerpoint/2010/main" val="1193892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A951AAE-E31C-972C-374E-66FC6F5C85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2492" y="899491"/>
            <a:ext cx="9553437" cy="5915095"/>
          </a:xfrm>
          <a:prstGeom prst="rect">
            <a:avLst/>
          </a:prstGeom>
        </p:spPr>
      </p:pic>
      <p:sp>
        <p:nvSpPr>
          <p:cNvPr id="4" name="コンテンツ プレースホルダー 2"/>
          <p:cNvSpPr>
            <a:spLocks noGrp="1"/>
          </p:cNvSpPr>
          <p:nvPr>
            <p:ph idx="1"/>
          </p:nvPr>
        </p:nvSpPr>
        <p:spPr>
          <a:xfrm>
            <a:off x="0" y="-197650"/>
            <a:ext cx="7005217" cy="838723"/>
          </a:xfrm>
        </p:spPr>
        <p:txBody>
          <a:bodyPr anchor="ctr" anchorCtr="0">
            <a:noAutofit/>
          </a:bodyPr>
          <a:lstStyle/>
          <a:p>
            <a:pPr marL="0" indent="0">
              <a:lnSpc>
                <a:spcPct val="150000"/>
              </a:lnSpc>
              <a:buNone/>
            </a:pPr>
            <a:r>
              <a:rPr lang="ja-JP" altLang="en-US" sz="4000" dirty="0">
                <a:latin typeface="HGP創英角ﾎﾟｯﾌﾟ体" pitchFamily="50" charset="-128"/>
                <a:ea typeface="HGP創英角ﾎﾟｯﾌﾟ体" pitchFamily="50" charset="-128"/>
              </a:rPr>
              <a:t>市からの補助金　</a:t>
            </a:r>
            <a:r>
              <a:rPr lang="ja-JP" altLang="en-US" dirty="0">
                <a:latin typeface="HGP創英角ﾎﾟｯﾌﾟ体" pitchFamily="50" charset="-128"/>
                <a:ea typeface="HGP創英角ﾎﾟｯﾌﾟ体" pitchFamily="50" charset="-128"/>
              </a:rPr>
              <a:t>年間約</a:t>
            </a:r>
            <a:r>
              <a:rPr lang="en-US" altLang="ja-JP" dirty="0">
                <a:solidFill>
                  <a:srgbClr val="C00000"/>
                </a:solidFill>
                <a:latin typeface="HGP創英角ﾎﾟｯﾌﾟ体" pitchFamily="50" charset="-128"/>
                <a:ea typeface="HGP創英角ﾎﾟｯﾌﾟ体" pitchFamily="50" charset="-128"/>
              </a:rPr>
              <a:t>300</a:t>
            </a:r>
            <a:r>
              <a:rPr lang="ja-JP" altLang="en-US" dirty="0">
                <a:solidFill>
                  <a:srgbClr val="C00000"/>
                </a:solidFill>
                <a:latin typeface="HGP創英角ﾎﾟｯﾌﾟ体" pitchFamily="50" charset="-128"/>
                <a:ea typeface="HGP創英角ﾎﾟｯﾌﾟ体" pitchFamily="50" charset="-128"/>
              </a:rPr>
              <a:t>万円</a:t>
            </a:r>
            <a:endParaRPr lang="en-US" altLang="ja-JP" dirty="0">
              <a:solidFill>
                <a:srgbClr val="C00000"/>
              </a:solidFill>
              <a:latin typeface="HGP創英角ﾎﾟｯﾌﾟ体" pitchFamily="50" charset="-128"/>
              <a:ea typeface="HGP創英角ﾎﾟｯﾌﾟ体" pitchFamily="50" charset="-128"/>
            </a:endParaRPr>
          </a:p>
        </p:txBody>
      </p:sp>
    </p:spTree>
    <p:extLst>
      <p:ext uri="{BB962C8B-B14F-4D97-AF65-F5344CB8AC3E}">
        <p14:creationId xmlns:p14="http://schemas.microsoft.com/office/powerpoint/2010/main" val="243097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028700" y="836712"/>
            <a:ext cx="8229600" cy="2520280"/>
          </a:xfrm>
        </p:spPr>
        <p:txBody>
          <a:bodyPr>
            <a:normAutofit/>
          </a:bodyPr>
          <a:lstStyle/>
          <a:p>
            <a:pPr marL="0" indent="0">
              <a:buNone/>
            </a:pPr>
            <a:r>
              <a:rPr kumimoji="1" lang="ja-JP" altLang="en-US" dirty="0">
                <a:latin typeface="HGP創英角ﾎﾟｯﾌﾟ体" pitchFamily="50" charset="-128"/>
                <a:ea typeface="HGP創英角ﾎﾟｯﾌﾟ体" pitchFamily="50" charset="-128"/>
              </a:rPr>
              <a:t>　</a:t>
            </a:r>
            <a:endParaRPr kumimoji="1" lang="en-US" altLang="ja-JP" dirty="0">
              <a:latin typeface="HGP創英角ﾎﾟｯﾌﾟ体" pitchFamily="50" charset="-128"/>
              <a:ea typeface="HGP創英角ﾎﾟｯﾌﾟ体" pitchFamily="50" charset="-128"/>
            </a:endParaRPr>
          </a:p>
          <a:p>
            <a:pPr marL="0" indent="0" algn="ctr">
              <a:buNone/>
            </a:pPr>
            <a:r>
              <a:rPr lang="ja-JP" altLang="en-US" sz="6400" dirty="0">
                <a:solidFill>
                  <a:srgbClr val="00B0F0"/>
                </a:solidFill>
                <a:latin typeface="HGP創英角ﾎﾟｯﾌﾟ体" pitchFamily="50" charset="-128"/>
                <a:ea typeface="HGP創英角ﾎﾟｯﾌﾟ体" pitchFamily="50" charset="-128"/>
              </a:rPr>
              <a:t>楽しく</a:t>
            </a:r>
            <a:r>
              <a:rPr lang="ja-JP" altLang="en-US" sz="6400" dirty="0">
                <a:latin typeface="HGP創英角ﾎﾟｯﾌﾟ体" pitchFamily="50" charset="-128"/>
                <a:ea typeface="HGP創英角ﾎﾟｯﾌﾟ体" pitchFamily="50" charset="-128"/>
              </a:rPr>
              <a:t>・</a:t>
            </a:r>
            <a:r>
              <a:rPr lang="ja-JP" altLang="en-US" sz="6400" dirty="0">
                <a:solidFill>
                  <a:srgbClr val="92D050"/>
                </a:solidFill>
                <a:latin typeface="HGP創英角ﾎﾟｯﾌﾟ体" pitchFamily="50" charset="-128"/>
                <a:ea typeface="HGP創英角ﾎﾟｯﾌﾟ体" pitchFamily="50" charset="-128"/>
              </a:rPr>
              <a:t>仲良く</a:t>
            </a:r>
            <a:r>
              <a:rPr lang="ja-JP" altLang="en-US" sz="6400" dirty="0">
                <a:latin typeface="HGP創英角ﾎﾟｯﾌﾟ体" pitchFamily="50" charset="-128"/>
                <a:ea typeface="HGP創英角ﾎﾟｯﾌﾟ体" pitchFamily="50" charset="-128"/>
              </a:rPr>
              <a:t>・</a:t>
            </a:r>
            <a:r>
              <a:rPr lang="ja-JP" altLang="en-US" sz="6400" dirty="0">
                <a:solidFill>
                  <a:schemeClr val="accent2">
                    <a:lumMod val="60000"/>
                    <a:lumOff val="40000"/>
                  </a:schemeClr>
                </a:solidFill>
                <a:latin typeface="HGP創英角ﾎﾟｯﾌﾟ体" pitchFamily="50" charset="-128"/>
                <a:ea typeface="HGP創英角ﾎﾟｯﾌﾟ体" pitchFamily="50" charset="-128"/>
              </a:rPr>
              <a:t>末永く</a:t>
            </a: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62346" y="3717032"/>
            <a:ext cx="4569386"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55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a:xfrm>
            <a:off x="0" y="620402"/>
            <a:ext cx="10287000" cy="5617196"/>
          </a:xfrm>
        </p:spPr>
        <p:txBody>
          <a:bodyPr/>
          <a:lstStyle/>
          <a:p>
            <a:pPr>
              <a:lnSpc>
                <a:spcPct val="150000"/>
              </a:lnSpc>
            </a:pPr>
            <a:r>
              <a:rPr lang="ja-JP" altLang="en-US" sz="8800" dirty="0">
                <a:solidFill>
                  <a:srgbClr val="CCFF33"/>
                </a:solidFill>
                <a:effectLst>
                  <a:outerShdw blurRad="38100" dist="38100" dir="2700000" algn="tl">
                    <a:srgbClr val="000000">
                      <a:alpha val="43137"/>
                    </a:srgbClr>
                  </a:outerShdw>
                </a:effectLst>
              </a:rPr>
              <a:t>つながるために</a:t>
            </a:r>
            <a:br>
              <a:rPr lang="en-US" altLang="ja-JP" sz="8800" dirty="0">
                <a:solidFill>
                  <a:srgbClr val="CCFF33"/>
                </a:solidFill>
                <a:effectLst>
                  <a:outerShdw blurRad="38100" dist="38100" dir="2700000" algn="tl">
                    <a:srgbClr val="000000">
                      <a:alpha val="43137"/>
                    </a:srgbClr>
                  </a:outerShdw>
                </a:effectLst>
              </a:rPr>
            </a:br>
            <a:r>
              <a:rPr lang="ja-JP" altLang="en-US" sz="8800">
                <a:solidFill>
                  <a:srgbClr val="CCFF33"/>
                </a:solidFill>
                <a:effectLst>
                  <a:outerShdw blurRad="38100" dist="38100" dir="2700000" algn="tl">
                    <a:srgbClr val="000000">
                      <a:alpha val="43137"/>
                    </a:srgbClr>
                  </a:outerShdw>
                </a:effectLst>
              </a:rPr>
              <a:t>できること</a:t>
            </a:r>
            <a:endParaRPr lang="ja-JP" altLang="en-US" sz="8800" dirty="0">
              <a:solidFill>
                <a:srgbClr val="CCFF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20148525"/>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1|3.5"/>
</p:tagLst>
</file>

<file path=ppt/tags/tag2.xml><?xml version="1.0" encoding="utf-8"?>
<p:tagLst xmlns:a="http://schemas.openxmlformats.org/drawingml/2006/main" xmlns:r="http://schemas.openxmlformats.org/officeDocument/2006/relationships" xmlns:p="http://schemas.openxmlformats.org/presentationml/2006/main">
  <p:tag name="TIMING" val="|5.1|3.5"/>
</p:tagLst>
</file>

<file path=ppt/tags/tag3.xml><?xml version="1.0" encoding="utf-8"?>
<p:tagLst xmlns:a="http://schemas.openxmlformats.org/drawingml/2006/main" xmlns:r="http://schemas.openxmlformats.org/officeDocument/2006/relationships" xmlns:p="http://schemas.openxmlformats.org/presentationml/2006/main">
  <p:tag name="TIMING" val="|3|18.7"/>
</p:tagLst>
</file>

<file path=ppt/tags/tag4.xml><?xml version="1.0" encoding="utf-8"?>
<p:tagLst xmlns:a="http://schemas.openxmlformats.org/drawingml/2006/main" xmlns:r="http://schemas.openxmlformats.org/officeDocument/2006/relationships" xmlns:p="http://schemas.openxmlformats.org/presentationml/2006/main">
  <p:tag name="TIMING" val="|6|17.3"/>
</p:tagLst>
</file>

<file path=ppt/tags/tag5.xml><?xml version="1.0" encoding="utf-8"?>
<p:tagLst xmlns:a="http://schemas.openxmlformats.org/drawingml/2006/main" xmlns:r="http://schemas.openxmlformats.org/officeDocument/2006/relationships" xmlns:p="http://schemas.openxmlformats.org/presentationml/2006/main">
  <p:tag name="TIMING" val="|11.9"/>
</p:tagLst>
</file>

<file path=ppt/theme/theme1.xml><?xml version="1.0" encoding="utf-8"?>
<a:theme xmlns:a="http://schemas.openxmlformats.org/drawingml/2006/main" name="1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スパイス">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9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3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2.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3.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4.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5.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6.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7.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8.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9.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docProps/app.xml><?xml version="1.0" encoding="utf-8"?>
<Properties xmlns="http://schemas.openxmlformats.org/officeDocument/2006/extended-properties" xmlns:vt="http://schemas.openxmlformats.org/officeDocument/2006/docPropsVTypes">
  <Template/>
  <TotalTime>0</TotalTime>
  <Words>6545</Words>
  <Application>Microsoft Office PowerPoint</Application>
  <PresentationFormat>35mm スライド</PresentationFormat>
  <Paragraphs>799</Paragraphs>
  <Slides>149</Slides>
  <Notes>14</Notes>
  <HiddenSlides>0</HiddenSlides>
  <MMClips>7</MMClips>
  <ScaleCrop>false</ScaleCrop>
  <HeadingPairs>
    <vt:vector size="6" baseType="variant">
      <vt:variant>
        <vt:lpstr>使用されているフォント</vt:lpstr>
      </vt:variant>
      <vt:variant>
        <vt:i4>26</vt:i4>
      </vt:variant>
      <vt:variant>
        <vt:lpstr>テーマ</vt:lpstr>
      </vt:variant>
      <vt:variant>
        <vt:i4>12</vt:i4>
      </vt:variant>
      <vt:variant>
        <vt:lpstr>スライド タイトル</vt:lpstr>
      </vt:variant>
      <vt:variant>
        <vt:i4>149</vt:i4>
      </vt:variant>
    </vt:vector>
  </HeadingPairs>
  <TitlesOfParts>
    <vt:vector size="187" baseType="lpstr">
      <vt:lpstr>AR丸ゴシック体E</vt:lpstr>
      <vt:lpstr>HGP創英角ﾎﾟｯﾌﾟ体</vt:lpstr>
      <vt:lpstr>HGSｺﾞｼｯｸM</vt:lpstr>
      <vt:lpstr>HGS行書体</vt:lpstr>
      <vt:lpstr>HGS創英角ﾎﾟｯﾌﾟ体</vt:lpstr>
      <vt:lpstr>HGS白洲太楷書体</vt:lpstr>
      <vt:lpstr>HGS明朝B</vt:lpstr>
      <vt:lpstr>HG正楷書体-PRO</vt:lpstr>
      <vt:lpstr>HG創英角ﾎﾟｯﾌﾟ体</vt:lpstr>
      <vt:lpstr>HG白洲太楷書体</vt:lpstr>
      <vt:lpstr>Hiragino Kaku Gothic ProN</vt:lpstr>
      <vt:lpstr>inherit</vt:lpstr>
      <vt:lpstr>Monotype Sorts</vt:lpstr>
      <vt:lpstr>ＭＳ Ｐゴシック</vt:lpstr>
      <vt:lpstr>ＭＳ Ｐ明朝</vt:lpstr>
      <vt:lpstr>ＭＳ ゴシック</vt:lpstr>
      <vt:lpstr>メイリオ</vt:lpstr>
      <vt:lpstr>游ゴシック</vt:lpstr>
      <vt:lpstr>游ゴシック Light</vt:lpstr>
      <vt:lpstr>游明朝</vt:lpstr>
      <vt:lpstr>Arial</vt:lpstr>
      <vt:lpstr>Arial Narrow</vt:lpstr>
      <vt:lpstr>Calibri</vt:lpstr>
      <vt:lpstr>Century</vt:lpstr>
      <vt:lpstr>Times New Roman</vt:lpstr>
      <vt:lpstr>Wingdings</vt:lpstr>
      <vt:lpstr>1_標準デザイン</vt:lpstr>
      <vt:lpstr>5_標準デザイン</vt:lpstr>
      <vt:lpstr>標準デザイン</vt:lpstr>
      <vt:lpstr>7_標準デザイン</vt:lpstr>
      <vt:lpstr>8_標準デザイン</vt:lpstr>
      <vt:lpstr>10_標準デザイン</vt:lpstr>
      <vt:lpstr>9_標準デザイン</vt:lpstr>
      <vt:lpstr>11_標準デザイン</vt:lpstr>
      <vt:lpstr>1_Office テーマ</vt:lpstr>
      <vt:lpstr>3_Office ​​テーマ</vt:lpstr>
      <vt:lpstr>10_Office テーマ</vt:lpstr>
      <vt:lpstr>3_標準デザイン</vt:lpstr>
      <vt:lpstr>前回の振り返り</vt:lpstr>
      <vt:lpstr>The Strategy of Preventive Medicine （Geoffrey Rose）</vt:lpstr>
      <vt:lpstr>PowerPoint プレゼンテーション</vt:lpstr>
      <vt:lpstr>現代社会の課題</vt:lpstr>
      <vt:lpstr>いまを生きる一人ひとりの課題  「こころを病む」  とは？</vt:lpstr>
      <vt:lpstr>こころを病むとは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公衆衛生  ～健康づくり、元気づくりから地域づくりの基本となる考え方を整理します～    ⑨ 公衆衛生対策の基本となる考え方②  ヘルスプロモーション</vt:lpstr>
      <vt:lpstr>PowerPoint プレゼンテーション</vt:lpstr>
      <vt:lpstr>日本で高血圧が減った一番の要因は？</vt:lpstr>
      <vt:lpstr>PowerPoint プレゼンテーション</vt:lpstr>
      <vt:lpstr>小学校低学年こそ「居場所」が必要</vt:lpstr>
      <vt:lpstr>あなたは、まわりは健康ですか？</vt:lpstr>
      <vt:lpstr>そもそも「健康」って何？ WHOの健康の定義（１９４８年）</vt:lpstr>
      <vt:lpstr>PowerPoint プレゼンテーション</vt:lpstr>
      <vt:lpstr>「健康」の定義改正案 WHO（１９９９年）</vt:lpstr>
      <vt:lpstr>「健康」の定義改正案 WHO（１９９９年）</vt:lpstr>
      <vt:lpstr>スピリチュアル（spiritual）なものとは？</vt:lpstr>
      <vt:lpstr>PowerPoint プレゼンテーション</vt:lpstr>
      <vt:lpstr>教科書にもあるヘルスプロモーション</vt:lpstr>
      <vt:lpstr>オタワ憲章 （1986年）</vt:lpstr>
      <vt:lpstr>ヘルスサービスの方向転換</vt:lpstr>
      <vt:lpstr>PowerPoint プレゼンテーション</vt:lpstr>
      <vt:lpstr>自分の「居場所」を求めて</vt:lpstr>
      <vt:lpstr>自分の「居場所」を求めて</vt:lpstr>
      <vt:lpstr>従来（指導型）の健康教育 （日本的健康づくり）</vt:lpstr>
      <vt:lpstr>ヘルスプロモーションの理念 （世界がめざす健康づくり）</vt:lpstr>
      <vt:lpstr>PowerPoint プレゼンテーション</vt:lpstr>
      <vt:lpstr>ヘルスプロモーションの理念 （世界がめざす健康づくり）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良くしようとするのはやめたほうがよい</vt:lpstr>
      <vt:lpstr>PowerPoint プレゼンテーション</vt:lpstr>
      <vt:lpstr>オタワ憲章 （1986年）</vt:lpstr>
      <vt:lpstr>ヘルスサービスの方向転換</vt:lpstr>
      <vt:lpstr>PowerPoint プレゼンテーション</vt:lpstr>
      <vt:lpstr>健康日本21（第2次）概念図</vt:lpstr>
      <vt:lpstr>健康日本21（第3次）概念図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2000年　岩手県内市町村別平均寿命（男）</vt:lpstr>
      <vt:lpstr>2005年　岩手県内市町村別平均寿命（男）</vt:lpstr>
      <vt:lpstr>2010年　岩手県内市町村別平均寿命（男）</vt:lpstr>
      <vt:lpstr>2015年　岩手県内市町村別平均寿命（男）</vt:lpstr>
      <vt:lpstr>2020年　岩手県内市町村別平均寿命（男）</vt:lpstr>
      <vt:lpstr>2003年～2007年　岩手県内市町村別 標準化死亡比（ベイズ推定値）（男）</vt:lpstr>
      <vt:lpstr>2008年～2012年　岩手県内市町村別 標準化死亡比（ベイズ推定値）（男） （東日本大震災による死亡を除いた場合の参考値）</vt:lpstr>
      <vt:lpstr>PowerPoint プレゼンテーション</vt:lpstr>
      <vt:lpstr>PowerPoint プレゼンテーション</vt:lpstr>
      <vt:lpstr>2000年　岩手県内市町村別平均寿命（女）</vt:lpstr>
      <vt:lpstr>2005年　岩手県内市町村別平均寿命（女）</vt:lpstr>
      <vt:lpstr>2010年　岩手県内市町村別平均寿命（女）</vt:lpstr>
      <vt:lpstr>2015年　岩手県内市町村別平均寿命（女）</vt:lpstr>
      <vt:lpstr>2003年～2007年　岩手県内市町村別 標準化死亡比（ベイズ推定値）（女）</vt:lpstr>
      <vt:lpstr>2008年～2012年　岩手県内市町村別 標準化死亡比（ベイズ推定値）（女） （東日本大震災による死亡を除いた場合の参考値）</vt:lpstr>
      <vt:lpstr>2013年～2017年　岩手県内市町村別 標準化死亡比（ベイズ推定値）（女）</vt:lpstr>
      <vt:lpstr>2018年～2022年　岩手県内市町村別 標準化死亡比（ベイズ推定値）（女）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2000年　岩手県内市町村別平均寿命（女）</vt:lpstr>
      <vt:lpstr>2005年　岩手県内市町村別平均寿命（女）</vt:lpstr>
      <vt:lpstr>2010年　岩手県内市町村別平均寿命（女）</vt:lpstr>
      <vt:lpstr>2015年　岩手県内市町村別平均寿命（女）</vt:lpstr>
      <vt:lpstr>2020年　岩手県内市町村別平均寿命（女）</vt:lpstr>
      <vt:lpstr>PowerPoint プレゼンテーション</vt:lpstr>
      <vt:lpstr>2000年　千葉県内市町村別平均寿命（男）</vt:lpstr>
      <vt:lpstr>2005年　千葉県内市町村別平均寿命（男）</vt:lpstr>
      <vt:lpstr>2010年　千葉県内市町村別平均寿命（男）</vt:lpstr>
      <vt:lpstr>2015年　千葉県内市町村別平均寿命（男）</vt:lpstr>
      <vt:lpstr>2020年　千葉県内市町村別平均寿命（男）</vt:lpstr>
      <vt:lpstr>2000年　千葉県内市町村別平均寿命（女）</vt:lpstr>
      <vt:lpstr>2005年　千葉県内市町村別平均寿命（女）</vt:lpstr>
      <vt:lpstr>2010年　千葉県内市町村別平均寿命（女）</vt:lpstr>
      <vt:lpstr>2015年　千葉県内市町村別平均寿命（女）</vt:lpstr>
      <vt:lpstr>2020年　千葉県内市町村別平均寿命（女）</vt:lpstr>
      <vt:lpstr>2003年～2007年　千葉県内市町村別 標準化死亡比（ベイズ推定値）（男）</vt:lpstr>
      <vt:lpstr>2008年～2012年　千葉県内市町村別 標準化死亡比（ベイズ推定値）（男）</vt:lpstr>
      <vt:lpstr>2013年～2017年　千葉県内市町村別 標準化死亡比（ベイズ推定値）（男）</vt:lpstr>
      <vt:lpstr>2018年～2022年　千葉県内市町村別 標準化死亡比（ベイズ推定値）（男）</vt:lpstr>
      <vt:lpstr>2003年～2007年　千葉県内市町村別 標準化死亡比（ベイズ推定値）（女）</vt:lpstr>
      <vt:lpstr>2008年～2012年　千葉県内市町村別 標準化死亡比（ベイズ推定値）（女）</vt:lpstr>
      <vt:lpstr>2013年～2017年　千葉県内市町村別 標準化死亡比（ベイズ推定値）（女）</vt:lpstr>
      <vt:lpstr>2018年～2022年　千葉県内市町村別 標準化死亡比（ベイズ推定値）（女）</vt:lpstr>
      <vt:lpstr>千葉県浦安市の高齢化の状況 （元町・中町・新町）</vt:lpstr>
      <vt:lpstr>千葉県浦安市の高齢化の状況 （元町・中町・新町）</vt:lpstr>
      <vt:lpstr>千葉県浦安市の高齢化の状況 （元町・中町・新町）</vt:lpstr>
      <vt:lpstr>千葉県浦安市の高齢化の状況 （元町・中町・新町）</vt:lpstr>
      <vt:lpstr>千葉県浦安市の高齢化の状況 （元町・中町・新町）</vt:lpstr>
      <vt:lpstr>千葉県浦安市の高齢化の状況 （元町・中町・新町）</vt:lpstr>
      <vt:lpstr>千葉県浦安市の高齢化の状況 （元町・中町・新町）</vt:lpstr>
      <vt:lpstr>千葉県浦安市の高齢化の状況 （元町・中町・新町）</vt:lpstr>
      <vt:lpstr>千葉県浦安市の高齢化の状況 （元町・中町・新町）</vt:lpstr>
      <vt:lpstr>千葉県浦安市の高齢化の状況 （元町・中町・新町）</vt:lpstr>
      <vt:lpstr>要介護率が高いのは 　元町・中町・新町？</vt:lpstr>
      <vt:lpstr>協働事業と 浦安介護予防アカデミア 「私達にできる居場所づくりとは」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ルーの三原則</vt:lpstr>
      <vt:lpstr>PowerPoint プレゼンテーション</vt:lpstr>
      <vt:lpstr>介護予防ｱｶﾃﾞﾐｱの取り組み</vt:lpstr>
      <vt:lpstr>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つながるために できること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2026-02-04T11:53:22Z</dcterms:created>
  <dcterms:modified xsi:type="dcterms:W3CDTF">2026-02-04T12:08:39Z</dcterms:modified>
</cp:coreProperties>
</file>