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notesSlides/notesSlide7.xml" ContentType="application/vnd.openxmlformats-officedocument.presentationml.notesSlide+xml"/>
  <Override PartName="/ppt/theme/themeOverride12.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0" r:id="rId1"/>
    <p:sldMasterId id="2147483853" r:id="rId2"/>
    <p:sldMasterId id="2147483871" r:id="rId3"/>
    <p:sldMasterId id="2147483932" r:id="rId4"/>
    <p:sldMasterId id="2147483945" r:id="rId5"/>
    <p:sldMasterId id="2147483962" r:id="rId6"/>
    <p:sldMasterId id="2147483980" r:id="rId7"/>
  </p:sldMasterIdLst>
  <p:notesMasterIdLst>
    <p:notesMasterId r:id="rId99"/>
  </p:notesMasterIdLst>
  <p:handoutMasterIdLst>
    <p:handoutMasterId r:id="rId100"/>
  </p:handoutMasterIdLst>
  <p:sldIdLst>
    <p:sldId id="12916" r:id="rId8"/>
    <p:sldId id="12926" r:id="rId9"/>
    <p:sldId id="12924" r:id="rId10"/>
    <p:sldId id="12925" r:id="rId11"/>
    <p:sldId id="2326" r:id="rId12"/>
    <p:sldId id="2327" r:id="rId13"/>
    <p:sldId id="12920" r:id="rId14"/>
    <p:sldId id="12001" r:id="rId15"/>
    <p:sldId id="12022" r:id="rId16"/>
    <p:sldId id="12918" r:id="rId17"/>
    <p:sldId id="12919" r:id="rId18"/>
    <p:sldId id="12738" r:id="rId19"/>
    <p:sldId id="12873" r:id="rId20"/>
    <p:sldId id="12862" r:id="rId21"/>
    <p:sldId id="12817" r:id="rId22"/>
    <p:sldId id="12863" r:id="rId23"/>
    <p:sldId id="12880" r:id="rId24"/>
    <p:sldId id="12983" r:id="rId25"/>
    <p:sldId id="12980" r:id="rId26"/>
    <p:sldId id="12981" r:id="rId27"/>
    <p:sldId id="12887" r:id="rId28"/>
    <p:sldId id="11784" r:id="rId29"/>
    <p:sldId id="12982" r:id="rId30"/>
    <p:sldId id="12503" r:id="rId31"/>
    <p:sldId id="12468" r:id="rId32"/>
    <p:sldId id="12966" r:id="rId33"/>
    <p:sldId id="12967" r:id="rId34"/>
    <p:sldId id="12968" r:id="rId35"/>
    <p:sldId id="12969" r:id="rId36"/>
    <p:sldId id="12970" r:id="rId37"/>
    <p:sldId id="12971" r:id="rId38"/>
    <p:sldId id="12972" r:id="rId39"/>
    <p:sldId id="12973" r:id="rId40"/>
    <p:sldId id="12974" r:id="rId41"/>
    <p:sldId id="12964" r:id="rId42"/>
    <p:sldId id="11764" r:id="rId43"/>
    <p:sldId id="12960" r:id="rId44"/>
    <p:sldId id="12975" r:id="rId45"/>
    <p:sldId id="12976" r:id="rId46"/>
    <p:sldId id="12864" r:id="rId47"/>
    <p:sldId id="12984" r:id="rId48"/>
    <p:sldId id="6281" r:id="rId49"/>
    <p:sldId id="1755" r:id="rId50"/>
    <p:sldId id="1937" r:id="rId51"/>
    <p:sldId id="12992" r:id="rId52"/>
    <p:sldId id="12991" r:id="rId53"/>
    <p:sldId id="12990" r:id="rId54"/>
    <p:sldId id="1549" r:id="rId55"/>
    <p:sldId id="1734" r:id="rId56"/>
    <p:sldId id="12986" r:id="rId57"/>
    <p:sldId id="12985" r:id="rId58"/>
    <p:sldId id="6280" r:id="rId59"/>
    <p:sldId id="1787" r:id="rId60"/>
    <p:sldId id="1625" r:id="rId61"/>
    <p:sldId id="1627" r:id="rId62"/>
    <p:sldId id="1631" r:id="rId63"/>
    <p:sldId id="1580" r:id="rId64"/>
    <p:sldId id="1551" r:id="rId65"/>
    <p:sldId id="12989" r:id="rId66"/>
    <p:sldId id="3617" r:id="rId67"/>
    <p:sldId id="3618" r:id="rId68"/>
    <p:sldId id="3619" r:id="rId69"/>
    <p:sldId id="3620" r:id="rId70"/>
    <p:sldId id="3621" r:id="rId71"/>
    <p:sldId id="3622" r:id="rId72"/>
    <p:sldId id="3623" r:id="rId73"/>
    <p:sldId id="1932" r:id="rId74"/>
    <p:sldId id="1717" r:id="rId75"/>
    <p:sldId id="1637" r:id="rId76"/>
    <p:sldId id="1638" r:id="rId77"/>
    <p:sldId id="12996" r:id="rId78"/>
    <p:sldId id="1589" r:id="rId79"/>
    <p:sldId id="1887" r:id="rId80"/>
    <p:sldId id="1872" r:id="rId81"/>
    <p:sldId id="1604" r:id="rId82"/>
    <p:sldId id="1587" r:id="rId83"/>
    <p:sldId id="12998" r:id="rId84"/>
    <p:sldId id="12997" r:id="rId85"/>
    <p:sldId id="12999" r:id="rId86"/>
    <p:sldId id="1913" r:id="rId87"/>
    <p:sldId id="1633" r:id="rId88"/>
    <p:sldId id="12988" r:id="rId89"/>
    <p:sldId id="12987" r:id="rId90"/>
    <p:sldId id="12993" r:id="rId91"/>
    <p:sldId id="10941" r:id="rId92"/>
    <p:sldId id="12923" r:id="rId93"/>
    <p:sldId id="12922" r:id="rId94"/>
    <p:sldId id="12977" r:id="rId95"/>
    <p:sldId id="12994" r:id="rId96"/>
    <p:sldId id="12537" r:id="rId97"/>
    <p:sldId id="12927" r:id="rId98"/>
  </p:sldIdLst>
  <p:sldSz cx="10287000" cy="6858000" type="35mm"/>
  <p:notesSz cx="6797675" cy="9926638"/>
  <p:defaultTextStyle>
    <a:defPPr>
      <a:defRPr lang="en-US"/>
    </a:defPPr>
    <a:lvl1pPr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1pPr>
    <a:lvl2pPr marL="457195"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2pPr>
    <a:lvl3pPr marL="914389"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3pPr>
    <a:lvl4pPr marL="1371584"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4pPr>
    <a:lvl5pPr marL="1828778"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5pPr>
    <a:lvl6pPr marL="2285973"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6pPr>
    <a:lvl7pPr marL="2743167"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7pPr>
    <a:lvl8pPr marL="3200362"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8pPr>
    <a:lvl9pPr marL="3657556" algn="l" defTabSz="914389"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2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99FF"/>
    <a:srgbClr val="4F81BD"/>
    <a:srgbClr val="FFF9F1"/>
    <a:srgbClr val="4472C4"/>
    <a:srgbClr val="36457C"/>
    <a:srgbClr val="414871"/>
    <a:srgbClr val="BABABA"/>
    <a:srgbClr val="CCFF33"/>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7CA44B-2A32-464C-9BE3-18A38362F451}" v="25" dt="2026-03-04T11:28:29.470"/>
    <p1510:client id="{71BED76E-BE3C-4FCC-B90D-E1FD37AA69B4}" v="1" dt="2026-03-04T11:07:30.98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67" autoAdjust="0"/>
    <p:restoredTop sz="94604" autoAdjust="0"/>
  </p:normalViewPr>
  <p:slideViewPr>
    <p:cSldViewPr snapToGrid="0">
      <p:cViewPr varScale="1">
        <p:scale>
          <a:sx n="110" d="100"/>
          <a:sy n="110" d="100"/>
        </p:scale>
        <p:origin x="2088" y="285"/>
      </p:cViewPr>
      <p:guideLst>
        <p:guide orient="horz" pos="2160"/>
        <p:guide pos="3240"/>
      </p:guideLst>
    </p:cSldViewPr>
  </p:slideViewPr>
  <p:outlineViewPr>
    <p:cViewPr>
      <p:scale>
        <a:sx n="33" d="100"/>
        <a:sy n="33" d="100"/>
      </p:scale>
      <p:origin x="0" y="0"/>
    </p:cViewPr>
  </p:outlineViewPr>
  <p:notesTextViewPr>
    <p:cViewPr>
      <p:scale>
        <a:sx n="3" d="2"/>
        <a:sy n="3" d="2"/>
      </p:scale>
      <p:origin x="0" y="0"/>
    </p:cViewPr>
  </p:notesTextViewPr>
  <p:sorterViewPr>
    <p:cViewPr>
      <p:scale>
        <a:sx n="65" d="100"/>
        <a:sy n="65" d="100"/>
      </p:scale>
      <p:origin x="0" y="-2451"/>
    </p:cViewPr>
  </p:sorterViewPr>
  <p:notesViewPr>
    <p:cSldViewPr snapToGrid="0">
      <p:cViewPr varScale="1">
        <p:scale>
          <a:sx n="50" d="100"/>
          <a:sy n="50" d="100"/>
        </p:scale>
        <p:origin x="-1932" y="-108"/>
      </p:cViewPr>
      <p:guideLst>
        <p:guide orient="horz" pos="3127"/>
        <p:guide pos="2142"/>
      </p:guideLst>
    </p:cSldViewPr>
  </p:notesViewPr>
  <p:gridSpacing cx="45005" cy="45005"/>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handoutMaster" Target="handoutMasters/handoutMaster1.xml"/><Relationship Id="rId105"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l">
              <a:defRPr kumimoji="0" sz="800">
                <a:effectLst/>
              </a:defRPr>
            </a:lvl1pPr>
          </a:lstStyle>
          <a:p>
            <a:r>
              <a:rPr lang="ja-JP" altLang="en-US"/>
              <a:t>岩室紳也</a:t>
            </a:r>
          </a:p>
        </p:txBody>
      </p:sp>
      <p:sp>
        <p:nvSpPr>
          <p:cNvPr id="14339" name="Rectangle 3"/>
          <p:cNvSpPr>
            <a:spLocks noGrp="1" noChangeArrowheads="1"/>
          </p:cNvSpPr>
          <p:nvPr>
            <p:ph type="dt" sz="quarter" idx="1"/>
          </p:nvPr>
        </p:nvSpPr>
        <p:spPr bwMode="auto">
          <a:xfrm>
            <a:off x="3852231"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r">
              <a:defRPr kumimoji="0" sz="800">
                <a:effectLst/>
              </a:defRPr>
            </a:lvl1pPr>
          </a:lstStyle>
          <a:p>
            <a:fld id="{3FF0506C-5F80-4A78-AEFA-F1B1D47EB8D5}" type="datetime1">
              <a:rPr lang="ja-JP" altLang="en-US"/>
              <a:pPr/>
              <a:t>2026/3/4</a:t>
            </a:fld>
            <a:endParaRPr lang="en-US" altLang="ja-JP"/>
          </a:p>
        </p:txBody>
      </p:sp>
      <p:sp>
        <p:nvSpPr>
          <p:cNvPr id="14340" name="Rectangle 4"/>
          <p:cNvSpPr>
            <a:spLocks noGrp="1" noChangeArrowheads="1"/>
          </p:cNvSpPr>
          <p:nvPr>
            <p:ph type="ftr" sz="quarter" idx="2"/>
          </p:nvPr>
        </p:nvSpPr>
        <p:spPr bwMode="auto">
          <a:xfrm>
            <a:off x="0"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l">
              <a:defRPr kumimoji="0" sz="800">
                <a:effectLst/>
              </a:defRPr>
            </a:lvl1pPr>
          </a:lstStyle>
          <a:p>
            <a:endParaRPr lang="ja-JP" altLang="en-US"/>
          </a:p>
          <a:p>
            <a:endParaRPr lang="ja-JP" altLang="en-US"/>
          </a:p>
        </p:txBody>
      </p:sp>
      <p:sp>
        <p:nvSpPr>
          <p:cNvPr id="14341" name="Rectangle 5"/>
          <p:cNvSpPr>
            <a:spLocks noGrp="1" noChangeArrowheads="1"/>
          </p:cNvSpPr>
          <p:nvPr>
            <p:ph type="sldNum" sz="quarter" idx="3"/>
          </p:nvPr>
        </p:nvSpPr>
        <p:spPr bwMode="auto">
          <a:xfrm>
            <a:off x="3852231"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r">
              <a:defRPr kumimoji="0" sz="800">
                <a:effectLst/>
              </a:defRPr>
            </a:lvl1pPr>
          </a:lstStyle>
          <a:p>
            <a:fld id="{479EFEC8-4879-4DEA-8957-1D1803B41E90}" type="slidenum">
              <a:rPr lang="ja-JP" altLang="en-US"/>
              <a:pPr/>
              <a:t>‹#›</a:t>
            </a:fld>
            <a:endParaRPr lang="en-US" altLang="ja-JP"/>
          </a:p>
        </p:txBody>
      </p:sp>
    </p:spTree>
    <p:extLst>
      <p:ext uri="{BB962C8B-B14F-4D97-AF65-F5344CB8AC3E}">
        <p14:creationId xmlns:p14="http://schemas.microsoft.com/office/powerpoint/2010/main" val="53522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l">
              <a:defRPr kumimoji="0" sz="800">
                <a:effectLst/>
              </a:defRPr>
            </a:lvl1pPr>
          </a:lstStyle>
          <a:p>
            <a:endParaRPr lang="en-US" altLang="ja-JP"/>
          </a:p>
        </p:txBody>
      </p:sp>
      <p:sp>
        <p:nvSpPr>
          <p:cNvPr id="2057" name="Rectangle 9"/>
          <p:cNvSpPr>
            <a:spLocks noGrp="1" noRot="1" noChangeAspect="1" noChangeArrowheads="1"/>
          </p:cNvSpPr>
          <p:nvPr>
            <p:ph type="sldImg" idx="2"/>
          </p:nvPr>
        </p:nvSpPr>
        <p:spPr bwMode="auto">
          <a:xfrm>
            <a:off x="604838" y="744538"/>
            <a:ext cx="5588000" cy="372427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906787" y="4714874"/>
            <a:ext cx="4984107" cy="4467227"/>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
        <p:nvSpPr>
          <p:cNvPr id="2059" name="Rectangle 11"/>
          <p:cNvSpPr>
            <a:spLocks noGrp="1" noChangeArrowheads="1"/>
          </p:cNvSpPr>
          <p:nvPr>
            <p:ph type="dt" idx="1"/>
          </p:nvPr>
        </p:nvSpPr>
        <p:spPr bwMode="auto">
          <a:xfrm>
            <a:off x="3852231" y="3"/>
            <a:ext cx="2945444" cy="496891"/>
          </a:xfrm>
          <a:prstGeom prst="rect">
            <a:avLst/>
          </a:prstGeom>
          <a:noFill/>
          <a:ln w="9525">
            <a:noFill/>
            <a:miter lim="800000"/>
            <a:headEnd/>
            <a:tailEnd/>
          </a:ln>
        </p:spPr>
        <p:txBody>
          <a:bodyPr vert="horz" wrap="square" lIns="92234" tIns="46115" rIns="92234" bIns="46115" numCol="1" anchor="t" anchorCtr="0" compatLnSpc="1">
            <a:prstTxWarp prst="textNoShape">
              <a:avLst/>
            </a:prstTxWarp>
          </a:bodyPr>
          <a:lstStyle>
            <a:lvl1pPr algn="r">
              <a:defRPr kumimoji="0" sz="800">
                <a:effectLst/>
              </a:defRPr>
            </a:lvl1pPr>
          </a:lstStyle>
          <a:p>
            <a:fld id="{F99C5831-F1E8-45D6-9EDB-E50CF0D8982C}" type="datetime1">
              <a:rPr lang="ja-JP" altLang="en-US"/>
              <a:pPr/>
              <a:t>2026/3/4</a:t>
            </a:fld>
            <a:endParaRPr lang="en-US" altLang="ja-JP"/>
          </a:p>
        </p:txBody>
      </p:sp>
      <p:sp>
        <p:nvSpPr>
          <p:cNvPr id="2060" name="Rectangle 12"/>
          <p:cNvSpPr>
            <a:spLocks noGrp="1" noChangeArrowheads="1"/>
          </p:cNvSpPr>
          <p:nvPr>
            <p:ph type="ftr" sz="quarter" idx="4"/>
          </p:nvPr>
        </p:nvSpPr>
        <p:spPr bwMode="auto">
          <a:xfrm>
            <a:off x="0"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l">
              <a:defRPr kumimoji="0" sz="800">
                <a:effectLst/>
              </a:defRPr>
            </a:lvl1pPr>
          </a:lstStyle>
          <a:p>
            <a:endParaRPr lang="en-US" altLang="ja-JP"/>
          </a:p>
        </p:txBody>
      </p:sp>
      <p:sp>
        <p:nvSpPr>
          <p:cNvPr id="2061" name="Rectangle 13"/>
          <p:cNvSpPr>
            <a:spLocks noGrp="1" noChangeArrowheads="1"/>
          </p:cNvSpPr>
          <p:nvPr>
            <p:ph type="sldNum" sz="quarter" idx="5"/>
          </p:nvPr>
        </p:nvSpPr>
        <p:spPr bwMode="auto">
          <a:xfrm>
            <a:off x="3852231" y="9429752"/>
            <a:ext cx="2945444" cy="496891"/>
          </a:xfrm>
          <a:prstGeom prst="rect">
            <a:avLst/>
          </a:prstGeom>
          <a:noFill/>
          <a:ln w="9525">
            <a:noFill/>
            <a:miter lim="800000"/>
            <a:headEnd/>
            <a:tailEnd/>
          </a:ln>
        </p:spPr>
        <p:txBody>
          <a:bodyPr vert="horz" wrap="square" lIns="92234" tIns="46115" rIns="92234" bIns="46115" numCol="1" anchor="b" anchorCtr="0" compatLnSpc="1">
            <a:prstTxWarp prst="textNoShape">
              <a:avLst/>
            </a:prstTxWarp>
          </a:bodyPr>
          <a:lstStyle>
            <a:lvl1pPr algn="r">
              <a:defRPr kumimoji="0" sz="800">
                <a:effectLst/>
              </a:defRPr>
            </a:lvl1pPr>
          </a:lstStyle>
          <a:p>
            <a:fld id="{85F6F44D-461E-4EB7-AB70-220CF71F2965}" type="slidenum">
              <a:rPr lang="ja-JP" altLang="en-US"/>
              <a:pPr/>
              <a:t>‹#›</a:t>
            </a:fld>
            <a:endParaRPr lang="en-US" altLang="ja-JP"/>
          </a:p>
        </p:txBody>
      </p:sp>
    </p:spTree>
    <p:extLst>
      <p:ext uri="{BB962C8B-B14F-4D97-AF65-F5344CB8AC3E}">
        <p14:creationId xmlns:p14="http://schemas.microsoft.com/office/powerpoint/2010/main" val="1654758480"/>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195"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389"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584"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778"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5973" algn="l" defTabSz="914389" rtl="0" eaLnBrk="1" latinLnBrk="0" hangingPunct="1">
      <a:defRPr kumimoji="1" sz="1200" kern="1200">
        <a:solidFill>
          <a:schemeClr val="tx1"/>
        </a:solidFill>
        <a:latin typeface="+mn-lt"/>
        <a:ea typeface="+mn-ea"/>
        <a:cs typeface="+mn-cs"/>
      </a:defRPr>
    </a:lvl6pPr>
    <a:lvl7pPr marL="2743167" algn="l" defTabSz="914389" rtl="0" eaLnBrk="1" latinLnBrk="0" hangingPunct="1">
      <a:defRPr kumimoji="1" sz="1200" kern="1200">
        <a:solidFill>
          <a:schemeClr val="tx1"/>
        </a:solidFill>
        <a:latin typeface="+mn-lt"/>
        <a:ea typeface="+mn-ea"/>
        <a:cs typeface="+mn-cs"/>
      </a:defRPr>
    </a:lvl7pPr>
    <a:lvl8pPr marL="3200362" algn="l" defTabSz="914389" rtl="0" eaLnBrk="1" latinLnBrk="0" hangingPunct="1">
      <a:defRPr kumimoji="1" sz="1200" kern="1200">
        <a:solidFill>
          <a:schemeClr val="tx1"/>
        </a:solidFill>
        <a:latin typeface="+mn-lt"/>
        <a:ea typeface="+mn-ea"/>
        <a:cs typeface="+mn-cs"/>
      </a:defRPr>
    </a:lvl8pPr>
    <a:lvl9pPr marL="3657556" algn="l" defTabSz="914389"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2026/3/4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045592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54F5D-433F-5B07-416D-ACD602466B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B58A05-B39E-4F77-7976-99A74FA6347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0C7D37C-4B31-84A7-315D-D26613F8829F}"/>
              </a:ext>
            </a:extLst>
          </p:cNvPr>
          <p:cNvSpPr>
            <a:spLocks noGrp="1"/>
          </p:cNvSpPr>
          <p:nvPr>
            <p:ph type="body" idx="1"/>
          </p:nvPr>
        </p:nvSpPr>
        <p:spPr/>
        <p:txBody>
          <a:bodyPr/>
          <a:lstStyle/>
          <a:p>
            <a:endParaRPr kumimoji="1" lang="ja-JP" altLang="en-US" dirty="0"/>
          </a:p>
        </p:txBody>
      </p:sp>
      <p:sp>
        <p:nvSpPr>
          <p:cNvPr id="4" name="日付プレースホルダー 3">
            <a:extLst>
              <a:ext uri="{FF2B5EF4-FFF2-40B4-BE49-F238E27FC236}">
                <a16:creationId xmlns:a16="http://schemas.microsoft.com/office/drawing/2014/main" id="{1E5B2913-59C2-151F-3F9E-56465FFF4B7C}"/>
              </a:ext>
            </a:extLst>
          </p:cNvPr>
          <p:cNvSpPr>
            <a:spLocks noGrp="1"/>
          </p:cNvSpPr>
          <p:nvPr>
            <p:ph type="dt" idx="1"/>
          </p:nvPr>
        </p:nvSpPr>
        <p:spPr/>
        <p:txBody>
          <a:bodyPr/>
          <a:lstStyle/>
          <a:p>
            <a:pPr marL="0" marR="0" lvl="0" indent="0" algn="r" defTabSz="92263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22630" rtl="0" eaLnBrk="0" fontAlgn="base" latinLnBrk="0" hangingPunct="0">
                <a:lnSpc>
                  <a:spcPct val="100000"/>
                </a:lnSpc>
                <a:spcBef>
                  <a:spcPct val="0"/>
                </a:spcBef>
                <a:spcAft>
                  <a:spcPct val="0"/>
                </a:spcAft>
                <a:buClrTx/>
                <a:buSzTx/>
                <a:buFontTx/>
                <a:buNone/>
                <a:tabLst/>
                <a:defRPr/>
              </a:pPr>
              <a:t>2026/3/4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a:extLst>
              <a:ext uri="{FF2B5EF4-FFF2-40B4-BE49-F238E27FC236}">
                <a16:creationId xmlns:a16="http://schemas.microsoft.com/office/drawing/2014/main" id="{B6C64584-CF74-DAAC-B8C9-ECFD267EE4A4}"/>
              </a:ext>
            </a:extLst>
          </p:cNvPr>
          <p:cNvSpPr>
            <a:spLocks noGrp="1"/>
          </p:cNvSpPr>
          <p:nvPr>
            <p:ph type="sldNum" sz="quarter" idx="5"/>
          </p:nvPr>
        </p:nvSpPr>
        <p:spPr/>
        <p:txBody>
          <a:bodyPr/>
          <a:lstStyle/>
          <a:p>
            <a:pPr marL="0" marR="0" lvl="0" indent="0" algn="r" defTabSz="92263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22630" rtl="0" eaLnBrk="0" fontAlgn="base" latinLnBrk="0" hangingPunct="0">
                <a:lnSpc>
                  <a:spcPct val="100000"/>
                </a:lnSpc>
                <a:spcBef>
                  <a:spcPct val="0"/>
                </a:spcBef>
                <a:spcAft>
                  <a:spcPct val="0"/>
                </a:spcAft>
                <a:buClrTx/>
                <a:buSzTx/>
                <a:buFontTx/>
                <a:buNone/>
                <a:tabLst/>
                <a:defRPr/>
              </a:pPr>
              <a:t>16</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534885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54F5D-433F-5B07-416D-ACD602466B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B58A05-B39E-4F77-7976-99A74FA6347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0C7D37C-4B31-84A7-315D-D26613F8829F}"/>
              </a:ext>
            </a:extLst>
          </p:cNvPr>
          <p:cNvSpPr>
            <a:spLocks noGrp="1"/>
          </p:cNvSpPr>
          <p:nvPr>
            <p:ph type="body" idx="1"/>
          </p:nvPr>
        </p:nvSpPr>
        <p:spPr/>
        <p:txBody>
          <a:bodyPr/>
          <a:lstStyle/>
          <a:p>
            <a:endParaRPr kumimoji="1" lang="ja-JP" altLang="en-US" dirty="0"/>
          </a:p>
        </p:txBody>
      </p:sp>
      <p:sp>
        <p:nvSpPr>
          <p:cNvPr id="4" name="日付プレースホルダー 3">
            <a:extLst>
              <a:ext uri="{FF2B5EF4-FFF2-40B4-BE49-F238E27FC236}">
                <a16:creationId xmlns:a16="http://schemas.microsoft.com/office/drawing/2014/main" id="{1E5B2913-59C2-151F-3F9E-56465FFF4B7C}"/>
              </a:ext>
            </a:extLst>
          </p:cNvPr>
          <p:cNvSpPr>
            <a:spLocks noGrp="1"/>
          </p:cNvSpPr>
          <p:nvPr>
            <p:ph type="dt" idx="1"/>
          </p:nvPr>
        </p:nvSpPr>
        <p:spPr/>
        <p:txBody>
          <a:bodyPr/>
          <a:lstStyle/>
          <a:p>
            <a:pPr marL="0" marR="0" lvl="0" indent="0" algn="r" defTabSz="92263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22630" rtl="0" eaLnBrk="0" fontAlgn="base" latinLnBrk="0" hangingPunct="0">
                <a:lnSpc>
                  <a:spcPct val="100000"/>
                </a:lnSpc>
                <a:spcBef>
                  <a:spcPct val="0"/>
                </a:spcBef>
                <a:spcAft>
                  <a:spcPct val="0"/>
                </a:spcAft>
                <a:buClrTx/>
                <a:buSzTx/>
                <a:buFontTx/>
                <a:buNone/>
                <a:tabLst/>
                <a:defRPr/>
              </a:pPr>
              <a:t>2026/3/4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a:extLst>
              <a:ext uri="{FF2B5EF4-FFF2-40B4-BE49-F238E27FC236}">
                <a16:creationId xmlns:a16="http://schemas.microsoft.com/office/drawing/2014/main" id="{B6C64584-CF74-DAAC-B8C9-ECFD267EE4A4}"/>
              </a:ext>
            </a:extLst>
          </p:cNvPr>
          <p:cNvSpPr>
            <a:spLocks noGrp="1"/>
          </p:cNvSpPr>
          <p:nvPr>
            <p:ph type="sldNum" sz="quarter" idx="5"/>
          </p:nvPr>
        </p:nvSpPr>
        <p:spPr/>
        <p:txBody>
          <a:bodyPr/>
          <a:lstStyle/>
          <a:p>
            <a:pPr marL="0" marR="0" lvl="0" indent="0" algn="r" defTabSz="92263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22630" rtl="0" eaLnBrk="0" fontAlgn="base" latinLnBrk="0" hangingPunct="0">
                <a:lnSpc>
                  <a:spcPct val="100000"/>
                </a:lnSpc>
                <a:spcBef>
                  <a:spcPct val="0"/>
                </a:spcBef>
                <a:spcAft>
                  <a:spcPct val="0"/>
                </a:spcAft>
                <a:buClrTx/>
                <a:buSzTx/>
                <a:buFontTx/>
                <a:buNone/>
                <a:tabLst/>
                <a:defRPr/>
              </a:pPr>
              <a:t>17</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27629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2026/3/4</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282893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2026/3/4</a:t>
            </a:fld>
            <a:endParaRPr kumimoji="0" lang="en-US" altLang="ja-JP" sz="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ja-JP" sz="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52970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2026/3/4</a:t>
            </a:fld>
            <a:endParaRPr kumimoji="0" lang="en-US" altLang="ja-JP" sz="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ja-JP" sz="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932796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2026/3/4</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84245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6"/>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cSld>
  <p:clrMapOvr>
    <a:masterClrMapping/>
  </p:clrMapOvr>
  <p:transition spd="slow" advTm="102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799" y="4406902"/>
            <a:ext cx="8743950" cy="1362076"/>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799" y="2906715"/>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4"/>
            <a:ext cx="4835525" cy="4978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6" y="1585914"/>
            <a:ext cx="4835525" cy="4978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4"/>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7"/>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1" y="1535114"/>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1" y="2174877"/>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cSld>
  <p:clrMapOvr>
    <a:masterClrMapping/>
  </p:clrMapOvr>
  <p:transition spd="slow" advTm="102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ransition spd="slow" advTm="102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2"/>
            <a:ext cx="3384549"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1"/>
            <a:ext cx="338454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6" y="4800600"/>
            <a:ext cx="6172200" cy="566737"/>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6"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6" y="5367337"/>
            <a:ext cx="6172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6" y="196851"/>
            <a:ext cx="2459036"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4" y="196851"/>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1"/>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4"/>
            <a:ext cx="4835525" cy="4978401"/>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6" y="1585914"/>
            <a:ext cx="4835525" cy="4978401"/>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128708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91087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582804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44092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84559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405584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3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178913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151100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35914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411030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3450" cy="4978400"/>
          </a:xfrm>
        </p:spPr>
        <p:txBody>
          <a:bodyPr/>
          <a:lstStyle/>
          <a:p>
            <a:pPr lvl="0"/>
            <a:endParaRPr lang="ja-JP" altLang="en-US" noProof="0"/>
          </a:p>
        </p:txBody>
      </p:sp>
    </p:spTree>
    <p:extLst>
      <p:ext uri="{BB962C8B-B14F-4D97-AF65-F5344CB8AC3E}">
        <p14:creationId xmlns:p14="http://schemas.microsoft.com/office/powerpoint/2010/main" val="1590242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タイトル、テキスト、クリップ アート">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クリップアート プレースホルダ 3"/>
          <p:cNvSpPr>
            <a:spLocks noGrp="1"/>
          </p:cNvSpPr>
          <p:nvPr>
            <p:ph type="clipArt"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9351963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31548224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6525"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6525"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57440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629192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916975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42271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844113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485877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81193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631498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4783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963101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579002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817440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780250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6617260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916224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21828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124413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9513981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7604355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940802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980250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8003035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40295020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1529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7506909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5737316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090549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054820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70938705"/>
      </p:ext>
    </p:extLst>
  </p:cSld>
  <p:clrMapOvr>
    <a:masterClrMapping/>
  </p:clrMapOvr>
  <p:transition>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5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518160442"/>
      </p:ext>
    </p:extLst>
  </p:cSld>
  <p:clrMapOvr>
    <a:masterClrMapping/>
  </p:clrMapOvr>
  <p:transition>
    <p:fade thruBlk="1"/>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901124762"/>
      </p:ext>
    </p:extLst>
  </p:cSld>
  <p:clrMapOvr>
    <a:masterClrMapping/>
  </p:clrMapOvr>
  <p:transition>
    <p:fade thruBlk="1"/>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3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441896691"/>
      </p:ext>
    </p:extLst>
  </p:cSld>
  <p:clrMapOvr>
    <a:masterClrMapping/>
  </p:clrMapOvr>
  <p:transition>
    <p:fade thruBlk="1"/>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41408145"/>
      </p:ext>
    </p:extLst>
  </p:cSld>
  <p:clrMapOvr>
    <a:masterClrMapping/>
  </p:clrMapOvr>
  <p:transition>
    <p:fade thruBlk="1"/>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892518907"/>
      </p:ext>
    </p:extLst>
  </p:cSld>
  <p:clrMapOvr>
    <a:masterClrMapping/>
  </p:clrMapOvr>
  <p:transition>
    <p:fade thruBlk="1"/>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729251793"/>
      </p:ext>
    </p:extLst>
  </p:cSld>
  <p:clrMapOvr>
    <a:masterClrMapping/>
  </p:clrMapOvr>
  <p:transition>
    <p:fade thruBlk="1"/>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644585"/>
      </p:ext>
    </p:extLst>
  </p:cSld>
  <p:clrMapOvr>
    <a:masterClrMapping/>
  </p:clrMapOvr>
  <p:transition>
    <p:fade thruBlk="1"/>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5"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8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118079751"/>
      </p:ext>
    </p:extLst>
  </p:cSld>
  <p:clrMapOvr>
    <a:masterClrMapping/>
  </p:clrMapOvr>
  <p:transition>
    <p:fade thruBlk="1"/>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702505757"/>
      </p:ext>
    </p:extLst>
  </p:cSld>
  <p:clrMapOvr>
    <a:masterClrMapping/>
  </p:clrMapOvr>
  <p:transition>
    <p:fade thruBlk="1"/>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5700615"/>
      </p:ext>
    </p:extLst>
  </p:cSld>
  <p:clrMapOvr>
    <a:masterClrMapping/>
  </p:clrMapOvr>
  <p:transition>
    <p:fade thruBlk="1"/>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4" y="196880"/>
            <a:ext cx="2459039"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4" y="19688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21204634"/>
      </p:ext>
    </p:extLst>
  </p:cSld>
  <p:clrMapOvr>
    <a:masterClrMapping/>
  </p:clrMapOvr>
  <p:transition>
    <p:fade thruBlk="1"/>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1395577241"/>
      </p:ext>
    </p:extLst>
  </p:cSld>
  <p:clrMapOvr>
    <a:masterClrMapping/>
  </p:clrMapOvr>
  <p:transition>
    <p:fade thruBlk="1"/>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14788572"/>
      </p:ext>
    </p:extLst>
  </p:cSld>
  <p:clrMapOvr>
    <a:masterClrMapping/>
  </p:clrMapOvr>
  <p:transition>
    <p:fade thruBlk="1"/>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16" y="1585913"/>
            <a:ext cx="9821863" cy="4978400"/>
          </a:xfrm>
        </p:spPr>
        <p:txBody>
          <a:bodyPr/>
          <a:lstStyle/>
          <a:p>
            <a:endParaRPr lang="ja-JP" altLang="en-US"/>
          </a:p>
        </p:txBody>
      </p:sp>
    </p:spTree>
    <p:extLst>
      <p:ext uri="{BB962C8B-B14F-4D97-AF65-F5344CB8AC3E}">
        <p14:creationId xmlns:p14="http://schemas.microsoft.com/office/powerpoint/2010/main" val="1926221367"/>
      </p:ext>
    </p:extLst>
  </p:cSld>
  <p:clrMapOvr>
    <a:masterClrMapping/>
  </p:clrMapOvr>
  <p:transition>
    <p:fade thruBlk="1"/>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2" y="196850"/>
            <a:ext cx="9815513"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58025720"/>
      </p:ext>
    </p:extLst>
  </p:cSld>
  <p:clrMapOvr>
    <a:masterClrMapping/>
  </p:clrMapOvr>
  <p:transition>
    <p:fade thruBlk="1"/>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2" y="196850"/>
            <a:ext cx="9815513"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1758627"/>
      </p:ext>
    </p:extLst>
  </p:cSld>
  <p:clrMapOvr>
    <a:masterClrMapping/>
  </p:clrMapOvr>
  <p:transition>
    <p:fade thruBlk="1"/>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78965335"/>
      </p:ext>
    </p:extLst>
  </p:cSld>
  <p:clrMapOvr>
    <a:masterClrMapping/>
  </p:clrMapOvr>
  <p:transition>
    <p:fade thruBlk="1"/>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rgbClr val="FFFF00"/>
                </a:solidFill>
              </a:defRPr>
            </a:lvl1pPr>
          </a:lstStyle>
          <a:p>
            <a:r>
              <a:rPr lang="ja-JP" altLang="en-US" dirty="0"/>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9902623"/>
      </p:ext>
    </p:extLst>
  </p:cSld>
  <p:clrMapOvr>
    <a:masterClrMapping/>
  </p:clrMapOvr>
  <p:transition>
    <p:fade thruBlk="1"/>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Tree>
    <p:extLst>
      <p:ext uri="{BB962C8B-B14F-4D97-AF65-F5344CB8AC3E}">
        <p14:creationId xmlns:p14="http://schemas.microsoft.com/office/powerpoint/2010/main" val="878408581"/>
      </p:ext>
    </p:extLst>
  </p:cSld>
  <p:clrMapOvr>
    <a:masterClrMapping/>
  </p:clrMapOvr>
  <p:transition>
    <p:fade thruBlk="1"/>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Tree>
    <p:extLst>
      <p:ext uri="{BB962C8B-B14F-4D97-AF65-F5344CB8AC3E}">
        <p14:creationId xmlns:p14="http://schemas.microsoft.com/office/powerpoint/2010/main" val="891330611"/>
      </p:ext>
    </p:extLst>
  </p:cSld>
  <p:clrMapOvr>
    <a:masterClrMapping/>
  </p:clrMapOvr>
  <p:transition>
    <p:fade thruBlk="1"/>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047466427"/>
      </p:ext>
    </p:extLst>
  </p:cSld>
  <p:clrMapOvr>
    <a:masterClrMapping/>
  </p:clrMapOvr>
  <p:transition>
    <p:fade thruBlk="1"/>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29612321"/>
      </p:ext>
    </p:extLst>
  </p:cSld>
  <p:clrMapOvr>
    <a:masterClrMapping/>
  </p:clrMapOvr>
  <p:transition>
    <p:fade thruBlk="1"/>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38762488"/>
      </p:ext>
    </p:extLst>
  </p:cSld>
  <p:clrMapOvr>
    <a:masterClrMapping/>
  </p:clrMapOvr>
  <p:transition>
    <p:fade thruBlk="1"/>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384149806"/>
      </p:ext>
    </p:extLst>
  </p:cSld>
  <p:clrMapOvr>
    <a:masterClrMapping/>
  </p:clrMapOvr>
  <p:transition>
    <p:fade thruBlk="1"/>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725027"/>
      </p:ext>
    </p:extLst>
  </p:cSld>
  <p:clrMapOvr>
    <a:masterClrMapping/>
  </p:clrMapOvr>
  <p:transition>
    <p:fade thruBlk="1"/>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969346347"/>
      </p:ext>
    </p:extLst>
  </p:cSld>
  <p:clrMapOvr>
    <a:masterClrMapping/>
  </p:clrMapOvr>
  <p:transition>
    <p:fade thruBlk="1"/>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15406318"/>
      </p:ext>
    </p:extLst>
  </p:cSld>
  <p:clrMapOvr>
    <a:masterClrMapping/>
  </p:clrMapOvr>
  <p:transition>
    <p:fade thruBlk="1"/>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765840155"/>
      </p:ext>
    </p:extLst>
  </p:cSld>
  <p:clrMapOvr>
    <a:masterClrMapping/>
  </p:clrMapOvr>
  <p:transition>
    <p:fade thruBlk="1"/>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901198780"/>
      </p:ext>
    </p:extLst>
  </p:cSld>
  <p:clrMapOvr>
    <a:masterClrMapping/>
  </p:clrMapOvr>
  <p:transition>
    <p:fade thruBlk="1"/>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3642525145"/>
      </p:ext>
    </p:extLst>
  </p:cSld>
  <p:clrMapOvr>
    <a:masterClrMapping/>
  </p:clrMapOvr>
  <p:transition>
    <p:fade thruBlk="1"/>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70115471"/>
      </p:ext>
    </p:extLst>
  </p:cSld>
  <p:clrMapOvr>
    <a:masterClrMapping/>
  </p:clrMapOvr>
  <p:transition>
    <p:fade thruBlk="1"/>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166833882"/>
      </p:ext>
    </p:extLst>
  </p:cSld>
  <p:clrMapOvr>
    <a:masterClrMapping/>
  </p:clrMapOvr>
  <p:transition>
    <p:fade thruBlk="1"/>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61044456"/>
      </p:ext>
    </p:extLst>
  </p:cSld>
  <p:clrMapOvr>
    <a:masterClrMapping/>
  </p:clrMapOvr>
  <p:transition>
    <p:fade thruBlk="1"/>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1831404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807227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88542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763160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943843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8849845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01085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2883480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33970739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1209564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321572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757119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57230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dgm" preserve="1">
  <p:cSld name="タイトルと、図表または組織図">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SmartArt プレースホルダ 2"/>
          <p:cNvSpPr>
            <a:spLocks noGrp="1"/>
          </p:cNvSpPr>
          <p:nvPr>
            <p:ph type="dgm"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6616235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703037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5.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theme" Target="../theme/theme6.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6" Type="http://schemas.openxmlformats.org/officeDocument/2006/relationships/theme" Target="../theme/theme7.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bwMode="auto">
          <a:xfrm>
            <a:off x="214312" y="196851"/>
            <a:ext cx="9815513"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701443" name="Rectangle 3"/>
          <p:cNvSpPr>
            <a:spLocks noGrp="1" noChangeArrowheads="1"/>
          </p:cNvSpPr>
          <p:nvPr>
            <p:ph type="body" idx="1"/>
          </p:nvPr>
        </p:nvSpPr>
        <p:spPr bwMode="auto">
          <a:xfrm>
            <a:off x="228600" y="1585914"/>
            <a:ext cx="9823451" cy="497840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cSld>
  <p:clrMap bg1="dk2" tx1="lt1" bg2="dk1"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slow" advTm="102000">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2051"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ja-JP" altLang="en-US" dirty="0"/>
              <a:t>マスター テキストの書式設定</a:t>
            </a:r>
          </a:p>
          <a:p>
            <a:pPr lvl="1"/>
            <a:r>
              <a:rPr lang="ja-JP" altLang="en-US" dirty="0"/>
              <a:t>第 2 レベル</a:t>
            </a:r>
          </a:p>
          <a:p>
            <a:pPr lvl="2"/>
            <a:r>
              <a:rPr lang="ja-JP" altLang="en-US" dirty="0"/>
              <a:t>第 3 レベル</a:t>
            </a:r>
          </a:p>
          <a:p>
            <a:pPr lvl="3"/>
            <a:r>
              <a:rPr lang="ja-JP" altLang="en-US" dirty="0"/>
              <a:t>第 4 レベル</a:t>
            </a:r>
          </a:p>
          <a:p>
            <a:pPr lvl="4"/>
            <a:r>
              <a:rPr lang="ja-JP" altLang="en-US" dirty="0"/>
              <a:t>第 5 レベル</a:t>
            </a:r>
          </a:p>
        </p:txBody>
      </p:sp>
    </p:spTree>
    <p:extLst>
      <p:ext uri="{BB962C8B-B14F-4D97-AF65-F5344CB8AC3E}">
        <p14:creationId xmlns:p14="http://schemas.microsoft.com/office/powerpoint/2010/main" val="1272568569"/>
      </p:ext>
    </p:extLst>
  </p:cSld>
  <p:clrMap bg1="dk2" tx1="lt1" bg2="dk1" tx2="lt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Lst>
  <p:txStyles>
    <p:titleStyle>
      <a:lvl1pPr algn="ctr" rtl="0" eaLnBrk="0" fontAlgn="base" hangingPunct="0">
        <a:lnSpc>
          <a:spcPct val="85000"/>
        </a:lnSpc>
        <a:spcBef>
          <a:spcPct val="0"/>
        </a:spcBef>
        <a:spcAft>
          <a:spcPct val="0"/>
        </a:spcAft>
        <a:defRPr kumimoji="1" sz="4000">
          <a:solidFill>
            <a:schemeClr val="tx2"/>
          </a:solidFill>
          <a:latin typeface="+mj-lt"/>
          <a:ea typeface="+mj-ea"/>
          <a:cs typeface="+mj-cs"/>
        </a:defRPr>
      </a:lvl1pPr>
      <a:lvl2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3958736669"/>
      </p:ext>
    </p:extLst>
  </p:cSld>
  <p:clrMap bg1="dk2" tx1="lt1" bg2="dk1" tx2="lt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 id="2147483885" r:id="rId14"/>
    <p:sldLayoutId id="2147483886"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277955"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695490049"/>
      </p:ext>
    </p:extLst>
  </p:cSld>
  <p:clrMap bg1="dk2" tx1="lt1" bg2="dk1"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2" y="196850"/>
            <a:ext cx="9815513"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16"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719623663"/>
      </p:ext>
    </p:extLst>
  </p:cSld>
  <p:clrMap bg1="dk2" tx1="lt1" bg2="dk1" tx2="lt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Lst>
  <p:transition>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defRPr kumimoji="1" sz="2000">
          <a:solidFill>
            <a:schemeClr val="tx1"/>
          </a:solidFill>
          <a:latin typeface="+mn-lt"/>
          <a:ea typeface="+mn-ea"/>
        </a:defRPr>
      </a:lvl4pPr>
      <a:lvl5pPr marL="2057400" indent="-228600" algn="l" rtl="0" fontAlgn="base">
        <a:spcBef>
          <a:spcPct val="20000"/>
        </a:spcBef>
        <a:spcAft>
          <a:spcPct val="0"/>
        </a:spcAft>
        <a:buClr>
          <a:schemeClr val="hlink"/>
        </a:buClr>
        <a:defRPr kumimoji="1" sz="2000">
          <a:solidFill>
            <a:schemeClr val="tx1"/>
          </a:solidFill>
          <a:latin typeface="+mn-lt"/>
          <a:ea typeface="+mn-ea"/>
        </a:defRPr>
      </a:lvl5pPr>
      <a:lvl6pPr marL="2514600" indent="-228600" algn="l" rtl="0" fontAlgn="base">
        <a:spcBef>
          <a:spcPct val="20000"/>
        </a:spcBef>
        <a:spcAft>
          <a:spcPct val="0"/>
        </a:spcAft>
        <a:buClr>
          <a:schemeClr val="hlink"/>
        </a:buClr>
        <a:defRPr kumimoji="1" sz="2000">
          <a:solidFill>
            <a:schemeClr val="tx1"/>
          </a:solidFill>
          <a:latin typeface="+mn-lt"/>
          <a:ea typeface="+mn-ea"/>
        </a:defRPr>
      </a:lvl6pPr>
      <a:lvl7pPr marL="2971800" indent="-228600" algn="l" rtl="0" fontAlgn="base">
        <a:spcBef>
          <a:spcPct val="20000"/>
        </a:spcBef>
        <a:spcAft>
          <a:spcPct val="0"/>
        </a:spcAft>
        <a:buClr>
          <a:schemeClr val="hlink"/>
        </a:buClr>
        <a:defRPr kumimoji="1" sz="2000">
          <a:solidFill>
            <a:schemeClr val="tx1"/>
          </a:solidFill>
          <a:latin typeface="+mn-lt"/>
          <a:ea typeface="+mn-ea"/>
        </a:defRPr>
      </a:lvl7pPr>
      <a:lvl8pPr marL="3429000" indent="-228600" algn="l" rtl="0" fontAlgn="base">
        <a:spcBef>
          <a:spcPct val="20000"/>
        </a:spcBef>
        <a:spcAft>
          <a:spcPct val="0"/>
        </a:spcAft>
        <a:buClr>
          <a:schemeClr val="hlink"/>
        </a:buClr>
        <a:defRPr kumimoji="1" sz="2000">
          <a:solidFill>
            <a:schemeClr val="tx1"/>
          </a:solidFill>
          <a:latin typeface="+mn-lt"/>
          <a:ea typeface="+mn-ea"/>
        </a:defRPr>
      </a:lvl8pPr>
      <a:lvl9pPr marL="3886200" indent="-228600" algn="l" rtl="0" fontAlgn="base">
        <a:spcBef>
          <a:spcPct val="20000"/>
        </a:spcBef>
        <a:spcAft>
          <a:spcPct val="0"/>
        </a:spcAft>
        <a:buClr>
          <a:schemeClr val="hlink"/>
        </a:buCl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996510947"/>
      </p:ext>
    </p:extLst>
  </p:cSld>
  <p:clrMap bg1="dk1" tx1="lt1" bg2="dk2" tx2="lt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 id="2147483978" r:id="rId16"/>
    <p:sldLayoutId id="2147483979" r:id="rId17"/>
  </p:sldLayoutIdLst>
  <p:transition>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2250547267"/>
      </p:ext>
    </p:extLst>
  </p:cSld>
  <p:clrMap bg1="dk1" tx1="lt1" bg2="dk2" tx2="lt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5.xml"/><Relationship Id="rId1" Type="http://schemas.openxmlformats.org/officeDocument/2006/relationships/tags" Target="../tags/tag1.xml"/><Relationship Id="rId4" Type="http://schemas.openxmlformats.org/officeDocument/2006/relationships/hyperlink" Target="https://www.mhlw.go.jp/bunya/kenkou/dl/kenkounippon21_sura.pptx"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1.xml"/><Relationship Id="rId7" Type="http://schemas.openxmlformats.org/officeDocument/2006/relationships/image" Target="../media/image8.png"/><Relationship Id="rId2" Type="http://schemas.openxmlformats.org/officeDocument/2006/relationships/slideLayout" Target="../slideLayouts/slideLayout45.xml"/><Relationship Id="rId1" Type="http://schemas.openxmlformats.org/officeDocument/2006/relationships/tags" Target="../tags/tag2.xml"/><Relationship Id="rId6" Type="http://schemas.openxmlformats.org/officeDocument/2006/relationships/hyperlink" Target="https://www.mhlw.go.jp/stf/newpage_33414.html"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hyperlink" Target="https://www.mhlw.go.jp/toukei/list/81-1a.html" TargetMode="External"/><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5.xml"/><Relationship Id="rId4" Type="http://schemas.openxmlformats.org/officeDocument/2006/relationships/hyperlink" Target="https://www.mhlw.go.jp/toukei/list/81-1a.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5.xml"/><Relationship Id="rId4" Type="http://schemas.openxmlformats.org/officeDocument/2006/relationships/hyperlink" Target="https://www.mhlw.go.jp/toukei/list/81-1a.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hyperlink" Target="https://www.mhlw.go.jp/toukei/list/81-1a.html" TargetMode="External"/><Relationship Id="rId2" Type="http://schemas.openxmlformats.org/officeDocument/2006/relationships/image" Target="../media/image13.png"/><Relationship Id="rId1" Type="http://schemas.openxmlformats.org/officeDocument/2006/relationships/slideLayout" Target="../slideLayouts/slideLayout45.xml"/><Relationship Id="rId5" Type="http://schemas.openxmlformats.org/officeDocument/2006/relationships/image" Target="../media/image14.png"/><Relationship Id="rId4" Type="http://schemas.openxmlformats.org/officeDocument/2006/relationships/hyperlink" Target="https://id-info.jihs.go.jp/surveillance/idwr/provisional/2026/index.html"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mhlw.go.jp/toukei/list/81-1a.html" TargetMode="External"/><Relationship Id="rId2" Type="http://schemas.openxmlformats.org/officeDocument/2006/relationships/image" Target="../media/image15.png"/><Relationship Id="rId1" Type="http://schemas.openxmlformats.org/officeDocument/2006/relationships/slideLayout" Target="../slideLayouts/slideLayout45.xml"/><Relationship Id="rId4" Type="http://schemas.openxmlformats.org/officeDocument/2006/relationships/hyperlink" Target="https://id-info.jihs.go.jp/surveillance/idwr/rapid/2025/index.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5.xml"/><Relationship Id="rId5" Type="http://schemas.openxmlformats.org/officeDocument/2006/relationships/hyperlink" Target="https://id-info.jihs.go.jp/surveillance/idwr/provisional/2026/index.html" TargetMode="External"/><Relationship Id="rId4" Type="http://schemas.openxmlformats.org/officeDocument/2006/relationships/hyperlink" Target="https://www.mhlw.go.jp/toukei/list/81-1a.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7.xml"/><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mhlw.go.jp/stf/seisakunitsuite/bunya/houkokusuunosuii_00007.html" TargetMode="External"/><Relationship Id="rId1" Type="http://schemas.openxmlformats.org/officeDocument/2006/relationships/slideLayout" Target="../slideLayouts/slideLayout30.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slideLayout" Target="../slideLayouts/slideLayout30.xml"/><Relationship Id="rId1" Type="http://schemas.openxmlformats.org/officeDocument/2006/relationships/themeOverride" Target="../theme/themeOverride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id-info.jihs.go.jp/niid/ja/sokuhou/8504-flu-yosoku-rapid2018-1.html" TargetMode="External"/><Relationship Id="rId9"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30.xml"/><Relationship Id="rId1" Type="http://schemas.openxmlformats.org/officeDocument/2006/relationships/themeOverride" Target="../theme/themeOverride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id-info.jihs.go.jp/surveillance/nesvpd/rapid/flu/2024/020/index.html"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slideLayout" Target="../slideLayouts/slideLayout30.xml"/><Relationship Id="rId1" Type="http://schemas.openxmlformats.org/officeDocument/2006/relationships/themeOverride" Target="../theme/themeOverride5.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hyperlink" Target="https://id-info.jihs.go.jp/surveillance/nesvpd/rapid/flu/2024/020/index.html" TargetMode="External"/><Relationship Id="rId9"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ganjoho.jp/reg_stat/statistics/dl/" TargetMode="External"/><Relationship Id="rId1" Type="http://schemas.openxmlformats.org/officeDocument/2006/relationships/slideLayout" Target="../slideLayouts/slideLayout73.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ganjoho.jp/reg_stat/statistics/dl/" TargetMode="Externa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3" Type="http://schemas.openxmlformats.org/officeDocument/2006/relationships/hyperlink" Target="http://ganjoho.jp/reg_stat/statistics/dl/" TargetMode="External"/><Relationship Id="rId2" Type="http://schemas.openxmlformats.org/officeDocument/2006/relationships/image" Target="../media/image38.png"/><Relationship Id="rId1" Type="http://schemas.openxmlformats.org/officeDocument/2006/relationships/slideLayout" Target="../slideLayouts/slideLayout7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30.xml"/><Relationship Id="rId6" Type="http://schemas.openxmlformats.org/officeDocument/2006/relationships/hyperlink" Target="https://www.urol.or.jp/public/symptom/08.html"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canscreen.ncc.go.jp/guideline/zenritsusengan.html" TargetMode="External"/><Relationship Id="rId1" Type="http://schemas.openxmlformats.org/officeDocument/2006/relationships/slideLayout" Target="../slideLayouts/slideLayout7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hyperlink" Target="https://www.city.urayasu.lg.jp/fukushi/kenshin/kenshin/1001101.html" TargetMode="External"/><Relationship Id="rId2" Type="http://schemas.openxmlformats.org/officeDocument/2006/relationships/image" Target="../media/image46.png"/><Relationship Id="rId1" Type="http://schemas.openxmlformats.org/officeDocument/2006/relationships/slideLayout" Target="../slideLayouts/slideLayout30.xml"/><Relationship Id="rId5" Type="http://schemas.openxmlformats.org/officeDocument/2006/relationships/image" Target="../media/image48.png"/><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9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6.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6.xml.rels><?xml version="1.0" encoding="UTF-8" standalone="yes"?>
<Relationships xmlns="http://schemas.openxmlformats.org/package/2006/relationships"><Relationship Id="rId2" Type="http://schemas.openxmlformats.org/officeDocument/2006/relationships/hyperlink" Target="http://plaza.umin.ac.jp/jua/kankeisya/info/PSAscreening090409.html" TargetMode="External"/><Relationship Id="rId1" Type="http://schemas.openxmlformats.org/officeDocument/2006/relationships/slideLayout" Target="../slideLayouts/slideLayout73.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3.xml"/></Relationships>
</file>

<file path=ppt/slides/_rels/slide5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9.xml"/></Relationships>
</file>

<file path=ppt/slides/_rels/slide73.xml.rels><?xml version="1.0" encoding="UTF-8" standalone="yes"?>
<Relationships xmlns="http://schemas.openxmlformats.org/package/2006/relationships"><Relationship Id="rId2" Type="http://schemas.openxmlformats.org/officeDocument/2006/relationships/hyperlink" Target="http://jama.ama-assn.org/cgi/content/short/294/1/66" TargetMode="External"/><Relationship Id="rId1" Type="http://schemas.openxmlformats.org/officeDocument/2006/relationships/slideLayout" Target="../slideLayouts/slideLayout73.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0.xml"/></Relationships>
</file>

<file path=ppt/slides/_rels/slide7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jama.ama-assn.org/cgi/content/short/294/1/66" TargetMode="External"/><Relationship Id="rId1" Type="http://schemas.openxmlformats.org/officeDocument/2006/relationships/slideLayout" Target="../slideLayouts/slideLayout7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1.xml"/></Relationships>
</file>

<file path=ppt/slides/_rels/slide81.xml.rels><?xml version="1.0" encoding="UTF-8" standalone="yes"?>
<Relationships xmlns="http://schemas.openxmlformats.org/package/2006/relationships"><Relationship Id="rId3" Type="http://schemas.openxmlformats.org/officeDocument/2006/relationships/hyperlink" Target="https://pubmed.ncbi.nlm.nih.gov/15998892/" TargetMode="External"/><Relationship Id="rId2" Type="http://schemas.openxmlformats.org/officeDocument/2006/relationships/image" Target="../media/image66.png"/><Relationship Id="rId1" Type="http://schemas.openxmlformats.org/officeDocument/2006/relationships/slideLayout" Target="../slideLayouts/slideLayout73.xml"/></Relationships>
</file>

<file path=ppt/slides/_rels/slide82.xml.rels><?xml version="1.0" encoding="UTF-8" standalone="yes"?>
<Relationships xmlns="http://schemas.openxmlformats.org/package/2006/relationships"><Relationship Id="rId3" Type="http://schemas.openxmlformats.org/officeDocument/2006/relationships/hyperlink" Target="http://ganjoho.jp/reg_stat/statistics/dl/" TargetMode="External"/><Relationship Id="rId2" Type="http://schemas.openxmlformats.org/officeDocument/2006/relationships/image" Target="../media/image38.png"/><Relationship Id="rId1" Type="http://schemas.openxmlformats.org/officeDocument/2006/relationships/slideLayout" Target="../slideLayouts/slideLayout73.xml"/></Relationships>
</file>

<file path=ppt/slides/_rels/slide83.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8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watch?v=92uMsr2hWiU" TargetMode="External"/><Relationship Id="rId2" Type="http://schemas.openxmlformats.org/officeDocument/2006/relationships/hyperlink" Target="https://www.amazon.co.jp/dp/4260024035" TargetMode="External"/><Relationship Id="rId1" Type="http://schemas.openxmlformats.org/officeDocument/2006/relationships/slideLayout" Target="../slideLayouts/slideLayout3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8.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a:extLst>
            <a:ext uri="{FF2B5EF4-FFF2-40B4-BE49-F238E27FC236}">
              <a16:creationId xmlns:a16="http://schemas.microsoft.com/office/drawing/2014/main" id="{129E5CB2-11F9-9004-6BF4-9C9F899B0479}"/>
            </a:ext>
          </a:extLst>
        </p:cNvPr>
        <p:cNvGrpSpPr/>
        <p:nvPr/>
      </p:nvGrpSpPr>
      <p:grpSpPr>
        <a:xfrm>
          <a:off x="0" y="0"/>
          <a:ext cx="0" cy="0"/>
          <a:chOff x="0" y="0"/>
          <a:chExt cx="0" cy="0"/>
        </a:xfrm>
      </p:grpSpPr>
      <p:sp>
        <p:nvSpPr>
          <p:cNvPr id="1444866" name="Rectangle 2">
            <a:extLst>
              <a:ext uri="{FF2B5EF4-FFF2-40B4-BE49-F238E27FC236}">
                <a16:creationId xmlns:a16="http://schemas.microsoft.com/office/drawing/2014/main" id="{0C22A654-BB3E-210C-F0B6-451228D7755B}"/>
              </a:ext>
            </a:extLst>
          </p:cNvPr>
          <p:cNvSpPr>
            <a:spLocks noGrp="1" noChangeArrowheads="1"/>
          </p:cNvSpPr>
          <p:nvPr>
            <p:ph type="title"/>
          </p:nvPr>
        </p:nvSpPr>
        <p:spPr>
          <a:xfrm>
            <a:off x="344488" y="2070392"/>
            <a:ext cx="9598025" cy="2717217"/>
          </a:xfrm>
        </p:spPr>
        <p:txBody>
          <a:bodyPr/>
          <a:lstStyle/>
          <a:p>
            <a:pPr>
              <a:lnSpc>
                <a:spcPct val="150000"/>
              </a:lnSpc>
            </a:pPr>
            <a:r>
              <a:rPr lang="ja-JP" altLang="en-US" sz="8000" dirty="0">
                <a:solidFill>
                  <a:srgbClr val="CCFF33"/>
                </a:solidFill>
                <a:effectLst>
                  <a:outerShdw blurRad="38100" dist="38100" dir="2700000" algn="tl">
                    <a:srgbClr val="000000">
                      <a:alpha val="43137"/>
                    </a:srgbClr>
                  </a:outerShdw>
                </a:effectLst>
              </a:rPr>
              <a:t>前回の振り返り</a:t>
            </a:r>
          </a:p>
        </p:txBody>
      </p:sp>
    </p:spTree>
    <p:extLst>
      <p:ext uri="{BB962C8B-B14F-4D97-AF65-F5344CB8AC3E}">
        <p14:creationId xmlns:p14="http://schemas.microsoft.com/office/powerpoint/2010/main" val="365106127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2843551"/>
            <a:ext cx="10287000" cy="1170898"/>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ヘルスプロモーションとは</a:t>
            </a:r>
            <a:endParaRPr kumimoji="1" lang="en-US" altLang="ja-JP" sz="4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26780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Rectangle 2"/>
          <p:cNvSpPr>
            <a:spLocks noGrp="1" noChangeArrowheads="1"/>
          </p:cNvSpPr>
          <p:nvPr>
            <p:ph type="title"/>
          </p:nvPr>
        </p:nvSpPr>
        <p:spPr/>
        <p:txBody>
          <a:bodyPr/>
          <a:lstStyle/>
          <a:p>
            <a:r>
              <a:rPr lang="ja-JP" altLang="en-US" dirty="0"/>
              <a:t>オタワ憲章</a:t>
            </a:r>
            <a:br>
              <a:rPr lang="ja-JP" altLang="en-US" dirty="0"/>
            </a:br>
            <a:r>
              <a:rPr lang="ja-JP" altLang="en-US" sz="2400" dirty="0"/>
              <a:t>（</a:t>
            </a:r>
            <a:r>
              <a:rPr lang="en-US" altLang="ja-JP" sz="2400" dirty="0"/>
              <a:t>1986</a:t>
            </a:r>
            <a:r>
              <a:rPr lang="ja-JP" altLang="en-US" sz="2400" dirty="0"/>
              <a:t>年）</a:t>
            </a:r>
          </a:p>
        </p:txBody>
      </p:sp>
      <p:sp>
        <p:nvSpPr>
          <p:cNvPr id="911363" name="Rectangle 3"/>
          <p:cNvSpPr>
            <a:spLocks noGrp="1" noChangeArrowheads="1"/>
          </p:cNvSpPr>
          <p:nvPr>
            <p:ph idx="1"/>
          </p:nvPr>
        </p:nvSpPr>
        <p:spPr>
          <a:xfrm>
            <a:off x="1605245" y="1589965"/>
            <a:ext cx="6391275" cy="4997450"/>
          </a:xfrm>
        </p:spPr>
        <p:txBody>
          <a:bodyPr/>
          <a:lstStyle/>
          <a:p>
            <a:r>
              <a:rPr lang="ja-JP" altLang="en-US" dirty="0"/>
              <a:t>ヘルスプロモーションのための</a:t>
            </a:r>
          </a:p>
          <a:p>
            <a:r>
              <a:rPr lang="ja-JP" altLang="en-US" dirty="0"/>
              <a:t>５つの優先的行動分野</a:t>
            </a:r>
          </a:p>
          <a:p>
            <a:endParaRPr lang="ja-JP" altLang="en-US" dirty="0"/>
          </a:p>
          <a:p>
            <a:r>
              <a:rPr lang="ja-JP" altLang="en-US" dirty="0"/>
              <a:t>　健康公共政策の確立</a:t>
            </a:r>
          </a:p>
          <a:p>
            <a:r>
              <a:rPr lang="ja-JP" altLang="en-US" dirty="0"/>
              <a:t>　健康に関する</a:t>
            </a:r>
            <a:r>
              <a:rPr lang="ja-JP" altLang="en-US" dirty="0">
                <a:solidFill>
                  <a:srgbClr val="FFCCFF"/>
                </a:solidFill>
              </a:rPr>
              <a:t>支援的環境の創造</a:t>
            </a:r>
          </a:p>
          <a:p>
            <a:r>
              <a:rPr lang="ja-JP" altLang="en-US" dirty="0"/>
              <a:t>　健康のための</a:t>
            </a:r>
            <a:r>
              <a:rPr lang="ja-JP" altLang="en-US" dirty="0">
                <a:solidFill>
                  <a:srgbClr val="FFCCFF"/>
                </a:solidFill>
              </a:rPr>
              <a:t>地域活動の強化</a:t>
            </a:r>
          </a:p>
          <a:p>
            <a:r>
              <a:rPr lang="ja-JP" altLang="en-US" dirty="0"/>
              <a:t>　個人技術の向上</a:t>
            </a:r>
          </a:p>
          <a:p>
            <a:r>
              <a:rPr lang="ja-JP" altLang="en-US" dirty="0"/>
              <a:t>　</a:t>
            </a:r>
            <a:r>
              <a:rPr lang="ja-JP" altLang="en-US" dirty="0">
                <a:solidFill>
                  <a:schemeClr val="tx2"/>
                </a:solidFill>
              </a:rPr>
              <a:t>ヘルスサービスの方向転換</a:t>
            </a:r>
          </a:p>
        </p:txBody>
      </p:sp>
      <p:sp>
        <p:nvSpPr>
          <p:cNvPr id="5" name="角丸四角形吹き出し 4"/>
          <p:cNvSpPr/>
          <p:nvPr/>
        </p:nvSpPr>
        <p:spPr bwMode="auto">
          <a:xfrm>
            <a:off x="8188498" y="1135127"/>
            <a:ext cx="637601" cy="5452288"/>
          </a:xfrm>
          <a:prstGeom prst="wedgeRoundRectCallout">
            <a:avLst>
              <a:gd name="adj1" fmla="val -126711"/>
              <a:gd name="adj2" fmla="val 12504"/>
              <a:gd name="adj3" fmla="val 16667"/>
            </a:avLst>
          </a:prstGeom>
          <a:solidFill>
            <a:schemeClr val="bg1">
              <a:alpha val="55000"/>
            </a:schemeClr>
          </a:solidFill>
          <a:ln w="38100" cap="flat" cmpd="dbl" algn="ctr">
            <a:solidFill>
              <a:srgbClr val="FF99FF"/>
            </a:solidFill>
            <a:prstDash val="solid"/>
            <a:round/>
            <a:headEnd type="none" w="med" len="med"/>
            <a:tailEnd type="none" w="med" len="med"/>
          </a:ln>
          <a:effectLst/>
        </p:spPr>
        <p:txBody>
          <a:bodyPr vert="eaVert" wrap="square" lIns="72000" tIns="0" rIns="72000" bIns="0" numCol="1" rtlCol="0"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地域の</a:t>
            </a:r>
            <a:r>
              <a:rPr kumimoji="1" lang="ja-JP" altLang="en-US" sz="2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居場所づくり</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で</a:t>
            </a:r>
            <a:r>
              <a:rPr kumimoji="1" lang="ja-JP" altLang="en-US"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健康づくり</a:t>
            </a:r>
          </a:p>
        </p:txBody>
      </p:sp>
    </p:spTree>
    <p:extLst>
      <p:ext uri="{BB962C8B-B14F-4D97-AF65-F5344CB8AC3E}">
        <p14:creationId xmlns:p14="http://schemas.microsoft.com/office/powerpoint/2010/main" val="123222502"/>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a:xfrm>
            <a:off x="214313" y="17560"/>
            <a:ext cx="9815512" cy="1143000"/>
          </a:xfrm>
        </p:spPr>
        <p:txBody>
          <a:bodyPr/>
          <a:lstStyle/>
          <a:p>
            <a:r>
              <a:rPr lang="ja-JP" altLang="en-US" dirty="0"/>
              <a:t>ヘルスサービスの方向転換</a:t>
            </a:r>
          </a:p>
        </p:txBody>
      </p:sp>
      <p:sp>
        <p:nvSpPr>
          <p:cNvPr id="912387" name="Rectangle 3"/>
          <p:cNvSpPr>
            <a:spLocks noGrp="1" noChangeArrowheads="1"/>
          </p:cNvSpPr>
          <p:nvPr>
            <p:ph idx="1"/>
          </p:nvPr>
        </p:nvSpPr>
        <p:spPr>
          <a:xfrm>
            <a:off x="395930" y="1445741"/>
            <a:ext cx="9756743" cy="5262004"/>
          </a:xfrm>
        </p:spPr>
        <p:txBody>
          <a:bodyPr/>
          <a:lstStyle/>
          <a:p>
            <a:pPr marL="0" indent="0"/>
            <a:r>
              <a:rPr lang="ja-JP" altLang="en-US" sz="1800" dirty="0"/>
              <a:t>　オタワ憲章では、より健康的な暮らしを実現していく上で、保健衛生分野が果たす重要な役割を強調している。その実現には全ての専門職・保健サービス機構・行政組織のみならず、その保健衛生分野がサービスを行う対象である個人やコミュニティもその一翼を担っている。また、現状ではほとんどの事例で、ヘルスプロモーション・疾病予防・病気の診断・治療・看護・リハビリのそれぞれに投入される予算を理想的な割合にするために、ヘルスプロモーション・疾病予防のより一層の展開が必要となる。ただしこの展開をヘルスシステムの活動増加のみで図る必要はない。</a:t>
            </a:r>
          </a:p>
          <a:p>
            <a:pPr marL="0" indent="0"/>
            <a:endParaRPr lang="en-US" altLang="ja-JP" sz="1800" dirty="0"/>
          </a:p>
          <a:p>
            <a:pPr marL="0" indent="0"/>
            <a:endParaRPr lang="en-US" altLang="ja-JP" sz="1800" dirty="0"/>
          </a:p>
          <a:p>
            <a:pPr marL="0" indent="0"/>
            <a:endParaRPr lang="ja-JP" altLang="en-US" sz="1800" dirty="0"/>
          </a:p>
          <a:p>
            <a:pPr marL="0" indent="0" algn="ctr"/>
            <a:r>
              <a:rPr lang="ja-JP" altLang="en-US" dirty="0">
                <a:solidFill>
                  <a:srgbClr val="FF99CC"/>
                </a:solidFill>
              </a:rPr>
              <a:t>健康成果の達成</a:t>
            </a:r>
            <a:r>
              <a:rPr lang="ja-JP" altLang="en-US" dirty="0"/>
              <a:t>の上で、</a:t>
            </a:r>
            <a:r>
              <a:rPr lang="ja-JP" altLang="en-US" dirty="0">
                <a:solidFill>
                  <a:srgbClr val="FF99CC"/>
                </a:solidFill>
              </a:rPr>
              <a:t>保健分野以外の役割</a:t>
            </a:r>
            <a:r>
              <a:rPr lang="ja-JP" altLang="en-US" dirty="0"/>
              <a:t>の方が</a:t>
            </a:r>
            <a:r>
              <a:rPr lang="ja-JP" altLang="en-US" dirty="0">
                <a:solidFill>
                  <a:srgbClr val="FF99CC"/>
                </a:solidFill>
              </a:rPr>
              <a:t>効果的</a:t>
            </a:r>
            <a:r>
              <a:rPr lang="ja-JP" altLang="en-US" dirty="0"/>
              <a:t>なこともあり得る。こうした分野の枠を超えた　　保健活動の支援における保健衛生分野の重要な役割を</a:t>
            </a:r>
            <a:r>
              <a:rPr lang="ja-JP" altLang="en-US" dirty="0">
                <a:solidFill>
                  <a:srgbClr val="FF99CC"/>
                </a:solidFill>
              </a:rPr>
              <a:t>行政府はよく理解する必要がある。</a:t>
            </a:r>
          </a:p>
        </p:txBody>
      </p:sp>
      <p:sp>
        <p:nvSpPr>
          <p:cNvPr id="7" name="角丸四角形吹き出し 6"/>
          <p:cNvSpPr/>
          <p:nvPr/>
        </p:nvSpPr>
        <p:spPr bwMode="auto">
          <a:xfrm>
            <a:off x="1621766" y="3338398"/>
            <a:ext cx="7746521" cy="612934"/>
          </a:xfrm>
          <a:prstGeom prst="wedgeRoundRectCallout">
            <a:avLst>
              <a:gd name="adj1" fmla="val 16933"/>
              <a:gd name="adj2" fmla="val 94263"/>
              <a:gd name="adj3" fmla="val 16667"/>
            </a:avLst>
          </a:prstGeom>
          <a:solidFill>
            <a:schemeClr val="bg1">
              <a:lumMod val="65000"/>
              <a:lumOff val="35000"/>
            </a:schemeClr>
          </a:solidFill>
          <a:ln w="38100" cap="flat" cmpd="dbl" algn="ctr">
            <a:solidFill>
              <a:srgbClr val="FF99FF"/>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地域住民</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のチカラで</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rPr>
              <a:t>健康な居場所づくり</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itchFamily="49" charset="-128"/>
              <a:ea typeface="HG創英角ﾎﾟｯﾌﾟ体" pitchFamily="49" charset="-128"/>
              <a:cs typeface="+mn-cs"/>
            </a:endParaRPr>
          </a:p>
        </p:txBody>
      </p:sp>
      <p:cxnSp>
        <p:nvCxnSpPr>
          <p:cNvPr id="3" name="直線コネクタ 2"/>
          <p:cNvCxnSpPr/>
          <p:nvPr/>
        </p:nvCxnSpPr>
        <p:spPr bwMode="auto">
          <a:xfrm>
            <a:off x="4955059" y="4720281"/>
            <a:ext cx="3756455" cy="0"/>
          </a:xfrm>
          <a:prstGeom prst="line">
            <a:avLst/>
          </a:prstGeom>
          <a:solidFill>
            <a:schemeClr val="accent1"/>
          </a:solidFill>
          <a:ln w="38100" cap="flat" cmpd="sng" algn="ctr">
            <a:solidFill>
              <a:srgbClr val="CC00FF"/>
            </a:solidFill>
            <a:prstDash val="solid"/>
            <a:round/>
            <a:headEnd type="none" w="med" len="med"/>
            <a:tailEnd type="none" w="med" len="med"/>
          </a:ln>
          <a:effectLst/>
        </p:spPr>
      </p:cxnSp>
    </p:spTree>
    <p:extLst>
      <p:ext uri="{BB962C8B-B14F-4D97-AF65-F5344CB8AC3E}">
        <p14:creationId xmlns:p14="http://schemas.microsoft.com/office/powerpoint/2010/main" val="1741175455"/>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p:txBody>
          <a:bodyPr/>
          <a:lstStyle/>
          <a:p>
            <a:r>
              <a:rPr lang="ja-JP" altLang="en-US" dirty="0"/>
              <a:t>従来（指導型）の健康教育</a:t>
            </a:r>
            <a:br>
              <a:rPr lang="en-US" altLang="ja-JP" dirty="0"/>
            </a:br>
            <a:r>
              <a:rPr lang="ja-JP" altLang="en-US" dirty="0"/>
              <a:t>（日本的健康づくり）</a:t>
            </a:r>
          </a:p>
        </p:txBody>
      </p:sp>
      <p:sp>
        <p:nvSpPr>
          <p:cNvPr id="915491" name="Line 35"/>
          <p:cNvSpPr>
            <a:spLocks noChangeShapeType="1"/>
          </p:cNvSpPr>
          <p:nvPr/>
        </p:nvSpPr>
        <p:spPr bwMode="auto">
          <a:xfrm flipV="1">
            <a:off x="7014501" y="4367330"/>
            <a:ext cx="390525" cy="68262"/>
          </a:xfrm>
          <a:prstGeom prst="line">
            <a:avLst/>
          </a:prstGeom>
          <a:noFill/>
          <a:ln w="28575">
            <a:solidFill>
              <a:schemeClr val="tx1"/>
            </a:solidFill>
            <a:round/>
            <a:headEnd/>
            <a:tailEnd type="triangle" w="med" len="me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15493" name="Rectangle 37"/>
          <p:cNvSpPr>
            <a:spLocks noChangeAspect="1" noChangeArrowheads="1"/>
          </p:cNvSpPr>
          <p:nvPr/>
        </p:nvSpPr>
        <p:spPr bwMode="auto">
          <a:xfrm>
            <a:off x="779078" y="1581112"/>
            <a:ext cx="215443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地域保健関係者</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grpSp>
        <p:nvGrpSpPr>
          <p:cNvPr id="4" name="Group 40"/>
          <p:cNvGrpSpPr>
            <a:grpSpLocks noChangeAspect="1"/>
          </p:cNvGrpSpPr>
          <p:nvPr/>
        </p:nvGrpSpPr>
        <p:grpSpPr bwMode="auto">
          <a:xfrm>
            <a:off x="364046" y="3347999"/>
            <a:ext cx="973139" cy="1257300"/>
            <a:chOff x="4577" y="6375"/>
            <a:chExt cx="826" cy="1200"/>
          </a:xfrm>
        </p:grpSpPr>
        <p:sp>
          <p:nvSpPr>
            <p:cNvPr id="915497" name="Freeform 41"/>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close/>
                </a:path>
              </a:pathLst>
            </a:custGeom>
            <a:gradFill rotWithShape="1">
              <a:gsLst>
                <a:gs pos="0">
                  <a:srgbClr val="969696">
                    <a:alpha val="89999"/>
                  </a:srgbClr>
                </a:gs>
                <a:gs pos="100000">
                  <a:srgbClr val="969696">
                    <a:gamma/>
                    <a:shade val="46275"/>
                    <a:invGamma/>
                  </a:srgbClr>
                </a:gs>
              </a:gsLst>
              <a:path path="rect">
                <a:fillToRect l="50000" t="50000" r="50000" b="50000"/>
              </a:path>
            </a:gra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15498" name="Freeform 42"/>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path>
              </a:pathLst>
            </a:custGeom>
            <a:solidFill>
              <a:srgbClr val="FFFF00">
                <a:alpha val="89999"/>
              </a:srgbClr>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915499" name="AutoShape 43"/>
          <p:cNvSpPr>
            <a:spLocks noChangeArrowheads="1"/>
          </p:cNvSpPr>
          <p:nvPr/>
        </p:nvSpPr>
        <p:spPr bwMode="auto">
          <a:xfrm>
            <a:off x="765199" y="2238808"/>
            <a:ext cx="3203486" cy="919401"/>
          </a:xfrm>
          <a:prstGeom prst="wedgeRoundRectCallout">
            <a:avLst>
              <a:gd name="adj1" fmla="val -39364"/>
              <a:gd name="adj2" fmla="val 82634"/>
              <a:gd name="adj3" fmla="val 16667"/>
            </a:avLst>
          </a:prstGeom>
          <a:noFill/>
          <a:ln w="9525" algn="ctr">
            <a:solidFill>
              <a:schemeClr val="tx1"/>
            </a:solidFill>
            <a:miter lim="800000"/>
            <a:headEnd/>
            <a:tailEnd/>
          </a:ln>
          <a:effectLst/>
        </p:spPr>
        <p:txBody>
          <a:bodyPr wrap="square" lIns="0" tIns="0" rIns="0" bIns="0" anchor="ctr" anchorCtr="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健診受けた？？</a:t>
            </a:r>
            <a:endParaRPr kumimoji="1" lang="en-US" altLang="ja-JP"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飲み過ぎ、食べ過ぎ、運動不足</a:t>
            </a:r>
            <a:endParaRPr kumimoji="1" lang="en-US" altLang="ja-JP"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心配事は、誰かに相談を</a:t>
            </a:r>
            <a:endParaRPr kumimoji="1" lang="en-US" altLang="ja-JP" sz="1800" b="0"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p:txBody>
      </p:sp>
      <p:sp>
        <p:nvSpPr>
          <p:cNvPr id="46" name="Line 58"/>
          <p:cNvSpPr>
            <a:spLocks noChangeShapeType="1"/>
          </p:cNvSpPr>
          <p:nvPr/>
        </p:nvSpPr>
        <p:spPr bwMode="auto">
          <a:xfrm flipV="1">
            <a:off x="1121285" y="5211890"/>
            <a:ext cx="6167437" cy="904875"/>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7" name="Line 59"/>
          <p:cNvSpPr>
            <a:spLocks noChangeShapeType="1"/>
          </p:cNvSpPr>
          <p:nvPr/>
        </p:nvSpPr>
        <p:spPr bwMode="auto">
          <a:xfrm>
            <a:off x="1105409" y="6116755"/>
            <a:ext cx="6192000" cy="0"/>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8" name="Freeform 61"/>
          <p:cNvSpPr>
            <a:spLocks/>
          </p:cNvSpPr>
          <p:nvPr/>
        </p:nvSpPr>
        <p:spPr bwMode="auto">
          <a:xfrm>
            <a:off x="5840922" y="5403977"/>
            <a:ext cx="725488" cy="708025"/>
          </a:xfrm>
          <a:custGeom>
            <a:avLst/>
            <a:gdLst/>
            <a:ahLst/>
            <a:cxnLst>
              <a:cxn ang="0">
                <a:pos x="1707" y="3007"/>
              </a:cxn>
              <a:cxn ang="0">
                <a:pos x="1634" y="2623"/>
              </a:cxn>
              <a:cxn ang="0">
                <a:pos x="235" y="2650"/>
              </a:cxn>
              <a:cxn ang="0">
                <a:pos x="235" y="3061"/>
              </a:cxn>
              <a:cxn ang="0">
                <a:pos x="1643" y="3034"/>
              </a:cxn>
              <a:cxn ang="0">
                <a:pos x="1643" y="2138"/>
              </a:cxn>
              <a:cxn ang="0">
                <a:pos x="235" y="2074"/>
              </a:cxn>
              <a:cxn ang="0">
                <a:pos x="235" y="2495"/>
              </a:cxn>
              <a:cxn ang="0">
                <a:pos x="1643" y="2431"/>
              </a:cxn>
              <a:cxn ang="0">
                <a:pos x="1643" y="1498"/>
              </a:cxn>
              <a:cxn ang="0">
                <a:pos x="235" y="1461"/>
              </a:cxn>
              <a:cxn ang="0">
                <a:pos x="235" y="1909"/>
              </a:cxn>
              <a:cxn ang="0">
                <a:pos x="1643" y="1882"/>
              </a:cxn>
              <a:cxn ang="0">
                <a:pos x="1606" y="831"/>
              </a:cxn>
              <a:cxn ang="0">
                <a:pos x="262" y="794"/>
              </a:cxn>
              <a:cxn ang="0">
                <a:pos x="235" y="1306"/>
              </a:cxn>
              <a:cxn ang="0">
                <a:pos x="1606" y="1242"/>
              </a:cxn>
              <a:cxn ang="0">
                <a:pos x="1606" y="181"/>
              </a:cxn>
              <a:cxn ang="0">
                <a:pos x="262" y="154"/>
              </a:cxn>
              <a:cxn ang="0">
                <a:pos x="262" y="639"/>
              </a:cxn>
              <a:cxn ang="0">
                <a:pos x="1606" y="602"/>
              </a:cxn>
              <a:cxn ang="0">
                <a:pos x="1678" y="246"/>
              </a:cxn>
            </a:cxnLst>
            <a:rect l="0" t="0" r="r" b="b"/>
            <a:pathLst>
              <a:path w="1879" h="3188">
                <a:moveTo>
                  <a:pt x="1707" y="3007"/>
                </a:moveTo>
                <a:cubicBezTo>
                  <a:pt x="1695" y="2943"/>
                  <a:pt x="1879" y="2682"/>
                  <a:pt x="1634" y="2623"/>
                </a:cubicBezTo>
                <a:cubicBezTo>
                  <a:pt x="1389" y="2564"/>
                  <a:pt x="468" y="2577"/>
                  <a:pt x="235" y="2650"/>
                </a:cubicBezTo>
                <a:cubicBezTo>
                  <a:pt x="2" y="2723"/>
                  <a:pt x="0" y="2997"/>
                  <a:pt x="235" y="3061"/>
                </a:cubicBezTo>
                <a:cubicBezTo>
                  <a:pt x="470" y="3125"/>
                  <a:pt x="1408" y="3188"/>
                  <a:pt x="1643" y="3034"/>
                </a:cubicBezTo>
                <a:cubicBezTo>
                  <a:pt x="1878" y="2880"/>
                  <a:pt x="1878" y="2298"/>
                  <a:pt x="1643" y="2138"/>
                </a:cubicBezTo>
                <a:cubicBezTo>
                  <a:pt x="1408" y="1978"/>
                  <a:pt x="470" y="2014"/>
                  <a:pt x="235" y="2074"/>
                </a:cubicBezTo>
                <a:cubicBezTo>
                  <a:pt x="0" y="2134"/>
                  <a:pt x="0" y="2436"/>
                  <a:pt x="235" y="2495"/>
                </a:cubicBezTo>
                <a:cubicBezTo>
                  <a:pt x="470" y="2554"/>
                  <a:pt x="1408" y="2597"/>
                  <a:pt x="1643" y="2431"/>
                </a:cubicBezTo>
                <a:cubicBezTo>
                  <a:pt x="1878" y="2265"/>
                  <a:pt x="1878" y="1660"/>
                  <a:pt x="1643" y="1498"/>
                </a:cubicBezTo>
                <a:cubicBezTo>
                  <a:pt x="1408" y="1336"/>
                  <a:pt x="470" y="1393"/>
                  <a:pt x="235" y="1461"/>
                </a:cubicBezTo>
                <a:cubicBezTo>
                  <a:pt x="0" y="1529"/>
                  <a:pt x="0" y="1839"/>
                  <a:pt x="235" y="1909"/>
                </a:cubicBezTo>
                <a:cubicBezTo>
                  <a:pt x="470" y="1979"/>
                  <a:pt x="1414" y="2062"/>
                  <a:pt x="1643" y="1882"/>
                </a:cubicBezTo>
                <a:cubicBezTo>
                  <a:pt x="1872" y="1702"/>
                  <a:pt x="1836" y="1012"/>
                  <a:pt x="1606" y="831"/>
                </a:cubicBezTo>
                <a:cubicBezTo>
                  <a:pt x="1376" y="650"/>
                  <a:pt x="490" y="715"/>
                  <a:pt x="262" y="794"/>
                </a:cubicBezTo>
                <a:cubicBezTo>
                  <a:pt x="34" y="873"/>
                  <a:pt x="11" y="1231"/>
                  <a:pt x="235" y="1306"/>
                </a:cubicBezTo>
                <a:cubicBezTo>
                  <a:pt x="459" y="1381"/>
                  <a:pt x="1378" y="1429"/>
                  <a:pt x="1606" y="1242"/>
                </a:cubicBezTo>
                <a:cubicBezTo>
                  <a:pt x="1834" y="1055"/>
                  <a:pt x="1830" y="362"/>
                  <a:pt x="1606" y="181"/>
                </a:cubicBezTo>
                <a:cubicBezTo>
                  <a:pt x="1382" y="0"/>
                  <a:pt x="486" y="78"/>
                  <a:pt x="262" y="154"/>
                </a:cubicBezTo>
                <a:cubicBezTo>
                  <a:pt x="38" y="230"/>
                  <a:pt x="38" y="564"/>
                  <a:pt x="262" y="639"/>
                </a:cubicBezTo>
                <a:cubicBezTo>
                  <a:pt x="486" y="714"/>
                  <a:pt x="1370" y="668"/>
                  <a:pt x="1606" y="602"/>
                </a:cubicBezTo>
                <a:cubicBezTo>
                  <a:pt x="1842" y="536"/>
                  <a:pt x="1663" y="320"/>
                  <a:pt x="1678" y="246"/>
                </a:cubicBezTo>
              </a:path>
            </a:pathLst>
          </a:custGeom>
          <a:noFill/>
          <a:ln w="22225" cap="flat" cmpd="sng">
            <a:solidFill>
              <a:srgbClr val="66FF33"/>
            </a:solid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9" name="Rectangle 5"/>
          <p:cNvSpPr>
            <a:spLocks noChangeAspect="1" noChangeArrowheads="1"/>
          </p:cNvSpPr>
          <p:nvPr/>
        </p:nvSpPr>
        <p:spPr bwMode="auto">
          <a:xfrm>
            <a:off x="2913076" y="6273319"/>
            <a:ext cx="3608360" cy="276999"/>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（島内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1987</a:t>
            </a:r>
            <a:r>
              <a:rPr kumimoji="1" lang="ja-JP" altLang="en-US" sz="1800" b="0"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吉田・藤内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1995</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を改変）</a:t>
            </a:r>
            <a:endPar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itchFamily="18" charset="0"/>
              <a:ea typeface="ＭＳ 明朝" charset="-128"/>
              <a:cs typeface="+mn-cs"/>
            </a:endParaRPr>
          </a:p>
        </p:txBody>
      </p:sp>
      <p:sp>
        <p:nvSpPr>
          <p:cNvPr id="52" name="Oval 34"/>
          <p:cNvSpPr>
            <a:spLocks noChangeAspect="1" noChangeArrowheads="1"/>
          </p:cNvSpPr>
          <p:nvPr/>
        </p:nvSpPr>
        <p:spPr bwMode="auto">
          <a:xfrm>
            <a:off x="5342447" y="3889502"/>
            <a:ext cx="1635125" cy="1446213"/>
          </a:xfrm>
          <a:prstGeom prst="ellipse">
            <a:avLst/>
          </a:prstGeom>
          <a:gradFill rotWithShape="1">
            <a:gsLst>
              <a:gs pos="0">
                <a:srgbClr val="FFFF00">
                  <a:alpha val="50000"/>
                </a:srgbClr>
              </a:gs>
              <a:gs pos="100000">
                <a:srgbClr val="D1CC00"/>
              </a:gs>
            </a:gsLst>
            <a:path path="shape">
              <a:fillToRect l="50000" t="50000" r="50000" b="50000"/>
            </a:path>
          </a:gradFill>
          <a:ln w="9525">
            <a:solidFill>
              <a:srgbClr val="FFFF00"/>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81" name="図 8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83" name="Rectangle 81"/>
          <p:cNvSpPr>
            <a:spLocks noChangeAspect="1" noChangeArrowheads="1"/>
          </p:cNvSpPr>
          <p:nvPr/>
        </p:nvSpPr>
        <p:spPr bwMode="auto">
          <a:xfrm rot="21018161">
            <a:off x="5514801" y="4150934"/>
            <a:ext cx="1290418" cy="923330"/>
          </a:xfrm>
          <a:prstGeom prst="rect">
            <a:avLst/>
          </a:prstGeom>
          <a:no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誰もが</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かかえる</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生きづらさ</a:t>
            </a:r>
          </a:p>
        </p:txBody>
      </p:sp>
      <p:sp>
        <p:nvSpPr>
          <p:cNvPr id="22" name="Rectangle 35"/>
          <p:cNvSpPr>
            <a:spLocks noChangeAspect="1" noChangeArrowheads="1"/>
          </p:cNvSpPr>
          <p:nvPr/>
        </p:nvSpPr>
        <p:spPr bwMode="auto">
          <a:xfrm>
            <a:off x="3883535" y="3295768"/>
            <a:ext cx="1179512" cy="369332"/>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本人</a:t>
            </a:r>
          </a:p>
        </p:txBody>
      </p:sp>
      <p:sp>
        <p:nvSpPr>
          <p:cNvPr id="23" name="Line 54"/>
          <p:cNvSpPr>
            <a:spLocks noChangeShapeType="1"/>
          </p:cNvSpPr>
          <p:nvPr/>
        </p:nvSpPr>
        <p:spPr bwMode="auto">
          <a:xfrm>
            <a:off x="4523298" y="3700580"/>
            <a:ext cx="211138" cy="500062"/>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4" name="Rectangle 3"/>
          <p:cNvSpPr>
            <a:spLocks noChangeAspect="1" noChangeArrowheads="1"/>
          </p:cNvSpPr>
          <p:nvPr/>
        </p:nvSpPr>
        <p:spPr bwMode="auto">
          <a:xfrm>
            <a:off x="5971454" y="1751792"/>
            <a:ext cx="4018729" cy="738664"/>
          </a:xfrm>
          <a:prstGeom prst="rect">
            <a:avLst/>
          </a:prstGeom>
          <a:solidFill>
            <a:schemeClr val="bg1"/>
          </a:solid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目指すのは</a:t>
            </a:r>
            <a:endParaRPr kumimoji="1" lang="en-US" altLang="ja-JP"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病気に、障がいにならない人生</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25" name="Freeform 40"/>
          <p:cNvSpPr>
            <a:spLocks noChangeAspect="1"/>
          </p:cNvSpPr>
          <p:nvPr/>
        </p:nvSpPr>
        <p:spPr bwMode="auto">
          <a:xfrm>
            <a:off x="4463740" y="4381564"/>
            <a:ext cx="933450" cy="1190625"/>
          </a:xfrm>
          <a:custGeom>
            <a:avLst/>
            <a:gdLst/>
            <a:ahLst/>
            <a:cxnLst>
              <a:cxn ang="0">
                <a:pos x="481" y="0"/>
              </a:cxn>
              <a:cxn ang="0">
                <a:pos x="390" y="0"/>
              </a:cxn>
              <a:cxn ang="0">
                <a:pos x="330" y="0"/>
              </a:cxn>
              <a:cxn ang="0">
                <a:pos x="270" y="60"/>
              </a:cxn>
              <a:cxn ang="0">
                <a:pos x="240" y="135"/>
              </a:cxn>
              <a:cxn ang="0">
                <a:pos x="210" y="225"/>
              </a:cxn>
              <a:cxn ang="0">
                <a:pos x="300" y="225"/>
              </a:cxn>
              <a:cxn ang="0">
                <a:pos x="315" y="255"/>
              </a:cxn>
              <a:cxn ang="0">
                <a:pos x="270" y="255"/>
              </a:cxn>
              <a:cxn ang="0">
                <a:pos x="240" y="315"/>
              </a:cxn>
              <a:cxn ang="0">
                <a:pos x="195" y="420"/>
              </a:cxn>
              <a:cxn ang="0">
                <a:pos x="180" y="585"/>
              </a:cxn>
              <a:cxn ang="0">
                <a:pos x="180" y="615"/>
              </a:cxn>
              <a:cxn ang="0">
                <a:pos x="180" y="705"/>
              </a:cxn>
              <a:cxn ang="0">
                <a:pos x="180" y="780"/>
              </a:cxn>
              <a:cxn ang="0">
                <a:pos x="60" y="1005"/>
              </a:cxn>
              <a:cxn ang="0">
                <a:pos x="30" y="1005"/>
              </a:cxn>
              <a:cxn ang="0">
                <a:pos x="0" y="1080"/>
              </a:cxn>
              <a:cxn ang="0">
                <a:pos x="60" y="1080"/>
              </a:cxn>
              <a:cxn ang="0">
                <a:pos x="135" y="1140"/>
              </a:cxn>
              <a:cxn ang="0">
                <a:pos x="210" y="1125"/>
              </a:cxn>
              <a:cxn ang="0">
                <a:pos x="195" y="1095"/>
              </a:cxn>
              <a:cxn ang="0">
                <a:pos x="135" y="1065"/>
              </a:cxn>
              <a:cxn ang="0">
                <a:pos x="150" y="1065"/>
              </a:cxn>
              <a:cxn ang="0">
                <a:pos x="315" y="780"/>
              </a:cxn>
              <a:cxn ang="0">
                <a:pos x="390" y="765"/>
              </a:cxn>
              <a:cxn ang="0">
                <a:pos x="390" y="975"/>
              </a:cxn>
              <a:cxn ang="0">
                <a:pos x="390" y="1005"/>
              </a:cxn>
              <a:cxn ang="0">
                <a:pos x="375" y="1065"/>
              </a:cxn>
              <a:cxn ang="0">
                <a:pos x="421" y="1080"/>
              </a:cxn>
              <a:cxn ang="0">
                <a:pos x="511" y="1080"/>
              </a:cxn>
              <a:cxn ang="0">
                <a:pos x="601" y="1035"/>
              </a:cxn>
              <a:cxn ang="0">
                <a:pos x="496" y="1005"/>
              </a:cxn>
              <a:cxn ang="0">
                <a:pos x="556" y="765"/>
              </a:cxn>
              <a:cxn ang="0">
                <a:pos x="390" y="600"/>
              </a:cxn>
              <a:cxn ang="0">
                <a:pos x="421" y="480"/>
              </a:cxn>
              <a:cxn ang="0">
                <a:pos x="481" y="480"/>
              </a:cxn>
              <a:cxn ang="0">
                <a:pos x="571" y="495"/>
              </a:cxn>
              <a:cxn ang="0">
                <a:pos x="721" y="360"/>
              </a:cxn>
              <a:cxn ang="0">
                <a:pos x="751" y="345"/>
              </a:cxn>
              <a:cxn ang="0">
                <a:pos x="751" y="300"/>
              </a:cxn>
              <a:cxn ang="0">
                <a:pos x="796" y="195"/>
              </a:cxn>
              <a:cxn ang="0">
                <a:pos x="736" y="240"/>
              </a:cxn>
              <a:cxn ang="0">
                <a:pos x="691" y="300"/>
              </a:cxn>
              <a:cxn ang="0">
                <a:pos x="556" y="420"/>
              </a:cxn>
              <a:cxn ang="0">
                <a:pos x="511" y="375"/>
              </a:cxn>
              <a:cxn ang="0">
                <a:pos x="436" y="315"/>
              </a:cxn>
              <a:cxn ang="0">
                <a:pos x="421" y="300"/>
              </a:cxn>
              <a:cxn ang="0">
                <a:pos x="481" y="255"/>
              </a:cxn>
              <a:cxn ang="0">
                <a:pos x="496" y="225"/>
              </a:cxn>
              <a:cxn ang="0">
                <a:pos x="511" y="180"/>
              </a:cxn>
              <a:cxn ang="0">
                <a:pos x="496" y="120"/>
              </a:cxn>
              <a:cxn ang="0">
                <a:pos x="511" y="75"/>
              </a:cxn>
              <a:cxn ang="0">
                <a:pos x="541" y="60"/>
              </a:cxn>
              <a:cxn ang="0">
                <a:pos x="496" y="15"/>
              </a:cxn>
            </a:cxnLst>
            <a:rect l="0" t="0" r="r" b="b"/>
            <a:pathLst>
              <a:path w="796" h="1140">
                <a:moveTo>
                  <a:pt x="496" y="15"/>
                </a:moveTo>
                <a:lnTo>
                  <a:pt x="481" y="0"/>
                </a:lnTo>
                <a:lnTo>
                  <a:pt x="436" y="0"/>
                </a:lnTo>
                <a:lnTo>
                  <a:pt x="390" y="0"/>
                </a:lnTo>
                <a:lnTo>
                  <a:pt x="360" y="0"/>
                </a:lnTo>
                <a:lnTo>
                  <a:pt x="330" y="0"/>
                </a:lnTo>
                <a:lnTo>
                  <a:pt x="300" y="45"/>
                </a:lnTo>
                <a:lnTo>
                  <a:pt x="270" y="60"/>
                </a:lnTo>
                <a:lnTo>
                  <a:pt x="255" y="75"/>
                </a:lnTo>
                <a:lnTo>
                  <a:pt x="240" y="135"/>
                </a:lnTo>
                <a:lnTo>
                  <a:pt x="240" y="180"/>
                </a:lnTo>
                <a:lnTo>
                  <a:pt x="210" y="225"/>
                </a:lnTo>
                <a:lnTo>
                  <a:pt x="270" y="225"/>
                </a:lnTo>
                <a:lnTo>
                  <a:pt x="300" y="225"/>
                </a:lnTo>
                <a:lnTo>
                  <a:pt x="315" y="240"/>
                </a:lnTo>
                <a:lnTo>
                  <a:pt x="315" y="255"/>
                </a:lnTo>
                <a:lnTo>
                  <a:pt x="270" y="240"/>
                </a:lnTo>
                <a:lnTo>
                  <a:pt x="270" y="255"/>
                </a:lnTo>
                <a:lnTo>
                  <a:pt x="255" y="300"/>
                </a:lnTo>
                <a:lnTo>
                  <a:pt x="240" y="315"/>
                </a:lnTo>
                <a:lnTo>
                  <a:pt x="210" y="360"/>
                </a:lnTo>
                <a:lnTo>
                  <a:pt x="195" y="420"/>
                </a:lnTo>
                <a:lnTo>
                  <a:pt x="180" y="495"/>
                </a:lnTo>
                <a:lnTo>
                  <a:pt x="180" y="585"/>
                </a:lnTo>
                <a:lnTo>
                  <a:pt x="195" y="585"/>
                </a:lnTo>
                <a:lnTo>
                  <a:pt x="180" y="615"/>
                </a:lnTo>
                <a:lnTo>
                  <a:pt x="180" y="660"/>
                </a:lnTo>
                <a:lnTo>
                  <a:pt x="180" y="705"/>
                </a:lnTo>
                <a:lnTo>
                  <a:pt x="180" y="735"/>
                </a:lnTo>
                <a:lnTo>
                  <a:pt x="180" y="780"/>
                </a:lnTo>
                <a:lnTo>
                  <a:pt x="150" y="885"/>
                </a:lnTo>
                <a:lnTo>
                  <a:pt x="60" y="1005"/>
                </a:lnTo>
                <a:lnTo>
                  <a:pt x="75" y="1020"/>
                </a:lnTo>
                <a:lnTo>
                  <a:pt x="30" y="1005"/>
                </a:lnTo>
                <a:lnTo>
                  <a:pt x="15" y="1020"/>
                </a:lnTo>
                <a:lnTo>
                  <a:pt x="0" y="1080"/>
                </a:lnTo>
                <a:lnTo>
                  <a:pt x="15" y="1095"/>
                </a:lnTo>
                <a:lnTo>
                  <a:pt x="60" y="1080"/>
                </a:lnTo>
                <a:lnTo>
                  <a:pt x="120" y="1125"/>
                </a:lnTo>
                <a:lnTo>
                  <a:pt x="135" y="1140"/>
                </a:lnTo>
                <a:lnTo>
                  <a:pt x="150" y="1140"/>
                </a:lnTo>
                <a:lnTo>
                  <a:pt x="210" y="1125"/>
                </a:lnTo>
                <a:lnTo>
                  <a:pt x="195" y="1125"/>
                </a:lnTo>
                <a:lnTo>
                  <a:pt x="195" y="1095"/>
                </a:lnTo>
                <a:lnTo>
                  <a:pt x="150" y="1080"/>
                </a:lnTo>
                <a:lnTo>
                  <a:pt x="135" y="1065"/>
                </a:lnTo>
                <a:lnTo>
                  <a:pt x="135" y="1035"/>
                </a:lnTo>
                <a:lnTo>
                  <a:pt x="150" y="1065"/>
                </a:lnTo>
                <a:lnTo>
                  <a:pt x="255" y="915"/>
                </a:lnTo>
                <a:lnTo>
                  <a:pt x="315" y="780"/>
                </a:lnTo>
                <a:lnTo>
                  <a:pt x="330" y="720"/>
                </a:lnTo>
                <a:lnTo>
                  <a:pt x="390" y="765"/>
                </a:lnTo>
                <a:lnTo>
                  <a:pt x="436" y="795"/>
                </a:lnTo>
                <a:lnTo>
                  <a:pt x="390" y="975"/>
                </a:lnTo>
                <a:lnTo>
                  <a:pt x="421" y="975"/>
                </a:lnTo>
                <a:lnTo>
                  <a:pt x="390" y="1005"/>
                </a:lnTo>
                <a:lnTo>
                  <a:pt x="375" y="1020"/>
                </a:lnTo>
                <a:lnTo>
                  <a:pt x="375" y="1065"/>
                </a:lnTo>
                <a:lnTo>
                  <a:pt x="390" y="1080"/>
                </a:lnTo>
                <a:lnTo>
                  <a:pt x="421" y="1080"/>
                </a:lnTo>
                <a:lnTo>
                  <a:pt x="436" y="1065"/>
                </a:lnTo>
                <a:lnTo>
                  <a:pt x="511" y="1080"/>
                </a:lnTo>
                <a:lnTo>
                  <a:pt x="601" y="1065"/>
                </a:lnTo>
                <a:lnTo>
                  <a:pt x="601" y="1035"/>
                </a:lnTo>
                <a:lnTo>
                  <a:pt x="556" y="1020"/>
                </a:lnTo>
                <a:lnTo>
                  <a:pt x="496" y="1005"/>
                </a:lnTo>
                <a:lnTo>
                  <a:pt x="511" y="1005"/>
                </a:lnTo>
                <a:lnTo>
                  <a:pt x="556" y="765"/>
                </a:lnTo>
                <a:lnTo>
                  <a:pt x="541" y="720"/>
                </a:lnTo>
                <a:lnTo>
                  <a:pt x="390" y="600"/>
                </a:lnTo>
                <a:lnTo>
                  <a:pt x="421" y="540"/>
                </a:lnTo>
                <a:lnTo>
                  <a:pt x="421" y="480"/>
                </a:lnTo>
                <a:lnTo>
                  <a:pt x="481" y="525"/>
                </a:lnTo>
                <a:lnTo>
                  <a:pt x="481" y="480"/>
                </a:lnTo>
                <a:lnTo>
                  <a:pt x="541" y="495"/>
                </a:lnTo>
                <a:lnTo>
                  <a:pt x="571" y="495"/>
                </a:lnTo>
                <a:lnTo>
                  <a:pt x="661" y="420"/>
                </a:lnTo>
                <a:lnTo>
                  <a:pt x="721" y="360"/>
                </a:lnTo>
                <a:lnTo>
                  <a:pt x="751" y="360"/>
                </a:lnTo>
                <a:lnTo>
                  <a:pt x="751" y="345"/>
                </a:lnTo>
                <a:lnTo>
                  <a:pt x="751" y="315"/>
                </a:lnTo>
                <a:lnTo>
                  <a:pt x="751" y="300"/>
                </a:lnTo>
                <a:lnTo>
                  <a:pt x="781" y="255"/>
                </a:lnTo>
                <a:lnTo>
                  <a:pt x="796" y="195"/>
                </a:lnTo>
                <a:lnTo>
                  <a:pt x="781" y="195"/>
                </a:lnTo>
                <a:lnTo>
                  <a:pt x="736" y="240"/>
                </a:lnTo>
                <a:lnTo>
                  <a:pt x="721" y="285"/>
                </a:lnTo>
                <a:lnTo>
                  <a:pt x="691" y="300"/>
                </a:lnTo>
                <a:lnTo>
                  <a:pt x="631" y="345"/>
                </a:lnTo>
                <a:lnTo>
                  <a:pt x="556" y="420"/>
                </a:lnTo>
                <a:lnTo>
                  <a:pt x="496" y="405"/>
                </a:lnTo>
                <a:lnTo>
                  <a:pt x="511" y="375"/>
                </a:lnTo>
                <a:lnTo>
                  <a:pt x="451" y="360"/>
                </a:lnTo>
                <a:lnTo>
                  <a:pt x="436" y="315"/>
                </a:lnTo>
                <a:lnTo>
                  <a:pt x="436" y="300"/>
                </a:lnTo>
                <a:lnTo>
                  <a:pt x="421" y="300"/>
                </a:lnTo>
                <a:lnTo>
                  <a:pt x="436" y="255"/>
                </a:lnTo>
                <a:lnTo>
                  <a:pt x="481" y="255"/>
                </a:lnTo>
                <a:lnTo>
                  <a:pt x="496" y="255"/>
                </a:lnTo>
                <a:lnTo>
                  <a:pt x="496" y="225"/>
                </a:lnTo>
                <a:lnTo>
                  <a:pt x="496" y="195"/>
                </a:lnTo>
                <a:lnTo>
                  <a:pt x="511" y="180"/>
                </a:lnTo>
                <a:lnTo>
                  <a:pt x="496" y="135"/>
                </a:lnTo>
                <a:lnTo>
                  <a:pt x="496" y="120"/>
                </a:lnTo>
                <a:lnTo>
                  <a:pt x="496" y="105"/>
                </a:lnTo>
                <a:lnTo>
                  <a:pt x="511" y="75"/>
                </a:lnTo>
                <a:lnTo>
                  <a:pt x="541" y="75"/>
                </a:lnTo>
                <a:lnTo>
                  <a:pt x="541" y="60"/>
                </a:lnTo>
                <a:lnTo>
                  <a:pt x="511" y="45"/>
                </a:lnTo>
                <a:lnTo>
                  <a:pt x="496" y="15"/>
                </a:lnTo>
                <a:close/>
              </a:path>
            </a:pathLst>
          </a:custGeom>
          <a:solidFill>
            <a:srgbClr val="00FF0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 name="図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3630" y="3042606"/>
            <a:ext cx="2934692" cy="1919184"/>
          </a:xfrm>
          <a:prstGeom prst="rect">
            <a:avLst/>
          </a:prstGeom>
        </p:spPr>
      </p:pic>
      <p:sp>
        <p:nvSpPr>
          <p:cNvPr id="3" name="テキスト ボックス 2"/>
          <p:cNvSpPr txBox="1"/>
          <p:nvPr/>
        </p:nvSpPr>
        <p:spPr>
          <a:xfrm>
            <a:off x="7231040" y="1563211"/>
            <a:ext cx="2956026" cy="464742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9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29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719266808"/>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15491"/>
                                        </p:tgtEl>
                                        <p:attrNameLst>
                                          <p:attrName>style.visibility</p:attrName>
                                        </p:attrNameLst>
                                      </p:cBhvr>
                                      <p:to>
                                        <p:strVal val="visible"/>
                                      </p:to>
                                    </p:set>
                                    <p:animEffect transition="in" filter="fade">
                                      <p:cBhvr>
                                        <p:cTn id="7" dur="1500"/>
                                        <p:tgtEl>
                                          <p:spTgt spid="91549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500"/>
                                        <p:tgtEl>
                                          <p:spTgt spid="2"/>
                                        </p:tgtEl>
                                      </p:cBhvr>
                                    </p:animEffect>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500"/>
                                        <p:tgtEl>
                                          <p:spTgt spid="24"/>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000"/>
                                        <p:tgtEl>
                                          <p:spTgt spid="23"/>
                                        </p:tgtEl>
                                      </p:cBhvr>
                                    </p:animEffect>
                                  </p:childTnLst>
                                </p:cTn>
                              </p:par>
                            </p:childTnLst>
                          </p:cTn>
                        </p:par>
                        <p:par>
                          <p:cTn id="25" fill="hold">
                            <p:stCondLst>
                              <p:cond delay="5000"/>
                            </p:stCondLst>
                            <p:childTnLst>
                              <p:par>
                                <p:cTn id="26" presetID="10"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15493"/>
                                        </p:tgtEl>
                                        <p:attrNameLst>
                                          <p:attrName>style.visibility</p:attrName>
                                        </p:attrNameLst>
                                      </p:cBhvr>
                                      <p:to>
                                        <p:strVal val="visible"/>
                                      </p:to>
                                    </p:set>
                                    <p:animEffect transition="in" filter="fade">
                                      <p:cBhvr>
                                        <p:cTn id="31" dur="1500"/>
                                        <p:tgtEl>
                                          <p:spTgt spid="91549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15499"/>
                                        </p:tgtEl>
                                        <p:attrNameLst>
                                          <p:attrName>style.visibility</p:attrName>
                                        </p:attrNameLst>
                                      </p:cBhvr>
                                      <p:to>
                                        <p:strVal val="visible"/>
                                      </p:to>
                                    </p:set>
                                    <p:animEffect transition="in" filter="fade">
                                      <p:cBhvr>
                                        <p:cTn id="34" dur="2000"/>
                                        <p:tgtEl>
                                          <p:spTgt spid="91549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91" grpId="0" animBg="1"/>
      <p:bldP spid="915493" grpId="0"/>
      <p:bldP spid="915499" grpId="0" animBg="1" autoUpdateAnimBg="0"/>
      <p:bldP spid="49" grpId="0"/>
      <p:bldP spid="22" grpId="0"/>
      <p:bldP spid="23" grpId="0" animBg="1"/>
      <p:bldP spid="24"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74739" y="3046230"/>
            <a:ext cx="2914677" cy="1906095"/>
          </a:xfrm>
          <a:prstGeom prst="rect">
            <a:avLst/>
          </a:prstGeom>
        </p:spPr>
      </p:pic>
      <p:sp>
        <p:nvSpPr>
          <p:cNvPr id="1055748" name="Rectangle 4"/>
          <p:cNvSpPr>
            <a:spLocks noChangeAspect="1" noChangeArrowheads="1"/>
          </p:cNvSpPr>
          <p:nvPr/>
        </p:nvSpPr>
        <p:spPr bwMode="auto">
          <a:xfrm>
            <a:off x="5244347" y="2244589"/>
            <a:ext cx="4802597"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めざすものは</a:t>
            </a:r>
            <a:r>
              <a:rPr kumimoji="1" lang="en-US" altLang="ja-JP"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Well-being</a:t>
            </a:r>
            <a:r>
              <a:rPr kumimoji="1" lang="ja-JP" altLang="en-US" sz="2400" b="0" i="0" u="none" strike="noStrike" kern="1200" cap="none" spc="0" normalizeH="0" baseline="0" noProof="0" dirty="0" err="1">
                <a:ln>
                  <a:noFill/>
                </a:ln>
                <a:solidFill>
                  <a:srgbClr val="FF99FF"/>
                </a:solidFill>
                <a:effectLst/>
                <a:uLnTx/>
                <a:uFillTx/>
                <a:latin typeface="ＭＳ Ｐゴシック" pitchFamily="50" charset="-128"/>
                <a:ea typeface="ＭＳ Ｐゴシック" pitchFamily="50" charset="-128"/>
                <a:cs typeface="+mn-cs"/>
              </a:rPr>
              <a:t>、</a:t>
            </a:r>
            <a:r>
              <a:rPr kumimoji="1" lang="en-US" altLang="ja-JP"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QOL</a:t>
            </a: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の向上</a:t>
            </a:r>
            <a:endParaRPr kumimoji="1" lang="ja-JP" altLang="en-US" sz="2400" b="0" i="0" u="none" strike="noStrike" kern="1200" cap="none" spc="0" normalizeH="0" baseline="0" noProof="0" dirty="0">
              <a:ln>
                <a:noFill/>
              </a:ln>
              <a:solidFill>
                <a:srgbClr val="FF99FF"/>
              </a:solidFill>
              <a:effectLst/>
              <a:uLnTx/>
              <a:uFillTx/>
              <a:latin typeface="Century" pitchFamily="18" charset="0"/>
              <a:ea typeface="ＭＳ Ｐゴシック" pitchFamily="50" charset="-128"/>
              <a:cs typeface="+mn-cs"/>
            </a:endParaRPr>
          </a:p>
        </p:txBody>
      </p:sp>
      <p:sp>
        <p:nvSpPr>
          <p:cNvPr id="2" name="角丸四角形 1"/>
          <p:cNvSpPr/>
          <p:nvPr/>
        </p:nvSpPr>
        <p:spPr bwMode="auto">
          <a:xfrm>
            <a:off x="82045" y="2162748"/>
            <a:ext cx="10152000" cy="4428000"/>
          </a:xfrm>
          <a:prstGeom prst="roundRect">
            <a:avLst/>
          </a:prstGeom>
          <a:noFill/>
          <a:ln w="4762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55784" name="Freeform 40"/>
          <p:cNvSpPr>
            <a:spLocks noChangeAspect="1"/>
          </p:cNvSpPr>
          <p:nvPr/>
        </p:nvSpPr>
        <p:spPr bwMode="auto">
          <a:xfrm>
            <a:off x="4463740" y="4381564"/>
            <a:ext cx="933450" cy="1190625"/>
          </a:xfrm>
          <a:custGeom>
            <a:avLst/>
            <a:gdLst/>
            <a:ahLst/>
            <a:cxnLst>
              <a:cxn ang="0">
                <a:pos x="481" y="0"/>
              </a:cxn>
              <a:cxn ang="0">
                <a:pos x="390" y="0"/>
              </a:cxn>
              <a:cxn ang="0">
                <a:pos x="330" y="0"/>
              </a:cxn>
              <a:cxn ang="0">
                <a:pos x="270" y="60"/>
              </a:cxn>
              <a:cxn ang="0">
                <a:pos x="240" y="135"/>
              </a:cxn>
              <a:cxn ang="0">
                <a:pos x="210" y="225"/>
              </a:cxn>
              <a:cxn ang="0">
                <a:pos x="300" y="225"/>
              </a:cxn>
              <a:cxn ang="0">
                <a:pos x="315" y="255"/>
              </a:cxn>
              <a:cxn ang="0">
                <a:pos x="270" y="255"/>
              </a:cxn>
              <a:cxn ang="0">
                <a:pos x="240" y="315"/>
              </a:cxn>
              <a:cxn ang="0">
                <a:pos x="195" y="420"/>
              </a:cxn>
              <a:cxn ang="0">
                <a:pos x="180" y="585"/>
              </a:cxn>
              <a:cxn ang="0">
                <a:pos x="180" y="615"/>
              </a:cxn>
              <a:cxn ang="0">
                <a:pos x="180" y="705"/>
              </a:cxn>
              <a:cxn ang="0">
                <a:pos x="180" y="780"/>
              </a:cxn>
              <a:cxn ang="0">
                <a:pos x="60" y="1005"/>
              </a:cxn>
              <a:cxn ang="0">
                <a:pos x="30" y="1005"/>
              </a:cxn>
              <a:cxn ang="0">
                <a:pos x="0" y="1080"/>
              </a:cxn>
              <a:cxn ang="0">
                <a:pos x="60" y="1080"/>
              </a:cxn>
              <a:cxn ang="0">
                <a:pos x="135" y="1140"/>
              </a:cxn>
              <a:cxn ang="0">
                <a:pos x="210" y="1125"/>
              </a:cxn>
              <a:cxn ang="0">
                <a:pos x="195" y="1095"/>
              </a:cxn>
              <a:cxn ang="0">
                <a:pos x="135" y="1065"/>
              </a:cxn>
              <a:cxn ang="0">
                <a:pos x="150" y="1065"/>
              </a:cxn>
              <a:cxn ang="0">
                <a:pos x="315" y="780"/>
              </a:cxn>
              <a:cxn ang="0">
                <a:pos x="390" y="765"/>
              </a:cxn>
              <a:cxn ang="0">
                <a:pos x="390" y="975"/>
              </a:cxn>
              <a:cxn ang="0">
                <a:pos x="390" y="1005"/>
              </a:cxn>
              <a:cxn ang="0">
                <a:pos x="375" y="1065"/>
              </a:cxn>
              <a:cxn ang="0">
                <a:pos x="421" y="1080"/>
              </a:cxn>
              <a:cxn ang="0">
                <a:pos x="511" y="1080"/>
              </a:cxn>
              <a:cxn ang="0">
                <a:pos x="601" y="1035"/>
              </a:cxn>
              <a:cxn ang="0">
                <a:pos x="496" y="1005"/>
              </a:cxn>
              <a:cxn ang="0">
                <a:pos x="556" y="765"/>
              </a:cxn>
              <a:cxn ang="0">
                <a:pos x="390" y="600"/>
              </a:cxn>
              <a:cxn ang="0">
                <a:pos x="421" y="480"/>
              </a:cxn>
              <a:cxn ang="0">
                <a:pos x="481" y="480"/>
              </a:cxn>
              <a:cxn ang="0">
                <a:pos x="571" y="495"/>
              </a:cxn>
              <a:cxn ang="0">
                <a:pos x="721" y="360"/>
              </a:cxn>
              <a:cxn ang="0">
                <a:pos x="751" y="345"/>
              </a:cxn>
              <a:cxn ang="0">
                <a:pos x="751" y="300"/>
              </a:cxn>
              <a:cxn ang="0">
                <a:pos x="796" y="195"/>
              </a:cxn>
              <a:cxn ang="0">
                <a:pos x="736" y="240"/>
              </a:cxn>
              <a:cxn ang="0">
                <a:pos x="691" y="300"/>
              </a:cxn>
              <a:cxn ang="0">
                <a:pos x="556" y="420"/>
              </a:cxn>
              <a:cxn ang="0">
                <a:pos x="511" y="375"/>
              </a:cxn>
              <a:cxn ang="0">
                <a:pos x="436" y="315"/>
              </a:cxn>
              <a:cxn ang="0">
                <a:pos x="421" y="300"/>
              </a:cxn>
              <a:cxn ang="0">
                <a:pos x="481" y="255"/>
              </a:cxn>
              <a:cxn ang="0">
                <a:pos x="496" y="225"/>
              </a:cxn>
              <a:cxn ang="0">
                <a:pos x="511" y="180"/>
              </a:cxn>
              <a:cxn ang="0">
                <a:pos x="496" y="120"/>
              </a:cxn>
              <a:cxn ang="0">
                <a:pos x="511" y="75"/>
              </a:cxn>
              <a:cxn ang="0">
                <a:pos x="541" y="60"/>
              </a:cxn>
              <a:cxn ang="0">
                <a:pos x="496" y="15"/>
              </a:cxn>
            </a:cxnLst>
            <a:rect l="0" t="0" r="r" b="b"/>
            <a:pathLst>
              <a:path w="796" h="1140">
                <a:moveTo>
                  <a:pt x="496" y="15"/>
                </a:moveTo>
                <a:lnTo>
                  <a:pt x="481" y="0"/>
                </a:lnTo>
                <a:lnTo>
                  <a:pt x="436" y="0"/>
                </a:lnTo>
                <a:lnTo>
                  <a:pt x="390" y="0"/>
                </a:lnTo>
                <a:lnTo>
                  <a:pt x="360" y="0"/>
                </a:lnTo>
                <a:lnTo>
                  <a:pt x="330" y="0"/>
                </a:lnTo>
                <a:lnTo>
                  <a:pt x="300" y="45"/>
                </a:lnTo>
                <a:lnTo>
                  <a:pt x="270" y="60"/>
                </a:lnTo>
                <a:lnTo>
                  <a:pt x="255" y="75"/>
                </a:lnTo>
                <a:lnTo>
                  <a:pt x="240" y="135"/>
                </a:lnTo>
                <a:lnTo>
                  <a:pt x="240" y="180"/>
                </a:lnTo>
                <a:lnTo>
                  <a:pt x="210" y="225"/>
                </a:lnTo>
                <a:lnTo>
                  <a:pt x="270" y="225"/>
                </a:lnTo>
                <a:lnTo>
                  <a:pt x="300" y="225"/>
                </a:lnTo>
                <a:lnTo>
                  <a:pt x="315" y="240"/>
                </a:lnTo>
                <a:lnTo>
                  <a:pt x="315" y="255"/>
                </a:lnTo>
                <a:lnTo>
                  <a:pt x="270" y="240"/>
                </a:lnTo>
                <a:lnTo>
                  <a:pt x="270" y="255"/>
                </a:lnTo>
                <a:lnTo>
                  <a:pt x="255" y="300"/>
                </a:lnTo>
                <a:lnTo>
                  <a:pt x="240" y="315"/>
                </a:lnTo>
                <a:lnTo>
                  <a:pt x="210" y="360"/>
                </a:lnTo>
                <a:lnTo>
                  <a:pt x="195" y="420"/>
                </a:lnTo>
                <a:lnTo>
                  <a:pt x="180" y="495"/>
                </a:lnTo>
                <a:lnTo>
                  <a:pt x="180" y="585"/>
                </a:lnTo>
                <a:lnTo>
                  <a:pt x="195" y="585"/>
                </a:lnTo>
                <a:lnTo>
                  <a:pt x="180" y="615"/>
                </a:lnTo>
                <a:lnTo>
                  <a:pt x="180" y="660"/>
                </a:lnTo>
                <a:lnTo>
                  <a:pt x="180" y="705"/>
                </a:lnTo>
                <a:lnTo>
                  <a:pt x="180" y="735"/>
                </a:lnTo>
                <a:lnTo>
                  <a:pt x="180" y="780"/>
                </a:lnTo>
                <a:lnTo>
                  <a:pt x="150" y="885"/>
                </a:lnTo>
                <a:lnTo>
                  <a:pt x="60" y="1005"/>
                </a:lnTo>
                <a:lnTo>
                  <a:pt x="75" y="1020"/>
                </a:lnTo>
                <a:lnTo>
                  <a:pt x="30" y="1005"/>
                </a:lnTo>
                <a:lnTo>
                  <a:pt x="15" y="1020"/>
                </a:lnTo>
                <a:lnTo>
                  <a:pt x="0" y="1080"/>
                </a:lnTo>
                <a:lnTo>
                  <a:pt x="15" y="1095"/>
                </a:lnTo>
                <a:lnTo>
                  <a:pt x="60" y="1080"/>
                </a:lnTo>
                <a:lnTo>
                  <a:pt x="120" y="1125"/>
                </a:lnTo>
                <a:lnTo>
                  <a:pt x="135" y="1140"/>
                </a:lnTo>
                <a:lnTo>
                  <a:pt x="150" y="1140"/>
                </a:lnTo>
                <a:lnTo>
                  <a:pt x="210" y="1125"/>
                </a:lnTo>
                <a:lnTo>
                  <a:pt x="195" y="1125"/>
                </a:lnTo>
                <a:lnTo>
                  <a:pt x="195" y="1095"/>
                </a:lnTo>
                <a:lnTo>
                  <a:pt x="150" y="1080"/>
                </a:lnTo>
                <a:lnTo>
                  <a:pt x="135" y="1065"/>
                </a:lnTo>
                <a:lnTo>
                  <a:pt x="135" y="1035"/>
                </a:lnTo>
                <a:lnTo>
                  <a:pt x="150" y="1065"/>
                </a:lnTo>
                <a:lnTo>
                  <a:pt x="255" y="915"/>
                </a:lnTo>
                <a:lnTo>
                  <a:pt x="315" y="780"/>
                </a:lnTo>
                <a:lnTo>
                  <a:pt x="330" y="720"/>
                </a:lnTo>
                <a:lnTo>
                  <a:pt x="390" y="765"/>
                </a:lnTo>
                <a:lnTo>
                  <a:pt x="436" y="795"/>
                </a:lnTo>
                <a:lnTo>
                  <a:pt x="390" y="975"/>
                </a:lnTo>
                <a:lnTo>
                  <a:pt x="421" y="975"/>
                </a:lnTo>
                <a:lnTo>
                  <a:pt x="390" y="1005"/>
                </a:lnTo>
                <a:lnTo>
                  <a:pt x="375" y="1020"/>
                </a:lnTo>
                <a:lnTo>
                  <a:pt x="375" y="1065"/>
                </a:lnTo>
                <a:lnTo>
                  <a:pt x="390" y="1080"/>
                </a:lnTo>
                <a:lnTo>
                  <a:pt x="421" y="1080"/>
                </a:lnTo>
                <a:lnTo>
                  <a:pt x="436" y="1065"/>
                </a:lnTo>
                <a:lnTo>
                  <a:pt x="511" y="1080"/>
                </a:lnTo>
                <a:lnTo>
                  <a:pt x="601" y="1065"/>
                </a:lnTo>
                <a:lnTo>
                  <a:pt x="601" y="1035"/>
                </a:lnTo>
                <a:lnTo>
                  <a:pt x="556" y="1020"/>
                </a:lnTo>
                <a:lnTo>
                  <a:pt x="496" y="1005"/>
                </a:lnTo>
                <a:lnTo>
                  <a:pt x="511" y="1005"/>
                </a:lnTo>
                <a:lnTo>
                  <a:pt x="556" y="765"/>
                </a:lnTo>
                <a:lnTo>
                  <a:pt x="541" y="720"/>
                </a:lnTo>
                <a:lnTo>
                  <a:pt x="390" y="600"/>
                </a:lnTo>
                <a:lnTo>
                  <a:pt x="421" y="540"/>
                </a:lnTo>
                <a:lnTo>
                  <a:pt x="421" y="480"/>
                </a:lnTo>
                <a:lnTo>
                  <a:pt x="481" y="525"/>
                </a:lnTo>
                <a:lnTo>
                  <a:pt x="481" y="480"/>
                </a:lnTo>
                <a:lnTo>
                  <a:pt x="541" y="495"/>
                </a:lnTo>
                <a:lnTo>
                  <a:pt x="571" y="495"/>
                </a:lnTo>
                <a:lnTo>
                  <a:pt x="661" y="420"/>
                </a:lnTo>
                <a:lnTo>
                  <a:pt x="721" y="360"/>
                </a:lnTo>
                <a:lnTo>
                  <a:pt x="751" y="360"/>
                </a:lnTo>
                <a:lnTo>
                  <a:pt x="751" y="345"/>
                </a:lnTo>
                <a:lnTo>
                  <a:pt x="751" y="315"/>
                </a:lnTo>
                <a:lnTo>
                  <a:pt x="751" y="300"/>
                </a:lnTo>
                <a:lnTo>
                  <a:pt x="781" y="255"/>
                </a:lnTo>
                <a:lnTo>
                  <a:pt x="796" y="195"/>
                </a:lnTo>
                <a:lnTo>
                  <a:pt x="781" y="195"/>
                </a:lnTo>
                <a:lnTo>
                  <a:pt x="736" y="240"/>
                </a:lnTo>
                <a:lnTo>
                  <a:pt x="721" y="285"/>
                </a:lnTo>
                <a:lnTo>
                  <a:pt x="691" y="300"/>
                </a:lnTo>
                <a:lnTo>
                  <a:pt x="631" y="345"/>
                </a:lnTo>
                <a:lnTo>
                  <a:pt x="556" y="420"/>
                </a:lnTo>
                <a:lnTo>
                  <a:pt x="496" y="405"/>
                </a:lnTo>
                <a:lnTo>
                  <a:pt x="511" y="375"/>
                </a:lnTo>
                <a:lnTo>
                  <a:pt x="451" y="360"/>
                </a:lnTo>
                <a:lnTo>
                  <a:pt x="436" y="315"/>
                </a:lnTo>
                <a:lnTo>
                  <a:pt x="436" y="300"/>
                </a:lnTo>
                <a:lnTo>
                  <a:pt x="421" y="300"/>
                </a:lnTo>
                <a:lnTo>
                  <a:pt x="436" y="255"/>
                </a:lnTo>
                <a:lnTo>
                  <a:pt x="481" y="255"/>
                </a:lnTo>
                <a:lnTo>
                  <a:pt x="496" y="255"/>
                </a:lnTo>
                <a:lnTo>
                  <a:pt x="496" y="225"/>
                </a:lnTo>
                <a:lnTo>
                  <a:pt x="496" y="195"/>
                </a:lnTo>
                <a:lnTo>
                  <a:pt x="511" y="180"/>
                </a:lnTo>
                <a:lnTo>
                  <a:pt x="496" y="135"/>
                </a:lnTo>
                <a:lnTo>
                  <a:pt x="496" y="120"/>
                </a:lnTo>
                <a:lnTo>
                  <a:pt x="496" y="105"/>
                </a:lnTo>
                <a:lnTo>
                  <a:pt x="511" y="75"/>
                </a:lnTo>
                <a:lnTo>
                  <a:pt x="541" y="75"/>
                </a:lnTo>
                <a:lnTo>
                  <a:pt x="541" y="60"/>
                </a:lnTo>
                <a:lnTo>
                  <a:pt x="511" y="45"/>
                </a:lnTo>
                <a:lnTo>
                  <a:pt x="496" y="15"/>
                </a:lnTo>
                <a:close/>
              </a:path>
            </a:pathLst>
          </a:custGeom>
          <a:solidFill>
            <a:srgbClr val="00FF0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50" name="Rectangle 6"/>
          <p:cNvSpPr>
            <a:spLocks noGrp="1" noChangeArrowheads="1"/>
          </p:cNvSpPr>
          <p:nvPr>
            <p:ph type="title"/>
          </p:nvPr>
        </p:nvSpPr>
        <p:spPr/>
        <p:txBody>
          <a:bodyPr/>
          <a:lstStyle/>
          <a:p>
            <a:r>
              <a:rPr lang="ja-JP" altLang="en-US" dirty="0"/>
              <a:t>ヘルスプロモーションの理念</a:t>
            </a:r>
            <a:br>
              <a:rPr lang="en-US" altLang="ja-JP" dirty="0"/>
            </a:br>
            <a:r>
              <a:rPr lang="ja-JP" altLang="en-US" dirty="0"/>
              <a:t>（世界がめざす健康づくり）</a:t>
            </a:r>
          </a:p>
        </p:txBody>
      </p:sp>
      <p:sp>
        <p:nvSpPr>
          <p:cNvPr id="1055778" name="Oval 34"/>
          <p:cNvSpPr>
            <a:spLocks noChangeAspect="1" noChangeArrowheads="1"/>
          </p:cNvSpPr>
          <p:nvPr/>
        </p:nvSpPr>
        <p:spPr bwMode="auto">
          <a:xfrm>
            <a:off x="5342441" y="3889502"/>
            <a:ext cx="1635125" cy="1446213"/>
          </a:xfrm>
          <a:prstGeom prst="ellipse">
            <a:avLst/>
          </a:prstGeom>
          <a:gradFill rotWithShape="1">
            <a:gsLst>
              <a:gs pos="0">
                <a:srgbClr val="FFFF00">
                  <a:alpha val="50000"/>
                </a:srgbClr>
              </a:gs>
              <a:gs pos="100000">
                <a:srgbClr val="D1CC00"/>
              </a:gs>
            </a:gsLst>
            <a:path path="shape">
              <a:fillToRect l="50000" t="50000" r="50000" b="50000"/>
            </a:path>
          </a:gradFill>
          <a:ln w="9525">
            <a:solidFill>
              <a:srgbClr val="FFFF00"/>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79" name="Rectangle 35"/>
          <p:cNvSpPr>
            <a:spLocks noChangeAspect="1" noChangeArrowheads="1"/>
          </p:cNvSpPr>
          <p:nvPr/>
        </p:nvSpPr>
        <p:spPr bwMode="auto">
          <a:xfrm>
            <a:off x="3883535" y="3295768"/>
            <a:ext cx="1179512" cy="369332"/>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本人</a:t>
            </a:r>
          </a:p>
        </p:txBody>
      </p:sp>
      <p:grpSp>
        <p:nvGrpSpPr>
          <p:cNvPr id="4" name="Group 36"/>
          <p:cNvGrpSpPr>
            <a:grpSpLocks noChangeAspect="1"/>
          </p:cNvGrpSpPr>
          <p:nvPr/>
        </p:nvGrpSpPr>
        <p:grpSpPr bwMode="auto">
          <a:xfrm>
            <a:off x="3102331" y="4486623"/>
            <a:ext cx="969963" cy="1285875"/>
            <a:chOff x="5734" y="6135"/>
            <a:chExt cx="826" cy="1230"/>
          </a:xfrm>
        </p:grpSpPr>
        <p:sp>
          <p:nvSpPr>
            <p:cNvPr id="1055781" name="Freeform 37"/>
            <p:cNvSpPr>
              <a:spLocks noChangeAspect="1"/>
            </p:cNvSpPr>
            <p:nvPr/>
          </p:nvSpPr>
          <p:spPr bwMode="auto">
            <a:xfrm>
              <a:off x="5734" y="6135"/>
              <a:ext cx="826" cy="1230"/>
            </a:xfrm>
            <a:custGeom>
              <a:avLst/>
              <a:gdLst/>
              <a:ahLst/>
              <a:cxnLst>
                <a:cxn ang="0">
                  <a:pos x="496" y="60"/>
                </a:cxn>
                <a:cxn ang="0">
                  <a:pos x="466" y="15"/>
                </a:cxn>
                <a:cxn ang="0">
                  <a:pos x="391" y="0"/>
                </a:cxn>
                <a:cxn ang="0">
                  <a:pos x="330" y="30"/>
                </a:cxn>
                <a:cxn ang="0">
                  <a:pos x="285" y="120"/>
                </a:cxn>
                <a:cxn ang="0">
                  <a:pos x="300" y="180"/>
                </a:cxn>
                <a:cxn ang="0">
                  <a:pos x="345" y="210"/>
                </a:cxn>
                <a:cxn ang="0">
                  <a:pos x="345" y="255"/>
                </a:cxn>
                <a:cxn ang="0">
                  <a:pos x="300" y="270"/>
                </a:cxn>
                <a:cxn ang="0">
                  <a:pos x="240" y="375"/>
                </a:cxn>
                <a:cxn ang="0">
                  <a:pos x="180" y="540"/>
                </a:cxn>
                <a:cxn ang="0">
                  <a:pos x="165" y="675"/>
                </a:cxn>
                <a:cxn ang="0">
                  <a:pos x="210" y="690"/>
                </a:cxn>
                <a:cxn ang="0">
                  <a:pos x="165" y="870"/>
                </a:cxn>
                <a:cxn ang="0">
                  <a:pos x="60" y="1080"/>
                </a:cxn>
                <a:cxn ang="0">
                  <a:pos x="30" y="1095"/>
                </a:cxn>
                <a:cxn ang="0">
                  <a:pos x="45" y="1170"/>
                </a:cxn>
                <a:cxn ang="0">
                  <a:pos x="120" y="1215"/>
                </a:cxn>
                <a:cxn ang="0">
                  <a:pos x="240" y="1215"/>
                </a:cxn>
                <a:cxn ang="0">
                  <a:pos x="180" y="1170"/>
                </a:cxn>
                <a:cxn ang="0">
                  <a:pos x="180" y="1140"/>
                </a:cxn>
                <a:cxn ang="0">
                  <a:pos x="345" y="795"/>
                </a:cxn>
                <a:cxn ang="0">
                  <a:pos x="421" y="810"/>
                </a:cxn>
                <a:cxn ang="0">
                  <a:pos x="406" y="1080"/>
                </a:cxn>
                <a:cxn ang="0">
                  <a:pos x="421" y="1095"/>
                </a:cxn>
                <a:cxn ang="0">
                  <a:pos x="406" y="1155"/>
                </a:cxn>
                <a:cxn ang="0">
                  <a:pos x="466" y="1140"/>
                </a:cxn>
                <a:cxn ang="0">
                  <a:pos x="616" y="1155"/>
                </a:cxn>
                <a:cxn ang="0">
                  <a:pos x="586" y="1110"/>
                </a:cxn>
                <a:cxn ang="0">
                  <a:pos x="526" y="1080"/>
                </a:cxn>
                <a:cxn ang="0">
                  <a:pos x="616" y="795"/>
                </a:cxn>
                <a:cxn ang="0">
                  <a:pos x="421" y="615"/>
                </a:cxn>
                <a:cxn ang="0">
                  <a:pos x="436" y="510"/>
                </a:cxn>
                <a:cxn ang="0">
                  <a:pos x="526" y="540"/>
                </a:cxn>
                <a:cxn ang="0">
                  <a:pos x="646" y="510"/>
                </a:cxn>
                <a:cxn ang="0">
                  <a:pos x="736" y="420"/>
                </a:cxn>
                <a:cxn ang="0">
                  <a:pos x="781" y="390"/>
                </a:cxn>
                <a:cxn ang="0">
                  <a:pos x="796" y="315"/>
                </a:cxn>
                <a:cxn ang="0">
                  <a:pos x="826" y="255"/>
                </a:cxn>
                <a:cxn ang="0">
                  <a:pos x="766" y="315"/>
                </a:cxn>
                <a:cxn ang="0">
                  <a:pos x="676" y="375"/>
                </a:cxn>
                <a:cxn ang="0">
                  <a:pos x="556" y="420"/>
                </a:cxn>
                <a:cxn ang="0">
                  <a:pos x="556" y="390"/>
                </a:cxn>
                <a:cxn ang="0">
                  <a:pos x="466" y="360"/>
                </a:cxn>
                <a:cxn ang="0">
                  <a:pos x="466" y="315"/>
                </a:cxn>
                <a:cxn ang="0">
                  <a:pos x="496" y="270"/>
                </a:cxn>
                <a:cxn ang="0">
                  <a:pos x="556" y="255"/>
                </a:cxn>
                <a:cxn ang="0">
                  <a:pos x="541" y="195"/>
                </a:cxn>
                <a:cxn ang="0">
                  <a:pos x="556" y="180"/>
                </a:cxn>
                <a:cxn ang="0">
                  <a:pos x="526" y="120"/>
                </a:cxn>
                <a:cxn ang="0">
                  <a:pos x="496" y="90"/>
                </a:cxn>
              </a:cxnLst>
              <a:rect l="0" t="0" r="r" b="b"/>
              <a:pathLst>
                <a:path w="826" h="1230">
                  <a:moveTo>
                    <a:pt x="556" y="60"/>
                  </a:moveTo>
                  <a:lnTo>
                    <a:pt x="496" y="60"/>
                  </a:lnTo>
                  <a:lnTo>
                    <a:pt x="481" y="30"/>
                  </a:lnTo>
                  <a:lnTo>
                    <a:pt x="466" y="15"/>
                  </a:lnTo>
                  <a:lnTo>
                    <a:pt x="421" y="0"/>
                  </a:lnTo>
                  <a:lnTo>
                    <a:pt x="391" y="0"/>
                  </a:lnTo>
                  <a:lnTo>
                    <a:pt x="345" y="15"/>
                  </a:lnTo>
                  <a:lnTo>
                    <a:pt x="330" y="30"/>
                  </a:lnTo>
                  <a:lnTo>
                    <a:pt x="300" y="75"/>
                  </a:lnTo>
                  <a:lnTo>
                    <a:pt x="285" y="120"/>
                  </a:lnTo>
                  <a:lnTo>
                    <a:pt x="285" y="150"/>
                  </a:lnTo>
                  <a:lnTo>
                    <a:pt x="300" y="180"/>
                  </a:lnTo>
                  <a:lnTo>
                    <a:pt x="330" y="195"/>
                  </a:lnTo>
                  <a:lnTo>
                    <a:pt x="345" y="210"/>
                  </a:lnTo>
                  <a:lnTo>
                    <a:pt x="360" y="240"/>
                  </a:lnTo>
                  <a:lnTo>
                    <a:pt x="345" y="255"/>
                  </a:lnTo>
                  <a:lnTo>
                    <a:pt x="330" y="255"/>
                  </a:lnTo>
                  <a:lnTo>
                    <a:pt x="300" y="270"/>
                  </a:lnTo>
                  <a:lnTo>
                    <a:pt x="300" y="315"/>
                  </a:lnTo>
                  <a:lnTo>
                    <a:pt x="240" y="375"/>
                  </a:lnTo>
                  <a:lnTo>
                    <a:pt x="195" y="450"/>
                  </a:lnTo>
                  <a:lnTo>
                    <a:pt x="180" y="540"/>
                  </a:lnTo>
                  <a:lnTo>
                    <a:pt x="180" y="630"/>
                  </a:lnTo>
                  <a:lnTo>
                    <a:pt x="165" y="675"/>
                  </a:lnTo>
                  <a:lnTo>
                    <a:pt x="180" y="675"/>
                  </a:lnTo>
                  <a:lnTo>
                    <a:pt x="210" y="690"/>
                  </a:lnTo>
                  <a:lnTo>
                    <a:pt x="165" y="780"/>
                  </a:lnTo>
                  <a:lnTo>
                    <a:pt x="165" y="870"/>
                  </a:lnTo>
                  <a:lnTo>
                    <a:pt x="45" y="1050"/>
                  </a:lnTo>
                  <a:lnTo>
                    <a:pt x="60" y="1080"/>
                  </a:lnTo>
                  <a:lnTo>
                    <a:pt x="45" y="1095"/>
                  </a:lnTo>
                  <a:lnTo>
                    <a:pt x="30" y="1095"/>
                  </a:lnTo>
                  <a:lnTo>
                    <a:pt x="0" y="1140"/>
                  </a:lnTo>
                  <a:lnTo>
                    <a:pt x="45" y="1170"/>
                  </a:lnTo>
                  <a:lnTo>
                    <a:pt x="60" y="1170"/>
                  </a:lnTo>
                  <a:lnTo>
                    <a:pt x="120" y="1215"/>
                  </a:lnTo>
                  <a:lnTo>
                    <a:pt x="180" y="1230"/>
                  </a:lnTo>
                  <a:lnTo>
                    <a:pt x="240" y="1215"/>
                  </a:lnTo>
                  <a:lnTo>
                    <a:pt x="240" y="1170"/>
                  </a:lnTo>
                  <a:lnTo>
                    <a:pt x="180" y="1170"/>
                  </a:lnTo>
                  <a:lnTo>
                    <a:pt x="165" y="1140"/>
                  </a:lnTo>
                  <a:lnTo>
                    <a:pt x="180" y="1140"/>
                  </a:lnTo>
                  <a:lnTo>
                    <a:pt x="300" y="990"/>
                  </a:lnTo>
                  <a:lnTo>
                    <a:pt x="345" y="795"/>
                  </a:lnTo>
                  <a:lnTo>
                    <a:pt x="360" y="795"/>
                  </a:lnTo>
                  <a:lnTo>
                    <a:pt x="421" y="810"/>
                  </a:lnTo>
                  <a:lnTo>
                    <a:pt x="436" y="840"/>
                  </a:lnTo>
                  <a:lnTo>
                    <a:pt x="406" y="1080"/>
                  </a:lnTo>
                  <a:lnTo>
                    <a:pt x="421" y="1080"/>
                  </a:lnTo>
                  <a:lnTo>
                    <a:pt x="421" y="1095"/>
                  </a:lnTo>
                  <a:lnTo>
                    <a:pt x="406" y="1095"/>
                  </a:lnTo>
                  <a:lnTo>
                    <a:pt x="406" y="1155"/>
                  </a:lnTo>
                  <a:lnTo>
                    <a:pt x="436" y="1155"/>
                  </a:lnTo>
                  <a:lnTo>
                    <a:pt x="466" y="1140"/>
                  </a:lnTo>
                  <a:lnTo>
                    <a:pt x="541" y="1170"/>
                  </a:lnTo>
                  <a:lnTo>
                    <a:pt x="616" y="1155"/>
                  </a:lnTo>
                  <a:lnTo>
                    <a:pt x="646" y="1110"/>
                  </a:lnTo>
                  <a:lnTo>
                    <a:pt x="586" y="1110"/>
                  </a:lnTo>
                  <a:lnTo>
                    <a:pt x="526" y="1095"/>
                  </a:lnTo>
                  <a:lnTo>
                    <a:pt x="526" y="1080"/>
                  </a:lnTo>
                  <a:lnTo>
                    <a:pt x="556" y="1080"/>
                  </a:lnTo>
                  <a:lnTo>
                    <a:pt x="616" y="795"/>
                  </a:lnTo>
                  <a:lnTo>
                    <a:pt x="616" y="750"/>
                  </a:lnTo>
                  <a:lnTo>
                    <a:pt x="421" y="615"/>
                  </a:lnTo>
                  <a:lnTo>
                    <a:pt x="421" y="570"/>
                  </a:lnTo>
                  <a:lnTo>
                    <a:pt x="436" y="510"/>
                  </a:lnTo>
                  <a:lnTo>
                    <a:pt x="496" y="555"/>
                  </a:lnTo>
                  <a:lnTo>
                    <a:pt x="526" y="540"/>
                  </a:lnTo>
                  <a:lnTo>
                    <a:pt x="586" y="540"/>
                  </a:lnTo>
                  <a:lnTo>
                    <a:pt x="646" y="510"/>
                  </a:lnTo>
                  <a:lnTo>
                    <a:pt x="706" y="450"/>
                  </a:lnTo>
                  <a:lnTo>
                    <a:pt x="736" y="420"/>
                  </a:lnTo>
                  <a:lnTo>
                    <a:pt x="766" y="390"/>
                  </a:lnTo>
                  <a:lnTo>
                    <a:pt x="781" y="390"/>
                  </a:lnTo>
                  <a:lnTo>
                    <a:pt x="781" y="360"/>
                  </a:lnTo>
                  <a:lnTo>
                    <a:pt x="796" y="315"/>
                  </a:lnTo>
                  <a:lnTo>
                    <a:pt x="826" y="270"/>
                  </a:lnTo>
                  <a:lnTo>
                    <a:pt x="826" y="255"/>
                  </a:lnTo>
                  <a:lnTo>
                    <a:pt x="796" y="255"/>
                  </a:lnTo>
                  <a:lnTo>
                    <a:pt x="766" y="315"/>
                  </a:lnTo>
                  <a:lnTo>
                    <a:pt x="736" y="330"/>
                  </a:lnTo>
                  <a:lnTo>
                    <a:pt x="676" y="375"/>
                  </a:lnTo>
                  <a:lnTo>
                    <a:pt x="616" y="420"/>
                  </a:lnTo>
                  <a:lnTo>
                    <a:pt x="556" y="420"/>
                  </a:lnTo>
                  <a:lnTo>
                    <a:pt x="541" y="420"/>
                  </a:lnTo>
                  <a:lnTo>
                    <a:pt x="556" y="390"/>
                  </a:lnTo>
                  <a:lnTo>
                    <a:pt x="496" y="375"/>
                  </a:lnTo>
                  <a:lnTo>
                    <a:pt x="466" y="360"/>
                  </a:lnTo>
                  <a:lnTo>
                    <a:pt x="481" y="315"/>
                  </a:lnTo>
                  <a:lnTo>
                    <a:pt x="466" y="315"/>
                  </a:lnTo>
                  <a:lnTo>
                    <a:pt x="481" y="270"/>
                  </a:lnTo>
                  <a:lnTo>
                    <a:pt x="496" y="270"/>
                  </a:lnTo>
                  <a:lnTo>
                    <a:pt x="541" y="270"/>
                  </a:lnTo>
                  <a:lnTo>
                    <a:pt x="556" y="255"/>
                  </a:lnTo>
                  <a:lnTo>
                    <a:pt x="541" y="240"/>
                  </a:lnTo>
                  <a:lnTo>
                    <a:pt x="541" y="195"/>
                  </a:lnTo>
                  <a:lnTo>
                    <a:pt x="556" y="195"/>
                  </a:lnTo>
                  <a:lnTo>
                    <a:pt x="556" y="180"/>
                  </a:lnTo>
                  <a:lnTo>
                    <a:pt x="541" y="150"/>
                  </a:lnTo>
                  <a:lnTo>
                    <a:pt x="526" y="120"/>
                  </a:lnTo>
                  <a:lnTo>
                    <a:pt x="526" y="90"/>
                  </a:lnTo>
                  <a:lnTo>
                    <a:pt x="496" y="90"/>
                  </a:lnTo>
                  <a:lnTo>
                    <a:pt x="556" y="60"/>
                  </a:lnTo>
                  <a:close/>
                </a:path>
              </a:pathLst>
            </a:custGeom>
            <a:solidFill>
              <a:srgbClr val="800080"/>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82" name="Freeform 38"/>
            <p:cNvSpPr>
              <a:spLocks noChangeAspect="1"/>
            </p:cNvSpPr>
            <p:nvPr/>
          </p:nvSpPr>
          <p:spPr bwMode="auto">
            <a:xfrm>
              <a:off x="5734" y="6135"/>
              <a:ext cx="826" cy="1230"/>
            </a:xfrm>
            <a:custGeom>
              <a:avLst/>
              <a:gdLst/>
              <a:ahLst/>
              <a:cxnLst>
                <a:cxn ang="0">
                  <a:pos x="496" y="60"/>
                </a:cxn>
                <a:cxn ang="0">
                  <a:pos x="466" y="15"/>
                </a:cxn>
                <a:cxn ang="0">
                  <a:pos x="391" y="0"/>
                </a:cxn>
                <a:cxn ang="0">
                  <a:pos x="330" y="30"/>
                </a:cxn>
                <a:cxn ang="0">
                  <a:pos x="285" y="120"/>
                </a:cxn>
                <a:cxn ang="0">
                  <a:pos x="300" y="180"/>
                </a:cxn>
                <a:cxn ang="0">
                  <a:pos x="345" y="210"/>
                </a:cxn>
                <a:cxn ang="0">
                  <a:pos x="345" y="255"/>
                </a:cxn>
                <a:cxn ang="0">
                  <a:pos x="300" y="270"/>
                </a:cxn>
                <a:cxn ang="0">
                  <a:pos x="240" y="375"/>
                </a:cxn>
                <a:cxn ang="0">
                  <a:pos x="180" y="540"/>
                </a:cxn>
                <a:cxn ang="0">
                  <a:pos x="165" y="675"/>
                </a:cxn>
                <a:cxn ang="0">
                  <a:pos x="210" y="690"/>
                </a:cxn>
                <a:cxn ang="0">
                  <a:pos x="165" y="870"/>
                </a:cxn>
                <a:cxn ang="0">
                  <a:pos x="60" y="1080"/>
                </a:cxn>
                <a:cxn ang="0">
                  <a:pos x="30" y="1095"/>
                </a:cxn>
                <a:cxn ang="0">
                  <a:pos x="45" y="1170"/>
                </a:cxn>
                <a:cxn ang="0">
                  <a:pos x="120" y="1215"/>
                </a:cxn>
                <a:cxn ang="0">
                  <a:pos x="240" y="1215"/>
                </a:cxn>
                <a:cxn ang="0">
                  <a:pos x="180" y="1170"/>
                </a:cxn>
                <a:cxn ang="0">
                  <a:pos x="180" y="1140"/>
                </a:cxn>
                <a:cxn ang="0">
                  <a:pos x="345" y="795"/>
                </a:cxn>
                <a:cxn ang="0">
                  <a:pos x="421" y="810"/>
                </a:cxn>
                <a:cxn ang="0">
                  <a:pos x="406" y="1080"/>
                </a:cxn>
                <a:cxn ang="0">
                  <a:pos x="421" y="1095"/>
                </a:cxn>
                <a:cxn ang="0">
                  <a:pos x="406" y="1155"/>
                </a:cxn>
                <a:cxn ang="0">
                  <a:pos x="466" y="1140"/>
                </a:cxn>
                <a:cxn ang="0">
                  <a:pos x="616" y="1155"/>
                </a:cxn>
                <a:cxn ang="0">
                  <a:pos x="586" y="1110"/>
                </a:cxn>
                <a:cxn ang="0">
                  <a:pos x="526" y="1080"/>
                </a:cxn>
                <a:cxn ang="0">
                  <a:pos x="616" y="795"/>
                </a:cxn>
                <a:cxn ang="0">
                  <a:pos x="421" y="615"/>
                </a:cxn>
                <a:cxn ang="0">
                  <a:pos x="436" y="510"/>
                </a:cxn>
                <a:cxn ang="0">
                  <a:pos x="526" y="540"/>
                </a:cxn>
                <a:cxn ang="0">
                  <a:pos x="646" y="510"/>
                </a:cxn>
                <a:cxn ang="0">
                  <a:pos x="736" y="420"/>
                </a:cxn>
                <a:cxn ang="0">
                  <a:pos x="781" y="390"/>
                </a:cxn>
                <a:cxn ang="0">
                  <a:pos x="796" y="315"/>
                </a:cxn>
                <a:cxn ang="0">
                  <a:pos x="826" y="255"/>
                </a:cxn>
                <a:cxn ang="0">
                  <a:pos x="766" y="315"/>
                </a:cxn>
                <a:cxn ang="0">
                  <a:pos x="676" y="375"/>
                </a:cxn>
                <a:cxn ang="0">
                  <a:pos x="556" y="420"/>
                </a:cxn>
                <a:cxn ang="0">
                  <a:pos x="556" y="390"/>
                </a:cxn>
                <a:cxn ang="0">
                  <a:pos x="466" y="360"/>
                </a:cxn>
                <a:cxn ang="0">
                  <a:pos x="466" y="315"/>
                </a:cxn>
                <a:cxn ang="0">
                  <a:pos x="496" y="270"/>
                </a:cxn>
                <a:cxn ang="0">
                  <a:pos x="556" y="255"/>
                </a:cxn>
                <a:cxn ang="0">
                  <a:pos x="541" y="195"/>
                </a:cxn>
                <a:cxn ang="0">
                  <a:pos x="556" y="180"/>
                </a:cxn>
                <a:cxn ang="0">
                  <a:pos x="526" y="120"/>
                </a:cxn>
                <a:cxn ang="0">
                  <a:pos x="496" y="90"/>
                </a:cxn>
              </a:cxnLst>
              <a:rect l="0" t="0" r="r" b="b"/>
              <a:pathLst>
                <a:path w="826" h="1230">
                  <a:moveTo>
                    <a:pt x="556" y="60"/>
                  </a:moveTo>
                  <a:lnTo>
                    <a:pt x="496" y="60"/>
                  </a:lnTo>
                  <a:lnTo>
                    <a:pt x="481" y="30"/>
                  </a:lnTo>
                  <a:lnTo>
                    <a:pt x="466" y="15"/>
                  </a:lnTo>
                  <a:lnTo>
                    <a:pt x="421" y="0"/>
                  </a:lnTo>
                  <a:lnTo>
                    <a:pt x="391" y="0"/>
                  </a:lnTo>
                  <a:lnTo>
                    <a:pt x="345" y="15"/>
                  </a:lnTo>
                  <a:lnTo>
                    <a:pt x="330" y="30"/>
                  </a:lnTo>
                  <a:lnTo>
                    <a:pt x="300" y="75"/>
                  </a:lnTo>
                  <a:lnTo>
                    <a:pt x="285" y="120"/>
                  </a:lnTo>
                  <a:lnTo>
                    <a:pt x="285" y="150"/>
                  </a:lnTo>
                  <a:lnTo>
                    <a:pt x="300" y="180"/>
                  </a:lnTo>
                  <a:lnTo>
                    <a:pt x="330" y="195"/>
                  </a:lnTo>
                  <a:lnTo>
                    <a:pt x="345" y="210"/>
                  </a:lnTo>
                  <a:lnTo>
                    <a:pt x="360" y="240"/>
                  </a:lnTo>
                  <a:lnTo>
                    <a:pt x="345" y="255"/>
                  </a:lnTo>
                  <a:lnTo>
                    <a:pt x="330" y="255"/>
                  </a:lnTo>
                  <a:lnTo>
                    <a:pt x="300" y="270"/>
                  </a:lnTo>
                  <a:lnTo>
                    <a:pt x="300" y="315"/>
                  </a:lnTo>
                  <a:lnTo>
                    <a:pt x="240" y="375"/>
                  </a:lnTo>
                  <a:lnTo>
                    <a:pt x="195" y="450"/>
                  </a:lnTo>
                  <a:lnTo>
                    <a:pt x="180" y="540"/>
                  </a:lnTo>
                  <a:lnTo>
                    <a:pt x="180" y="630"/>
                  </a:lnTo>
                  <a:lnTo>
                    <a:pt x="165" y="675"/>
                  </a:lnTo>
                  <a:lnTo>
                    <a:pt x="180" y="675"/>
                  </a:lnTo>
                  <a:lnTo>
                    <a:pt x="210" y="690"/>
                  </a:lnTo>
                  <a:lnTo>
                    <a:pt x="165" y="780"/>
                  </a:lnTo>
                  <a:lnTo>
                    <a:pt x="165" y="870"/>
                  </a:lnTo>
                  <a:lnTo>
                    <a:pt x="45" y="1050"/>
                  </a:lnTo>
                  <a:lnTo>
                    <a:pt x="60" y="1080"/>
                  </a:lnTo>
                  <a:lnTo>
                    <a:pt x="45" y="1095"/>
                  </a:lnTo>
                  <a:lnTo>
                    <a:pt x="30" y="1095"/>
                  </a:lnTo>
                  <a:lnTo>
                    <a:pt x="0" y="1140"/>
                  </a:lnTo>
                  <a:lnTo>
                    <a:pt x="45" y="1170"/>
                  </a:lnTo>
                  <a:lnTo>
                    <a:pt x="60" y="1170"/>
                  </a:lnTo>
                  <a:lnTo>
                    <a:pt x="120" y="1215"/>
                  </a:lnTo>
                  <a:lnTo>
                    <a:pt x="180" y="1230"/>
                  </a:lnTo>
                  <a:lnTo>
                    <a:pt x="240" y="1215"/>
                  </a:lnTo>
                  <a:lnTo>
                    <a:pt x="240" y="1170"/>
                  </a:lnTo>
                  <a:lnTo>
                    <a:pt x="180" y="1170"/>
                  </a:lnTo>
                  <a:lnTo>
                    <a:pt x="165" y="1140"/>
                  </a:lnTo>
                  <a:lnTo>
                    <a:pt x="180" y="1140"/>
                  </a:lnTo>
                  <a:lnTo>
                    <a:pt x="300" y="990"/>
                  </a:lnTo>
                  <a:lnTo>
                    <a:pt x="345" y="795"/>
                  </a:lnTo>
                  <a:lnTo>
                    <a:pt x="360" y="795"/>
                  </a:lnTo>
                  <a:lnTo>
                    <a:pt x="421" y="810"/>
                  </a:lnTo>
                  <a:lnTo>
                    <a:pt x="436" y="840"/>
                  </a:lnTo>
                  <a:lnTo>
                    <a:pt x="406" y="1080"/>
                  </a:lnTo>
                  <a:lnTo>
                    <a:pt x="421" y="1080"/>
                  </a:lnTo>
                  <a:lnTo>
                    <a:pt x="421" y="1095"/>
                  </a:lnTo>
                  <a:lnTo>
                    <a:pt x="406" y="1095"/>
                  </a:lnTo>
                  <a:lnTo>
                    <a:pt x="406" y="1155"/>
                  </a:lnTo>
                  <a:lnTo>
                    <a:pt x="436" y="1155"/>
                  </a:lnTo>
                  <a:lnTo>
                    <a:pt x="466" y="1140"/>
                  </a:lnTo>
                  <a:lnTo>
                    <a:pt x="541" y="1170"/>
                  </a:lnTo>
                  <a:lnTo>
                    <a:pt x="616" y="1155"/>
                  </a:lnTo>
                  <a:lnTo>
                    <a:pt x="646" y="1110"/>
                  </a:lnTo>
                  <a:lnTo>
                    <a:pt x="586" y="1110"/>
                  </a:lnTo>
                  <a:lnTo>
                    <a:pt x="526" y="1095"/>
                  </a:lnTo>
                  <a:lnTo>
                    <a:pt x="526" y="1080"/>
                  </a:lnTo>
                  <a:lnTo>
                    <a:pt x="556" y="1080"/>
                  </a:lnTo>
                  <a:lnTo>
                    <a:pt x="616" y="795"/>
                  </a:lnTo>
                  <a:lnTo>
                    <a:pt x="616" y="750"/>
                  </a:lnTo>
                  <a:lnTo>
                    <a:pt x="421" y="615"/>
                  </a:lnTo>
                  <a:lnTo>
                    <a:pt x="421" y="570"/>
                  </a:lnTo>
                  <a:lnTo>
                    <a:pt x="436" y="510"/>
                  </a:lnTo>
                  <a:lnTo>
                    <a:pt x="496" y="555"/>
                  </a:lnTo>
                  <a:lnTo>
                    <a:pt x="526" y="540"/>
                  </a:lnTo>
                  <a:lnTo>
                    <a:pt x="586" y="540"/>
                  </a:lnTo>
                  <a:lnTo>
                    <a:pt x="646" y="510"/>
                  </a:lnTo>
                  <a:lnTo>
                    <a:pt x="706" y="450"/>
                  </a:lnTo>
                  <a:lnTo>
                    <a:pt x="736" y="420"/>
                  </a:lnTo>
                  <a:lnTo>
                    <a:pt x="766" y="390"/>
                  </a:lnTo>
                  <a:lnTo>
                    <a:pt x="781" y="390"/>
                  </a:lnTo>
                  <a:lnTo>
                    <a:pt x="781" y="360"/>
                  </a:lnTo>
                  <a:lnTo>
                    <a:pt x="796" y="315"/>
                  </a:lnTo>
                  <a:lnTo>
                    <a:pt x="826" y="270"/>
                  </a:lnTo>
                  <a:lnTo>
                    <a:pt x="826" y="255"/>
                  </a:lnTo>
                  <a:lnTo>
                    <a:pt x="796" y="255"/>
                  </a:lnTo>
                  <a:lnTo>
                    <a:pt x="766" y="315"/>
                  </a:lnTo>
                  <a:lnTo>
                    <a:pt x="736" y="330"/>
                  </a:lnTo>
                  <a:lnTo>
                    <a:pt x="676" y="375"/>
                  </a:lnTo>
                  <a:lnTo>
                    <a:pt x="616" y="420"/>
                  </a:lnTo>
                  <a:lnTo>
                    <a:pt x="556" y="420"/>
                  </a:lnTo>
                  <a:lnTo>
                    <a:pt x="541" y="420"/>
                  </a:lnTo>
                  <a:lnTo>
                    <a:pt x="556" y="390"/>
                  </a:lnTo>
                  <a:lnTo>
                    <a:pt x="496" y="375"/>
                  </a:lnTo>
                  <a:lnTo>
                    <a:pt x="466" y="360"/>
                  </a:lnTo>
                  <a:lnTo>
                    <a:pt x="481" y="315"/>
                  </a:lnTo>
                  <a:lnTo>
                    <a:pt x="466" y="315"/>
                  </a:lnTo>
                  <a:lnTo>
                    <a:pt x="481" y="270"/>
                  </a:lnTo>
                  <a:lnTo>
                    <a:pt x="496" y="270"/>
                  </a:lnTo>
                  <a:lnTo>
                    <a:pt x="541" y="270"/>
                  </a:lnTo>
                  <a:lnTo>
                    <a:pt x="556" y="255"/>
                  </a:lnTo>
                  <a:lnTo>
                    <a:pt x="541" y="240"/>
                  </a:lnTo>
                  <a:lnTo>
                    <a:pt x="541" y="195"/>
                  </a:lnTo>
                  <a:lnTo>
                    <a:pt x="556" y="195"/>
                  </a:lnTo>
                  <a:lnTo>
                    <a:pt x="556" y="180"/>
                  </a:lnTo>
                  <a:lnTo>
                    <a:pt x="541" y="150"/>
                  </a:lnTo>
                  <a:lnTo>
                    <a:pt x="526" y="120"/>
                  </a:lnTo>
                  <a:lnTo>
                    <a:pt x="526" y="90"/>
                  </a:lnTo>
                  <a:lnTo>
                    <a:pt x="496" y="90"/>
                  </a:lnTo>
                  <a:lnTo>
                    <a:pt x="556" y="60"/>
                  </a:lnTo>
                </a:path>
              </a:pathLst>
            </a:custGeom>
            <a:solidFill>
              <a:srgbClr val="CC99FF"/>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42"/>
          <p:cNvGrpSpPr>
            <a:grpSpLocks noChangeAspect="1"/>
          </p:cNvGrpSpPr>
          <p:nvPr/>
        </p:nvGrpSpPr>
        <p:grpSpPr bwMode="auto">
          <a:xfrm>
            <a:off x="3770360" y="4446711"/>
            <a:ext cx="973139" cy="1257300"/>
            <a:chOff x="4577" y="6375"/>
            <a:chExt cx="826" cy="1200"/>
          </a:xfrm>
        </p:grpSpPr>
        <p:sp>
          <p:nvSpPr>
            <p:cNvPr id="1055787" name="Freeform 43"/>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close/>
                </a:path>
              </a:pathLst>
            </a:custGeom>
            <a:gradFill rotWithShape="1">
              <a:gsLst>
                <a:gs pos="0">
                  <a:srgbClr val="969696">
                    <a:alpha val="89999"/>
                  </a:srgbClr>
                </a:gs>
                <a:gs pos="100000">
                  <a:srgbClr val="969696">
                    <a:gamma/>
                    <a:shade val="46275"/>
                    <a:invGamma/>
                  </a:srgbClr>
                </a:gs>
              </a:gsLst>
              <a:path path="rect">
                <a:fillToRect l="50000" t="50000" r="50000" b="50000"/>
              </a:path>
            </a:gra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88" name="Freeform 44"/>
            <p:cNvSpPr>
              <a:spLocks noChangeAspect="1"/>
            </p:cNvSpPr>
            <p:nvPr/>
          </p:nvSpPr>
          <p:spPr bwMode="auto">
            <a:xfrm>
              <a:off x="4577" y="6375"/>
              <a:ext cx="826" cy="1200"/>
            </a:xfrm>
            <a:custGeom>
              <a:avLst/>
              <a:gdLst/>
              <a:ahLst/>
              <a:cxnLst>
                <a:cxn ang="0">
                  <a:pos x="496" y="0"/>
                </a:cxn>
                <a:cxn ang="0">
                  <a:pos x="420" y="0"/>
                </a:cxn>
                <a:cxn ang="0">
                  <a:pos x="345" y="15"/>
                </a:cxn>
                <a:cxn ang="0">
                  <a:pos x="285" y="60"/>
                </a:cxn>
                <a:cxn ang="0">
                  <a:pos x="240" y="150"/>
                </a:cxn>
                <a:cxn ang="0">
                  <a:pos x="225" y="240"/>
                </a:cxn>
                <a:cxn ang="0">
                  <a:pos x="300" y="210"/>
                </a:cxn>
                <a:cxn ang="0">
                  <a:pos x="315" y="255"/>
                </a:cxn>
                <a:cxn ang="0">
                  <a:pos x="285" y="270"/>
                </a:cxn>
                <a:cxn ang="0">
                  <a:pos x="240" y="315"/>
                </a:cxn>
                <a:cxn ang="0">
                  <a:pos x="195" y="435"/>
                </a:cxn>
                <a:cxn ang="0">
                  <a:pos x="195" y="600"/>
                </a:cxn>
                <a:cxn ang="0">
                  <a:pos x="165" y="840"/>
                </a:cxn>
                <a:cxn ang="0">
                  <a:pos x="180" y="900"/>
                </a:cxn>
                <a:cxn ang="0">
                  <a:pos x="30" y="1050"/>
                </a:cxn>
                <a:cxn ang="0">
                  <a:pos x="0" y="1140"/>
                </a:cxn>
                <a:cxn ang="0">
                  <a:pos x="45" y="1125"/>
                </a:cxn>
                <a:cxn ang="0">
                  <a:pos x="135" y="1200"/>
                </a:cxn>
                <a:cxn ang="0">
                  <a:pos x="225" y="1170"/>
                </a:cxn>
                <a:cxn ang="0">
                  <a:pos x="195" y="1155"/>
                </a:cxn>
                <a:cxn ang="0">
                  <a:pos x="120" y="1110"/>
                </a:cxn>
                <a:cxn ang="0">
                  <a:pos x="255" y="960"/>
                </a:cxn>
                <a:cxn ang="0">
                  <a:pos x="375" y="810"/>
                </a:cxn>
                <a:cxn ang="0">
                  <a:pos x="420" y="855"/>
                </a:cxn>
                <a:cxn ang="0">
                  <a:pos x="405" y="1050"/>
                </a:cxn>
                <a:cxn ang="0">
                  <a:pos x="420" y="1095"/>
                </a:cxn>
                <a:cxn ang="0">
                  <a:pos x="435" y="1140"/>
                </a:cxn>
                <a:cxn ang="0">
                  <a:pos x="541" y="1110"/>
                </a:cxn>
                <a:cxn ang="0">
                  <a:pos x="616" y="1080"/>
                </a:cxn>
                <a:cxn ang="0">
                  <a:pos x="526" y="1050"/>
                </a:cxn>
                <a:cxn ang="0">
                  <a:pos x="526" y="810"/>
                </a:cxn>
                <a:cxn ang="0">
                  <a:pos x="526" y="750"/>
                </a:cxn>
                <a:cxn ang="0">
                  <a:pos x="435" y="615"/>
                </a:cxn>
                <a:cxn ang="0">
                  <a:pos x="420" y="495"/>
                </a:cxn>
                <a:cxn ang="0">
                  <a:pos x="496" y="510"/>
                </a:cxn>
                <a:cxn ang="0">
                  <a:pos x="601" y="510"/>
                </a:cxn>
                <a:cxn ang="0">
                  <a:pos x="736" y="390"/>
                </a:cxn>
                <a:cxn ang="0">
                  <a:pos x="781" y="360"/>
                </a:cxn>
                <a:cxn ang="0">
                  <a:pos x="796" y="300"/>
                </a:cxn>
                <a:cxn ang="0">
                  <a:pos x="781" y="270"/>
                </a:cxn>
                <a:cxn ang="0">
                  <a:pos x="721" y="330"/>
                </a:cxn>
                <a:cxn ang="0">
                  <a:pos x="586" y="435"/>
                </a:cxn>
                <a:cxn ang="0">
                  <a:pos x="526" y="390"/>
                </a:cxn>
                <a:cxn ang="0">
                  <a:pos x="435" y="330"/>
                </a:cxn>
                <a:cxn ang="0">
                  <a:pos x="435" y="300"/>
                </a:cxn>
                <a:cxn ang="0">
                  <a:pos x="481" y="270"/>
                </a:cxn>
                <a:cxn ang="0">
                  <a:pos x="526" y="240"/>
                </a:cxn>
                <a:cxn ang="0">
                  <a:pos x="541" y="195"/>
                </a:cxn>
                <a:cxn ang="0">
                  <a:pos x="526" y="150"/>
                </a:cxn>
                <a:cxn ang="0">
                  <a:pos x="526" y="90"/>
                </a:cxn>
                <a:cxn ang="0">
                  <a:pos x="556" y="75"/>
                </a:cxn>
                <a:cxn ang="0">
                  <a:pos x="541" y="30"/>
                </a:cxn>
              </a:cxnLst>
              <a:rect l="0" t="0" r="r" b="b"/>
              <a:pathLst>
                <a:path w="826" h="1200">
                  <a:moveTo>
                    <a:pt x="526" y="15"/>
                  </a:moveTo>
                  <a:lnTo>
                    <a:pt x="496" y="0"/>
                  </a:lnTo>
                  <a:lnTo>
                    <a:pt x="466" y="0"/>
                  </a:lnTo>
                  <a:lnTo>
                    <a:pt x="420" y="0"/>
                  </a:lnTo>
                  <a:lnTo>
                    <a:pt x="375" y="0"/>
                  </a:lnTo>
                  <a:lnTo>
                    <a:pt x="345" y="15"/>
                  </a:lnTo>
                  <a:lnTo>
                    <a:pt x="300" y="30"/>
                  </a:lnTo>
                  <a:lnTo>
                    <a:pt x="285" y="60"/>
                  </a:lnTo>
                  <a:lnTo>
                    <a:pt x="255" y="75"/>
                  </a:lnTo>
                  <a:lnTo>
                    <a:pt x="240" y="150"/>
                  </a:lnTo>
                  <a:lnTo>
                    <a:pt x="240" y="195"/>
                  </a:lnTo>
                  <a:lnTo>
                    <a:pt x="225" y="240"/>
                  </a:lnTo>
                  <a:lnTo>
                    <a:pt x="285" y="210"/>
                  </a:lnTo>
                  <a:lnTo>
                    <a:pt x="300" y="210"/>
                  </a:lnTo>
                  <a:lnTo>
                    <a:pt x="315" y="240"/>
                  </a:lnTo>
                  <a:lnTo>
                    <a:pt x="315" y="255"/>
                  </a:lnTo>
                  <a:lnTo>
                    <a:pt x="285" y="255"/>
                  </a:lnTo>
                  <a:lnTo>
                    <a:pt x="285" y="270"/>
                  </a:lnTo>
                  <a:lnTo>
                    <a:pt x="255" y="300"/>
                  </a:lnTo>
                  <a:lnTo>
                    <a:pt x="240" y="315"/>
                  </a:lnTo>
                  <a:lnTo>
                    <a:pt x="225" y="375"/>
                  </a:lnTo>
                  <a:lnTo>
                    <a:pt x="195" y="435"/>
                  </a:lnTo>
                  <a:lnTo>
                    <a:pt x="195" y="510"/>
                  </a:lnTo>
                  <a:lnTo>
                    <a:pt x="195" y="600"/>
                  </a:lnTo>
                  <a:lnTo>
                    <a:pt x="180" y="720"/>
                  </a:lnTo>
                  <a:lnTo>
                    <a:pt x="165" y="840"/>
                  </a:lnTo>
                  <a:lnTo>
                    <a:pt x="180" y="840"/>
                  </a:lnTo>
                  <a:lnTo>
                    <a:pt x="180" y="900"/>
                  </a:lnTo>
                  <a:lnTo>
                    <a:pt x="60" y="1050"/>
                  </a:lnTo>
                  <a:lnTo>
                    <a:pt x="30" y="1050"/>
                  </a:lnTo>
                  <a:lnTo>
                    <a:pt x="15" y="1080"/>
                  </a:lnTo>
                  <a:lnTo>
                    <a:pt x="0" y="1140"/>
                  </a:lnTo>
                  <a:lnTo>
                    <a:pt x="30" y="1125"/>
                  </a:lnTo>
                  <a:lnTo>
                    <a:pt x="45" y="1125"/>
                  </a:lnTo>
                  <a:lnTo>
                    <a:pt x="105" y="1170"/>
                  </a:lnTo>
                  <a:lnTo>
                    <a:pt x="135" y="1200"/>
                  </a:lnTo>
                  <a:lnTo>
                    <a:pt x="165" y="1200"/>
                  </a:lnTo>
                  <a:lnTo>
                    <a:pt x="225" y="1170"/>
                  </a:lnTo>
                  <a:lnTo>
                    <a:pt x="195" y="1170"/>
                  </a:lnTo>
                  <a:lnTo>
                    <a:pt x="195" y="1155"/>
                  </a:lnTo>
                  <a:lnTo>
                    <a:pt x="165" y="1140"/>
                  </a:lnTo>
                  <a:lnTo>
                    <a:pt x="120" y="1110"/>
                  </a:lnTo>
                  <a:lnTo>
                    <a:pt x="135" y="1095"/>
                  </a:lnTo>
                  <a:lnTo>
                    <a:pt x="255" y="960"/>
                  </a:lnTo>
                  <a:lnTo>
                    <a:pt x="315" y="840"/>
                  </a:lnTo>
                  <a:lnTo>
                    <a:pt x="375" y="810"/>
                  </a:lnTo>
                  <a:lnTo>
                    <a:pt x="420" y="810"/>
                  </a:lnTo>
                  <a:lnTo>
                    <a:pt x="420" y="855"/>
                  </a:lnTo>
                  <a:lnTo>
                    <a:pt x="420" y="1035"/>
                  </a:lnTo>
                  <a:lnTo>
                    <a:pt x="405" y="1050"/>
                  </a:lnTo>
                  <a:lnTo>
                    <a:pt x="420" y="1080"/>
                  </a:lnTo>
                  <a:lnTo>
                    <a:pt x="420" y="1095"/>
                  </a:lnTo>
                  <a:lnTo>
                    <a:pt x="420" y="1140"/>
                  </a:lnTo>
                  <a:lnTo>
                    <a:pt x="435" y="1140"/>
                  </a:lnTo>
                  <a:lnTo>
                    <a:pt x="435" y="1095"/>
                  </a:lnTo>
                  <a:lnTo>
                    <a:pt x="541" y="1110"/>
                  </a:lnTo>
                  <a:lnTo>
                    <a:pt x="616" y="1110"/>
                  </a:lnTo>
                  <a:lnTo>
                    <a:pt x="616" y="1080"/>
                  </a:lnTo>
                  <a:lnTo>
                    <a:pt x="556" y="1080"/>
                  </a:lnTo>
                  <a:lnTo>
                    <a:pt x="526" y="1050"/>
                  </a:lnTo>
                  <a:lnTo>
                    <a:pt x="526" y="1035"/>
                  </a:lnTo>
                  <a:lnTo>
                    <a:pt x="526" y="810"/>
                  </a:lnTo>
                  <a:lnTo>
                    <a:pt x="541" y="810"/>
                  </a:lnTo>
                  <a:lnTo>
                    <a:pt x="526" y="750"/>
                  </a:lnTo>
                  <a:lnTo>
                    <a:pt x="481" y="690"/>
                  </a:lnTo>
                  <a:lnTo>
                    <a:pt x="435" y="615"/>
                  </a:lnTo>
                  <a:lnTo>
                    <a:pt x="435" y="570"/>
                  </a:lnTo>
                  <a:lnTo>
                    <a:pt x="420" y="495"/>
                  </a:lnTo>
                  <a:lnTo>
                    <a:pt x="481" y="540"/>
                  </a:lnTo>
                  <a:lnTo>
                    <a:pt x="496" y="510"/>
                  </a:lnTo>
                  <a:lnTo>
                    <a:pt x="556" y="510"/>
                  </a:lnTo>
                  <a:lnTo>
                    <a:pt x="601" y="510"/>
                  </a:lnTo>
                  <a:lnTo>
                    <a:pt x="676" y="450"/>
                  </a:lnTo>
                  <a:lnTo>
                    <a:pt x="736" y="390"/>
                  </a:lnTo>
                  <a:lnTo>
                    <a:pt x="781" y="375"/>
                  </a:lnTo>
                  <a:lnTo>
                    <a:pt x="781" y="360"/>
                  </a:lnTo>
                  <a:lnTo>
                    <a:pt x="796" y="330"/>
                  </a:lnTo>
                  <a:lnTo>
                    <a:pt x="796" y="300"/>
                  </a:lnTo>
                  <a:lnTo>
                    <a:pt x="826" y="270"/>
                  </a:lnTo>
                  <a:lnTo>
                    <a:pt x="781" y="270"/>
                  </a:lnTo>
                  <a:lnTo>
                    <a:pt x="766" y="315"/>
                  </a:lnTo>
                  <a:lnTo>
                    <a:pt x="721" y="330"/>
                  </a:lnTo>
                  <a:lnTo>
                    <a:pt x="661" y="375"/>
                  </a:lnTo>
                  <a:lnTo>
                    <a:pt x="586" y="435"/>
                  </a:lnTo>
                  <a:lnTo>
                    <a:pt x="526" y="420"/>
                  </a:lnTo>
                  <a:lnTo>
                    <a:pt x="526" y="390"/>
                  </a:lnTo>
                  <a:lnTo>
                    <a:pt x="481" y="375"/>
                  </a:lnTo>
                  <a:lnTo>
                    <a:pt x="435" y="330"/>
                  </a:lnTo>
                  <a:lnTo>
                    <a:pt x="466" y="315"/>
                  </a:lnTo>
                  <a:lnTo>
                    <a:pt x="435" y="300"/>
                  </a:lnTo>
                  <a:lnTo>
                    <a:pt x="466" y="270"/>
                  </a:lnTo>
                  <a:lnTo>
                    <a:pt x="481" y="270"/>
                  </a:lnTo>
                  <a:lnTo>
                    <a:pt x="496" y="270"/>
                  </a:lnTo>
                  <a:lnTo>
                    <a:pt x="526" y="240"/>
                  </a:lnTo>
                  <a:lnTo>
                    <a:pt x="526" y="195"/>
                  </a:lnTo>
                  <a:lnTo>
                    <a:pt x="541" y="195"/>
                  </a:lnTo>
                  <a:lnTo>
                    <a:pt x="526" y="180"/>
                  </a:lnTo>
                  <a:lnTo>
                    <a:pt x="526" y="150"/>
                  </a:lnTo>
                  <a:lnTo>
                    <a:pt x="526" y="120"/>
                  </a:lnTo>
                  <a:lnTo>
                    <a:pt x="526" y="90"/>
                  </a:lnTo>
                  <a:lnTo>
                    <a:pt x="541" y="90"/>
                  </a:lnTo>
                  <a:lnTo>
                    <a:pt x="556" y="75"/>
                  </a:lnTo>
                  <a:lnTo>
                    <a:pt x="541" y="60"/>
                  </a:lnTo>
                  <a:lnTo>
                    <a:pt x="541" y="30"/>
                  </a:lnTo>
                  <a:lnTo>
                    <a:pt x="526" y="15"/>
                  </a:lnTo>
                </a:path>
              </a:pathLst>
            </a:custGeom>
            <a:solidFill>
              <a:srgbClr val="FFFF00">
                <a:alpha val="89999"/>
              </a:srgbClr>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7" name="Group 45"/>
          <p:cNvGrpSpPr>
            <a:grpSpLocks noChangeAspect="1"/>
          </p:cNvGrpSpPr>
          <p:nvPr/>
        </p:nvGrpSpPr>
        <p:grpSpPr bwMode="auto">
          <a:xfrm>
            <a:off x="2402399" y="4613392"/>
            <a:ext cx="973139" cy="1271588"/>
            <a:chOff x="3991" y="6435"/>
            <a:chExt cx="826" cy="1215"/>
          </a:xfrm>
        </p:grpSpPr>
        <p:sp>
          <p:nvSpPr>
            <p:cNvPr id="1055790" name="Freeform 46"/>
            <p:cNvSpPr>
              <a:spLocks noChangeAspect="1"/>
            </p:cNvSpPr>
            <p:nvPr/>
          </p:nvSpPr>
          <p:spPr bwMode="auto">
            <a:xfrm>
              <a:off x="3991" y="6435"/>
              <a:ext cx="826" cy="1215"/>
            </a:xfrm>
            <a:custGeom>
              <a:avLst/>
              <a:gdLst/>
              <a:ahLst/>
              <a:cxnLst>
                <a:cxn ang="0">
                  <a:pos x="480" y="30"/>
                </a:cxn>
                <a:cxn ang="0">
                  <a:pos x="420" y="0"/>
                </a:cxn>
                <a:cxn ang="0">
                  <a:pos x="360" y="0"/>
                </a:cxn>
                <a:cxn ang="0">
                  <a:pos x="285" y="15"/>
                </a:cxn>
                <a:cxn ang="0">
                  <a:pos x="270" y="120"/>
                </a:cxn>
                <a:cxn ang="0">
                  <a:pos x="285" y="180"/>
                </a:cxn>
                <a:cxn ang="0">
                  <a:pos x="300" y="180"/>
                </a:cxn>
                <a:cxn ang="0">
                  <a:pos x="345" y="240"/>
                </a:cxn>
                <a:cxn ang="0">
                  <a:pos x="300" y="255"/>
                </a:cxn>
                <a:cxn ang="0">
                  <a:pos x="285" y="300"/>
                </a:cxn>
                <a:cxn ang="0">
                  <a:pos x="210" y="435"/>
                </a:cxn>
                <a:cxn ang="0">
                  <a:pos x="165" y="630"/>
                </a:cxn>
                <a:cxn ang="0">
                  <a:pos x="165" y="675"/>
                </a:cxn>
                <a:cxn ang="0">
                  <a:pos x="165" y="780"/>
                </a:cxn>
                <a:cxn ang="0">
                  <a:pos x="30" y="1050"/>
                </a:cxn>
                <a:cxn ang="0">
                  <a:pos x="45" y="1095"/>
                </a:cxn>
                <a:cxn ang="0">
                  <a:pos x="0" y="1140"/>
                </a:cxn>
                <a:cxn ang="0">
                  <a:pos x="60" y="1155"/>
                </a:cxn>
                <a:cxn ang="0">
                  <a:pos x="180" y="1215"/>
                </a:cxn>
                <a:cxn ang="0">
                  <a:pos x="225" y="1170"/>
                </a:cxn>
                <a:cxn ang="0">
                  <a:pos x="150" y="1140"/>
                </a:cxn>
                <a:cxn ang="0">
                  <a:pos x="180" y="1140"/>
                </a:cxn>
                <a:cxn ang="0">
                  <a:pos x="345" y="795"/>
                </a:cxn>
                <a:cxn ang="0">
                  <a:pos x="405" y="795"/>
                </a:cxn>
                <a:cxn ang="0">
                  <a:pos x="390" y="1050"/>
                </a:cxn>
                <a:cxn ang="0">
                  <a:pos x="405" y="1080"/>
                </a:cxn>
                <a:cxn ang="0">
                  <a:pos x="390" y="1140"/>
                </a:cxn>
                <a:cxn ang="0">
                  <a:pos x="465" y="1140"/>
                </a:cxn>
                <a:cxn ang="0">
                  <a:pos x="631" y="1140"/>
                </a:cxn>
                <a:cxn ang="0">
                  <a:pos x="571" y="1095"/>
                </a:cxn>
                <a:cxn ang="0">
                  <a:pos x="526" y="1050"/>
                </a:cxn>
                <a:cxn ang="0">
                  <a:pos x="601" y="780"/>
                </a:cxn>
                <a:cxn ang="0">
                  <a:pos x="405" y="600"/>
                </a:cxn>
                <a:cxn ang="0">
                  <a:pos x="420" y="510"/>
                </a:cxn>
                <a:cxn ang="0">
                  <a:pos x="510" y="540"/>
                </a:cxn>
                <a:cxn ang="0">
                  <a:pos x="631" y="495"/>
                </a:cxn>
                <a:cxn ang="0">
                  <a:pos x="721" y="390"/>
                </a:cxn>
                <a:cxn ang="0">
                  <a:pos x="766" y="375"/>
                </a:cxn>
                <a:cxn ang="0">
                  <a:pos x="796" y="330"/>
                </a:cxn>
                <a:cxn ang="0">
                  <a:pos x="811" y="270"/>
                </a:cxn>
                <a:cxn ang="0">
                  <a:pos x="811" y="255"/>
                </a:cxn>
                <a:cxn ang="0">
                  <a:pos x="751" y="315"/>
                </a:cxn>
                <a:cxn ang="0">
                  <a:pos x="661" y="360"/>
                </a:cxn>
                <a:cxn ang="0">
                  <a:pos x="571" y="390"/>
                </a:cxn>
                <a:cxn ang="0">
                  <a:pos x="541" y="375"/>
                </a:cxn>
                <a:cxn ang="0">
                  <a:pos x="450" y="330"/>
                </a:cxn>
                <a:cxn ang="0">
                  <a:pos x="450" y="300"/>
                </a:cxn>
                <a:cxn ang="0">
                  <a:pos x="480" y="270"/>
                </a:cxn>
                <a:cxn ang="0">
                  <a:pos x="541" y="255"/>
                </a:cxn>
                <a:cxn ang="0">
                  <a:pos x="526" y="195"/>
                </a:cxn>
                <a:cxn ang="0">
                  <a:pos x="526" y="135"/>
                </a:cxn>
                <a:cxn ang="0">
                  <a:pos x="510" y="90"/>
                </a:cxn>
                <a:cxn ang="0">
                  <a:pos x="541" y="30"/>
                </a:cxn>
              </a:cxnLst>
              <a:rect l="0" t="0" r="r" b="b"/>
              <a:pathLst>
                <a:path w="826" h="1215">
                  <a:moveTo>
                    <a:pt x="541" y="30"/>
                  </a:moveTo>
                  <a:lnTo>
                    <a:pt x="480" y="30"/>
                  </a:lnTo>
                  <a:lnTo>
                    <a:pt x="450" y="15"/>
                  </a:lnTo>
                  <a:lnTo>
                    <a:pt x="420" y="0"/>
                  </a:lnTo>
                  <a:lnTo>
                    <a:pt x="390" y="0"/>
                  </a:lnTo>
                  <a:lnTo>
                    <a:pt x="360" y="0"/>
                  </a:lnTo>
                  <a:lnTo>
                    <a:pt x="330" y="0"/>
                  </a:lnTo>
                  <a:lnTo>
                    <a:pt x="285" y="15"/>
                  </a:lnTo>
                  <a:lnTo>
                    <a:pt x="270" y="75"/>
                  </a:lnTo>
                  <a:lnTo>
                    <a:pt x="270" y="120"/>
                  </a:lnTo>
                  <a:lnTo>
                    <a:pt x="270" y="135"/>
                  </a:lnTo>
                  <a:lnTo>
                    <a:pt x="285" y="180"/>
                  </a:lnTo>
                  <a:lnTo>
                    <a:pt x="285" y="150"/>
                  </a:lnTo>
                  <a:lnTo>
                    <a:pt x="300" y="180"/>
                  </a:lnTo>
                  <a:lnTo>
                    <a:pt x="330" y="195"/>
                  </a:lnTo>
                  <a:lnTo>
                    <a:pt x="345" y="240"/>
                  </a:lnTo>
                  <a:lnTo>
                    <a:pt x="330" y="240"/>
                  </a:lnTo>
                  <a:lnTo>
                    <a:pt x="300" y="255"/>
                  </a:lnTo>
                  <a:lnTo>
                    <a:pt x="285" y="270"/>
                  </a:lnTo>
                  <a:lnTo>
                    <a:pt x="285" y="300"/>
                  </a:lnTo>
                  <a:lnTo>
                    <a:pt x="225" y="360"/>
                  </a:lnTo>
                  <a:lnTo>
                    <a:pt x="210" y="435"/>
                  </a:lnTo>
                  <a:lnTo>
                    <a:pt x="180" y="540"/>
                  </a:lnTo>
                  <a:lnTo>
                    <a:pt x="165" y="630"/>
                  </a:lnTo>
                  <a:lnTo>
                    <a:pt x="150" y="675"/>
                  </a:lnTo>
                  <a:lnTo>
                    <a:pt x="165" y="675"/>
                  </a:lnTo>
                  <a:lnTo>
                    <a:pt x="180" y="675"/>
                  </a:lnTo>
                  <a:lnTo>
                    <a:pt x="165" y="780"/>
                  </a:lnTo>
                  <a:lnTo>
                    <a:pt x="165" y="870"/>
                  </a:lnTo>
                  <a:lnTo>
                    <a:pt x="30" y="1050"/>
                  </a:lnTo>
                  <a:lnTo>
                    <a:pt x="45" y="1080"/>
                  </a:lnTo>
                  <a:lnTo>
                    <a:pt x="45" y="1095"/>
                  </a:lnTo>
                  <a:lnTo>
                    <a:pt x="30" y="1095"/>
                  </a:lnTo>
                  <a:lnTo>
                    <a:pt x="0" y="1140"/>
                  </a:lnTo>
                  <a:lnTo>
                    <a:pt x="45" y="1170"/>
                  </a:lnTo>
                  <a:lnTo>
                    <a:pt x="60" y="1155"/>
                  </a:lnTo>
                  <a:lnTo>
                    <a:pt x="120" y="1215"/>
                  </a:lnTo>
                  <a:lnTo>
                    <a:pt x="180" y="1215"/>
                  </a:lnTo>
                  <a:lnTo>
                    <a:pt x="225" y="1215"/>
                  </a:lnTo>
                  <a:lnTo>
                    <a:pt x="225" y="1170"/>
                  </a:lnTo>
                  <a:lnTo>
                    <a:pt x="180" y="1155"/>
                  </a:lnTo>
                  <a:lnTo>
                    <a:pt x="150" y="1140"/>
                  </a:lnTo>
                  <a:lnTo>
                    <a:pt x="165" y="1110"/>
                  </a:lnTo>
                  <a:lnTo>
                    <a:pt x="180" y="1140"/>
                  </a:lnTo>
                  <a:lnTo>
                    <a:pt x="285" y="990"/>
                  </a:lnTo>
                  <a:lnTo>
                    <a:pt x="345" y="795"/>
                  </a:lnTo>
                  <a:lnTo>
                    <a:pt x="360" y="780"/>
                  </a:lnTo>
                  <a:lnTo>
                    <a:pt x="405" y="795"/>
                  </a:lnTo>
                  <a:lnTo>
                    <a:pt x="450" y="840"/>
                  </a:lnTo>
                  <a:lnTo>
                    <a:pt x="390" y="1050"/>
                  </a:lnTo>
                  <a:lnTo>
                    <a:pt x="405" y="1050"/>
                  </a:lnTo>
                  <a:lnTo>
                    <a:pt x="405" y="1080"/>
                  </a:lnTo>
                  <a:lnTo>
                    <a:pt x="405" y="1095"/>
                  </a:lnTo>
                  <a:lnTo>
                    <a:pt x="390" y="1140"/>
                  </a:lnTo>
                  <a:lnTo>
                    <a:pt x="450" y="1155"/>
                  </a:lnTo>
                  <a:lnTo>
                    <a:pt x="465" y="1140"/>
                  </a:lnTo>
                  <a:lnTo>
                    <a:pt x="541" y="1155"/>
                  </a:lnTo>
                  <a:lnTo>
                    <a:pt x="631" y="1140"/>
                  </a:lnTo>
                  <a:lnTo>
                    <a:pt x="631" y="1110"/>
                  </a:lnTo>
                  <a:lnTo>
                    <a:pt x="571" y="1095"/>
                  </a:lnTo>
                  <a:lnTo>
                    <a:pt x="526" y="1080"/>
                  </a:lnTo>
                  <a:lnTo>
                    <a:pt x="526" y="1050"/>
                  </a:lnTo>
                  <a:lnTo>
                    <a:pt x="571" y="1080"/>
                  </a:lnTo>
                  <a:lnTo>
                    <a:pt x="601" y="780"/>
                  </a:lnTo>
                  <a:lnTo>
                    <a:pt x="601" y="750"/>
                  </a:lnTo>
                  <a:lnTo>
                    <a:pt x="405" y="600"/>
                  </a:lnTo>
                  <a:lnTo>
                    <a:pt x="405" y="555"/>
                  </a:lnTo>
                  <a:lnTo>
                    <a:pt x="420" y="510"/>
                  </a:lnTo>
                  <a:lnTo>
                    <a:pt x="480" y="540"/>
                  </a:lnTo>
                  <a:lnTo>
                    <a:pt x="510" y="540"/>
                  </a:lnTo>
                  <a:lnTo>
                    <a:pt x="571" y="510"/>
                  </a:lnTo>
                  <a:lnTo>
                    <a:pt x="631" y="495"/>
                  </a:lnTo>
                  <a:lnTo>
                    <a:pt x="691" y="450"/>
                  </a:lnTo>
                  <a:lnTo>
                    <a:pt x="721" y="390"/>
                  </a:lnTo>
                  <a:lnTo>
                    <a:pt x="751" y="375"/>
                  </a:lnTo>
                  <a:lnTo>
                    <a:pt x="766" y="375"/>
                  </a:lnTo>
                  <a:lnTo>
                    <a:pt x="781" y="375"/>
                  </a:lnTo>
                  <a:lnTo>
                    <a:pt x="796" y="330"/>
                  </a:lnTo>
                  <a:lnTo>
                    <a:pt x="811" y="300"/>
                  </a:lnTo>
                  <a:lnTo>
                    <a:pt x="811" y="270"/>
                  </a:lnTo>
                  <a:lnTo>
                    <a:pt x="826" y="255"/>
                  </a:lnTo>
                  <a:lnTo>
                    <a:pt x="811" y="255"/>
                  </a:lnTo>
                  <a:lnTo>
                    <a:pt x="766" y="300"/>
                  </a:lnTo>
                  <a:lnTo>
                    <a:pt x="751" y="315"/>
                  </a:lnTo>
                  <a:lnTo>
                    <a:pt x="721" y="315"/>
                  </a:lnTo>
                  <a:lnTo>
                    <a:pt x="661" y="360"/>
                  </a:lnTo>
                  <a:lnTo>
                    <a:pt x="601" y="390"/>
                  </a:lnTo>
                  <a:lnTo>
                    <a:pt x="571" y="390"/>
                  </a:lnTo>
                  <a:lnTo>
                    <a:pt x="526" y="390"/>
                  </a:lnTo>
                  <a:lnTo>
                    <a:pt x="541" y="375"/>
                  </a:lnTo>
                  <a:lnTo>
                    <a:pt x="480" y="375"/>
                  </a:lnTo>
                  <a:lnTo>
                    <a:pt x="450" y="330"/>
                  </a:lnTo>
                  <a:lnTo>
                    <a:pt x="465" y="315"/>
                  </a:lnTo>
                  <a:lnTo>
                    <a:pt x="450" y="300"/>
                  </a:lnTo>
                  <a:lnTo>
                    <a:pt x="465" y="270"/>
                  </a:lnTo>
                  <a:lnTo>
                    <a:pt x="480" y="270"/>
                  </a:lnTo>
                  <a:lnTo>
                    <a:pt x="526" y="270"/>
                  </a:lnTo>
                  <a:lnTo>
                    <a:pt x="541" y="255"/>
                  </a:lnTo>
                  <a:lnTo>
                    <a:pt x="526" y="210"/>
                  </a:lnTo>
                  <a:lnTo>
                    <a:pt x="526" y="195"/>
                  </a:lnTo>
                  <a:lnTo>
                    <a:pt x="541" y="180"/>
                  </a:lnTo>
                  <a:lnTo>
                    <a:pt x="526" y="135"/>
                  </a:lnTo>
                  <a:lnTo>
                    <a:pt x="510" y="120"/>
                  </a:lnTo>
                  <a:lnTo>
                    <a:pt x="510" y="90"/>
                  </a:lnTo>
                  <a:lnTo>
                    <a:pt x="480" y="75"/>
                  </a:lnTo>
                  <a:lnTo>
                    <a:pt x="541" y="30"/>
                  </a:lnTo>
                  <a:close/>
                </a:path>
              </a:pathLst>
            </a:custGeom>
            <a:solidFill>
              <a:srgbClr val="00CCFF"/>
            </a:solidFill>
            <a:ln w="9525">
              <a:no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1" name="Freeform 47"/>
            <p:cNvSpPr>
              <a:spLocks noChangeAspect="1"/>
            </p:cNvSpPr>
            <p:nvPr/>
          </p:nvSpPr>
          <p:spPr bwMode="auto">
            <a:xfrm>
              <a:off x="3991" y="6435"/>
              <a:ext cx="826" cy="1215"/>
            </a:xfrm>
            <a:custGeom>
              <a:avLst/>
              <a:gdLst/>
              <a:ahLst/>
              <a:cxnLst>
                <a:cxn ang="0">
                  <a:pos x="480" y="30"/>
                </a:cxn>
                <a:cxn ang="0">
                  <a:pos x="420" y="0"/>
                </a:cxn>
                <a:cxn ang="0">
                  <a:pos x="360" y="0"/>
                </a:cxn>
                <a:cxn ang="0">
                  <a:pos x="285" y="15"/>
                </a:cxn>
                <a:cxn ang="0">
                  <a:pos x="270" y="120"/>
                </a:cxn>
                <a:cxn ang="0">
                  <a:pos x="285" y="180"/>
                </a:cxn>
                <a:cxn ang="0">
                  <a:pos x="300" y="180"/>
                </a:cxn>
                <a:cxn ang="0">
                  <a:pos x="345" y="240"/>
                </a:cxn>
                <a:cxn ang="0">
                  <a:pos x="300" y="255"/>
                </a:cxn>
                <a:cxn ang="0">
                  <a:pos x="285" y="300"/>
                </a:cxn>
                <a:cxn ang="0">
                  <a:pos x="210" y="435"/>
                </a:cxn>
                <a:cxn ang="0">
                  <a:pos x="165" y="630"/>
                </a:cxn>
                <a:cxn ang="0">
                  <a:pos x="165" y="675"/>
                </a:cxn>
                <a:cxn ang="0">
                  <a:pos x="165" y="780"/>
                </a:cxn>
                <a:cxn ang="0">
                  <a:pos x="30" y="1050"/>
                </a:cxn>
                <a:cxn ang="0">
                  <a:pos x="45" y="1095"/>
                </a:cxn>
                <a:cxn ang="0">
                  <a:pos x="0" y="1140"/>
                </a:cxn>
                <a:cxn ang="0">
                  <a:pos x="60" y="1155"/>
                </a:cxn>
                <a:cxn ang="0">
                  <a:pos x="180" y="1215"/>
                </a:cxn>
                <a:cxn ang="0">
                  <a:pos x="225" y="1170"/>
                </a:cxn>
                <a:cxn ang="0">
                  <a:pos x="150" y="1140"/>
                </a:cxn>
                <a:cxn ang="0">
                  <a:pos x="180" y="1140"/>
                </a:cxn>
                <a:cxn ang="0">
                  <a:pos x="345" y="795"/>
                </a:cxn>
                <a:cxn ang="0">
                  <a:pos x="405" y="795"/>
                </a:cxn>
                <a:cxn ang="0">
                  <a:pos x="390" y="1050"/>
                </a:cxn>
                <a:cxn ang="0">
                  <a:pos x="405" y="1080"/>
                </a:cxn>
                <a:cxn ang="0">
                  <a:pos x="390" y="1140"/>
                </a:cxn>
                <a:cxn ang="0">
                  <a:pos x="465" y="1140"/>
                </a:cxn>
                <a:cxn ang="0">
                  <a:pos x="631" y="1140"/>
                </a:cxn>
                <a:cxn ang="0">
                  <a:pos x="571" y="1095"/>
                </a:cxn>
                <a:cxn ang="0">
                  <a:pos x="526" y="1050"/>
                </a:cxn>
                <a:cxn ang="0">
                  <a:pos x="601" y="780"/>
                </a:cxn>
                <a:cxn ang="0">
                  <a:pos x="405" y="600"/>
                </a:cxn>
                <a:cxn ang="0">
                  <a:pos x="420" y="510"/>
                </a:cxn>
                <a:cxn ang="0">
                  <a:pos x="510" y="540"/>
                </a:cxn>
                <a:cxn ang="0">
                  <a:pos x="631" y="495"/>
                </a:cxn>
                <a:cxn ang="0">
                  <a:pos x="721" y="390"/>
                </a:cxn>
                <a:cxn ang="0">
                  <a:pos x="766" y="375"/>
                </a:cxn>
                <a:cxn ang="0">
                  <a:pos x="796" y="330"/>
                </a:cxn>
                <a:cxn ang="0">
                  <a:pos x="811" y="270"/>
                </a:cxn>
                <a:cxn ang="0">
                  <a:pos x="811" y="255"/>
                </a:cxn>
                <a:cxn ang="0">
                  <a:pos x="751" y="315"/>
                </a:cxn>
                <a:cxn ang="0">
                  <a:pos x="661" y="360"/>
                </a:cxn>
                <a:cxn ang="0">
                  <a:pos x="571" y="390"/>
                </a:cxn>
                <a:cxn ang="0">
                  <a:pos x="541" y="375"/>
                </a:cxn>
                <a:cxn ang="0">
                  <a:pos x="450" y="330"/>
                </a:cxn>
                <a:cxn ang="0">
                  <a:pos x="450" y="300"/>
                </a:cxn>
                <a:cxn ang="0">
                  <a:pos x="480" y="270"/>
                </a:cxn>
                <a:cxn ang="0">
                  <a:pos x="541" y="255"/>
                </a:cxn>
                <a:cxn ang="0">
                  <a:pos x="526" y="195"/>
                </a:cxn>
                <a:cxn ang="0">
                  <a:pos x="526" y="135"/>
                </a:cxn>
                <a:cxn ang="0">
                  <a:pos x="510" y="90"/>
                </a:cxn>
                <a:cxn ang="0">
                  <a:pos x="541" y="30"/>
                </a:cxn>
              </a:cxnLst>
              <a:rect l="0" t="0" r="r" b="b"/>
              <a:pathLst>
                <a:path w="826" h="1215">
                  <a:moveTo>
                    <a:pt x="541" y="30"/>
                  </a:moveTo>
                  <a:lnTo>
                    <a:pt x="480" y="30"/>
                  </a:lnTo>
                  <a:lnTo>
                    <a:pt x="450" y="15"/>
                  </a:lnTo>
                  <a:lnTo>
                    <a:pt x="420" y="0"/>
                  </a:lnTo>
                  <a:lnTo>
                    <a:pt x="390" y="0"/>
                  </a:lnTo>
                  <a:lnTo>
                    <a:pt x="360" y="0"/>
                  </a:lnTo>
                  <a:lnTo>
                    <a:pt x="330" y="0"/>
                  </a:lnTo>
                  <a:lnTo>
                    <a:pt x="285" y="15"/>
                  </a:lnTo>
                  <a:lnTo>
                    <a:pt x="270" y="75"/>
                  </a:lnTo>
                  <a:lnTo>
                    <a:pt x="270" y="120"/>
                  </a:lnTo>
                  <a:lnTo>
                    <a:pt x="270" y="135"/>
                  </a:lnTo>
                  <a:lnTo>
                    <a:pt x="285" y="180"/>
                  </a:lnTo>
                  <a:lnTo>
                    <a:pt x="285" y="150"/>
                  </a:lnTo>
                  <a:lnTo>
                    <a:pt x="300" y="180"/>
                  </a:lnTo>
                  <a:lnTo>
                    <a:pt x="330" y="195"/>
                  </a:lnTo>
                  <a:lnTo>
                    <a:pt x="345" y="240"/>
                  </a:lnTo>
                  <a:lnTo>
                    <a:pt x="330" y="240"/>
                  </a:lnTo>
                  <a:lnTo>
                    <a:pt x="300" y="255"/>
                  </a:lnTo>
                  <a:lnTo>
                    <a:pt x="285" y="270"/>
                  </a:lnTo>
                  <a:lnTo>
                    <a:pt x="285" y="300"/>
                  </a:lnTo>
                  <a:lnTo>
                    <a:pt x="225" y="360"/>
                  </a:lnTo>
                  <a:lnTo>
                    <a:pt x="210" y="435"/>
                  </a:lnTo>
                  <a:lnTo>
                    <a:pt x="180" y="540"/>
                  </a:lnTo>
                  <a:lnTo>
                    <a:pt x="165" y="630"/>
                  </a:lnTo>
                  <a:lnTo>
                    <a:pt x="150" y="675"/>
                  </a:lnTo>
                  <a:lnTo>
                    <a:pt x="165" y="675"/>
                  </a:lnTo>
                  <a:lnTo>
                    <a:pt x="180" y="675"/>
                  </a:lnTo>
                  <a:lnTo>
                    <a:pt x="165" y="780"/>
                  </a:lnTo>
                  <a:lnTo>
                    <a:pt x="165" y="870"/>
                  </a:lnTo>
                  <a:lnTo>
                    <a:pt x="30" y="1050"/>
                  </a:lnTo>
                  <a:lnTo>
                    <a:pt x="45" y="1080"/>
                  </a:lnTo>
                  <a:lnTo>
                    <a:pt x="45" y="1095"/>
                  </a:lnTo>
                  <a:lnTo>
                    <a:pt x="30" y="1095"/>
                  </a:lnTo>
                  <a:lnTo>
                    <a:pt x="0" y="1140"/>
                  </a:lnTo>
                  <a:lnTo>
                    <a:pt x="45" y="1170"/>
                  </a:lnTo>
                  <a:lnTo>
                    <a:pt x="60" y="1155"/>
                  </a:lnTo>
                  <a:lnTo>
                    <a:pt x="120" y="1215"/>
                  </a:lnTo>
                  <a:lnTo>
                    <a:pt x="180" y="1215"/>
                  </a:lnTo>
                  <a:lnTo>
                    <a:pt x="225" y="1215"/>
                  </a:lnTo>
                  <a:lnTo>
                    <a:pt x="225" y="1170"/>
                  </a:lnTo>
                  <a:lnTo>
                    <a:pt x="180" y="1155"/>
                  </a:lnTo>
                  <a:lnTo>
                    <a:pt x="150" y="1140"/>
                  </a:lnTo>
                  <a:lnTo>
                    <a:pt x="165" y="1110"/>
                  </a:lnTo>
                  <a:lnTo>
                    <a:pt x="180" y="1140"/>
                  </a:lnTo>
                  <a:lnTo>
                    <a:pt x="285" y="990"/>
                  </a:lnTo>
                  <a:lnTo>
                    <a:pt x="345" y="795"/>
                  </a:lnTo>
                  <a:lnTo>
                    <a:pt x="360" y="780"/>
                  </a:lnTo>
                  <a:lnTo>
                    <a:pt x="405" y="795"/>
                  </a:lnTo>
                  <a:lnTo>
                    <a:pt x="450" y="840"/>
                  </a:lnTo>
                  <a:lnTo>
                    <a:pt x="390" y="1050"/>
                  </a:lnTo>
                  <a:lnTo>
                    <a:pt x="405" y="1050"/>
                  </a:lnTo>
                  <a:lnTo>
                    <a:pt x="405" y="1080"/>
                  </a:lnTo>
                  <a:lnTo>
                    <a:pt x="405" y="1095"/>
                  </a:lnTo>
                  <a:lnTo>
                    <a:pt x="390" y="1140"/>
                  </a:lnTo>
                  <a:lnTo>
                    <a:pt x="450" y="1155"/>
                  </a:lnTo>
                  <a:lnTo>
                    <a:pt x="465" y="1140"/>
                  </a:lnTo>
                  <a:lnTo>
                    <a:pt x="541" y="1155"/>
                  </a:lnTo>
                  <a:lnTo>
                    <a:pt x="631" y="1140"/>
                  </a:lnTo>
                  <a:lnTo>
                    <a:pt x="631" y="1110"/>
                  </a:lnTo>
                  <a:lnTo>
                    <a:pt x="571" y="1095"/>
                  </a:lnTo>
                  <a:lnTo>
                    <a:pt x="526" y="1080"/>
                  </a:lnTo>
                  <a:lnTo>
                    <a:pt x="526" y="1050"/>
                  </a:lnTo>
                  <a:lnTo>
                    <a:pt x="571" y="1080"/>
                  </a:lnTo>
                  <a:lnTo>
                    <a:pt x="601" y="780"/>
                  </a:lnTo>
                  <a:lnTo>
                    <a:pt x="601" y="750"/>
                  </a:lnTo>
                  <a:lnTo>
                    <a:pt x="405" y="600"/>
                  </a:lnTo>
                  <a:lnTo>
                    <a:pt x="405" y="555"/>
                  </a:lnTo>
                  <a:lnTo>
                    <a:pt x="420" y="510"/>
                  </a:lnTo>
                  <a:lnTo>
                    <a:pt x="480" y="540"/>
                  </a:lnTo>
                  <a:lnTo>
                    <a:pt x="510" y="540"/>
                  </a:lnTo>
                  <a:lnTo>
                    <a:pt x="571" y="510"/>
                  </a:lnTo>
                  <a:lnTo>
                    <a:pt x="631" y="495"/>
                  </a:lnTo>
                  <a:lnTo>
                    <a:pt x="691" y="450"/>
                  </a:lnTo>
                  <a:lnTo>
                    <a:pt x="721" y="390"/>
                  </a:lnTo>
                  <a:lnTo>
                    <a:pt x="751" y="375"/>
                  </a:lnTo>
                  <a:lnTo>
                    <a:pt x="766" y="375"/>
                  </a:lnTo>
                  <a:lnTo>
                    <a:pt x="781" y="375"/>
                  </a:lnTo>
                  <a:lnTo>
                    <a:pt x="796" y="330"/>
                  </a:lnTo>
                  <a:lnTo>
                    <a:pt x="811" y="300"/>
                  </a:lnTo>
                  <a:lnTo>
                    <a:pt x="811" y="270"/>
                  </a:lnTo>
                  <a:lnTo>
                    <a:pt x="826" y="255"/>
                  </a:lnTo>
                  <a:lnTo>
                    <a:pt x="811" y="255"/>
                  </a:lnTo>
                  <a:lnTo>
                    <a:pt x="766" y="300"/>
                  </a:lnTo>
                  <a:lnTo>
                    <a:pt x="751" y="315"/>
                  </a:lnTo>
                  <a:lnTo>
                    <a:pt x="721" y="315"/>
                  </a:lnTo>
                  <a:lnTo>
                    <a:pt x="661" y="360"/>
                  </a:lnTo>
                  <a:lnTo>
                    <a:pt x="601" y="390"/>
                  </a:lnTo>
                  <a:lnTo>
                    <a:pt x="571" y="390"/>
                  </a:lnTo>
                  <a:lnTo>
                    <a:pt x="526" y="390"/>
                  </a:lnTo>
                  <a:lnTo>
                    <a:pt x="541" y="375"/>
                  </a:lnTo>
                  <a:lnTo>
                    <a:pt x="480" y="375"/>
                  </a:lnTo>
                  <a:lnTo>
                    <a:pt x="450" y="330"/>
                  </a:lnTo>
                  <a:lnTo>
                    <a:pt x="465" y="315"/>
                  </a:lnTo>
                  <a:lnTo>
                    <a:pt x="450" y="300"/>
                  </a:lnTo>
                  <a:lnTo>
                    <a:pt x="465" y="270"/>
                  </a:lnTo>
                  <a:lnTo>
                    <a:pt x="480" y="270"/>
                  </a:lnTo>
                  <a:lnTo>
                    <a:pt x="526" y="270"/>
                  </a:lnTo>
                  <a:lnTo>
                    <a:pt x="541" y="255"/>
                  </a:lnTo>
                  <a:lnTo>
                    <a:pt x="526" y="210"/>
                  </a:lnTo>
                  <a:lnTo>
                    <a:pt x="526" y="195"/>
                  </a:lnTo>
                  <a:lnTo>
                    <a:pt x="541" y="180"/>
                  </a:lnTo>
                  <a:lnTo>
                    <a:pt x="526" y="135"/>
                  </a:lnTo>
                  <a:lnTo>
                    <a:pt x="510" y="120"/>
                  </a:lnTo>
                  <a:lnTo>
                    <a:pt x="510" y="90"/>
                  </a:lnTo>
                  <a:lnTo>
                    <a:pt x="480" y="75"/>
                  </a:lnTo>
                  <a:lnTo>
                    <a:pt x="541" y="30"/>
                  </a:lnTo>
                </a:path>
              </a:pathLst>
            </a:custGeom>
            <a:solidFill>
              <a:srgbClr val="00CCFF"/>
            </a:solidFill>
            <a:ln w="9525">
              <a:solidFill>
                <a:srgbClr val="000000"/>
              </a:solidFill>
              <a:prstDash val="solid"/>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055792" name="Rectangle 48"/>
          <p:cNvSpPr>
            <a:spLocks noChangeAspect="1" noChangeArrowheads="1"/>
          </p:cNvSpPr>
          <p:nvPr/>
        </p:nvSpPr>
        <p:spPr bwMode="auto">
          <a:xfrm>
            <a:off x="3132852" y="3106856"/>
            <a:ext cx="615553"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entury" pitchFamily="18" charset="0"/>
                <a:ea typeface="ＭＳ Ｐゴシック" pitchFamily="50" charset="-128"/>
                <a:cs typeface="+mn-cs"/>
              </a:rPr>
              <a:t>家族</a:t>
            </a:r>
          </a:p>
        </p:txBody>
      </p:sp>
      <p:sp>
        <p:nvSpPr>
          <p:cNvPr id="1055794" name="Line 50"/>
          <p:cNvSpPr>
            <a:spLocks noChangeShapeType="1"/>
          </p:cNvSpPr>
          <p:nvPr/>
        </p:nvSpPr>
        <p:spPr bwMode="auto">
          <a:xfrm flipV="1">
            <a:off x="7014501" y="4367330"/>
            <a:ext cx="390525" cy="68262"/>
          </a:xfrm>
          <a:prstGeom prst="line">
            <a:avLst/>
          </a:prstGeom>
          <a:noFill/>
          <a:ln w="28575">
            <a:solidFill>
              <a:schemeClr val="tx1"/>
            </a:solidFill>
            <a:round/>
            <a:headEnd/>
            <a:tailEnd type="triangle" w="med" len="me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5" name="Rectangle 51"/>
          <p:cNvSpPr>
            <a:spLocks noChangeAspect="1" noChangeArrowheads="1"/>
          </p:cNvSpPr>
          <p:nvPr/>
        </p:nvSpPr>
        <p:spPr bwMode="auto">
          <a:xfrm>
            <a:off x="1701549" y="3109209"/>
            <a:ext cx="123110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地域住民</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1055796" name="Rectangle 52"/>
          <p:cNvSpPr>
            <a:spLocks noChangeAspect="1" noChangeArrowheads="1"/>
          </p:cNvSpPr>
          <p:nvPr/>
        </p:nvSpPr>
        <p:spPr bwMode="auto">
          <a:xfrm>
            <a:off x="375752" y="4695942"/>
            <a:ext cx="1846659" cy="738664"/>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保健福祉等の</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行政関係者</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sp>
        <p:nvSpPr>
          <p:cNvPr id="1055797" name="Line 53"/>
          <p:cNvSpPr>
            <a:spLocks noChangeShapeType="1"/>
          </p:cNvSpPr>
          <p:nvPr/>
        </p:nvSpPr>
        <p:spPr bwMode="auto">
          <a:xfrm flipV="1">
            <a:off x="2088074" y="5054727"/>
            <a:ext cx="492125" cy="68263"/>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8" name="Line 54"/>
          <p:cNvSpPr>
            <a:spLocks noChangeShapeType="1"/>
          </p:cNvSpPr>
          <p:nvPr/>
        </p:nvSpPr>
        <p:spPr bwMode="auto">
          <a:xfrm>
            <a:off x="4523298" y="3700580"/>
            <a:ext cx="211138" cy="500062"/>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799" name="Line 55"/>
          <p:cNvSpPr>
            <a:spLocks noChangeShapeType="1"/>
          </p:cNvSpPr>
          <p:nvPr/>
        </p:nvSpPr>
        <p:spPr bwMode="auto">
          <a:xfrm>
            <a:off x="3116776" y="4053015"/>
            <a:ext cx="388938" cy="484187"/>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0" name="Line 56"/>
          <p:cNvSpPr>
            <a:spLocks noChangeShapeType="1"/>
          </p:cNvSpPr>
          <p:nvPr/>
        </p:nvSpPr>
        <p:spPr bwMode="auto">
          <a:xfrm>
            <a:off x="3686686" y="3616448"/>
            <a:ext cx="520700" cy="830263"/>
          </a:xfrm>
          <a:prstGeom prst="line">
            <a:avLst/>
          </a:prstGeom>
          <a:noFill/>
          <a:ln w="25400">
            <a:solidFill>
              <a:schemeClr val="tx1"/>
            </a:solidFill>
            <a:round/>
            <a:headEnd/>
            <a:tailEnd type="stealth"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1" name="Rectangle 57"/>
          <p:cNvSpPr>
            <a:spLocks noChangeAspect="1" noChangeArrowheads="1"/>
          </p:cNvSpPr>
          <p:nvPr/>
        </p:nvSpPr>
        <p:spPr bwMode="auto">
          <a:xfrm>
            <a:off x="7428427" y="5032493"/>
            <a:ext cx="2962275" cy="369332"/>
          </a:xfrm>
          <a:prstGeom prst="rect">
            <a:avLst/>
          </a:prstGeom>
          <a:no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ＭＳ Ｐゴシック" pitchFamily="50" charset="-128"/>
                <a:ea typeface="ＭＳ Ｐゴシック" pitchFamily="50" charset="-128"/>
                <a:cs typeface="+mn-cs"/>
              </a:rPr>
              <a:t>環境づくり</a:t>
            </a:r>
            <a:endParaRPr kumimoji="1" lang="ja-JP" altLang="en-US" sz="2400" b="0" i="0" u="none" strike="noStrike" kern="1200" cap="none" spc="0" normalizeH="0" baseline="0" noProof="0" dirty="0">
              <a:ln>
                <a:noFill/>
              </a:ln>
              <a:solidFill>
                <a:srgbClr val="FF99FF"/>
              </a:solidFill>
              <a:effectLst/>
              <a:uLnTx/>
              <a:uFillTx/>
              <a:latin typeface="Century" pitchFamily="18" charset="0"/>
              <a:ea typeface="ＭＳ 明朝" pitchFamily="17" charset="-128"/>
              <a:cs typeface="+mn-cs"/>
            </a:endParaRPr>
          </a:p>
        </p:txBody>
      </p:sp>
      <p:sp>
        <p:nvSpPr>
          <p:cNvPr id="1055802" name="Line 58"/>
          <p:cNvSpPr>
            <a:spLocks noChangeShapeType="1"/>
          </p:cNvSpPr>
          <p:nvPr/>
        </p:nvSpPr>
        <p:spPr bwMode="auto">
          <a:xfrm flipV="1">
            <a:off x="1121285" y="5211890"/>
            <a:ext cx="6167437" cy="904875"/>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3" name="Line 59"/>
          <p:cNvSpPr>
            <a:spLocks noChangeShapeType="1"/>
          </p:cNvSpPr>
          <p:nvPr/>
        </p:nvSpPr>
        <p:spPr bwMode="auto">
          <a:xfrm>
            <a:off x="1105409" y="6116755"/>
            <a:ext cx="6192000" cy="0"/>
          </a:xfrm>
          <a:prstGeom prst="line">
            <a:avLst/>
          </a:prstGeom>
          <a:noFill/>
          <a:ln w="38100">
            <a:solidFill>
              <a:schemeClr val="tx1"/>
            </a:solidFill>
            <a:round/>
            <a:headEnd/>
            <a:tailEn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4" name="Line 60"/>
          <p:cNvSpPr>
            <a:spLocks noChangeShapeType="1"/>
          </p:cNvSpPr>
          <p:nvPr/>
        </p:nvSpPr>
        <p:spPr bwMode="auto">
          <a:xfrm>
            <a:off x="7107747" y="5415080"/>
            <a:ext cx="0" cy="615950"/>
          </a:xfrm>
          <a:prstGeom prst="line">
            <a:avLst/>
          </a:prstGeom>
          <a:noFill/>
          <a:ln w="38100">
            <a:solidFill>
              <a:srgbClr val="FF99FF"/>
            </a:solidFill>
            <a:round/>
            <a:headEnd/>
            <a:tailEnd type="triangle" w="lg" len="lg"/>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5" name="Freeform 61"/>
          <p:cNvSpPr>
            <a:spLocks/>
          </p:cNvSpPr>
          <p:nvPr/>
        </p:nvSpPr>
        <p:spPr bwMode="auto">
          <a:xfrm>
            <a:off x="5840922" y="5403977"/>
            <a:ext cx="725488" cy="708025"/>
          </a:xfrm>
          <a:custGeom>
            <a:avLst/>
            <a:gdLst/>
            <a:ahLst/>
            <a:cxnLst>
              <a:cxn ang="0">
                <a:pos x="1707" y="3007"/>
              </a:cxn>
              <a:cxn ang="0">
                <a:pos x="1634" y="2623"/>
              </a:cxn>
              <a:cxn ang="0">
                <a:pos x="235" y="2650"/>
              </a:cxn>
              <a:cxn ang="0">
                <a:pos x="235" y="3061"/>
              </a:cxn>
              <a:cxn ang="0">
                <a:pos x="1643" y="3034"/>
              </a:cxn>
              <a:cxn ang="0">
                <a:pos x="1643" y="2138"/>
              </a:cxn>
              <a:cxn ang="0">
                <a:pos x="235" y="2074"/>
              </a:cxn>
              <a:cxn ang="0">
                <a:pos x="235" y="2495"/>
              </a:cxn>
              <a:cxn ang="0">
                <a:pos x="1643" y="2431"/>
              </a:cxn>
              <a:cxn ang="0">
                <a:pos x="1643" y="1498"/>
              </a:cxn>
              <a:cxn ang="0">
                <a:pos x="235" y="1461"/>
              </a:cxn>
              <a:cxn ang="0">
                <a:pos x="235" y="1909"/>
              </a:cxn>
              <a:cxn ang="0">
                <a:pos x="1643" y="1882"/>
              </a:cxn>
              <a:cxn ang="0">
                <a:pos x="1606" y="831"/>
              </a:cxn>
              <a:cxn ang="0">
                <a:pos x="262" y="794"/>
              </a:cxn>
              <a:cxn ang="0">
                <a:pos x="235" y="1306"/>
              </a:cxn>
              <a:cxn ang="0">
                <a:pos x="1606" y="1242"/>
              </a:cxn>
              <a:cxn ang="0">
                <a:pos x="1606" y="181"/>
              </a:cxn>
              <a:cxn ang="0">
                <a:pos x="262" y="154"/>
              </a:cxn>
              <a:cxn ang="0">
                <a:pos x="262" y="639"/>
              </a:cxn>
              <a:cxn ang="0">
                <a:pos x="1606" y="602"/>
              </a:cxn>
              <a:cxn ang="0">
                <a:pos x="1678" y="246"/>
              </a:cxn>
            </a:cxnLst>
            <a:rect l="0" t="0" r="r" b="b"/>
            <a:pathLst>
              <a:path w="1879" h="3188">
                <a:moveTo>
                  <a:pt x="1707" y="3007"/>
                </a:moveTo>
                <a:cubicBezTo>
                  <a:pt x="1695" y="2943"/>
                  <a:pt x="1879" y="2682"/>
                  <a:pt x="1634" y="2623"/>
                </a:cubicBezTo>
                <a:cubicBezTo>
                  <a:pt x="1389" y="2564"/>
                  <a:pt x="468" y="2577"/>
                  <a:pt x="235" y="2650"/>
                </a:cubicBezTo>
                <a:cubicBezTo>
                  <a:pt x="2" y="2723"/>
                  <a:pt x="0" y="2997"/>
                  <a:pt x="235" y="3061"/>
                </a:cubicBezTo>
                <a:cubicBezTo>
                  <a:pt x="470" y="3125"/>
                  <a:pt x="1408" y="3188"/>
                  <a:pt x="1643" y="3034"/>
                </a:cubicBezTo>
                <a:cubicBezTo>
                  <a:pt x="1878" y="2880"/>
                  <a:pt x="1878" y="2298"/>
                  <a:pt x="1643" y="2138"/>
                </a:cubicBezTo>
                <a:cubicBezTo>
                  <a:pt x="1408" y="1978"/>
                  <a:pt x="470" y="2014"/>
                  <a:pt x="235" y="2074"/>
                </a:cubicBezTo>
                <a:cubicBezTo>
                  <a:pt x="0" y="2134"/>
                  <a:pt x="0" y="2436"/>
                  <a:pt x="235" y="2495"/>
                </a:cubicBezTo>
                <a:cubicBezTo>
                  <a:pt x="470" y="2554"/>
                  <a:pt x="1408" y="2597"/>
                  <a:pt x="1643" y="2431"/>
                </a:cubicBezTo>
                <a:cubicBezTo>
                  <a:pt x="1878" y="2265"/>
                  <a:pt x="1878" y="1660"/>
                  <a:pt x="1643" y="1498"/>
                </a:cubicBezTo>
                <a:cubicBezTo>
                  <a:pt x="1408" y="1336"/>
                  <a:pt x="470" y="1393"/>
                  <a:pt x="235" y="1461"/>
                </a:cubicBezTo>
                <a:cubicBezTo>
                  <a:pt x="0" y="1529"/>
                  <a:pt x="0" y="1839"/>
                  <a:pt x="235" y="1909"/>
                </a:cubicBezTo>
                <a:cubicBezTo>
                  <a:pt x="470" y="1979"/>
                  <a:pt x="1414" y="2062"/>
                  <a:pt x="1643" y="1882"/>
                </a:cubicBezTo>
                <a:cubicBezTo>
                  <a:pt x="1872" y="1702"/>
                  <a:pt x="1836" y="1012"/>
                  <a:pt x="1606" y="831"/>
                </a:cubicBezTo>
                <a:cubicBezTo>
                  <a:pt x="1376" y="650"/>
                  <a:pt x="490" y="715"/>
                  <a:pt x="262" y="794"/>
                </a:cubicBezTo>
                <a:cubicBezTo>
                  <a:pt x="34" y="873"/>
                  <a:pt x="11" y="1231"/>
                  <a:pt x="235" y="1306"/>
                </a:cubicBezTo>
                <a:cubicBezTo>
                  <a:pt x="459" y="1381"/>
                  <a:pt x="1378" y="1429"/>
                  <a:pt x="1606" y="1242"/>
                </a:cubicBezTo>
                <a:cubicBezTo>
                  <a:pt x="1834" y="1055"/>
                  <a:pt x="1830" y="362"/>
                  <a:pt x="1606" y="181"/>
                </a:cubicBezTo>
                <a:cubicBezTo>
                  <a:pt x="1382" y="0"/>
                  <a:pt x="486" y="78"/>
                  <a:pt x="262" y="154"/>
                </a:cubicBezTo>
                <a:cubicBezTo>
                  <a:pt x="38" y="230"/>
                  <a:pt x="38" y="564"/>
                  <a:pt x="262" y="639"/>
                </a:cubicBezTo>
                <a:cubicBezTo>
                  <a:pt x="486" y="714"/>
                  <a:pt x="1370" y="668"/>
                  <a:pt x="1606" y="602"/>
                </a:cubicBezTo>
                <a:cubicBezTo>
                  <a:pt x="1842" y="536"/>
                  <a:pt x="1663" y="320"/>
                  <a:pt x="1678" y="246"/>
                </a:cubicBezTo>
              </a:path>
            </a:pathLst>
          </a:custGeom>
          <a:noFill/>
          <a:ln w="22225" cap="flat" cmpd="sng">
            <a:solidFill>
              <a:srgbClr val="66FF33"/>
            </a:solid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55807" name="Text Box 63"/>
          <p:cNvSpPr txBox="1">
            <a:spLocks noChangeArrowheads="1"/>
          </p:cNvSpPr>
          <p:nvPr/>
        </p:nvSpPr>
        <p:spPr bwMode="auto">
          <a:xfrm>
            <a:off x="3992283" y="2524243"/>
            <a:ext cx="902811" cy="52322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自助</a:t>
            </a:r>
          </a:p>
        </p:txBody>
      </p:sp>
      <p:sp>
        <p:nvSpPr>
          <p:cNvPr id="1055808" name="Text Box 64"/>
          <p:cNvSpPr txBox="1">
            <a:spLocks noChangeArrowheads="1"/>
          </p:cNvSpPr>
          <p:nvPr/>
        </p:nvSpPr>
        <p:spPr bwMode="auto">
          <a:xfrm>
            <a:off x="1886464" y="2524243"/>
            <a:ext cx="902811" cy="523220"/>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共助</a:t>
            </a:r>
          </a:p>
        </p:txBody>
      </p:sp>
      <p:sp>
        <p:nvSpPr>
          <p:cNvPr id="1055809" name="Text Box 65"/>
          <p:cNvSpPr txBox="1">
            <a:spLocks noChangeArrowheads="1"/>
          </p:cNvSpPr>
          <p:nvPr/>
        </p:nvSpPr>
        <p:spPr bwMode="auto">
          <a:xfrm>
            <a:off x="89996" y="3910139"/>
            <a:ext cx="2965876" cy="830997"/>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（ネットワーク化に向けた）</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公助</a:t>
            </a:r>
          </a:p>
        </p:txBody>
      </p:sp>
      <p:sp>
        <p:nvSpPr>
          <p:cNvPr id="1055810" name="Text Box 66"/>
          <p:cNvSpPr txBox="1">
            <a:spLocks noChangeArrowheads="1"/>
          </p:cNvSpPr>
          <p:nvPr/>
        </p:nvSpPr>
        <p:spPr bwMode="auto">
          <a:xfrm>
            <a:off x="7526294" y="5511918"/>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公助</a:t>
            </a:r>
          </a:p>
        </p:txBody>
      </p:sp>
      <p:sp>
        <p:nvSpPr>
          <p:cNvPr id="1055811" name="Text Box 67"/>
          <p:cNvSpPr txBox="1">
            <a:spLocks noChangeArrowheads="1"/>
          </p:cNvSpPr>
          <p:nvPr/>
        </p:nvSpPr>
        <p:spPr bwMode="auto">
          <a:xfrm>
            <a:off x="8412119" y="5513505"/>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FF33"/>
                </a:solidFill>
                <a:effectLst/>
                <a:uLnTx/>
                <a:uFillTx/>
                <a:latin typeface="Times New Roman" pitchFamily="18" charset="0"/>
                <a:ea typeface="ＭＳ Ｐゴシック" pitchFamily="50" charset="-128"/>
                <a:cs typeface="+mn-cs"/>
              </a:rPr>
              <a:t>共助</a:t>
            </a:r>
          </a:p>
        </p:txBody>
      </p:sp>
      <p:sp>
        <p:nvSpPr>
          <p:cNvPr id="1055812" name="Text Box 68"/>
          <p:cNvSpPr txBox="1">
            <a:spLocks noChangeArrowheads="1"/>
          </p:cNvSpPr>
          <p:nvPr/>
        </p:nvSpPr>
        <p:spPr bwMode="auto">
          <a:xfrm>
            <a:off x="9296359" y="5515093"/>
            <a:ext cx="902811" cy="52322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a:ln>
                  <a:noFill/>
                </a:ln>
                <a:solidFill>
                  <a:srgbClr val="CCFF33"/>
                </a:solidFill>
                <a:effectLst/>
                <a:uLnTx/>
                <a:uFillTx/>
                <a:latin typeface="Times New Roman" pitchFamily="18" charset="0"/>
                <a:ea typeface="ＭＳ Ｐゴシック" pitchFamily="50" charset="-128"/>
                <a:cs typeface="+mn-cs"/>
              </a:rPr>
              <a:t>自助</a:t>
            </a:r>
          </a:p>
        </p:txBody>
      </p:sp>
      <p:sp>
        <p:nvSpPr>
          <p:cNvPr id="1055813" name="Rectangle 69"/>
          <p:cNvSpPr>
            <a:spLocks noChangeAspect="1" noChangeArrowheads="1"/>
          </p:cNvSpPr>
          <p:nvPr/>
        </p:nvSpPr>
        <p:spPr bwMode="auto">
          <a:xfrm>
            <a:off x="290518" y="1258646"/>
            <a:ext cx="2555875" cy="923330"/>
          </a:xfrm>
          <a:prstGeom prst="rect">
            <a:avLst/>
          </a:prstGeom>
          <a:no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CCFF"/>
                </a:solidFill>
                <a:effectLst/>
                <a:uLnTx/>
                <a:uFillTx/>
                <a:latin typeface="ＭＳ Ｐゴシック" pitchFamily="50" charset="-128"/>
                <a:ea typeface="ＭＳ Ｐゴシック" pitchFamily="50" charset="-128"/>
                <a:cs typeface="+mn-cs"/>
              </a:rPr>
              <a:t>関係性の再構築で</a:t>
            </a:r>
            <a:r>
              <a:rPr kumimoji="1" lang="ja-JP" altLang="en-US" sz="3600" b="0" i="0" u="none" strike="noStrike" kern="1200" cap="none" spc="0" normalizeH="0" baseline="0" noProof="0" dirty="0">
                <a:ln>
                  <a:noFill/>
                </a:ln>
                <a:solidFill>
                  <a:srgbClr val="FFFF00"/>
                </a:solidFill>
                <a:effectLst/>
                <a:uLnTx/>
                <a:uFillTx/>
                <a:latin typeface="ＭＳ Ｐゴシック" pitchFamily="50" charset="-128"/>
                <a:ea typeface="ＭＳ Ｐゴシック" pitchFamily="50" charset="-128"/>
                <a:cs typeface="+mn-cs"/>
              </a:rPr>
              <a:t>居場所づくり</a:t>
            </a:r>
            <a:endParaRPr kumimoji="1" lang="ja-JP" altLang="en-US" sz="3600" b="0" i="0" u="none" strike="noStrike" kern="1200" cap="none" spc="0" normalizeH="0" baseline="0" noProof="0" dirty="0">
              <a:ln>
                <a:noFill/>
              </a:ln>
              <a:solidFill>
                <a:srgbClr val="FFFF00"/>
              </a:solidFill>
              <a:effectLst/>
              <a:uLnTx/>
              <a:uFillTx/>
              <a:latin typeface="Century" pitchFamily="18" charset="0"/>
              <a:ea typeface="ＭＳ Ｐゴシック" pitchFamily="50" charset="-128"/>
              <a:cs typeface="+mn-cs"/>
            </a:endParaRPr>
          </a:p>
        </p:txBody>
      </p:sp>
      <p:sp>
        <p:nvSpPr>
          <p:cNvPr id="69" name="Rectangle 5"/>
          <p:cNvSpPr>
            <a:spLocks noChangeAspect="1" noChangeArrowheads="1"/>
          </p:cNvSpPr>
          <p:nvPr/>
        </p:nvSpPr>
        <p:spPr bwMode="auto">
          <a:xfrm>
            <a:off x="2913076" y="6273319"/>
            <a:ext cx="3608360" cy="276999"/>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（島内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1987</a:t>
            </a:r>
            <a:r>
              <a:rPr kumimoji="1" lang="ja-JP" altLang="en-US" sz="1800" b="0"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吉田・藤内 </a:t>
            </a:r>
            <a:r>
              <a:rPr kumimoji="1" lang="en-US" altLang="ja-JP"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1995</a:t>
            </a:r>
            <a:r>
              <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明朝" pitchFamily="18" charset="-128"/>
                <a:ea typeface="ＭＳ Ｐ明朝" pitchFamily="18" charset="-128"/>
                <a:cs typeface="+mn-cs"/>
              </a:rPr>
              <a:t>を改変）</a:t>
            </a:r>
            <a:endParaRPr kumimoji="1" lang="ja-JP" alt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pitchFamily="18" charset="0"/>
              <a:ea typeface="ＭＳ 明朝" charset="-128"/>
              <a:cs typeface="+mn-cs"/>
            </a:endParaRPr>
          </a:p>
        </p:txBody>
      </p:sp>
      <p:pic>
        <p:nvPicPr>
          <p:cNvPr id="70" name="図 6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51889" y="10"/>
            <a:ext cx="1135117" cy="1135117"/>
          </a:xfrm>
          <a:prstGeom prst="rect">
            <a:avLst/>
          </a:prstGeom>
        </p:spPr>
      </p:pic>
      <p:sp>
        <p:nvSpPr>
          <p:cNvPr id="71" name="Rectangle 81"/>
          <p:cNvSpPr>
            <a:spLocks noChangeAspect="1" noChangeArrowheads="1"/>
          </p:cNvSpPr>
          <p:nvPr/>
        </p:nvSpPr>
        <p:spPr bwMode="auto">
          <a:xfrm rot="21018161">
            <a:off x="5514801" y="4150934"/>
            <a:ext cx="1290418" cy="923330"/>
          </a:xfrm>
          <a:prstGeom prst="rect">
            <a:avLst/>
          </a:prstGeom>
          <a:noFill/>
          <a:ln w="9525">
            <a:noFill/>
            <a:miter lim="800000"/>
            <a:headEnd/>
            <a:tailEnd/>
          </a:ln>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誰もが</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かかえる</a:t>
            </a:r>
            <a:endParaRPr kumimoji="1" lang="en-US" altLang="ja-JP"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3333FF"/>
                </a:solidFill>
                <a:effectLst>
                  <a:outerShdw blurRad="38100" dist="38100" dir="2700000" algn="tl">
                    <a:srgbClr val="000000">
                      <a:alpha val="43137"/>
                    </a:srgbClr>
                  </a:outerShdw>
                </a:effectLst>
                <a:uLnTx/>
                <a:uFillTx/>
                <a:latin typeface="Century" pitchFamily="18" charset="0"/>
                <a:ea typeface="ＭＳ 明朝" charset="-128"/>
                <a:cs typeface="+mn-cs"/>
              </a:rPr>
              <a:t>生きづらさ</a:t>
            </a:r>
          </a:p>
        </p:txBody>
      </p:sp>
      <p:sp>
        <p:nvSpPr>
          <p:cNvPr id="44" name="Rectangle 51"/>
          <p:cNvSpPr>
            <a:spLocks noChangeAspect="1" noChangeArrowheads="1"/>
          </p:cNvSpPr>
          <p:nvPr/>
        </p:nvSpPr>
        <p:spPr bwMode="auto">
          <a:xfrm>
            <a:off x="1964646" y="3484345"/>
            <a:ext cx="1231106" cy="369332"/>
          </a:xfrm>
          <a:prstGeom prst="rect">
            <a:avLst/>
          </a:prstGeom>
          <a:noFill/>
          <a:ln w="9525">
            <a:noFill/>
            <a:miter lim="800000"/>
            <a:headEnd/>
            <a:tailEnd/>
          </a:ln>
        </p:spPr>
        <p:txBody>
          <a:bodyPr wrap="none" lIns="0" tIns="0" rIns="0" bIns="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ＭＳ Ｐゴシック" pitchFamily="50" charset="-128"/>
                <a:ea typeface="ＭＳ Ｐゴシック" pitchFamily="50" charset="-128"/>
                <a:cs typeface="+mn-cs"/>
              </a:rPr>
              <a:t>関係機関</a:t>
            </a:r>
            <a:endParaRPr kumimoji="1" lang="ja-JP" altLang="en-US" sz="2400" b="0" i="0" u="none" strike="noStrike" kern="1200" cap="none" spc="0" normalizeH="0" baseline="0" noProof="0" dirty="0">
              <a:ln>
                <a:noFill/>
              </a:ln>
              <a:solidFill>
                <a:srgbClr val="FFFFFF"/>
              </a:solidFill>
              <a:effectLst/>
              <a:uLnTx/>
              <a:uFillTx/>
              <a:latin typeface="Century" pitchFamily="18" charset="0"/>
              <a:ea typeface="ＭＳ 明朝" pitchFamily="17" charset="-128"/>
              <a:cs typeface="+mn-cs"/>
            </a:endParaRPr>
          </a:p>
        </p:txBody>
      </p:sp>
      <p:pic>
        <p:nvPicPr>
          <p:cNvPr id="46" name="図 4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55343" y="1217541"/>
            <a:ext cx="5931657" cy="3879092"/>
          </a:xfrm>
          <a:prstGeom prst="rect">
            <a:avLst/>
          </a:prstGeom>
        </p:spPr>
      </p:pic>
    </p:spTree>
    <p:extLst>
      <p:ext uri="{BB962C8B-B14F-4D97-AF65-F5344CB8AC3E}">
        <p14:creationId xmlns:p14="http://schemas.microsoft.com/office/powerpoint/2010/main" val="265874182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2000" fill="hold"/>
                                        <p:tgtEl>
                                          <p:spTgt spid="46"/>
                                        </p:tgtEl>
                                        <p:attrNameLst>
                                          <p:attrName>ppt_w</p:attrName>
                                        </p:attrNameLst>
                                      </p:cBhvr>
                                      <p:tavLst>
                                        <p:tav tm="0">
                                          <p:val>
                                            <p:fltVal val="0"/>
                                          </p:val>
                                        </p:tav>
                                        <p:tav tm="100000">
                                          <p:val>
                                            <p:strVal val="#ppt_w"/>
                                          </p:val>
                                        </p:tav>
                                      </p:tavLst>
                                    </p:anim>
                                    <p:anim calcmode="lin" valueType="num">
                                      <p:cBhvr>
                                        <p:cTn id="8" dur="2000" fill="hold"/>
                                        <p:tgtEl>
                                          <p:spTgt spid="46"/>
                                        </p:tgtEl>
                                        <p:attrNameLst>
                                          <p:attrName>ppt_h</p:attrName>
                                        </p:attrNameLst>
                                      </p:cBhvr>
                                      <p:tavLst>
                                        <p:tav tm="0">
                                          <p:val>
                                            <p:fltVal val="0"/>
                                          </p:val>
                                        </p:tav>
                                        <p:tav tm="100000">
                                          <p:val>
                                            <p:strVal val="#ppt_h"/>
                                          </p:val>
                                        </p:tav>
                                      </p:tavLst>
                                    </p:anim>
                                    <p:animEffect transition="in" filter="fade">
                                      <p:cBhvr>
                                        <p:cTn id="9" dur="2000"/>
                                        <p:tgtEl>
                                          <p:spTgt spid="46"/>
                                        </p:tgtEl>
                                      </p:cBhvr>
                                    </p:animEffect>
                                  </p:childTnLst>
                                </p:cTn>
                              </p:par>
                              <p:par>
                                <p:cTn id="10" presetID="42" presetClass="path" presetSubtype="0" accel="50000" decel="50000" fill="hold" nodeType="withEffect">
                                  <p:stCondLst>
                                    <p:cond delay="0"/>
                                  </p:stCondLst>
                                  <p:childTnLst>
                                    <p:animMotion origin="layout" path="M 0.13179 0.12013 L 1.60494E-6 4.81481E-6 " pathEditMode="relative" rAng="0" ptsTypes="AA">
                                      <p:cBhvr>
                                        <p:cTn id="11" dur="2000" fill="hold"/>
                                        <p:tgtEl>
                                          <p:spTgt spid="46"/>
                                        </p:tgtEl>
                                        <p:attrNameLst>
                                          <p:attrName>ppt_x</p:attrName>
                                          <p:attrName>ppt_y</p:attrName>
                                        </p:attrNameLst>
                                      </p:cBhvr>
                                      <p:rCtr x="-6590" y="-6019"/>
                                    </p:animMotion>
                                  </p:childTnLst>
                                </p:cTn>
                              </p:par>
                            </p:childTnLst>
                          </p:cTn>
                        </p:par>
                        <p:par>
                          <p:cTn id="12" fill="hold">
                            <p:stCondLst>
                              <p:cond delay="2000"/>
                            </p:stCondLst>
                            <p:childTnLst>
                              <p:par>
                                <p:cTn id="13" presetID="10" presetClass="exit" presetSubtype="0" fill="hold" nodeType="afterEffect">
                                  <p:stCondLst>
                                    <p:cond delay="2000"/>
                                  </p:stCondLst>
                                  <p:childTnLst>
                                    <p:animEffect transition="out" filter="fade">
                                      <p:cBhvr>
                                        <p:cTn id="14" dur="2000"/>
                                        <p:tgtEl>
                                          <p:spTgt spid="46"/>
                                        </p:tgtEl>
                                      </p:cBhvr>
                                    </p:animEffect>
                                    <p:set>
                                      <p:cBhvr>
                                        <p:cTn id="15" dur="1" fill="hold">
                                          <p:stCondLst>
                                            <p:cond delay="1999"/>
                                          </p:stCondLst>
                                        </p:cTn>
                                        <p:tgtEl>
                                          <p:spTgt spid="46"/>
                                        </p:tgtEl>
                                        <p:attrNameLst>
                                          <p:attrName>style.visibility</p:attrName>
                                        </p:attrNameLst>
                                      </p:cBhvr>
                                      <p:to>
                                        <p:strVal val="hidden"/>
                                      </p:to>
                                    </p:se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055748"/>
                                        </p:tgtEl>
                                        <p:attrNameLst>
                                          <p:attrName>style.visibility</p:attrName>
                                        </p:attrNameLst>
                                      </p:cBhvr>
                                      <p:to>
                                        <p:strVal val="visible"/>
                                      </p:to>
                                    </p:set>
                                    <p:animEffect transition="in" filter="fade">
                                      <p:cBhvr>
                                        <p:cTn id="19" dur="2000"/>
                                        <p:tgtEl>
                                          <p:spTgt spid="1055748"/>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055792"/>
                                        </p:tgtEl>
                                        <p:attrNameLst>
                                          <p:attrName>style.visibility</p:attrName>
                                        </p:attrNameLst>
                                      </p:cBhvr>
                                      <p:to>
                                        <p:strVal val="visible"/>
                                      </p:to>
                                    </p:set>
                                    <p:animEffect transition="in" filter="fade">
                                      <p:cBhvr>
                                        <p:cTn id="23" dur="2000"/>
                                        <p:tgtEl>
                                          <p:spTgt spid="105579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55800"/>
                                        </p:tgtEl>
                                        <p:attrNameLst>
                                          <p:attrName>style.visibility</p:attrName>
                                        </p:attrNameLst>
                                      </p:cBhvr>
                                      <p:to>
                                        <p:strVal val="visible"/>
                                      </p:to>
                                    </p:set>
                                    <p:animEffect transition="in" filter="fade">
                                      <p:cBhvr>
                                        <p:cTn id="26" dur="2000"/>
                                        <p:tgtEl>
                                          <p:spTgt spid="1055800"/>
                                        </p:tgtEl>
                                      </p:cBhvr>
                                    </p:animEffect>
                                  </p:childTnLst>
                                </p:cTn>
                              </p:par>
                              <p:par>
                                <p:cTn id="27" presetID="10"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000"/>
                                        <p:tgtEl>
                                          <p:spTgt spid="6"/>
                                        </p:tgtEl>
                                      </p:cBhvr>
                                    </p:animEffect>
                                  </p:childTnLst>
                                </p:cTn>
                              </p:par>
                            </p:childTnLst>
                          </p:cTn>
                        </p:par>
                        <p:par>
                          <p:cTn id="30" fill="hold">
                            <p:stCondLst>
                              <p:cond delay="10000"/>
                            </p:stCondLst>
                            <p:childTnLst>
                              <p:par>
                                <p:cTn id="31" presetID="10"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20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55799"/>
                                        </p:tgtEl>
                                        <p:attrNameLst>
                                          <p:attrName>style.visibility</p:attrName>
                                        </p:attrNameLst>
                                      </p:cBhvr>
                                      <p:to>
                                        <p:strVal val="visible"/>
                                      </p:to>
                                    </p:set>
                                    <p:animEffect transition="in" filter="fade">
                                      <p:cBhvr>
                                        <p:cTn id="36" dur="2000"/>
                                        <p:tgtEl>
                                          <p:spTgt spid="105579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55795"/>
                                        </p:tgtEl>
                                        <p:attrNameLst>
                                          <p:attrName>style.visibility</p:attrName>
                                        </p:attrNameLst>
                                      </p:cBhvr>
                                      <p:to>
                                        <p:strVal val="visible"/>
                                      </p:to>
                                    </p:set>
                                    <p:animEffect transition="in" filter="fade">
                                      <p:cBhvr>
                                        <p:cTn id="39" dur="2000"/>
                                        <p:tgtEl>
                                          <p:spTgt spid="10557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2000"/>
                                        <p:tgtEl>
                                          <p:spTgt spid="44"/>
                                        </p:tgtEl>
                                      </p:cBhvr>
                                    </p:animEffect>
                                  </p:childTnLst>
                                </p:cTn>
                              </p:par>
                            </p:childTnLst>
                          </p:cTn>
                        </p:par>
                        <p:par>
                          <p:cTn id="43" fill="hold">
                            <p:stCondLst>
                              <p:cond delay="1200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2000"/>
                                        <p:tgtEl>
                                          <p:spTgt spid="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55797"/>
                                        </p:tgtEl>
                                        <p:attrNameLst>
                                          <p:attrName>style.visibility</p:attrName>
                                        </p:attrNameLst>
                                      </p:cBhvr>
                                      <p:to>
                                        <p:strVal val="visible"/>
                                      </p:to>
                                    </p:set>
                                    <p:animEffect transition="in" filter="fade">
                                      <p:cBhvr>
                                        <p:cTn id="49" dur="2000"/>
                                        <p:tgtEl>
                                          <p:spTgt spid="105579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55796"/>
                                        </p:tgtEl>
                                        <p:attrNameLst>
                                          <p:attrName>style.visibility</p:attrName>
                                        </p:attrNameLst>
                                      </p:cBhvr>
                                      <p:to>
                                        <p:strVal val="visible"/>
                                      </p:to>
                                    </p:set>
                                    <p:animEffect transition="in" filter="fade">
                                      <p:cBhvr>
                                        <p:cTn id="52" dur="2000"/>
                                        <p:tgtEl>
                                          <p:spTgt spid="1055796"/>
                                        </p:tgtEl>
                                      </p:cBhvr>
                                    </p:animEffect>
                                  </p:childTnLst>
                                </p:cTn>
                              </p:par>
                            </p:childTnLst>
                          </p:cTn>
                        </p:par>
                        <p:par>
                          <p:cTn id="53" fill="hold">
                            <p:stCondLst>
                              <p:cond delay="14000"/>
                            </p:stCondLst>
                            <p:childTnLst>
                              <p:par>
                                <p:cTn id="54" presetID="10" presetClass="entr" presetSubtype="0" fill="hold" grpId="0" nodeType="afterEffect">
                                  <p:stCondLst>
                                    <p:cond delay="0"/>
                                  </p:stCondLst>
                                  <p:childTnLst>
                                    <p:set>
                                      <p:cBhvr>
                                        <p:cTn id="55" dur="1" fill="hold">
                                          <p:stCondLst>
                                            <p:cond delay="0"/>
                                          </p:stCondLst>
                                        </p:cTn>
                                        <p:tgtEl>
                                          <p:spTgt spid="1055801"/>
                                        </p:tgtEl>
                                        <p:attrNameLst>
                                          <p:attrName>style.visibility</p:attrName>
                                        </p:attrNameLst>
                                      </p:cBhvr>
                                      <p:to>
                                        <p:strVal val="visible"/>
                                      </p:to>
                                    </p:set>
                                    <p:animEffect transition="in" filter="fade">
                                      <p:cBhvr>
                                        <p:cTn id="56" dur="2000"/>
                                        <p:tgtEl>
                                          <p:spTgt spid="105580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55804"/>
                                        </p:tgtEl>
                                        <p:attrNameLst>
                                          <p:attrName>style.visibility</p:attrName>
                                        </p:attrNameLst>
                                      </p:cBhvr>
                                      <p:to>
                                        <p:strVal val="visible"/>
                                      </p:to>
                                    </p:set>
                                    <p:animEffect transition="in" filter="fade">
                                      <p:cBhvr>
                                        <p:cTn id="59" dur="2000"/>
                                        <p:tgtEl>
                                          <p:spTgt spid="1055804"/>
                                        </p:tgtEl>
                                      </p:cBhvr>
                                    </p:animEffect>
                                  </p:childTnLst>
                                </p:cTn>
                              </p:par>
                            </p:childTnLst>
                          </p:cTn>
                        </p:par>
                        <p:par>
                          <p:cTn id="60" fill="hold">
                            <p:stCondLst>
                              <p:cond delay="16000"/>
                            </p:stCondLst>
                            <p:childTnLst>
                              <p:par>
                                <p:cTn id="61" presetID="10" presetClass="entr" presetSubtype="0" fill="hold" grpId="0" nodeType="afterEffect">
                                  <p:stCondLst>
                                    <p:cond delay="0"/>
                                  </p:stCondLst>
                                  <p:childTnLst>
                                    <p:set>
                                      <p:cBhvr>
                                        <p:cTn id="62" dur="1" fill="hold">
                                          <p:stCondLst>
                                            <p:cond delay="0"/>
                                          </p:stCondLst>
                                        </p:cTn>
                                        <p:tgtEl>
                                          <p:spTgt spid="1055807"/>
                                        </p:tgtEl>
                                        <p:attrNameLst>
                                          <p:attrName>style.visibility</p:attrName>
                                        </p:attrNameLst>
                                      </p:cBhvr>
                                      <p:to>
                                        <p:strVal val="visible"/>
                                      </p:to>
                                    </p:set>
                                    <p:animEffect transition="in" filter="fade">
                                      <p:cBhvr>
                                        <p:cTn id="63" dur="1250"/>
                                        <p:tgtEl>
                                          <p:spTgt spid="1055807"/>
                                        </p:tgtEl>
                                      </p:cBhvr>
                                    </p:animEffect>
                                  </p:childTnLst>
                                </p:cTn>
                              </p:par>
                            </p:childTnLst>
                          </p:cTn>
                        </p:par>
                        <p:par>
                          <p:cTn id="64" fill="hold">
                            <p:stCondLst>
                              <p:cond delay="17250"/>
                            </p:stCondLst>
                            <p:childTnLst>
                              <p:par>
                                <p:cTn id="65" presetID="10" presetClass="entr" presetSubtype="0" fill="hold" grpId="0" nodeType="afterEffect">
                                  <p:stCondLst>
                                    <p:cond delay="0"/>
                                  </p:stCondLst>
                                  <p:childTnLst>
                                    <p:set>
                                      <p:cBhvr>
                                        <p:cTn id="66" dur="1" fill="hold">
                                          <p:stCondLst>
                                            <p:cond delay="0"/>
                                          </p:stCondLst>
                                        </p:cTn>
                                        <p:tgtEl>
                                          <p:spTgt spid="1055808"/>
                                        </p:tgtEl>
                                        <p:attrNameLst>
                                          <p:attrName>style.visibility</p:attrName>
                                        </p:attrNameLst>
                                      </p:cBhvr>
                                      <p:to>
                                        <p:strVal val="visible"/>
                                      </p:to>
                                    </p:set>
                                    <p:animEffect transition="in" filter="fade">
                                      <p:cBhvr>
                                        <p:cTn id="67" dur="1250"/>
                                        <p:tgtEl>
                                          <p:spTgt spid="1055808"/>
                                        </p:tgtEl>
                                      </p:cBhvr>
                                    </p:animEffect>
                                  </p:childTnLst>
                                </p:cTn>
                              </p:par>
                            </p:childTnLst>
                          </p:cTn>
                        </p:par>
                        <p:par>
                          <p:cTn id="68" fill="hold">
                            <p:stCondLst>
                              <p:cond delay="18500"/>
                            </p:stCondLst>
                            <p:childTnLst>
                              <p:par>
                                <p:cTn id="69" presetID="10" presetClass="entr" presetSubtype="0" fill="hold" grpId="0" nodeType="afterEffect">
                                  <p:stCondLst>
                                    <p:cond delay="0"/>
                                  </p:stCondLst>
                                  <p:childTnLst>
                                    <p:set>
                                      <p:cBhvr>
                                        <p:cTn id="70" dur="1" fill="hold">
                                          <p:stCondLst>
                                            <p:cond delay="0"/>
                                          </p:stCondLst>
                                        </p:cTn>
                                        <p:tgtEl>
                                          <p:spTgt spid="1055809"/>
                                        </p:tgtEl>
                                        <p:attrNameLst>
                                          <p:attrName>style.visibility</p:attrName>
                                        </p:attrNameLst>
                                      </p:cBhvr>
                                      <p:to>
                                        <p:strVal val="visible"/>
                                      </p:to>
                                    </p:set>
                                    <p:animEffect transition="in" filter="fade">
                                      <p:cBhvr>
                                        <p:cTn id="71" dur="1500"/>
                                        <p:tgtEl>
                                          <p:spTgt spid="1055809"/>
                                        </p:tgtEl>
                                      </p:cBhvr>
                                    </p:animEffect>
                                  </p:childTnLst>
                                </p:cTn>
                              </p:par>
                            </p:childTnLst>
                          </p:cTn>
                        </p:par>
                        <p:par>
                          <p:cTn id="72" fill="hold">
                            <p:stCondLst>
                              <p:cond delay="20000"/>
                            </p:stCondLst>
                            <p:childTnLst>
                              <p:par>
                                <p:cTn id="73" presetID="10" presetClass="entr" presetSubtype="0" fill="hold" grpId="0" nodeType="afterEffect">
                                  <p:stCondLst>
                                    <p:cond delay="0"/>
                                  </p:stCondLst>
                                  <p:iterate type="wd">
                                    <p:tmPct val="10000"/>
                                  </p:iterate>
                                  <p:childTnLst>
                                    <p:set>
                                      <p:cBhvr>
                                        <p:cTn id="74" dur="1" fill="hold">
                                          <p:stCondLst>
                                            <p:cond delay="0"/>
                                          </p:stCondLst>
                                        </p:cTn>
                                        <p:tgtEl>
                                          <p:spTgt spid="1055813"/>
                                        </p:tgtEl>
                                        <p:attrNameLst>
                                          <p:attrName>style.visibility</p:attrName>
                                        </p:attrNameLst>
                                      </p:cBhvr>
                                      <p:to>
                                        <p:strVal val="visible"/>
                                      </p:to>
                                    </p:set>
                                    <p:animEffect transition="in" filter="fade">
                                      <p:cBhvr>
                                        <p:cTn id="75" dur="2000"/>
                                        <p:tgtEl>
                                          <p:spTgt spid="105581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055810"/>
                                        </p:tgtEl>
                                        <p:attrNameLst>
                                          <p:attrName>style.visibility</p:attrName>
                                        </p:attrNameLst>
                                      </p:cBhvr>
                                      <p:to>
                                        <p:strVal val="visible"/>
                                      </p:to>
                                    </p:set>
                                    <p:animEffect transition="in" filter="fade">
                                      <p:cBhvr>
                                        <p:cTn id="78" dur="2000"/>
                                        <p:tgtEl>
                                          <p:spTgt spid="105581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055811"/>
                                        </p:tgtEl>
                                        <p:attrNameLst>
                                          <p:attrName>style.visibility</p:attrName>
                                        </p:attrNameLst>
                                      </p:cBhvr>
                                      <p:to>
                                        <p:strVal val="visible"/>
                                      </p:to>
                                    </p:set>
                                    <p:animEffect transition="in" filter="fade">
                                      <p:cBhvr>
                                        <p:cTn id="81" dur="2000"/>
                                        <p:tgtEl>
                                          <p:spTgt spid="105581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55812"/>
                                        </p:tgtEl>
                                        <p:attrNameLst>
                                          <p:attrName>style.visibility</p:attrName>
                                        </p:attrNameLst>
                                      </p:cBhvr>
                                      <p:to>
                                        <p:strVal val="visible"/>
                                      </p:to>
                                    </p:set>
                                    <p:animEffect transition="in" filter="fade">
                                      <p:cBhvr>
                                        <p:cTn id="84" dur="2000"/>
                                        <p:tgtEl>
                                          <p:spTgt spid="1055812"/>
                                        </p:tgtEl>
                                      </p:cBhvr>
                                    </p:animEffect>
                                  </p:childTnLst>
                                </p:cTn>
                              </p:par>
                            </p:childTnLst>
                          </p:cTn>
                        </p:par>
                        <p:par>
                          <p:cTn id="85" fill="hold">
                            <p:stCondLst>
                              <p:cond delay="22800"/>
                            </p:stCondLst>
                            <p:childTnLst>
                              <p:par>
                                <p:cTn id="86" presetID="10" presetClass="entr" presetSubtype="0" fill="hold" grpId="0"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fade">
                                      <p:cBhvr>
                                        <p:cTn id="8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748" grpId="0"/>
      <p:bldP spid="2" grpId="0" animBg="1"/>
      <p:bldP spid="1055792" grpId="0"/>
      <p:bldP spid="1055795" grpId="0"/>
      <p:bldP spid="1055796" grpId="0"/>
      <p:bldP spid="1055797" grpId="0" animBg="1"/>
      <p:bldP spid="1055799" grpId="0" animBg="1"/>
      <p:bldP spid="1055800" grpId="0" animBg="1"/>
      <p:bldP spid="1055801" grpId="0"/>
      <p:bldP spid="1055804" grpId="0" animBg="1"/>
      <p:bldP spid="1055807" grpId="0"/>
      <p:bldP spid="1055808" grpId="0"/>
      <p:bldP spid="1055809" grpId="0"/>
      <p:bldP spid="1055810" grpId="0"/>
      <p:bldP spid="1055811" grpId="0"/>
      <p:bldP spid="1055812" grpId="0"/>
      <p:bldP spid="105581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1597056"/>
            <a:ext cx="10287000" cy="3663888"/>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ヘルスプロモーションの結果が</a:t>
            </a:r>
            <a:endParaRPr kumimoji="1" lang="en-US" altLang="ja-JP"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endParaRPr kumimoji="1" lang="en-US" altLang="ja-JP" sz="5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lang="ja-JP" altLang="en-US" sz="5400" kern="100" dirty="0">
                <a:solidFill>
                  <a:srgbClr val="FD0E01"/>
                </a:solidFill>
                <a:latin typeface="Century"/>
                <a:ea typeface="HG創英角ﾎﾟｯﾌﾟ体"/>
                <a:cs typeface="Times New Roman"/>
              </a:rPr>
              <a:t>ソーシャルキャピタルの向上</a:t>
            </a:r>
            <a:endParaRPr kumimoji="1" lang="en-US" altLang="ja-JP" sz="44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416220035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5879" y="679021"/>
            <a:ext cx="9055243" cy="6178979"/>
          </a:xfrm>
          <a:prstGeom prst="rect">
            <a:avLst/>
          </a:prstGeom>
        </p:spPr>
      </p:pic>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kumimoji="1" lang="en-US" altLang="ja-JP" dirty="0"/>
              <a:t>2</a:t>
            </a:r>
            <a:r>
              <a:rPr kumimoji="1" lang="ja-JP" altLang="en-US" dirty="0"/>
              <a:t>次）概念図</a:t>
            </a:r>
          </a:p>
        </p:txBody>
      </p:sp>
      <p:sp>
        <p:nvSpPr>
          <p:cNvPr id="5" name="角丸四角形 4"/>
          <p:cNvSpPr/>
          <p:nvPr/>
        </p:nvSpPr>
        <p:spPr bwMode="auto">
          <a:xfrm>
            <a:off x="0" y="2454199"/>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①地域のつながりの強化</a:t>
            </a:r>
          </a:p>
        </p:txBody>
      </p:sp>
      <p:sp>
        <p:nvSpPr>
          <p:cNvPr id="6" name="角丸四角形 5"/>
          <p:cNvSpPr/>
          <p:nvPr/>
        </p:nvSpPr>
        <p:spPr bwMode="auto">
          <a:xfrm>
            <a:off x="0" y="1270023"/>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ソーシャルキャピタルの向上</a:t>
            </a:r>
          </a:p>
        </p:txBody>
      </p:sp>
      <p:sp>
        <p:nvSpPr>
          <p:cNvPr id="7" name="テキスト ボックス 6">
            <a:extLst>
              <a:ext uri="{FF2B5EF4-FFF2-40B4-BE49-F238E27FC236}">
                <a16:creationId xmlns:a16="http://schemas.microsoft.com/office/drawing/2014/main" id="{BC07E07A-6C52-C248-BBEA-EF479A215EC7}"/>
              </a:ext>
            </a:extLst>
          </p:cNvPr>
          <p:cNvSpPr txBox="1"/>
          <p:nvPr/>
        </p:nvSpPr>
        <p:spPr>
          <a:xfrm>
            <a:off x="6322556" y="6611779"/>
            <a:ext cx="396444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https://www.mhlw.go.jp/bunya/kenkou/dl/kenkounippon21_sura.pptx</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242143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42" presetClass="path" presetSubtype="0" accel="50000" decel="50000" fill="hold" grpId="1" nodeType="withEffect">
                                  <p:stCondLst>
                                    <p:cond delay="0"/>
                                  </p:stCondLst>
                                  <p:childTnLst>
                                    <p:animMotion origin="layout" path="M -0.2179 0.26852 L 0 7.40741E-7 " pathEditMode="relative" rAng="0" ptsTypes="AA">
                                      <p:cBhvr>
                                        <p:cTn id="11" dur="2000" fill="hold"/>
                                        <p:tgtEl>
                                          <p:spTgt spid="6"/>
                                        </p:tgtEl>
                                        <p:attrNameLst>
                                          <p:attrName>ppt_x</p:attrName>
                                          <p:attrName>ppt_y</p:attrName>
                                        </p:attrNameLst>
                                      </p:cBhvr>
                                      <p:rCtr x="10895" y="-13426"/>
                                    </p:animMotion>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000" fill="hold"/>
                                        <p:tgtEl>
                                          <p:spTgt spid="5"/>
                                        </p:tgtEl>
                                        <p:attrNameLst>
                                          <p:attrName>ppt_w</p:attrName>
                                        </p:attrNameLst>
                                      </p:cBhvr>
                                      <p:tavLst>
                                        <p:tav tm="0">
                                          <p:val>
                                            <p:fltVal val="0"/>
                                          </p:val>
                                        </p:tav>
                                        <p:tav tm="100000">
                                          <p:val>
                                            <p:strVal val="#ppt_w"/>
                                          </p:val>
                                        </p:tav>
                                      </p:tavLst>
                                    </p:anim>
                                    <p:anim calcmode="lin" valueType="num">
                                      <p:cBhvr>
                                        <p:cTn id="15" dur="2000" fill="hold"/>
                                        <p:tgtEl>
                                          <p:spTgt spid="5"/>
                                        </p:tgtEl>
                                        <p:attrNameLst>
                                          <p:attrName>ppt_h</p:attrName>
                                        </p:attrNameLst>
                                      </p:cBhvr>
                                      <p:tavLst>
                                        <p:tav tm="0">
                                          <p:val>
                                            <p:fltVal val="0"/>
                                          </p:val>
                                        </p:tav>
                                        <p:tav tm="100000">
                                          <p:val>
                                            <p:strVal val="#ppt_h"/>
                                          </p:val>
                                        </p:tav>
                                      </p:tavLst>
                                    </p:anim>
                                    <p:animEffect transition="in" filter="fade">
                                      <p:cBhvr>
                                        <p:cTn id="16" dur="2000"/>
                                        <p:tgtEl>
                                          <p:spTgt spid="5"/>
                                        </p:tgtEl>
                                      </p:cBhvr>
                                    </p:animEffect>
                                  </p:childTnLst>
                                </p:cTn>
                              </p:par>
                              <p:par>
                                <p:cTn id="17" presetID="42" presetClass="path" presetSubtype="0" accel="50000" decel="50000" fill="hold" grpId="1" nodeType="withEffect">
                                  <p:stCondLst>
                                    <p:cond delay="0"/>
                                  </p:stCondLst>
                                  <p:childTnLst>
                                    <p:animMotion origin="layout" path="M -0.22099 0.15255 L 0 -4.44444E-6 " pathEditMode="relative" rAng="0" ptsTypes="AA">
                                      <p:cBhvr>
                                        <p:cTn id="18" dur="2000" fill="hold"/>
                                        <p:tgtEl>
                                          <p:spTgt spid="5"/>
                                        </p:tgtEl>
                                        <p:attrNameLst>
                                          <p:attrName>ppt_x</p:attrName>
                                          <p:attrName>ppt_y</p:attrName>
                                        </p:attrNameLst>
                                      </p:cBhvr>
                                      <p:rCtr x="11049" y="-7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lang="en-US" altLang="ja-JP" dirty="0"/>
              <a:t>3</a:t>
            </a:r>
            <a:r>
              <a:rPr kumimoji="1" lang="ja-JP" altLang="en-US" dirty="0"/>
              <a:t>次）概念図（</a:t>
            </a:r>
            <a:r>
              <a:rPr kumimoji="1" lang="en-US" altLang="ja-JP" dirty="0"/>
              <a:t>2024</a:t>
            </a:r>
            <a:r>
              <a:rPr kumimoji="1" lang="ja-JP" altLang="en-US" dirty="0"/>
              <a:t>年度～）</a:t>
            </a:r>
          </a:p>
        </p:txBody>
      </p:sp>
      <p:pic>
        <p:nvPicPr>
          <p:cNvPr id="10" name="図 9" descr="テキスト&#10;&#10;自動的に生成された説明">
            <a:extLst>
              <a:ext uri="{FF2B5EF4-FFF2-40B4-BE49-F238E27FC236}">
                <a16:creationId xmlns:a16="http://schemas.microsoft.com/office/drawing/2014/main" id="{0909042E-292F-F6C6-E20D-768A7496A9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501" y="667554"/>
            <a:ext cx="10115998" cy="6190445"/>
          </a:xfrm>
          <a:prstGeom prst="rect">
            <a:avLst/>
          </a:prstGeom>
        </p:spPr>
      </p:pic>
      <p:pic>
        <p:nvPicPr>
          <p:cNvPr id="12" name="図 11" descr="テキスト&#10;&#10;自動的に生成された説明">
            <a:extLst>
              <a:ext uri="{FF2B5EF4-FFF2-40B4-BE49-F238E27FC236}">
                <a16:creationId xmlns:a16="http://schemas.microsoft.com/office/drawing/2014/main" id="{E9BC70BB-6449-0BF1-62C6-B76A220B0D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5435" y="556818"/>
            <a:ext cx="5556130" cy="4079121"/>
          </a:xfrm>
          <a:prstGeom prst="rect">
            <a:avLst/>
          </a:prstGeom>
        </p:spPr>
      </p:pic>
      <p:sp>
        <p:nvSpPr>
          <p:cNvPr id="4" name="テキスト ボックス 3">
            <a:extLst>
              <a:ext uri="{FF2B5EF4-FFF2-40B4-BE49-F238E27FC236}">
                <a16:creationId xmlns:a16="http://schemas.microsoft.com/office/drawing/2014/main" id="{C9C4906A-DF74-5B8D-F446-5806A3E44811}"/>
              </a:ext>
            </a:extLst>
          </p:cNvPr>
          <p:cNvSpPr txBox="1"/>
          <p:nvPr/>
        </p:nvSpPr>
        <p:spPr>
          <a:xfrm>
            <a:off x="7341042" y="6611779"/>
            <a:ext cx="294595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https://www.mhlw.go.jp/stf/newpage_33414.html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4" name="図 13">
            <a:extLst>
              <a:ext uri="{FF2B5EF4-FFF2-40B4-BE49-F238E27FC236}">
                <a16:creationId xmlns:a16="http://schemas.microsoft.com/office/drawing/2014/main" id="{DD2B0269-9CDC-F2D9-9428-41FCF6026C99}"/>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60947" y="5737139"/>
            <a:ext cx="9815512" cy="1092705"/>
          </a:xfrm>
          <a:prstGeom prst="rect">
            <a:avLst/>
          </a:prstGeom>
        </p:spPr>
      </p:pic>
      <p:pic>
        <p:nvPicPr>
          <p:cNvPr id="6" name="図 5">
            <a:extLst>
              <a:ext uri="{FF2B5EF4-FFF2-40B4-BE49-F238E27FC236}">
                <a16:creationId xmlns:a16="http://schemas.microsoft.com/office/drawing/2014/main" id="{6E6484B8-4DA8-02B4-08D9-07D9BB1E24F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47546" y="4590733"/>
            <a:ext cx="4292697" cy="653655"/>
          </a:xfrm>
          <a:prstGeom prst="rect">
            <a:avLst/>
          </a:prstGeom>
        </p:spPr>
      </p:pic>
    </p:spTree>
    <p:custDataLst>
      <p:tags r:id="rId1"/>
    </p:custDataLst>
    <p:extLst>
      <p:ext uri="{BB962C8B-B14F-4D97-AF65-F5344CB8AC3E}">
        <p14:creationId xmlns:p14="http://schemas.microsoft.com/office/powerpoint/2010/main" val="25084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500" fill="hold"/>
                                        <p:tgtEl>
                                          <p:spTgt spid="12"/>
                                        </p:tgtEl>
                                        <p:attrNameLst>
                                          <p:attrName>ppt_w</p:attrName>
                                        </p:attrNameLst>
                                      </p:cBhvr>
                                      <p:tavLst>
                                        <p:tav tm="0">
                                          <p:val>
                                            <p:fltVal val="0"/>
                                          </p:val>
                                        </p:tav>
                                        <p:tav tm="100000">
                                          <p:val>
                                            <p:strVal val="#ppt_w"/>
                                          </p:val>
                                        </p:tav>
                                      </p:tavLst>
                                    </p:anim>
                                    <p:anim calcmode="lin" valueType="num">
                                      <p:cBhvr>
                                        <p:cTn id="8" dur="1500" fill="hold"/>
                                        <p:tgtEl>
                                          <p:spTgt spid="12"/>
                                        </p:tgtEl>
                                        <p:attrNameLst>
                                          <p:attrName>ppt_h</p:attrName>
                                        </p:attrNameLst>
                                      </p:cBhvr>
                                      <p:tavLst>
                                        <p:tav tm="0">
                                          <p:val>
                                            <p:fltVal val="0"/>
                                          </p:val>
                                        </p:tav>
                                        <p:tav tm="100000">
                                          <p:val>
                                            <p:strVal val="#ppt_h"/>
                                          </p:val>
                                        </p:tav>
                                      </p:tavLst>
                                    </p:anim>
                                    <p:animEffect transition="in" filter="fade">
                                      <p:cBhvr>
                                        <p:cTn id="9" dur="1500"/>
                                        <p:tgtEl>
                                          <p:spTgt spid="12"/>
                                        </p:tgtEl>
                                      </p:cBhvr>
                                    </p:animEffect>
                                  </p:childTnLst>
                                </p:cTn>
                              </p:par>
                              <p:par>
                                <p:cTn id="10" presetID="64" presetClass="path" presetSubtype="0" fill="hold" nodeType="withEffect">
                                  <p:stCondLst>
                                    <p:cond delay="0"/>
                                  </p:stCondLst>
                                  <p:childTnLst>
                                    <p:animMotion origin="layout" path="M -0.27006 0.46945 L 0 1.48148E-6 " pathEditMode="relative" rAng="0" ptsTypes="AA">
                                      <p:cBhvr>
                                        <p:cTn id="11" dur="1500" fill="hold"/>
                                        <p:tgtEl>
                                          <p:spTgt spid="12"/>
                                        </p:tgtEl>
                                        <p:attrNameLst>
                                          <p:attrName>ppt_x</p:attrName>
                                          <p:attrName>ppt_y</p:attrName>
                                        </p:attrNameLst>
                                      </p:cBhvr>
                                      <p:rCtr x="13503" y="-23657"/>
                                    </p:animMotion>
                                  </p:childTnLst>
                                </p:cTn>
                              </p:par>
                              <p:par>
                                <p:cTn id="12" presetID="53" presetClass="entr" presetSubtype="16"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500" fill="hold"/>
                                        <p:tgtEl>
                                          <p:spTgt spid="14"/>
                                        </p:tgtEl>
                                        <p:attrNameLst>
                                          <p:attrName>ppt_w</p:attrName>
                                        </p:attrNameLst>
                                      </p:cBhvr>
                                      <p:tavLst>
                                        <p:tav tm="0">
                                          <p:val>
                                            <p:fltVal val="0"/>
                                          </p:val>
                                        </p:tav>
                                        <p:tav tm="100000">
                                          <p:val>
                                            <p:strVal val="#ppt_w"/>
                                          </p:val>
                                        </p:tav>
                                      </p:tavLst>
                                    </p:anim>
                                    <p:anim calcmode="lin" valueType="num">
                                      <p:cBhvr>
                                        <p:cTn id="15" dur="1500" fill="hold"/>
                                        <p:tgtEl>
                                          <p:spTgt spid="14"/>
                                        </p:tgtEl>
                                        <p:attrNameLst>
                                          <p:attrName>ppt_h</p:attrName>
                                        </p:attrNameLst>
                                      </p:cBhvr>
                                      <p:tavLst>
                                        <p:tav tm="0">
                                          <p:val>
                                            <p:fltVal val="0"/>
                                          </p:val>
                                        </p:tav>
                                        <p:tav tm="100000">
                                          <p:val>
                                            <p:strVal val="#ppt_h"/>
                                          </p:val>
                                        </p:tav>
                                      </p:tavLst>
                                    </p:anim>
                                    <p:animEffect transition="in" filter="fade">
                                      <p:cBhvr>
                                        <p:cTn id="16" dur="1500"/>
                                        <p:tgtEl>
                                          <p:spTgt spid="14"/>
                                        </p:tgtEl>
                                      </p:cBhvr>
                                    </p:animEffect>
                                  </p:childTnLst>
                                </p:cTn>
                              </p:par>
                              <p:par>
                                <p:cTn id="17" presetID="42" presetClass="path" presetSubtype="0" accel="50000" decel="50000" fill="hold" nodeType="withEffect">
                                  <p:stCondLst>
                                    <p:cond delay="0"/>
                                  </p:stCondLst>
                                  <p:childTnLst>
                                    <p:animMotion origin="layout" path="M 0.0662 -0.16157 L 2.96296E-6 -3.7037E-6 " pathEditMode="relative" rAng="0" ptsTypes="AA">
                                      <p:cBhvr>
                                        <p:cTn id="18" dur="1500" fill="hold"/>
                                        <p:tgtEl>
                                          <p:spTgt spid="14"/>
                                        </p:tgtEl>
                                        <p:attrNameLst>
                                          <p:attrName>ppt_x</p:attrName>
                                          <p:attrName>ppt_y</p:attrName>
                                        </p:attrNameLst>
                                      </p:cBhvr>
                                      <p:rCtr x="-3318" y="80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30F1B-A9CE-5D5E-B4B4-3816367F13FD}"/>
            </a:ext>
          </a:extLst>
        </p:cNvPr>
        <p:cNvGrpSpPr/>
        <p:nvPr/>
      </p:nvGrpSpPr>
      <p:grpSpPr>
        <a:xfrm>
          <a:off x="0" y="0"/>
          <a:ext cx="0" cy="0"/>
          <a:chOff x="0" y="0"/>
          <a:chExt cx="0" cy="0"/>
        </a:xfrm>
      </p:grpSpPr>
      <p:sp>
        <p:nvSpPr>
          <p:cNvPr id="933890" name="Rectangle 2">
            <a:extLst>
              <a:ext uri="{FF2B5EF4-FFF2-40B4-BE49-F238E27FC236}">
                <a16:creationId xmlns:a16="http://schemas.microsoft.com/office/drawing/2014/main" id="{CA9BED0A-0EFF-3D8C-5918-FBF4E21A7D83}"/>
              </a:ext>
            </a:extLst>
          </p:cNvPr>
          <p:cNvSpPr>
            <a:spLocks noGrp="1" noChangeArrowheads="1"/>
          </p:cNvSpPr>
          <p:nvPr>
            <p:ph type="title"/>
          </p:nvPr>
        </p:nvSpPr>
        <p:spPr>
          <a:xfrm>
            <a:off x="1" y="273052"/>
            <a:ext cx="10287000" cy="3719037"/>
          </a:xfrm>
        </p:spPr>
        <p:txBody>
          <a:bodyPr/>
          <a:lstStyle/>
          <a:p>
            <a:r>
              <a:rPr lang="ja-JP" altLang="en-US" sz="8000" dirty="0">
                <a:solidFill>
                  <a:srgbClr val="FFFF00"/>
                </a:solidFill>
                <a:latin typeface="Arial Narrow"/>
                <a:ea typeface="ＭＳ Ｐゴシック"/>
              </a:rPr>
              <a:t>公衆衛生</a:t>
            </a:r>
            <a:br>
              <a:rPr lang="ja-JP" altLang="en-US" sz="2800" dirty="0"/>
            </a:br>
            <a:br>
              <a:rPr lang="ja-JP" altLang="en-US" sz="2800" dirty="0"/>
            </a:br>
            <a:r>
              <a:rPr lang="ja-JP" altLang="en-US" sz="2400" dirty="0"/>
              <a:t>～健康づくり、元気づくりから地域づくりの基本となる考え方を整理します～</a:t>
            </a:r>
            <a:br>
              <a:rPr lang="ja-JP" altLang="en-US" sz="2400" dirty="0"/>
            </a:br>
            <a:br>
              <a:rPr lang="en-US" altLang="ja-JP" sz="2400" dirty="0"/>
            </a:br>
            <a:br>
              <a:rPr lang="en-US" altLang="ja-JP" sz="2400" dirty="0"/>
            </a:br>
            <a:br>
              <a:rPr lang="ja-JP" altLang="en-US" sz="2400" dirty="0"/>
            </a:br>
            <a:r>
              <a:rPr lang="ja-JP" altLang="en-US" sz="2400" dirty="0"/>
              <a:t>⑩</a:t>
            </a:r>
            <a:br>
              <a:rPr lang="en-US" altLang="ja-JP" sz="2400" dirty="0"/>
            </a:br>
            <a:r>
              <a:rPr lang="ja-JP" altLang="en-US" sz="2400" dirty="0"/>
              <a:t>市民による、市民のための公衆衛生とは</a:t>
            </a:r>
            <a:endParaRPr lang="ja-JP" altLang="en-US" sz="2400" dirty="0">
              <a:solidFill>
                <a:schemeClr val="accent1"/>
              </a:solidFill>
              <a:latin typeface="ＭＳ ゴシック" pitchFamily="49" charset="-128"/>
              <a:ea typeface="ＭＳ ゴシック" pitchFamily="49" charset="-128"/>
            </a:endParaRPr>
          </a:p>
        </p:txBody>
      </p:sp>
      <p:sp>
        <p:nvSpPr>
          <p:cNvPr id="933891" name="Rectangle 3">
            <a:extLst>
              <a:ext uri="{FF2B5EF4-FFF2-40B4-BE49-F238E27FC236}">
                <a16:creationId xmlns:a16="http://schemas.microsoft.com/office/drawing/2014/main" id="{B1C06A86-A95F-FDE1-CB32-A950631C5021}"/>
              </a:ext>
            </a:extLst>
          </p:cNvPr>
          <p:cNvSpPr>
            <a:spLocks noGrp="1" noChangeArrowheads="1"/>
          </p:cNvSpPr>
          <p:nvPr>
            <p:ph idx="1"/>
          </p:nvPr>
        </p:nvSpPr>
        <p:spPr>
          <a:xfrm>
            <a:off x="217488" y="4760393"/>
            <a:ext cx="9893300" cy="1824555"/>
          </a:xfrm>
        </p:spPr>
        <p:txBody>
          <a:bodyPr/>
          <a:lstStyle/>
          <a:p>
            <a:pPr algn="ctr"/>
            <a:r>
              <a:rPr lang="ja-JP" altLang="en-US" sz="2800" dirty="0"/>
              <a:t>ヘルスプロモーション推進センター</a:t>
            </a:r>
            <a:endParaRPr lang="en-US" altLang="ja-JP" sz="2800" dirty="0"/>
          </a:p>
          <a:p>
            <a:pPr algn="ctr"/>
            <a:r>
              <a:rPr lang="ja-JP" altLang="en-US" sz="2800" dirty="0"/>
              <a:t>（オフィスいわむろ）</a:t>
            </a:r>
          </a:p>
          <a:p>
            <a:pPr algn="ctr"/>
            <a:r>
              <a:rPr lang="ja-JP" altLang="en-US" sz="2800" dirty="0"/>
              <a:t>岩室紳也</a:t>
            </a:r>
            <a:endParaRPr lang="ja-JP" altLang="en-US" dirty="0"/>
          </a:p>
        </p:txBody>
      </p:sp>
    </p:spTree>
    <p:extLst>
      <p:ext uri="{BB962C8B-B14F-4D97-AF65-F5344CB8AC3E}">
        <p14:creationId xmlns:p14="http://schemas.microsoft.com/office/powerpoint/2010/main" val="382961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4715-3681-40AE-2786-06F76BFE45AB}"/>
            </a:ext>
          </a:extLst>
        </p:cNvPr>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754CCD25-38B7-08E2-89E9-0487737A5797}"/>
              </a:ext>
            </a:extLst>
          </p:cNvPr>
          <p:cNvSpPr txBox="1"/>
          <p:nvPr/>
        </p:nvSpPr>
        <p:spPr>
          <a:xfrm>
            <a:off x="209005" y="151179"/>
            <a:ext cx="10077995" cy="6473824"/>
          </a:xfrm>
          <a:prstGeom prst="rect">
            <a:avLst/>
          </a:prstGeom>
          <a:noFill/>
        </p:spPr>
        <p:txBody>
          <a:bodyPr wrap="square">
            <a:spAutoFit/>
          </a:bodyPr>
          <a:lstStyle>
            <a:defPPr>
              <a:defRPr lang="en-US"/>
            </a:defPPr>
            <a:lvl1pPr marL="514350" indent="-514350" algn="l">
              <a:buFont typeface="+mj-lt"/>
              <a:buAutoNum type="arabicPeriod"/>
              <a:defRPr sz="2800"/>
            </a:lvl1pPr>
          </a:lstStyle>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一人ひとりが健康に関して気になっているテーマの共有</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「絶対ならない」から「虜になった」公衆衛生の魅力とは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感染症対策①　免疫力</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感染症対策②　消毒・加熱・殺菌</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感染症対策③　感染経路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そもそも「健康」とは？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kumimoji="1" lang="ja-JP" altLang="en-US"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rPr>
              <a:t>保健師が目指す浦安の地域づくりとは</a:t>
            </a:r>
            <a:endParaRPr kumimoji="1" lang="en-US" altLang="ja-JP" sz="2800" b="0" i="0" u="none" strike="noStrike" kern="100" cap="none" spc="0" normalizeH="0" baseline="0" noProof="0" dirty="0">
              <a:ln>
                <a:noFill/>
              </a:ln>
              <a:solidFill>
                <a:srgbClr val="FFFFFF"/>
              </a:solidFill>
              <a:effectLst/>
              <a:uLnTx/>
              <a:uFillTx/>
              <a:latin typeface="Times New Roman" pitchFamily="18" charset="0"/>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solidFill>
                  <a:srgbClr val="FFFFFF"/>
                </a:solidFill>
                <a:effectLst/>
                <a:ea typeface="HGSｺﾞｼｯｸM" panose="020B0600000000000000" pitchFamily="50" charset="-128"/>
                <a:cs typeface="Times New Roman" panose="02020603050405020304" pitchFamily="18" charset="0"/>
              </a:rPr>
              <a:t>公衆衛生対策の基本となる考え方① ソーシャルキャピタル</a:t>
            </a:r>
            <a:endParaRPr lang="en-US" altLang="ja-JP" kern="100" dirty="0">
              <a:solidFill>
                <a:srgbClr val="FFFFFF"/>
              </a:solidFill>
              <a:effectLst/>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solidFill>
                  <a:srgbClr val="FFFFFF"/>
                </a:solidFill>
                <a:effectLst/>
                <a:ea typeface="HGSｺﾞｼｯｸM" panose="020B0600000000000000" pitchFamily="50" charset="-128"/>
                <a:cs typeface="Times New Roman" panose="02020603050405020304" pitchFamily="18" charset="0"/>
              </a:rPr>
              <a:t>公衆衛生対策の基本となる考え方② ヘルスプロモーション</a:t>
            </a:r>
            <a:endParaRPr lang="en-US" altLang="ja-JP" kern="100" dirty="0">
              <a:solidFill>
                <a:srgbClr val="FFFFFF"/>
              </a:solidFill>
              <a:effectLst/>
              <a:ea typeface="HGSｺﾞｼｯｸM" panose="020B0600000000000000" pitchFamily="50" charset="-128"/>
              <a:cs typeface="Times New Roman" panose="02020603050405020304" pitchFamily="18"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defRPr/>
            </a:pPr>
            <a:r>
              <a:rPr lang="ja-JP" altLang="en-US" kern="100" dirty="0">
                <a:solidFill>
                  <a:srgbClr val="FF99FF"/>
                </a:solidFill>
                <a:effectLst/>
                <a:ea typeface="HGSｺﾞｼｯｸM" panose="020B0600000000000000" pitchFamily="50" charset="-128"/>
                <a:cs typeface="Times New Roman" panose="02020603050405020304" pitchFamily="18" charset="0"/>
              </a:rPr>
              <a:t>市民による、市民のための公衆衛生とは</a:t>
            </a:r>
            <a:endParaRPr lang="en-US" altLang="ja-JP" kern="100" dirty="0">
              <a:solidFill>
                <a:srgbClr val="FF99FF"/>
              </a:solidFill>
              <a:effectLst/>
              <a:ea typeface="HGSｺﾞｼｯｸM" panose="020B0600000000000000" pitchFamily="50" charset="-128"/>
              <a:cs typeface="Times New Roman" panose="02020603050405020304" pitchFamily="18" charset="0"/>
            </a:endParaRPr>
          </a:p>
        </p:txBody>
      </p:sp>
    </p:spTree>
    <p:extLst>
      <p:ext uri="{BB962C8B-B14F-4D97-AF65-F5344CB8AC3E}">
        <p14:creationId xmlns:p14="http://schemas.microsoft.com/office/powerpoint/2010/main" val="125699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1" y="1001829"/>
            <a:ext cx="10254660" cy="4854342"/>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一市民として</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感染症対策に</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何を求めるのか？</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120539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1B5DB85-92EE-6AA8-D7B4-8237984F1C9B}"/>
              </a:ext>
            </a:extLst>
          </p:cNvPr>
          <p:cNvSpPr txBox="1"/>
          <p:nvPr/>
        </p:nvSpPr>
        <p:spPr>
          <a:xfrm>
            <a:off x="2229882" y="-74145"/>
            <a:ext cx="5827236" cy="5912581"/>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感染しない</a:t>
            </a:r>
            <a:endParaRPr kumimoji="1" lang="en-US" altLang="ja-JP"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発症しない</a:t>
            </a:r>
            <a:endParaRPr kumimoji="1" lang="en-US" altLang="ja-JP"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死なない</a:t>
            </a:r>
            <a:endParaRPr kumimoji="1" lang="en-US" altLang="ja-JP" sz="7200"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
        <p:nvSpPr>
          <p:cNvPr id="4" name="テキスト ボックス 3">
            <a:extLst>
              <a:ext uri="{FF2B5EF4-FFF2-40B4-BE49-F238E27FC236}">
                <a16:creationId xmlns:a16="http://schemas.microsoft.com/office/drawing/2014/main" id="{DCEBEEFD-6BED-BFA0-F0E9-FC70D459CB26}"/>
              </a:ext>
            </a:extLst>
          </p:cNvPr>
          <p:cNvSpPr txBox="1"/>
          <p:nvPr/>
        </p:nvSpPr>
        <p:spPr>
          <a:xfrm>
            <a:off x="1203960" y="5567326"/>
            <a:ext cx="7879080" cy="1290674"/>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00" cap="none" spc="0" normalizeH="0" baseline="0" noProof="0" dirty="0">
                <a:ln>
                  <a:noFill/>
                </a:ln>
                <a:solidFill>
                  <a:srgbClr val="C00000"/>
                </a:solidFill>
                <a:effectLst>
                  <a:outerShdw blurRad="38100" dist="38100" dir="2700000" algn="tl">
                    <a:srgbClr val="000000">
                      <a:alpha val="43137"/>
                    </a:srgbClr>
                  </a:outerShdw>
                </a:effectLst>
                <a:uLnTx/>
                <a:uFillTx/>
                <a:latin typeface="Century"/>
                <a:ea typeface="HG創英角ﾎﾟｯﾌﾟ体"/>
                <a:cs typeface="Times New Roman"/>
              </a:rPr>
              <a:t>何を最優先しますか？</a:t>
            </a:r>
            <a:endParaRPr kumimoji="1" lang="en-US" altLang="ja-JP" sz="4800" b="0" i="0" u="none" strike="noStrike" kern="100" cap="none" spc="0" normalizeH="0" baseline="0" noProof="0" dirty="0">
              <a:ln>
                <a:noFill/>
              </a:ln>
              <a:solidFill>
                <a:srgbClr val="C0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2909479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500"/>
                                        <p:tgtEl>
                                          <p:spTgt spid="3">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 calcmode="lin" valueType="num">
                                      <p:cBhvr>
                                        <p:cTn id="20" dur="2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1" dur="20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1" y="794079"/>
            <a:ext cx="10254660" cy="5269841"/>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日本は</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感染症で死なない国から</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20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感染症で死ぬ国に？！？</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178960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BD098FD-9401-91E2-AD49-BECAD16CE6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 y="0"/>
            <a:ext cx="10283952" cy="6858000"/>
          </a:xfrm>
          <a:prstGeom prst="rect">
            <a:avLst/>
          </a:prstGeom>
        </p:spPr>
      </p:pic>
      <p:sp>
        <p:nvSpPr>
          <p:cNvPr id="3" name="テキスト ボックス 2">
            <a:extLst>
              <a:ext uri="{FF2B5EF4-FFF2-40B4-BE49-F238E27FC236}">
                <a16:creationId xmlns:a16="http://schemas.microsoft.com/office/drawing/2014/main" id="{BB647F68-10E0-F549-41C8-1A6D1BB5CC60}"/>
              </a:ext>
            </a:extLst>
          </p:cNvPr>
          <p:cNvSpPr txBox="1"/>
          <p:nvPr/>
        </p:nvSpPr>
        <p:spPr>
          <a:xfrm>
            <a:off x="3855857" y="6611779"/>
            <a:ext cx="2575285"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12759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250465-10CE-0431-E120-1346FC73782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CBB61374-10D8-1626-ADC9-DAA536D8B1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16"/>
            <a:ext cx="10287000" cy="6855968"/>
          </a:xfrm>
          <a:prstGeom prst="rect">
            <a:avLst/>
          </a:prstGeom>
        </p:spPr>
      </p:pic>
      <p:sp>
        <p:nvSpPr>
          <p:cNvPr id="49" name="テキスト ボックス 48">
            <a:extLst>
              <a:ext uri="{FF2B5EF4-FFF2-40B4-BE49-F238E27FC236}">
                <a16:creationId xmlns:a16="http://schemas.microsoft.com/office/drawing/2014/main" id="{EF7C1258-7FE7-DF56-87B4-F82DF70C5FEA}"/>
              </a:ext>
            </a:extLst>
          </p:cNvPr>
          <p:cNvSpPr txBox="1"/>
          <p:nvPr/>
        </p:nvSpPr>
        <p:spPr>
          <a:xfrm>
            <a:off x="3855857" y="6611779"/>
            <a:ext cx="2575285"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39838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250465-10CE-0431-E120-1346FC73782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6C4B9E02-7CFD-F2A7-BAE3-864CD945F4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16"/>
            <a:ext cx="10287000" cy="6855968"/>
          </a:xfrm>
          <a:prstGeom prst="rect">
            <a:avLst/>
          </a:prstGeom>
        </p:spPr>
      </p:pic>
      <p:sp>
        <p:nvSpPr>
          <p:cNvPr id="49" name="テキスト ボックス 48">
            <a:extLst>
              <a:ext uri="{FF2B5EF4-FFF2-40B4-BE49-F238E27FC236}">
                <a16:creationId xmlns:a16="http://schemas.microsoft.com/office/drawing/2014/main" id="{EF7C1258-7FE7-DF56-87B4-F82DF70C5FEA}"/>
              </a:ext>
            </a:extLst>
          </p:cNvPr>
          <p:cNvSpPr txBox="1"/>
          <p:nvPr/>
        </p:nvSpPr>
        <p:spPr>
          <a:xfrm>
            <a:off x="3855857" y="6611779"/>
            <a:ext cx="2575285"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5592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1339160"/>
            <a:ext cx="10287000" cy="3673403"/>
          </a:xfrm>
        </p:spPr>
        <p:txBody>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感染者数の推移と</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死者数の推移</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427350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430AF5C-E5C4-2045-D3F3-ACB6EBA59C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94199"/>
            <a:ext cx="10284843" cy="6669602"/>
          </a:xfrm>
          <a:prstGeom prst="rect">
            <a:avLst/>
          </a:prstGeom>
        </p:spPr>
      </p:pic>
      <p:sp>
        <p:nvSpPr>
          <p:cNvPr id="4" name="テキスト ボックス 3">
            <a:extLst>
              <a:ext uri="{FF2B5EF4-FFF2-40B4-BE49-F238E27FC236}">
                <a16:creationId xmlns:a16="http://schemas.microsoft.com/office/drawing/2014/main" id="{83B05BD4-538D-AF37-E0EB-8AA9668BE195}"/>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E0B5E438-7A2D-BBC9-B1D5-7782AF4518DB}"/>
              </a:ext>
            </a:extLst>
          </p:cNvPr>
          <p:cNvSpPr txBox="1"/>
          <p:nvPr/>
        </p:nvSpPr>
        <p:spPr>
          <a:xfrm>
            <a:off x="7557466" y="6611779"/>
            <a:ext cx="27295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21BBA885-BFDF-35CE-9782-06354FD9F193}"/>
              </a:ext>
            </a:extLst>
          </p:cNvPr>
          <p:cNvSpPr txBox="1"/>
          <p:nvPr/>
        </p:nvSpPr>
        <p:spPr>
          <a:xfrm>
            <a:off x="2572993" y="6611779"/>
            <a:ext cx="4071316"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https://id-info.jihs.go.jp/surveillance/idwr/provisional/2026/index.html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68FEC846-D00E-F06C-8910-64CA991B80D0}"/>
              </a:ext>
            </a:extLst>
          </p:cNvPr>
          <p:cNvSpPr txBox="1"/>
          <p:nvPr/>
        </p:nvSpPr>
        <p:spPr>
          <a:xfrm>
            <a:off x="9607142"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pic>
        <p:nvPicPr>
          <p:cNvPr id="7" name="図 6">
            <a:extLst>
              <a:ext uri="{FF2B5EF4-FFF2-40B4-BE49-F238E27FC236}">
                <a16:creationId xmlns:a16="http://schemas.microsoft.com/office/drawing/2014/main" id="{58573005-F46A-71B6-671D-5336761DB174}"/>
              </a:ext>
            </a:extLst>
          </p:cNvPr>
          <p:cNvPicPr>
            <a:picLocks noChangeAspect="1"/>
          </p:cNvPicPr>
          <p:nvPr/>
        </p:nvPicPr>
        <p:blipFill>
          <a:blip r:embed="rId5"/>
          <a:stretch>
            <a:fillRect/>
          </a:stretch>
        </p:blipFill>
        <p:spPr>
          <a:xfrm>
            <a:off x="1524" y="0"/>
            <a:ext cx="10283952" cy="6858000"/>
          </a:xfrm>
          <a:prstGeom prst="rect">
            <a:avLst/>
          </a:prstGeom>
        </p:spPr>
      </p:pic>
    </p:spTree>
    <p:extLst>
      <p:ext uri="{BB962C8B-B14F-4D97-AF65-F5344CB8AC3E}">
        <p14:creationId xmlns:p14="http://schemas.microsoft.com/office/powerpoint/2010/main" val="2407949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F1EE9454-AF9A-2479-B75D-A37261BF61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100295"/>
            <a:ext cx="10284843" cy="6657409"/>
          </a:xfrm>
          <a:prstGeom prst="rect">
            <a:avLst/>
          </a:prstGeom>
        </p:spPr>
      </p:pic>
      <p:sp>
        <p:nvSpPr>
          <p:cNvPr id="4" name="テキスト ボックス 3">
            <a:extLst>
              <a:ext uri="{FF2B5EF4-FFF2-40B4-BE49-F238E27FC236}">
                <a16:creationId xmlns:a16="http://schemas.microsoft.com/office/drawing/2014/main" id="{83B05BD4-538D-AF37-E0EB-8AA9668BE195}"/>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E0B5E438-7A2D-BBC9-B1D5-7782AF4518DB}"/>
              </a:ext>
            </a:extLst>
          </p:cNvPr>
          <p:cNvSpPr txBox="1"/>
          <p:nvPr/>
        </p:nvSpPr>
        <p:spPr>
          <a:xfrm>
            <a:off x="7557466" y="6611779"/>
            <a:ext cx="27295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7" name="テキスト ボックス 6">
            <a:extLst>
              <a:ext uri="{FF2B5EF4-FFF2-40B4-BE49-F238E27FC236}">
                <a16:creationId xmlns:a16="http://schemas.microsoft.com/office/drawing/2014/main" id="{E4023CB2-F4D5-B4AC-9852-C2A9AC1D1F1F}"/>
              </a:ext>
            </a:extLst>
          </p:cNvPr>
          <p:cNvSpPr txBox="1"/>
          <p:nvPr/>
        </p:nvSpPr>
        <p:spPr>
          <a:xfrm>
            <a:off x="2572993" y="6611779"/>
            <a:ext cx="4016650"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https://id-info.jihs.go.jp/surveillance/idwr/rapid/2025/index.html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 name="テキスト ボックス 4">
            <a:extLst>
              <a:ext uri="{FF2B5EF4-FFF2-40B4-BE49-F238E27FC236}">
                <a16:creationId xmlns:a16="http://schemas.microsoft.com/office/drawing/2014/main" id="{98FB1548-F2D9-53B4-D14B-18B6BBBDC2A7}"/>
              </a:ext>
            </a:extLst>
          </p:cNvPr>
          <p:cNvSpPr txBox="1"/>
          <p:nvPr/>
        </p:nvSpPr>
        <p:spPr>
          <a:xfrm>
            <a:off x="9607142"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62537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D43B0BA-CCD7-C016-5B5F-62C21B26E0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 y="0"/>
            <a:ext cx="10283952" cy="6858000"/>
          </a:xfrm>
          <a:prstGeom prst="rect">
            <a:avLst/>
          </a:prstGeom>
        </p:spPr>
      </p:pic>
      <p:sp>
        <p:nvSpPr>
          <p:cNvPr id="4" name="テキスト ボックス 3">
            <a:extLst>
              <a:ext uri="{FF2B5EF4-FFF2-40B4-BE49-F238E27FC236}">
                <a16:creationId xmlns:a16="http://schemas.microsoft.com/office/drawing/2014/main" id="{83B05BD4-538D-AF37-E0EB-8AA9668BE195}"/>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E0B5E438-7A2D-BBC9-B1D5-7782AF4518DB}"/>
              </a:ext>
            </a:extLst>
          </p:cNvPr>
          <p:cNvSpPr txBox="1"/>
          <p:nvPr/>
        </p:nvSpPr>
        <p:spPr>
          <a:xfrm>
            <a:off x="7557466" y="6611779"/>
            <a:ext cx="27295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4BABEB16-11DC-1C5A-852F-3C2A1BEE3EC6}"/>
              </a:ext>
            </a:extLst>
          </p:cNvPr>
          <p:cNvSpPr txBox="1"/>
          <p:nvPr/>
        </p:nvSpPr>
        <p:spPr>
          <a:xfrm>
            <a:off x="2572993" y="6611779"/>
            <a:ext cx="4200524"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5"/>
              </a:rPr>
              <a:t>https://id-info.jihs.go.jp/surveillance/idwr/provisional/2026/index.html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D2467B16-9B05-8420-264E-39994C8F1DB7}"/>
              </a:ext>
            </a:extLst>
          </p:cNvPr>
          <p:cNvSpPr txBox="1"/>
          <p:nvPr/>
        </p:nvSpPr>
        <p:spPr>
          <a:xfrm>
            <a:off x="9607142"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37651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1339160"/>
            <a:ext cx="10287000" cy="3673403"/>
          </a:xfrm>
        </p:spPr>
        <p:txBody>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感染者が増えれば</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死者も増えるのは必定</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199185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1339160"/>
            <a:ext cx="10287000" cy="3673403"/>
          </a:xfrm>
        </p:spPr>
        <p:txBody>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新型コロナウイルスと</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インフルエンザの今</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174483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F837557-5607-3676-E944-7410BE5CB51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 y="0"/>
            <a:ext cx="10283952" cy="6858000"/>
          </a:xfrm>
          <a:prstGeom prst="rect">
            <a:avLst/>
          </a:prstGeom>
        </p:spPr>
      </p:pic>
      <p:sp>
        <p:nvSpPr>
          <p:cNvPr id="2" name="テキスト ボックス 1">
            <a:extLst>
              <a:ext uri="{FF2B5EF4-FFF2-40B4-BE49-F238E27FC236}">
                <a16:creationId xmlns:a16="http://schemas.microsoft.com/office/drawing/2014/main" id="{F9A3DFF6-8002-1DA7-F46B-3B5FCC15C2DD}"/>
              </a:ext>
            </a:extLst>
          </p:cNvPr>
          <p:cNvSpPr txBox="1"/>
          <p:nvPr/>
        </p:nvSpPr>
        <p:spPr>
          <a:xfrm>
            <a:off x="2618278" y="874645"/>
            <a:ext cx="3887603" cy="523220"/>
          </a:xfrm>
          <a:prstGeom prst="rect">
            <a:avLst/>
          </a:prstGeom>
          <a:noFill/>
        </p:spPr>
        <p:txBody>
          <a:bodyPr wrap="none" rtlCol="0">
            <a:spAutoFit/>
          </a:bodyPr>
          <a:lstStyle/>
          <a:p>
            <a:r>
              <a:rPr kumimoji="1" lang="ja-JP" altLang="en-US" sz="2800" dirty="0">
                <a:solidFill>
                  <a:schemeClr val="accent1">
                    <a:lumMod val="50000"/>
                  </a:schemeClr>
                </a:solidFill>
              </a:rPr>
              <a:t>コロナは概ね同じ流行に</a:t>
            </a:r>
          </a:p>
        </p:txBody>
      </p:sp>
      <p:sp>
        <p:nvSpPr>
          <p:cNvPr id="4" name="テキスト ボックス 3">
            <a:extLst>
              <a:ext uri="{FF2B5EF4-FFF2-40B4-BE49-F238E27FC236}">
                <a16:creationId xmlns:a16="http://schemas.microsoft.com/office/drawing/2014/main" id="{E1E4DCC4-FE06-E586-B5F6-B78D26817E86}"/>
              </a:ext>
            </a:extLst>
          </p:cNvPr>
          <p:cNvSpPr txBox="1"/>
          <p:nvPr/>
        </p:nvSpPr>
        <p:spPr>
          <a:xfrm>
            <a:off x="2369813" y="1338230"/>
            <a:ext cx="4136068" cy="523220"/>
          </a:xfrm>
          <a:prstGeom prst="rect">
            <a:avLst/>
          </a:prstGeom>
          <a:noFill/>
        </p:spPr>
        <p:txBody>
          <a:bodyPr wrap="none" rtlCol="0">
            <a:spAutoFit/>
          </a:bodyPr>
          <a:lstStyle/>
          <a:p>
            <a:r>
              <a:rPr kumimoji="1" lang="ja-JP" altLang="en-US" sz="2800" dirty="0">
                <a:solidFill>
                  <a:schemeClr val="bg2">
                    <a:lumMod val="50000"/>
                    <a:lumOff val="50000"/>
                  </a:schemeClr>
                </a:solidFill>
              </a:rPr>
              <a:t>インフルも概ね同じ流行に</a:t>
            </a:r>
          </a:p>
        </p:txBody>
      </p:sp>
      <p:sp>
        <p:nvSpPr>
          <p:cNvPr id="6" name="四角形: 角を丸くする 5">
            <a:extLst>
              <a:ext uri="{FF2B5EF4-FFF2-40B4-BE49-F238E27FC236}">
                <a16:creationId xmlns:a16="http://schemas.microsoft.com/office/drawing/2014/main" id="{249D8D36-99DB-D971-76B8-9F96BE9F7F06}"/>
              </a:ext>
            </a:extLst>
          </p:cNvPr>
          <p:cNvSpPr/>
          <p:nvPr/>
        </p:nvSpPr>
        <p:spPr bwMode="auto">
          <a:xfrm>
            <a:off x="974035" y="54665"/>
            <a:ext cx="3887603" cy="356395"/>
          </a:xfrm>
          <a:prstGeom prst="roundRect">
            <a:avLst/>
          </a:prstGeom>
          <a:noFill/>
          <a:ln w="22225" cap="flat" cmpd="sng" algn="ctr">
            <a:solidFill>
              <a:schemeClr val="accent1">
                <a:lumMod val="50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endParaRPr>
          </a:p>
        </p:txBody>
      </p:sp>
      <p:sp>
        <p:nvSpPr>
          <p:cNvPr id="9" name="四角形: 角を丸くする 8">
            <a:extLst>
              <a:ext uri="{FF2B5EF4-FFF2-40B4-BE49-F238E27FC236}">
                <a16:creationId xmlns:a16="http://schemas.microsoft.com/office/drawing/2014/main" id="{2DEFC1E1-0EFA-3EF1-D8D3-CC4602A3F4D3}"/>
              </a:ext>
            </a:extLst>
          </p:cNvPr>
          <p:cNvSpPr/>
          <p:nvPr/>
        </p:nvSpPr>
        <p:spPr bwMode="auto">
          <a:xfrm>
            <a:off x="5713344" y="54665"/>
            <a:ext cx="3887603" cy="356395"/>
          </a:xfrm>
          <a:prstGeom prst="roundRect">
            <a:avLst/>
          </a:prstGeom>
          <a:noFill/>
          <a:ln w="22225" cap="flat" cmpd="sng" algn="ctr">
            <a:solidFill>
              <a:schemeClr val="accent1">
                <a:lumMod val="50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endParaRPr>
          </a:p>
        </p:txBody>
      </p:sp>
      <p:sp>
        <p:nvSpPr>
          <p:cNvPr id="10" name="四角形: 角を丸くする 9">
            <a:extLst>
              <a:ext uri="{FF2B5EF4-FFF2-40B4-BE49-F238E27FC236}">
                <a16:creationId xmlns:a16="http://schemas.microsoft.com/office/drawing/2014/main" id="{61ED0BDF-364F-D1A1-37B6-BA6E3BDDFF1E}"/>
              </a:ext>
            </a:extLst>
          </p:cNvPr>
          <p:cNvSpPr/>
          <p:nvPr/>
        </p:nvSpPr>
        <p:spPr bwMode="auto">
          <a:xfrm>
            <a:off x="974036" y="445019"/>
            <a:ext cx="3334578" cy="356395"/>
          </a:xfrm>
          <a:prstGeom prst="roundRect">
            <a:avLst/>
          </a:prstGeom>
          <a:noFill/>
          <a:ln w="22225" cap="flat" cmpd="sng" algn="ctr">
            <a:solidFill>
              <a:schemeClr val="bg2">
                <a:lumMod val="50000"/>
                <a:lumOff val="50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endParaRPr>
          </a:p>
        </p:txBody>
      </p:sp>
      <p:sp>
        <p:nvSpPr>
          <p:cNvPr id="11" name="四角形: 角を丸くする 10">
            <a:extLst>
              <a:ext uri="{FF2B5EF4-FFF2-40B4-BE49-F238E27FC236}">
                <a16:creationId xmlns:a16="http://schemas.microsoft.com/office/drawing/2014/main" id="{059811D8-7281-E527-B47B-01F7E970AB17}"/>
              </a:ext>
            </a:extLst>
          </p:cNvPr>
          <p:cNvSpPr/>
          <p:nvPr/>
        </p:nvSpPr>
        <p:spPr bwMode="auto">
          <a:xfrm>
            <a:off x="5713344" y="443760"/>
            <a:ext cx="3420000" cy="356395"/>
          </a:xfrm>
          <a:prstGeom prst="roundRect">
            <a:avLst/>
          </a:prstGeom>
          <a:noFill/>
          <a:ln w="22225" cap="flat" cmpd="sng" algn="ctr">
            <a:solidFill>
              <a:schemeClr val="bg2">
                <a:lumMod val="50000"/>
                <a:lumOff val="50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endParaRPr>
          </a:p>
        </p:txBody>
      </p:sp>
      <p:sp>
        <p:nvSpPr>
          <p:cNvPr id="12" name="テキスト ボックス 11">
            <a:extLst>
              <a:ext uri="{FF2B5EF4-FFF2-40B4-BE49-F238E27FC236}">
                <a16:creationId xmlns:a16="http://schemas.microsoft.com/office/drawing/2014/main" id="{3DBD0D2B-BFC0-41E7-61EB-8718710833A2}"/>
              </a:ext>
            </a:extLst>
          </p:cNvPr>
          <p:cNvSpPr txBox="1"/>
          <p:nvPr/>
        </p:nvSpPr>
        <p:spPr>
          <a:xfrm>
            <a:off x="1326254" y="1801815"/>
            <a:ext cx="647164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でも、同じ感染経路なのに</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コロナとインフルは別の動きなのはなぜ？</a:t>
            </a:r>
          </a:p>
        </p:txBody>
      </p:sp>
    </p:spTree>
    <p:extLst>
      <p:ext uri="{BB962C8B-B14F-4D97-AF65-F5344CB8AC3E}">
        <p14:creationId xmlns:p14="http://schemas.microsoft.com/office/powerpoint/2010/main" val="3074948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500"/>
                                        <p:tgtEl>
                                          <p:spTgt spid="9"/>
                                        </p:tgtEl>
                                      </p:cBhvr>
                                    </p:animEffect>
                                  </p:childTnLst>
                                </p:cTn>
                              </p:par>
                              <p:par>
                                <p:cTn id="13" presetID="10" presetClass="exit" presetSubtype="0" fill="hold" grpId="1" nodeType="withEffect">
                                  <p:stCondLst>
                                    <p:cond delay="0"/>
                                  </p:stCondLst>
                                  <p:childTnLst>
                                    <p:animEffect transition="out" filter="fade">
                                      <p:cBhvr>
                                        <p:cTn id="14" dur="250"/>
                                        <p:tgtEl>
                                          <p:spTgt spid="6"/>
                                        </p:tgtEl>
                                      </p:cBhvr>
                                    </p:animEffect>
                                    <p:set>
                                      <p:cBhvr>
                                        <p:cTn id="15" dur="1" fill="hold">
                                          <p:stCondLst>
                                            <p:cond delay="249"/>
                                          </p:stCondLst>
                                        </p:cTn>
                                        <p:tgtEl>
                                          <p:spTgt spid="6"/>
                                        </p:tgtEl>
                                        <p:attrNameLst>
                                          <p:attrName>style.visibility</p:attrName>
                                        </p:attrNameLst>
                                      </p:cBhvr>
                                      <p:to>
                                        <p:strVal val="hidden"/>
                                      </p:to>
                                    </p:se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500"/>
                                        <p:tgtEl>
                                          <p:spTgt spid="10"/>
                                        </p:tgtEl>
                                      </p:cBhvr>
                                    </p:animEffect>
                                  </p:childTnLst>
                                </p:cTn>
                              </p:par>
                              <p:par>
                                <p:cTn id="25" presetID="10" presetClass="exit" presetSubtype="0" fill="hold" grpId="1" nodeType="withEffect">
                                  <p:stCondLst>
                                    <p:cond delay="0"/>
                                  </p:stCondLst>
                                  <p:childTnLst>
                                    <p:animEffect transition="out" filter="fade">
                                      <p:cBhvr>
                                        <p:cTn id="26" dur="250"/>
                                        <p:tgtEl>
                                          <p:spTgt spid="9"/>
                                        </p:tgtEl>
                                      </p:cBhvr>
                                    </p:animEffect>
                                    <p:set>
                                      <p:cBhvr>
                                        <p:cTn id="27" dur="1" fill="hold">
                                          <p:stCondLst>
                                            <p:cond delay="24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500"/>
                                        <p:tgtEl>
                                          <p:spTgt spid="11"/>
                                        </p:tgtEl>
                                      </p:cBhvr>
                                    </p:animEffect>
                                  </p:childTnLst>
                                </p:cTn>
                              </p:par>
                              <p:par>
                                <p:cTn id="33" presetID="10" presetClass="exit" presetSubtype="0" fill="hold" grpId="1" nodeType="withEffect">
                                  <p:stCondLst>
                                    <p:cond delay="0"/>
                                  </p:stCondLst>
                                  <p:childTnLst>
                                    <p:animEffect transition="out" filter="fade">
                                      <p:cBhvr>
                                        <p:cTn id="34" dur="250"/>
                                        <p:tgtEl>
                                          <p:spTgt spid="10"/>
                                        </p:tgtEl>
                                      </p:cBhvr>
                                    </p:animEffect>
                                    <p:set>
                                      <p:cBhvr>
                                        <p:cTn id="35" dur="1" fill="hold">
                                          <p:stCondLst>
                                            <p:cond delay="249"/>
                                          </p:stCondLst>
                                        </p:cTn>
                                        <p:tgtEl>
                                          <p:spTgt spid="10"/>
                                        </p:tgtEl>
                                        <p:attrNameLst>
                                          <p:attrName>style.visibility</p:attrName>
                                        </p:attrNameLst>
                                      </p:cBhvr>
                                      <p:to>
                                        <p:strVal val="hidden"/>
                                      </p:to>
                                    </p:se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250"/>
                                        <p:tgtEl>
                                          <p:spTgt spid="11"/>
                                        </p:tgtEl>
                                      </p:cBhvr>
                                    </p:animEffect>
                                    <p:set>
                                      <p:cBhvr>
                                        <p:cTn id="44" dur="1" fill="hold">
                                          <p:stCondLst>
                                            <p:cond delay="249"/>
                                          </p:stCondLst>
                                        </p:cTn>
                                        <p:tgtEl>
                                          <p:spTgt spid="11"/>
                                        </p:tgtEl>
                                        <p:attrNameLst>
                                          <p:attrName>style.visibility</p:attrName>
                                        </p:attrNameLst>
                                      </p:cBhvr>
                                      <p:to>
                                        <p:strVal val="hidden"/>
                                      </p:to>
                                    </p:set>
                                  </p:childTnLst>
                                </p:cTn>
                              </p:par>
                            </p:childTnLst>
                          </p:cTn>
                        </p:par>
                        <p:par>
                          <p:cTn id="45" fill="hold">
                            <p:stCondLst>
                              <p:cond delay="250"/>
                            </p:stCondLst>
                            <p:childTnLst>
                              <p:par>
                                <p:cTn id="46" presetID="10"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animBg="1"/>
      <p:bldP spid="6" grpId="1" animBg="1"/>
      <p:bldP spid="9" grpId="0" animBg="1"/>
      <p:bldP spid="9" grpId="1" animBg="1"/>
      <p:bldP spid="10" grpId="0" animBg="1"/>
      <p:bldP spid="10" grpId="1" animBg="1"/>
      <p:bldP spid="11" grpId="0" animBg="1"/>
      <p:bldP spid="11" grpId="1"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4CF2D1F1-62D5-675B-8845-190390B9EBB1}"/>
              </a:ext>
            </a:extLst>
          </p:cNvPr>
          <p:cNvSpPr txBox="1"/>
          <p:nvPr/>
        </p:nvSpPr>
        <p:spPr>
          <a:xfrm>
            <a:off x="434518" y="164003"/>
            <a:ext cx="9417963" cy="6529993"/>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同じ感染経路</a:t>
            </a:r>
            <a:r>
              <a:rPr kumimoji="1" lang="ja-JP" altLang="en-US" sz="4400"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rPr>
              <a:t>なのに</a:t>
            </a:r>
            <a:endParaRPr kumimoji="1" lang="en-US" altLang="ja-JP" sz="7200"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流行が異なる</a:t>
            </a:r>
            <a:r>
              <a:rPr kumimoji="1" lang="ja-JP" altLang="en-US" sz="4400"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rPr>
              <a:t>のは</a:t>
            </a:r>
            <a:endParaRPr kumimoji="1" lang="en-US" altLang="ja-JP" sz="4400"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感染経路対策ではなく</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免疫力の差</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814673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339160"/>
            <a:ext cx="10533529" cy="3673403"/>
          </a:xfrm>
        </p:spPr>
        <p:txBody>
          <a:bodyPr>
            <a:normAutofit fontScale="90000"/>
          </a:bodyPr>
          <a:lstStyle/>
          <a:p>
            <a:pPr>
              <a:lnSpc>
                <a:spcPct val="10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感染症予防のための</a:t>
            </a:r>
            <a:br>
              <a:rPr lang="en-US" altLang="ja-JP"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br>
              <a:rPr lang="en-US" altLang="ja-JP"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三つの対策</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62222531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Web サイト が含まれている画像&#10;&#10;自動的に生成された説明">
            <a:extLst>
              <a:ext uri="{FF2B5EF4-FFF2-40B4-BE49-F238E27FC236}">
                <a16:creationId xmlns:a16="http://schemas.microsoft.com/office/drawing/2014/main" id="{26BC8A72-EE21-4AE0-A891-BAF6A81D1F5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244" y="0"/>
            <a:ext cx="5322944" cy="6858000"/>
          </a:xfrm>
          <a:prstGeom prst="rect">
            <a:avLst/>
          </a:prstGeom>
        </p:spPr>
      </p:pic>
      <p:pic>
        <p:nvPicPr>
          <p:cNvPr id="7" name="図 6" descr="テキスト&#10;&#10;自動的に生成された説明">
            <a:extLst>
              <a:ext uri="{FF2B5EF4-FFF2-40B4-BE49-F238E27FC236}">
                <a16:creationId xmlns:a16="http://schemas.microsoft.com/office/drawing/2014/main" id="{F8D7E8D7-78D9-4A95-9707-7403BC39950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90644" y="0"/>
            <a:ext cx="5131227" cy="6858000"/>
          </a:xfrm>
          <a:prstGeom prst="rect">
            <a:avLst/>
          </a:prstGeom>
        </p:spPr>
      </p:pic>
      <p:sp>
        <p:nvSpPr>
          <p:cNvPr id="12" name="四角形: 角を丸くする 11">
            <a:extLst>
              <a:ext uri="{FF2B5EF4-FFF2-40B4-BE49-F238E27FC236}">
                <a16:creationId xmlns:a16="http://schemas.microsoft.com/office/drawing/2014/main" id="{21D3FA98-4119-400F-94B9-1FEA6116D4B4}"/>
              </a:ext>
            </a:extLst>
          </p:cNvPr>
          <p:cNvSpPr/>
          <p:nvPr/>
        </p:nvSpPr>
        <p:spPr bwMode="auto">
          <a:xfrm>
            <a:off x="1563721" y="4075979"/>
            <a:ext cx="3532636" cy="1385242"/>
          </a:xfrm>
          <a:prstGeom prst="roundRect">
            <a:avLst>
              <a:gd name="adj" fmla="val 7673"/>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p:txBody>
      </p:sp>
      <p:pic>
        <p:nvPicPr>
          <p:cNvPr id="9" name="図 8" descr="ダイアグラム&#10;&#10;自動的に生成された説明">
            <a:extLst>
              <a:ext uri="{FF2B5EF4-FFF2-40B4-BE49-F238E27FC236}">
                <a16:creationId xmlns:a16="http://schemas.microsoft.com/office/drawing/2014/main" id="{C4CFF2DA-A087-4AAD-96DF-9C64EB29338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3116" y="1396778"/>
            <a:ext cx="10420116" cy="4064443"/>
          </a:xfrm>
          <a:prstGeom prst="rect">
            <a:avLst/>
          </a:prstGeom>
        </p:spPr>
      </p:pic>
      <p:sp>
        <p:nvSpPr>
          <p:cNvPr id="10" name="楕円 9">
            <a:extLst>
              <a:ext uri="{FF2B5EF4-FFF2-40B4-BE49-F238E27FC236}">
                <a16:creationId xmlns:a16="http://schemas.microsoft.com/office/drawing/2014/main" id="{6C8B016F-D9C0-4D4A-B858-1857056F9B64}"/>
              </a:ext>
            </a:extLst>
          </p:cNvPr>
          <p:cNvSpPr/>
          <p:nvPr/>
        </p:nvSpPr>
        <p:spPr bwMode="auto">
          <a:xfrm>
            <a:off x="4107707" y="1508882"/>
            <a:ext cx="1782000" cy="1782000"/>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p:txBody>
      </p:sp>
    </p:spTree>
    <p:extLst>
      <p:ext uri="{BB962C8B-B14F-4D97-AF65-F5344CB8AC3E}">
        <p14:creationId xmlns:p14="http://schemas.microsoft.com/office/powerpoint/2010/main" val="80523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000" fill="hold"/>
                                        <p:tgtEl>
                                          <p:spTgt spid="9"/>
                                        </p:tgtEl>
                                        <p:attrNameLst>
                                          <p:attrName>ppt_w</p:attrName>
                                        </p:attrNameLst>
                                      </p:cBhvr>
                                      <p:tavLst>
                                        <p:tav tm="0">
                                          <p:val>
                                            <p:fltVal val="0"/>
                                          </p:val>
                                        </p:tav>
                                        <p:tav tm="100000">
                                          <p:val>
                                            <p:strVal val="#ppt_w"/>
                                          </p:val>
                                        </p:tav>
                                      </p:tavLst>
                                    </p:anim>
                                    <p:anim calcmode="lin" valueType="num">
                                      <p:cBhvr>
                                        <p:cTn id="12" dur="2000" fill="hold"/>
                                        <p:tgtEl>
                                          <p:spTgt spid="9"/>
                                        </p:tgtEl>
                                        <p:attrNameLst>
                                          <p:attrName>ppt_h</p:attrName>
                                        </p:attrNameLst>
                                      </p:cBhvr>
                                      <p:tavLst>
                                        <p:tav tm="0">
                                          <p:val>
                                            <p:fltVal val="0"/>
                                          </p:val>
                                        </p:tav>
                                        <p:tav tm="100000">
                                          <p:val>
                                            <p:strVal val="#ppt_h"/>
                                          </p:val>
                                        </p:tav>
                                      </p:tavLst>
                                    </p:anim>
                                    <p:animEffect transition="in" filter="fade">
                                      <p:cBhvr>
                                        <p:cTn id="13" dur="2000"/>
                                        <p:tgtEl>
                                          <p:spTgt spid="9"/>
                                        </p:tgtEl>
                                      </p:cBhvr>
                                    </p:animEffect>
                                  </p:childTnLst>
                                </p:cTn>
                              </p:par>
                              <p:par>
                                <p:cTn id="14" presetID="63" presetClass="path" presetSubtype="0" accel="50000" decel="50000" fill="hold" nodeType="withEffect">
                                  <p:stCondLst>
                                    <p:cond delay="0"/>
                                  </p:stCondLst>
                                  <p:childTnLst>
                                    <p:animMotion origin="layout" path="M -0.18364 0.18796 L 1.48148E-6 0 " pathEditMode="relative" rAng="0" ptsTypes="AA">
                                      <p:cBhvr>
                                        <p:cTn id="15" dur="2000" fill="hold"/>
                                        <p:tgtEl>
                                          <p:spTgt spid="9"/>
                                        </p:tgtEl>
                                        <p:attrNameLst>
                                          <p:attrName>ppt_x</p:attrName>
                                          <p:attrName>ppt_y</p:attrName>
                                        </p:attrNameLst>
                                      </p:cBhvr>
                                      <p:rCtr x="9182" y="-9398"/>
                                    </p:animMotion>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702445DC-BB99-8C9E-1768-1EAA6FD9FD1D}"/>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4" name="楕円 3">
            <a:extLst>
              <a:ext uri="{FF2B5EF4-FFF2-40B4-BE49-F238E27FC236}">
                <a16:creationId xmlns:a16="http://schemas.microsoft.com/office/drawing/2014/main" id="{C54BE4A5-7CEE-893D-535D-932276DF5E18}"/>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5" name="楕円 4">
            <a:extLst>
              <a:ext uri="{FF2B5EF4-FFF2-40B4-BE49-F238E27FC236}">
                <a16:creationId xmlns:a16="http://schemas.microsoft.com/office/drawing/2014/main" id="{4E3232B2-E996-BB95-38B4-C9FDB6BCDF8F}"/>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7" name="正方形/長方形 6">
            <a:extLst>
              <a:ext uri="{FF2B5EF4-FFF2-40B4-BE49-F238E27FC236}">
                <a16:creationId xmlns:a16="http://schemas.microsoft.com/office/drawing/2014/main" id="{A49C85E6-2A7C-3AEE-1889-23041CB77DA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9" name="テキスト ボックス 8">
            <a:extLst>
              <a:ext uri="{FF2B5EF4-FFF2-40B4-BE49-F238E27FC236}">
                <a16:creationId xmlns:a16="http://schemas.microsoft.com/office/drawing/2014/main" id="{A07D0715-0581-397F-E1E0-F2691D97D1FA}"/>
              </a:ext>
            </a:extLst>
          </p:cNvPr>
          <p:cNvSpPr txBox="1"/>
          <p:nvPr/>
        </p:nvSpPr>
        <p:spPr>
          <a:xfrm>
            <a:off x="2231385" y="125956"/>
            <a:ext cx="5091458"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感染者数を</a:t>
            </a:r>
            <a:r>
              <a:rPr kumimoji="1" lang="ja-JP" altLang="en-US" sz="4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減らす</a:t>
            </a: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には</a:t>
            </a:r>
          </a:p>
        </p:txBody>
      </p:sp>
    </p:spTree>
    <p:extLst>
      <p:ext uri="{BB962C8B-B14F-4D97-AF65-F5344CB8AC3E}">
        <p14:creationId xmlns:p14="http://schemas.microsoft.com/office/powerpoint/2010/main" val="401878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par>
                                <p:cTn id="7" presetID="6" presetClass="emph" presetSubtype="0" fill="hold" grpId="0" nodeType="withEffect">
                                  <p:stCondLst>
                                    <p:cond delay="0"/>
                                  </p:stCondLst>
                                  <p:childTnLst>
                                    <p:animScale>
                                      <p:cBhvr>
                                        <p:cTn id="8" dur="2000" fill="hold"/>
                                        <p:tgtEl>
                                          <p:spTgt spid="7"/>
                                        </p:tgtEl>
                                      </p:cBhvr>
                                      <p:by x="100000" y="50000"/>
                                    </p:animScale>
                                  </p:childTnLst>
                                </p:cTn>
                              </p:par>
                              <p:par>
                                <p:cTn id="9" presetID="42" presetClass="path" presetSubtype="0" fill="hold" grpId="1" nodeType="withEffect">
                                  <p:stCondLst>
                                    <p:cond delay="0"/>
                                  </p:stCondLst>
                                  <p:childTnLst>
                                    <p:animMotion origin="layout" path="M -3.20988E-6 -2.59259E-6 L -3.20988E-6 0.10764 " pathEditMode="relative" rAng="0" ptsTypes="AA">
                                      <p:cBhvr>
                                        <p:cTn id="10" dur="2000" fill="hold"/>
                                        <p:tgtEl>
                                          <p:spTgt spid="7"/>
                                        </p:tgtEl>
                                        <p:attrNameLst>
                                          <p:attrName>ppt_x</p:attrName>
                                          <p:attrName>ppt_y</p:attrName>
                                        </p:attrNameLst>
                                      </p:cBhvr>
                                      <p:rCtr x="0" y="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7"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702445DC-BB99-8C9E-1768-1EAA6FD9FD1D}"/>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4" name="楕円 3">
            <a:extLst>
              <a:ext uri="{FF2B5EF4-FFF2-40B4-BE49-F238E27FC236}">
                <a16:creationId xmlns:a16="http://schemas.microsoft.com/office/drawing/2014/main" id="{C54BE4A5-7CEE-893D-535D-932276DF5E18}"/>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5" name="楕円 4">
            <a:extLst>
              <a:ext uri="{FF2B5EF4-FFF2-40B4-BE49-F238E27FC236}">
                <a16:creationId xmlns:a16="http://schemas.microsoft.com/office/drawing/2014/main" id="{4E3232B2-E996-BB95-38B4-C9FDB6BCDF8F}"/>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7" name="正方形/長方形 6">
            <a:extLst>
              <a:ext uri="{FF2B5EF4-FFF2-40B4-BE49-F238E27FC236}">
                <a16:creationId xmlns:a16="http://schemas.microsoft.com/office/drawing/2014/main" id="{A49C85E6-2A7C-3AEE-1889-23041CB77DA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9" name="テキスト ボックス 8">
            <a:extLst>
              <a:ext uri="{FF2B5EF4-FFF2-40B4-BE49-F238E27FC236}">
                <a16:creationId xmlns:a16="http://schemas.microsoft.com/office/drawing/2014/main" id="{A07D0715-0581-397F-E1E0-F2691D97D1FA}"/>
              </a:ext>
            </a:extLst>
          </p:cNvPr>
          <p:cNvSpPr txBox="1"/>
          <p:nvPr/>
        </p:nvSpPr>
        <p:spPr>
          <a:xfrm>
            <a:off x="2231385" y="125956"/>
            <a:ext cx="5091458"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感染者数を</a:t>
            </a:r>
            <a:r>
              <a:rPr kumimoji="1" lang="ja-JP" altLang="en-US" sz="4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減らす</a:t>
            </a: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には</a:t>
            </a:r>
          </a:p>
        </p:txBody>
      </p:sp>
    </p:spTree>
    <p:extLst>
      <p:ext uri="{BB962C8B-B14F-4D97-AF65-F5344CB8AC3E}">
        <p14:creationId xmlns:p14="http://schemas.microsoft.com/office/powerpoint/2010/main" val="75114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tgtEl>
                                      </p:cBhvr>
                                      <p:by x="150000" y="150000"/>
                                    </p:animScale>
                                  </p:childTnLst>
                                </p:cTn>
                              </p:par>
                              <p:par>
                                <p:cTn id="7" presetID="6" presetClass="emph" presetSubtype="0" fill="hold" grpId="0" nodeType="withEffect">
                                  <p:stCondLst>
                                    <p:cond delay="0"/>
                                  </p:stCondLst>
                                  <p:childTnLst>
                                    <p:animScale>
                                      <p:cBhvr>
                                        <p:cTn id="8" dur="2000" fill="hold"/>
                                        <p:tgtEl>
                                          <p:spTgt spid="7"/>
                                        </p:tgtEl>
                                      </p:cBhvr>
                                      <p:by x="100000" y="50000"/>
                                    </p:animScale>
                                  </p:childTnLst>
                                </p:cTn>
                              </p:par>
                              <p:par>
                                <p:cTn id="9" presetID="42" presetClass="path" presetSubtype="0" fill="hold" grpId="1" nodeType="withEffect">
                                  <p:stCondLst>
                                    <p:cond delay="0"/>
                                  </p:stCondLst>
                                  <p:childTnLst>
                                    <p:animMotion origin="layout" path="M -3.20988E-6 -2.59259E-6 L -3.20988E-6 0.10764 " pathEditMode="relative" rAng="0" ptsTypes="AA">
                                      <p:cBhvr>
                                        <p:cTn id="10" dur="2000" fill="hold"/>
                                        <p:tgtEl>
                                          <p:spTgt spid="7"/>
                                        </p:tgtEl>
                                        <p:attrNameLst>
                                          <p:attrName>ppt_x</p:attrName>
                                          <p:attrName>ppt_y</p:attrName>
                                        </p:attrNameLst>
                                      </p:cBhvr>
                                      <p:rCtr x="0" y="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7"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702445DC-BB99-8C9E-1768-1EAA6FD9FD1D}"/>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4" name="楕円 3">
            <a:extLst>
              <a:ext uri="{FF2B5EF4-FFF2-40B4-BE49-F238E27FC236}">
                <a16:creationId xmlns:a16="http://schemas.microsoft.com/office/drawing/2014/main" id="{C54BE4A5-7CEE-893D-535D-932276DF5E18}"/>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5" name="楕円 4">
            <a:extLst>
              <a:ext uri="{FF2B5EF4-FFF2-40B4-BE49-F238E27FC236}">
                <a16:creationId xmlns:a16="http://schemas.microsoft.com/office/drawing/2014/main" id="{4E3232B2-E996-BB95-38B4-C9FDB6BCDF8F}"/>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7" name="正方形/長方形 6">
            <a:extLst>
              <a:ext uri="{FF2B5EF4-FFF2-40B4-BE49-F238E27FC236}">
                <a16:creationId xmlns:a16="http://schemas.microsoft.com/office/drawing/2014/main" id="{A49C85E6-2A7C-3AEE-1889-23041CB77DA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3" name="テキスト ボックス 2">
            <a:extLst>
              <a:ext uri="{FF2B5EF4-FFF2-40B4-BE49-F238E27FC236}">
                <a16:creationId xmlns:a16="http://schemas.microsoft.com/office/drawing/2014/main" id="{C0C33F2B-1BAF-F335-BD4C-FF65C14E9462}"/>
              </a:ext>
            </a:extLst>
          </p:cNvPr>
          <p:cNvSpPr txBox="1"/>
          <p:nvPr/>
        </p:nvSpPr>
        <p:spPr>
          <a:xfrm>
            <a:off x="2180090" y="125956"/>
            <a:ext cx="5194051"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感染者数が</a:t>
            </a:r>
            <a:r>
              <a:rPr kumimoji="1" lang="ja-JP" alt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増える</a:t>
            </a: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のは</a:t>
            </a:r>
          </a:p>
        </p:txBody>
      </p:sp>
    </p:spTree>
    <p:extLst>
      <p:ext uri="{BB962C8B-B14F-4D97-AF65-F5344CB8AC3E}">
        <p14:creationId xmlns:p14="http://schemas.microsoft.com/office/powerpoint/2010/main" val="300761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tgtEl>
                                      </p:cBhvr>
                                      <p:by x="50000" y="50000"/>
                                    </p:animScale>
                                  </p:childTnLst>
                                </p:cTn>
                              </p:par>
                              <p:par>
                                <p:cTn id="7" presetID="6" presetClass="emph" presetSubtype="0" fill="hold" grpId="0" nodeType="withEffect">
                                  <p:stCondLst>
                                    <p:cond delay="0"/>
                                  </p:stCondLst>
                                  <p:childTnLst>
                                    <p:animScale>
                                      <p:cBhvr>
                                        <p:cTn id="8" dur="2000" fill="hold"/>
                                        <p:tgtEl>
                                          <p:spTgt spid="7"/>
                                        </p:tgtEl>
                                      </p:cBhvr>
                                      <p:by x="100000" y="150000"/>
                                    </p:animScale>
                                  </p:childTnLst>
                                </p:cTn>
                              </p:par>
                              <p:par>
                                <p:cTn id="9" presetID="64" presetClass="path" presetSubtype="0" fill="hold" grpId="1" nodeType="withEffect">
                                  <p:stCondLst>
                                    <p:cond delay="0"/>
                                  </p:stCondLst>
                                  <p:childTnLst>
                                    <p:animMotion origin="layout" path="M -3.20988E-6 -2.59259E-6 L -3.20988E-6 -0.11643 " pathEditMode="relative" rAng="0" ptsTypes="AA">
                                      <p:cBhvr>
                                        <p:cTn id="10" dur="2000" fill="hold"/>
                                        <p:tgtEl>
                                          <p:spTgt spid="7"/>
                                        </p:tgtEl>
                                        <p:attrNameLst>
                                          <p:attrName>ppt_x</p:attrName>
                                          <p:attrName>ppt_y</p:attrName>
                                        </p:attrNameLst>
                                      </p:cBhvr>
                                      <p:rCtr x="0" y="-5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7"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702445DC-BB99-8C9E-1768-1EAA6FD9FD1D}"/>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4" name="楕円 3">
            <a:extLst>
              <a:ext uri="{FF2B5EF4-FFF2-40B4-BE49-F238E27FC236}">
                <a16:creationId xmlns:a16="http://schemas.microsoft.com/office/drawing/2014/main" id="{C54BE4A5-7CEE-893D-535D-932276DF5E18}"/>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5" name="楕円 4">
            <a:extLst>
              <a:ext uri="{FF2B5EF4-FFF2-40B4-BE49-F238E27FC236}">
                <a16:creationId xmlns:a16="http://schemas.microsoft.com/office/drawing/2014/main" id="{4E3232B2-E996-BB95-38B4-C9FDB6BCDF8F}"/>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7" name="正方形/長方形 6">
            <a:extLst>
              <a:ext uri="{FF2B5EF4-FFF2-40B4-BE49-F238E27FC236}">
                <a16:creationId xmlns:a16="http://schemas.microsoft.com/office/drawing/2014/main" id="{A49C85E6-2A7C-3AEE-1889-23041CB77DA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3" name="テキスト ボックス 2">
            <a:extLst>
              <a:ext uri="{FF2B5EF4-FFF2-40B4-BE49-F238E27FC236}">
                <a16:creationId xmlns:a16="http://schemas.microsoft.com/office/drawing/2014/main" id="{C0C33F2B-1BAF-F335-BD4C-FF65C14E9462}"/>
              </a:ext>
            </a:extLst>
          </p:cNvPr>
          <p:cNvSpPr txBox="1"/>
          <p:nvPr/>
        </p:nvSpPr>
        <p:spPr>
          <a:xfrm>
            <a:off x="2180090" y="125956"/>
            <a:ext cx="5194051"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感染者数が</a:t>
            </a:r>
            <a:r>
              <a:rPr kumimoji="1" lang="ja-JP" alt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増える</a:t>
            </a: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のは</a:t>
            </a:r>
          </a:p>
        </p:txBody>
      </p:sp>
    </p:spTree>
    <p:extLst>
      <p:ext uri="{BB962C8B-B14F-4D97-AF65-F5344CB8AC3E}">
        <p14:creationId xmlns:p14="http://schemas.microsoft.com/office/powerpoint/2010/main" val="243050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50000" y="50000"/>
                                    </p:animScale>
                                  </p:childTnLst>
                                </p:cTn>
                              </p:par>
                              <p:par>
                                <p:cTn id="7" presetID="6" presetClass="emph" presetSubtype="0" fill="hold" grpId="0" nodeType="withEffect">
                                  <p:stCondLst>
                                    <p:cond delay="0"/>
                                  </p:stCondLst>
                                  <p:childTnLst>
                                    <p:animScale>
                                      <p:cBhvr>
                                        <p:cTn id="8" dur="2000" fill="hold"/>
                                        <p:tgtEl>
                                          <p:spTgt spid="7"/>
                                        </p:tgtEl>
                                      </p:cBhvr>
                                      <p:by x="100000" y="150000"/>
                                    </p:animScale>
                                  </p:childTnLst>
                                </p:cTn>
                              </p:par>
                              <p:par>
                                <p:cTn id="9" presetID="64" presetClass="path" presetSubtype="0" fill="hold" grpId="1" nodeType="withEffect">
                                  <p:stCondLst>
                                    <p:cond delay="0"/>
                                  </p:stCondLst>
                                  <p:childTnLst>
                                    <p:animMotion origin="layout" path="M -3.20988E-6 -2.59259E-6 L -3.20988E-6 -0.11643 " pathEditMode="relative" rAng="0" ptsTypes="AA">
                                      <p:cBhvr>
                                        <p:cTn id="10" dur="2000" fill="hold"/>
                                        <p:tgtEl>
                                          <p:spTgt spid="7"/>
                                        </p:tgtEl>
                                        <p:attrNameLst>
                                          <p:attrName>ppt_x</p:attrName>
                                          <p:attrName>ppt_y</p:attrName>
                                        </p:attrNameLst>
                                      </p:cBhvr>
                                      <p:rCtr x="0" y="-5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7"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702445DC-BB99-8C9E-1768-1EAA6FD9FD1D}"/>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4" name="楕円 3">
            <a:extLst>
              <a:ext uri="{FF2B5EF4-FFF2-40B4-BE49-F238E27FC236}">
                <a16:creationId xmlns:a16="http://schemas.microsoft.com/office/drawing/2014/main" id="{C54BE4A5-7CEE-893D-535D-932276DF5E18}"/>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5" name="楕円 4">
            <a:extLst>
              <a:ext uri="{FF2B5EF4-FFF2-40B4-BE49-F238E27FC236}">
                <a16:creationId xmlns:a16="http://schemas.microsoft.com/office/drawing/2014/main" id="{4E3232B2-E996-BB95-38B4-C9FDB6BCDF8F}"/>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6" name="テキスト ボックス 5">
            <a:extLst>
              <a:ext uri="{FF2B5EF4-FFF2-40B4-BE49-F238E27FC236}">
                <a16:creationId xmlns:a16="http://schemas.microsoft.com/office/drawing/2014/main" id="{5F382D47-0E98-AF0C-ED95-454A4899FAA1}"/>
              </a:ext>
            </a:extLst>
          </p:cNvPr>
          <p:cNvSpPr txBox="1"/>
          <p:nvPr/>
        </p:nvSpPr>
        <p:spPr>
          <a:xfrm>
            <a:off x="5059102" y="6404353"/>
            <a:ext cx="181331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マスクをする</a:t>
            </a:r>
          </a:p>
        </p:txBody>
      </p:sp>
      <p:sp>
        <p:nvSpPr>
          <p:cNvPr id="7" name="正方形/長方形 6">
            <a:extLst>
              <a:ext uri="{FF2B5EF4-FFF2-40B4-BE49-F238E27FC236}">
                <a16:creationId xmlns:a16="http://schemas.microsoft.com/office/drawing/2014/main" id="{A49C85E6-2A7C-3AEE-1889-23041CB77DA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9" name="テキスト ボックス 8">
            <a:extLst>
              <a:ext uri="{FF2B5EF4-FFF2-40B4-BE49-F238E27FC236}">
                <a16:creationId xmlns:a16="http://schemas.microsoft.com/office/drawing/2014/main" id="{A07D0715-0581-397F-E1E0-F2691D97D1FA}"/>
              </a:ext>
            </a:extLst>
          </p:cNvPr>
          <p:cNvSpPr txBox="1"/>
          <p:nvPr/>
        </p:nvSpPr>
        <p:spPr>
          <a:xfrm>
            <a:off x="3245278" y="125956"/>
            <a:ext cx="3063659"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マスクの効果</a:t>
            </a:r>
          </a:p>
        </p:txBody>
      </p:sp>
    </p:spTree>
    <p:extLst>
      <p:ext uri="{BB962C8B-B14F-4D97-AF65-F5344CB8AC3E}">
        <p14:creationId xmlns:p14="http://schemas.microsoft.com/office/powerpoint/2010/main" val="253114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5"/>
                                        </p:tgtEl>
                                      </p:cBhvr>
                                      <p:by x="150000" y="150000"/>
                                    </p:animScale>
                                  </p:childTnLst>
                                </p:cTn>
                              </p:par>
                              <p:par>
                                <p:cTn id="11" presetID="6" presetClass="emph" presetSubtype="0" fill="hold" grpId="0" nodeType="withEffect">
                                  <p:stCondLst>
                                    <p:cond delay="0"/>
                                  </p:stCondLst>
                                  <p:childTnLst>
                                    <p:animScale>
                                      <p:cBhvr>
                                        <p:cTn id="12" dur="2000" fill="hold"/>
                                        <p:tgtEl>
                                          <p:spTgt spid="7"/>
                                        </p:tgtEl>
                                      </p:cBhvr>
                                      <p:by x="100000" y="50000"/>
                                    </p:animScale>
                                  </p:childTnLst>
                                </p:cTn>
                              </p:par>
                              <p:par>
                                <p:cTn id="13" presetID="42" presetClass="path" presetSubtype="0" fill="hold" grpId="1" nodeType="withEffect">
                                  <p:stCondLst>
                                    <p:cond delay="0"/>
                                  </p:stCondLst>
                                  <p:childTnLst>
                                    <p:animMotion origin="layout" path="M -3.20988E-6 -2.59259E-6 L -3.20988E-6 0.10764 " pathEditMode="relative" rAng="0" ptsTypes="AA">
                                      <p:cBhvr>
                                        <p:cTn id="14" dur="2000" fill="hold"/>
                                        <p:tgtEl>
                                          <p:spTgt spid="7"/>
                                        </p:tgtEl>
                                        <p:attrNameLst>
                                          <p:attrName>ppt_x</p:attrName>
                                          <p:attrName>ppt_y</p:attrName>
                                        </p:attrNameLst>
                                      </p:cBhvr>
                                      <p:rCtr x="0" y="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702445DC-BB99-8C9E-1768-1EAA6FD9FD1D}"/>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4" name="楕円 3">
            <a:extLst>
              <a:ext uri="{FF2B5EF4-FFF2-40B4-BE49-F238E27FC236}">
                <a16:creationId xmlns:a16="http://schemas.microsoft.com/office/drawing/2014/main" id="{C54BE4A5-7CEE-893D-535D-932276DF5E18}"/>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5" name="楕円 4">
            <a:extLst>
              <a:ext uri="{FF2B5EF4-FFF2-40B4-BE49-F238E27FC236}">
                <a16:creationId xmlns:a16="http://schemas.microsoft.com/office/drawing/2014/main" id="{4E3232B2-E996-BB95-38B4-C9FDB6BCDF8F}"/>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6" name="テキスト ボックス 5">
            <a:extLst>
              <a:ext uri="{FF2B5EF4-FFF2-40B4-BE49-F238E27FC236}">
                <a16:creationId xmlns:a16="http://schemas.microsoft.com/office/drawing/2014/main" id="{5F382D47-0E98-AF0C-ED95-454A4899FAA1}"/>
              </a:ext>
            </a:extLst>
          </p:cNvPr>
          <p:cNvSpPr txBox="1"/>
          <p:nvPr/>
        </p:nvSpPr>
        <p:spPr>
          <a:xfrm>
            <a:off x="1076048" y="6314837"/>
            <a:ext cx="181331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マスクをする</a:t>
            </a:r>
          </a:p>
        </p:txBody>
      </p:sp>
      <p:sp>
        <p:nvSpPr>
          <p:cNvPr id="7" name="正方形/長方形 6">
            <a:extLst>
              <a:ext uri="{FF2B5EF4-FFF2-40B4-BE49-F238E27FC236}">
                <a16:creationId xmlns:a16="http://schemas.microsoft.com/office/drawing/2014/main" id="{A49C85E6-2A7C-3AEE-1889-23041CB77DA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9" name="テキスト ボックス 8">
            <a:extLst>
              <a:ext uri="{FF2B5EF4-FFF2-40B4-BE49-F238E27FC236}">
                <a16:creationId xmlns:a16="http://schemas.microsoft.com/office/drawing/2014/main" id="{A07D0715-0581-397F-E1E0-F2691D97D1FA}"/>
              </a:ext>
            </a:extLst>
          </p:cNvPr>
          <p:cNvSpPr txBox="1"/>
          <p:nvPr/>
        </p:nvSpPr>
        <p:spPr>
          <a:xfrm>
            <a:off x="3245278" y="125956"/>
            <a:ext cx="3576620"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マスクの逆効果</a:t>
            </a:r>
          </a:p>
        </p:txBody>
      </p:sp>
    </p:spTree>
    <p:extLst>
      <p:ext uri="{BB962C8B-B14F-4D97-AF65-F5344CB8AC3E}">
        <p14:creationId xmlns:p14="http://schemas.microsoft.com/office/powerpoint/2010/main" val="108814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2"/>
                                        </p:tgtEl>
                                      </p:cBhvr>
                                      <p:by x="50000" y="50000"/>
                                    </p:animScale>
                                  </p:childTnLst>
                                </p:cTn>
                              </p:par>
                            </p:childTnLst>
                          </p:cTn>
                        </p:par>
                        <p:par>
                          <p:cTn id="11" fill="hold">
                            <p:stCondLst>
                              <p:cond delay="4000"/>
                            </p:stCondLst>
                            <p:childTnLst>
                              <p:par>
                                <p:cTn id="12" presetID="6" presetClass="emph" presetSubtype="0" fill="hold" grpId="0" nodeType="afterEffect">
                                  <p:stCondLst>
                                    <p:cond delay="0"/>
                                  </p:stCondLst>
                                  <p:childTnLst>
                                    <p:animScale>
                                      <p:cBhvr>
                                        <p:cTn id="13" dur="2000" fill="hold"/>
                                        <p:tgtEl>
                                          <p:spTgt spid="4"/>
                                        </p:tgtEl>
                                      </p:cBhvr>
                                      <p:by x="50000" y="50000"/>
                                    </p:animScale>
                                  </p:childTnLst>
                                </p:cTn>
                              </p:par>
                              <p:par>
                                <p:cTn id="14" presetID="6" presetClass="emph" presetSubtype="0" fill="hold" grpId="0" nodeType="withEffect">
                                  <p:stCondLst>
                                    <p:cond delay="0"/>
                                  </p:stCondLst>
                                  <p:childTnLst>
                                    <p:animScale>
                                      <p:cBhvr>
                                        <p:cTn id="15" dur="2000" fill="hold"/>
                                        <p:tgtEl>
                                          <p:spTgt spid="7"/>
                                        </p:tgtEl>
                                      </p:cBhvr>
                                      <p:by x="100000" y="150000"/>
                                    </p:animScale>
                                  </p:childTnLst>
                                </p:cTn>
                              </p:par>
                              <p:par>
                                <p:cTn id="16" presetID="64" presetClass="path" presetSubtype="0" fill="hold" grpId="1" nodeType="withEffect">
                                  <p:stCondLst>
                                    <p:cond delay="0"/>
                                  </p:stCondLst>
                                  <p:childTnLst>
                                    <p:animMotion origin="layout" path="M -3.20988E-6 -2.59259E-6 L -3.20988E-6 -0.11643 " pathEditMode="relative" rAng="0" ptsTypes="AA">
                                      <p:cBhvr>
                                        <p:cTn id="17" dur="2000" fill="hold"/>
                                        <p:tgtEl>
                                          <p:spTgt spid="7"/>
                                        </p:tgtEl>
                                        <p:attrNameLst>
                                          <p:attrName>ppt_x</p:attrName>
                                          <p:attrName>ppt_y</p:attrName>
                                        </p:attrNameLst>
                                      </p:cBhvr>
                                      <p:rCtr x="0" y="-5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p:bldP spid="7" grpId="0" animBg="1"/>
      <p:bldP spid="7"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603C3B53-A260-39F8-F54D-3C67099AB848}"/>
              </a:ext>
            </a:extLst>
          </p:cNvPr>
          <p:cNvSpPr/>
          <p:nvPr/>
        </p:nvSpPr>
        <p:spPr bwMode="auto">
          <a:xfrm>
            <a:off x="8118505" y="1504015"/>
            <a:ext cx="769121" cy="442800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E18DF8B8-2BC6-B05E-D76D-EA588752197D}"/>
              </a:ext>
            </a:extLst>
          </p:cNvPr>
          <p:cNvSpPr txBox="1"/>
          <p:nvPr/>
        </p:nvSpPr>
        <p:spPr>
          <a:xfrm>
            <a:off x="7795180" y="6137609"/>
            <a:ext cx="141577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感染者数</a:t>
            </a:r>
          </a:p>
        </p:txBody>
      </p:sp>
      <p:sp>
        <p:nvSpPr>
          <p:cNvPr id="9" name="正方形/長方形 8">
            <a:extLst>
              <a:ext uri="{FF2B5EF4-FFF2-40B4-BE49-F238E27FC236}">
                <a16:creationId xmlns:a16="http://schemas.microsoft.com/office/drawing/2014/main" id="{5E45D59A-89D5-54A7-449E-9F2EFD022414}"/>
              </a:ext>
            </a:extLst>
          </p:cNvPr>
          <p:cNvSpPr/>
          <p:nvPr/>
        </p:nvSpPr>
        <p:spPr bwMode="auto">
          <a:xfrm>
            <a:off x="8118505" y="3025218"/>
            <a:ext cx="769121" cy="2935480"/>
          </a:xfrm>
          <a:prstGeom prst="rect">
            <a:avLst/>
          </a:prstGeom>
          <a:solidFill>
            <a:srgbClr val="C00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 name="テキスト ボックス 9">
            <a:extLst>
              <a:ext uri="{FF2B5EF4-FFF2-40B4-BE49-F238E27FC236}">
                <a16:creationId xmlns:a16="http://schemas.microsoft.com/office/drawing/2014/main" id="{0D6578E4-7058-D6F5-5F65-2313CE17AE77}"/>
              </a:ext>
            </a:extLst>
          </p:cNvPr>
          <p:cNvSpPr txBox="1"/>
          <p:nvPr/>
        </p:nvSpPr>
        <p:spPr>
          <a:xfrm>
            <a:off x="543853" y="6314837"/>
            <a:ext cx="2877711"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マスクをしているから</a:t>
            </a:r>
          </a:p>
        </p:txBody>
      </p:sp>
      <p:sp>
        <p:nvSpPr>
          <p:cNvPr id="11" name="楕円 10">
            <a:extLst>
              <a:ext uri="{FF2B5EF4-FFF2-40B4-BE49-F238E27FC236}">
                <a16:creationId xmlns:a16="http://schemas.microsoft.com/office/drawing/2014/main" id="{C6D9FC1C-3BEB-084C-2C72-13760F2BB317}"/>
              </a:ext>
            </a:extLst>
          </p:cNvPr>
          <p:cNvSpPr/>
          <p:nvPr/>
        </p:nvSpPr>
        <p:spPr bwMode="auto">
          <a:xfrm>
            <a:off x="859919" y="3807158"/>
            <a:ext cx="2153540" cy="2153540"/>
          </a:xfrm>
          <a:prstGeom prst="ellipse">
            <a:avLst/>
          </a:prstGeom>
          <a:solidFill>
            <a:schemeClr val="accent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環境中の</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ウイルス</a:t>
            </a:r>
          </a:p>
        </p:txBody>
      </p:sp>
      <p:sp>
        <p:nvSpPr>
          <p:cNvPr id="12" name="楕円 11">
            <a:extLst>
              <a:ext uri="{FF2B5EF4-FFF2-40B4-BE49-F238E27FC236}">
                <a16:creationId xmlns:a16="http://schemas.microsoft.com/office/drawing/2014/main" id="{1DA71201-18AD-BBCA-4D1C-572130A8A0E2}"/>
              </a:ext>
            </a:extLst>
          </p:cNvPr>
          <p:cNvSpPr/>
          <p:nvPr/>
        </p:nvSpPr>
        <p:spPr bwMode="auto">
          <a:xfrm>
            <a:off x="2830258" y="965682"/>
            <a:ext cx="2153540" cy="2153540"/>
          </a:xfrm>
          <a:prstGeom prst="ellipse">
            <a:avLst/>
          </a:prstGeom>
          <a:solidFill>
            <a:srgbClr val="CCFF33"/>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免疫力</a:t>
            </a:r>
          </a:p>
        </p:txBody>
      </p:sp>
      <p:sp>
        <p:nvSpPr>
          <p:cNvPr id="13" name="楕円 12">
            <a:extLst>
              <a:ext uri="{FF2B5EF4-FFF2-40B4-BE49-F238E27FC236}">
                <a16:creationId xmlns:a16="http://schemas.microsoft.com/office/drawing/2014/main" id="{093F4E06-55BC-DC8A-935D-4E5CF938314B}"/>
              </a:ext>
            </a:extLst>
          </p:cNvPr>
          <p:cNvSpPr/>
          <p:nvPr/>
        </p:nvSpPr>
        <p:spPr bwMode="auto">
          <a:xfrm>
            <a:off x="4800598" y="3807158"/>
            <a:ext cx="2153540" cy="2153540"/>
          </a:xfrm>
          <a:prstGeom prst="ellipse">
            <a:avLst/>
          </a:prstGeom>
          <a:solidFill>
            <a:srgbClr val="FF9900"/>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感染経路を</a:t>
            </a:r>
            <a:endParaRPr kumimoji="1" lang="en-US" altLang="ja-JP"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10000"/>
                </a:solidFill>
                <a:effectLst/>
                <a:uLnTx/>
                <a:uFillTx/>
                <a:latin typeface="Times New Roman" pitchFamily="18" charset="0"/>
                <a:ea typeface="ＭＳ Ｐゴシック" pitchFamily="50" charset="-128"/>
                <a:cs typeface="+mn-cs"/>
              </a:rPr>
              <a:t>断つ</a:t>
            </a:r>
          </a:p>
        </p:txBody>
      </p:sp>
      <p:sp>
        <p:nvSpPr>
          <p:cNvPr id="15" name="テキスト ボックス 14">
            <a:extLst>
              <a:ext uri="{FF2B5EF4-FFF2-40B4-BE49-F238E27FC236}">
                <a16:creationId xmlns:a16="http://schemas.microsoft.com/office/drawing/2014/main" id="{FF2F6930-E5EE-FFE8-7E32-A2712C593CBD}"/>
              </a:ext>
            </a:extLst>
          </p:cNvPr>
          <p:cNvSpPr txBox="1"/>
          <p:nvPr/>
        </p:nvSpPr>
        <p:spPr>
          <a:xfrm>
            <a:off x="3800153" y="6074205"/>
            <a:ext cx="4331635"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やっているつもりの</a:t>
            </a:r>
            <a:endParaRPr kumimoji="1" lang="en-US" altLang="ja-JP"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間違った感染経路対策ばかり？</a:t>
            </a:r>
          </a:p>
        </p:txBody>
      </p:sp>
      <p:sp>
        <p:nvSpPr>
          <p:cNvPr id="3" name="テキスト ボックス 2">
            <a:extLst>
              <a:ext uri="{FF2B5EF4-FFF2-40B4-BE49-F238E27FC236}">
                <a16:creationId xmlns:a16="http://schemas.microsoft.com/office/drawing/2014/main" id="{C0C33F2B-1BAF-F335-BD4C-FF65C14E9462}"/>
              </a:ext>
            </a:extLst>
          </p:cNvPr>
          <p:cNvSpPr txBox="1"/>
          <p:nvPr/>
        </p:nvSpPr>
        <p:spPr>
          <a:xfrm>
            <a:off x="1644786" y="41657"/>
            <a:ext cx="6997428" cy="7078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今、感染者数が増えているのは</a:t>
            </a:r>
          </a:p>
        </p:txBody>
      </p:sp>
    </p:spTree>
    <p:extLst>
      <p:ext uri="{BB962C8B-B14F-4D97-AF65-F5344CB8AC3E}">
        <p14:creationId xmlns:p14="http://schemas.microsoft.com/office/powerpoint/2010/main" val="18764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11"/>
                                        </p:tgtEl>
                                      </p:cBhvr>
                                      <p:by x="50000" y="50000"/>
                                    </p:animScale>
                                  </p:childTnLst>
                                </p:cTn>
                              </p:par>
                            </p:childTnLst>
                          </p:cTn>
                        </p:par>
                        <p:par>
                          <p:cTn id="11" fill="hold">
                            <p:stCondLst>
                              <p:cond delay="4000"/>
                            </p:stCondLst>
                            <p:childTnLst>
                              <p:par>
                                <p:cTn id="12" presetID="6" presetClass="emph" presetSubtype="0" fill="hold" grpId="0" nodeType="afterEffect">
                                  <p:stCondLst>
                                    <p:cond delay="0"/>
                                  </p:stCondLst>
                                  <p:childTnLst>
                                    <p:animScale>
                                      <p:cBhvr>
                                        <p:cTn id="13" dur="2000" fill="hold"/>
                                        <p:tgtEl>
                                          <p:spTgt spid="12"/>
                                        </p:tgtEl>
                                      </p:cBhvr>
                                      <p:by x="50000" y="50000"/>
                                    </p:animScale>
                                  </p:childTnLst>
                                </p:cTn>
                              </p:par>
                              <p:par>
                                <p:cTn id="14" presetID="6" presetClass="emph" presetSubtype="0" fill="hold" grpId="0" nodeType="withEffect">
                                  <p:stCondLst>
                                    <p:cond delay="0"/>
                                  </p:stCondLst>
                                  <p:childTnLst>
                                    <p:animScale>
                                      <p:cBhvr>
                                        <p:cTn id="15" dur="2000" fill="hold"/>
                                        <p:tgtEl>
                                          <p:spTgt spid="9"/>
                                        </p:tgtEl>
                                      </p:cBhvr>
                                      <p:by x="100000" y="150000"/>
                                    </p:animScale>
                                  </p:childTnLst>
                                </p:cTn>
                              </p:par>
                              <p:par>
                                <p:cTn id="16" presetID="64" presetClass="path" presetSubtype="0" fill="hold" grpId="1" nodeType="withEffect">
                                  <p:stCondLst>
                                    <p:cond delay="0"/>
                                  </p:stCondLst>
                                  <p:childTnLst>
                                    <p:animMotion origin="layout" path="M -3.20988E-6 -2.59259E-6 L -3.20988E-6 -0.11643 " pathEditMode="relative" rAng="0" ptsTypes="AA">
                                      <p:cBhvr>
                                        <p:cTn id="17" dur="2000" fill="hold"/>
                                        <p:tgtEl>
                                          <p:spTgt spid="9"/>
                                        </p:tgtEl>
                                        <p:attrNameLst>
                                          <p:attrName>ppt_x</p:attrName>
                                          <p:attrName>ppt_y</p:attrName>
                                        </p:attrNameLst>
                                      </p:cBhvr>
                                      <p:rCtr x="0" y="-5833"/>
                                    </p:animMotion>
                                  </p:childTnLst>
                                </p:cTn>
                              </p:par>
                            </p:childTnLst>
                          </p:cTn>
                        </p:par>
                        <p:par>
                          <p:cTn id="18" fill="hold">
                            <p:stCondLst>
                              <p:cond delay="6000"/>
                            </p:stCondLst>
                            <p:childTnLst>
                              <p:par>
                                <p:cTn id="19" presetID="10" presetClass="entr" presetSubtype="0" fill="hold" grpId="2"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6500"/>
                            </p:stCondLst>
                            <p:childTnLst>
                              <p:par>
                                <p:cTn id="23" presetID="10" presetClass="exit" presetSubtype="0" fill="hold" grpId="2" nodeType="after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000"/>
                                        <p:tgtEl>
                                          <p:spTgt spid="15"/>
                                        </p:tgtEl>
                                      </p:cBhvr>
                                    </p:animEffect>
                                  </p:childTnLst>
                                </p:cTn>
                              </p:par>
                            </p:childTnLst>
                          </p:cTn>
                        </p:par>
                        <p:par>
                          <p:cTn id="31" fill="hold">
                            <p:stCondLst>
                              <p:cond delay="2000"/>
                            </p:stCondLst>
                            <p:childTnLst>
                              <p:par>
                                <p:cTn id="32" presetID="6" presetClass="emph" presetSubtype="0" fill="hold" grpId="0" nodeType="afterEffect">
                                  <p:stCondLst>
                                    <p:cond delay="0"/>
                                  </p:stCondLst>
                                  <p:childTnLst>
                                    <p:animScale>
                                      <p:cBhvr>
                                        <p:cTn id="33" dur="2000" fill="hold"/>
                                        <p:tgtEl>
                                          <p:spTgt spid="13"/>
                                        </p:tgtEl>
                                      </p:cBhvr>
                                      <p:by x="50000" y="50000"/>
                                    </p:animScale>
                                  </p:childTnLst>
                                </p:cTn>
                              </p:par>
                              <p:par>
                                <p:cTn id="34" presetID="6" presetClass="emph" presetSubtype="0" fill="hold" grpId="0" nodeType="withEffect">
                                  <p:stCondLst>
                                    <p:cond delay="0"/>
                                  </p:stCondLst>
                                  <p:childTnLst>
                                    <p:animScale>
                                      <p:cBhvr>
                                        <p:cTn id="35" dur="2000" fill="hold"/>
                                        <p:tgtEl>
                                          <p:spTgt spid="16"/>
                                        </p:tgtEl>
                                      </p:cBhvr>
                                      <p:by x="100000" y="130000"/>
                                    </p:animScale>
                                  </p:childTnLst>
                                </p:cTn>
                              </p:par>
                              <p:par>
                                <p:cTn id="36" presetID="64" presetClass="path" presetSubtype="0" fill="hold" grpId="1" nodeType="withEffect">
                                  <p:stCondLst>
                                    <p:cond delay="0"/>
                                  </p:stCondLst>
                                  <p:childTnLst>
                                    <p:animMotion origin="layout" path="M -3.20988E-6 3.7037E-7 L 0.00155 -0.11366 " pathEditMode="relative" rAng="0" ptsTypes="AA">
                                      <p:cBhvr>
                                        <p:cTn id="37" dur="2000" fill="hold"/>
                                        <p:tgtEl>
                                          <p:spTgt spid="16"/>
                                        </p:tgtEl>
                                        <p:attrNameLst>
                                          <p:attrName>ppt_x</p:attrName>
                                          <p:attrName>ppt_y</p:attrName>
                                        </p:attrNameLst>
                                      </p:cBhvr>
                                      <p:rCtr x="77" y="-5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9" grpId="0" animBg="1"/>
      <p:bldP spid="9" grpId="1" animBg="1"/>
      <p:bldP spid="9" grpId="2" animBg="1"/>
      <p:bldP spid="10" grpId="0"/>
      <p:bldP spid="11" grpId="0" animBg="1"/>
      <p:bldP spid="12" grpId="0" animBg="1"/>
      <p:bldP spid="13" grpId="0" animBg="1"/>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339160"/>
            <a:ext cx="10533529" cy="3673403"/>
          </a:xfrm>
        </p:spPr>
        <p:txBody>
          <a:bodyPr>
            <a:normAutofit fontScale="90000"/>
          </a:bodyPr>
          <a:lstStyle/>
          <a:p>
            <a:pPr>
              <a:lnSpc>
                <a:spcPct val="10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コロナ前後の</a:t>
            </a:r>
            <a:br>
              <a:rPr lang="en-US" altLang="ja-JP"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br>
              <a:rPr lang="en-US" altLang="ja-JP"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インフルの免疫</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4130273591"/>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C196804C-2C97-21BA-D78A-11AED60E995D}"/>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https://www.mhlw.go.jp/stf/seisakunitsuite/bunya/houkokusuunosuii_00007.html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3" name="図 2">
            <a:extLst>
              <a:ext uri="{FF2B5EF4-FFF2-40B4-BE49-F238E27FC236}">
                <a16:creationId xmlns:a16="http://schemas.microsoft.com/office/drawing/2014/main" id="{57AFB6E8-C53E-F8DC-D01F-C970044130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534026"/>
            <a:ext cx="10287000" cy="3789948"/>
          </a:xfrm>
          <a:prstGeom prst="rect">
            <a:avLst/>
          </a:prstGeom>
        </p:spPr>
      </p:pic>
      <p:pic>
        <p:nvPicPr>
          <p:cNvPr id="2" name="図 1">
            <a:extLst>
              <a:ext uri="{FF2B5EF4-FFF2-40B4-BE49-F238E27FC236}">
                <a16:creationId xmlns:a16="http://schemas.microsoft.com/office/drawing/2014/main" id="{0CD38202-D145-4701-A73B-B8E3CD5FB328}"/>
              </a:ext>
            </a:extLst>
          </p:cNvPr>
          <p:cNvPicPr>
            <a:picLocks noChangeAspect="1"/>
          </p:cNvPicPr>
          <p:nvPr/>
        </p:nvPicPr>
        <p:blipFill>
          <a:blip r:embed="rId4"/>
          <a:stretch>
            <a:fillRect/>
          </a:stretch>
        </p:blipFill>
        <p:spPr>
          <a:xfrm>
            <a:off x="655242" y="1534026"/>
            <a:ext cx="3956647" cy="3267739"/>
          </a:xfrm>
          <a:prstGeom prst="rect">
            <a:avLst/>
          </a:prstGeom>
        </p:spPr>
      </p:pic>
    </p:spTree>
    <p:extLst>
      <p:ext uri="{BB962C8B-B14F-4D97-AF65-F5344CB8AC3E}">
        <p14:creationId xmlns:p14="http://schemas.microsoft.com/office/powerpoint/2010/main" val="2134491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descr="パソコンの画面&#10;&#10;AI 生成コンテンツは誤りを含む可能性があります。">
            <a:extLst>
              <a:ext uri="{FF2B5EF4-FFF2-40B4-BE49-F238E27FC236}">
                <a16:creationId xmlns:a16="http://schemas.microsoft.com/office/drawing/2014/main" id="{9DB80A5F-70AD-AFF3-378F-BD62ED0813A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42662" y="0"/>
            <a:ext cx="4978088" cy="471638"/>
          </a:xfrm>
          <a:prstGeom prst="rect">
            <a:avLst/>
          </a:prstGeom>
        </p:spPr>
      </p:pic>
      <p:sp>
        <p:nvSpPr>
          <p:cNvPr id="9" name="テキスト ボックス 8">
            <a:extLst>
              <a:ext uri="{FF2B5EF4-FFF2-40B4-BE49-F238E27FC236}">
                <a16:creationId xmlns:a16="http://schemas.microsoft.com/office/drawing/2014/main" id="{9E5636BC-124D-4AB3-1033-AA019326F4A2}"/>
              </a:ext>
            </a:extLst>
          </p:cNvPr>
          <p:cNvSpPr txBox="1"/>
          <p:nvPr/>
        </p:nvSpPr>
        <p:spPr>
          <a:xfrm>
            <a:off x="5144680" y="6611779"/>
            <a:ext cx="514232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https://id-info.jihs.go.jp/niid/ja/sokuhou/8504-flu-yosoku-rapid2018-1.html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1" name="図 10" descr="グラフ, 棒グラフ&#10;&#10;AI 生成コンテンツは誤りを含む可能性があります。">
            <a:extLst>
              <a:ext uri="{FF2B5EF4-FFF2-40B4-BE49-F238E27FC236}">
                <a16:creationId xmlns:a16="http://schemas.microsoft.com/office/drawing/2014/main" id="{CC2A75BE-C2E1-69D5-D6EA-1B1032C25CFD}"/>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120750" y="2598"/>
            <a:ext cx="5021052" cy="471638"/>
          </a:xfrm>
          <a:prstGeom prst="rect">
            <a:avLst/>
          </a:prstGeom>
        </p:spPr>
      </p:pic>
      <p:pic>
        <p:nvPicPr>
          <p:cNvPr id="2" name="図 1" descr="パソコンの画面&#10;&#10;AI 生成コンテンツは誤りを含む可能性があります。">
            <a:extLst>
              <a:ext uri="{FF2B5EF4-FFF2-40B4-BE49-F238E27FC236}">
                <a16:creationId xmlns:a16="http://schemas.microsoft.com/office/drawing/2014/main" id="{EEE48792-E0AA-9714-110E-AB592B2A1B65}"/>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335428" y="792804"/>
            <a:ext cx="4732683" cy="2310319"/>
          </a:xfrm>
          <a:prstGeom prst="rect">
            <a:avLst/>
          </a:prstGeom>
        </p:spPr>
      </p:pic>
      <p:pic>
        <p:nvPicPr>
          <p:cNvPr id="3" name="図 2" descr="パソコンの画面&#10;&#10;AI 生成コンテンツは誤りを含む可能性があります。">
            <a:extLst>
              <a:ext uri="{FF2B5EF4-FFF2-40B4-BE49-F238E27FC236}">
                <a16:creationId xmlns:a16="http://schemas.microsoft.com/office/drawing/2014/main" id="{542AFF8E-D9AD-9B48-7FA9-22C3B3DE85A9}"/>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35352" y="3760148"/>
            <a:ext cx="4747350" cy="2566410"/>
          </a:xfrm>
          <a:prstGeom prst="rect">
            <a:avLst/>
          </a:prstGeom>
        </p:spPr>
      </p:pic>
      <p:pic>
        <p:nvPicPr>
          <p:cNvPr id="7" name="図 6" descr="グラフ, 棒グラフ&#10;&#10;AI 生成コンテンツは誤りを含む可能性があります。">
            <a:extLst>
              <a:ext uri="{FF2B5EF4-FFF2-40B4-BE49-F238E27FC236}">
                <a16:creationId xmlns:a16="http://schemas.microsoft.com/office/drawing/2014/main" id="{9BB4CAEB-A9EF-FBF1-B5D0-85EF158B2F79}"/>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195990" y="734082"/>
            <a:ext cx="4755581" cy="2589939"/>
          </a:xfrm>
          <a:prstGeom prst="rect">
            <a:avLst/>
          </a:prstGeom>
        </p:spPr>
      </p:pic>
      <p:pic>
        <p:nvPicPr>
          <p:cNvPr id="4" name="図 3" descr="グラフ, 棒グラフ&#10;&#10;AI 生成コンテンツは誤りを含む可能性があります。">
            <a:extLst>
              <a:ext uri="{FF2B5EF4-FFF2-40B4-BE49-F238E27FC236}">
                <a16:creationId xmlns:a16="http://schemas.microsoft.com/office/drawing/2014/main" id="{80DEADF9-0208-74FD-42A8-CD736F6406D1}"/>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5123752" y="3692920"/>
            <a:ext cx="4785518" cy="2641164"/>
          </a:xfrm>
          <a:prstGeom prst="rect">
            <a:avLst/>
          </a:prstGeom>
        </p:spPr>
      </p:pic>
    </p:spTree>
    <p:extLst>
      <p:ext uri="{BB962C8B-B14F-4D97-AF65-F5344CB8AC3E}">
        <p14:creationId xmlns:p14="http://schemas.microsoft.com/office/powerpoint/2010/main" val="212565596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図 7" descr="テキスト&#10;&#10;AI 生成コンテンツは誤りを含む可能性があります。">
            <a:extLst>
              <a:ext uri="{FF2B5EF4-FFF2-40B4-BE49-F238E27FC236}">
                <a16:creationId xmlns:a16="http://schemas.microsoft.com/office/drawing/2014/main" id="{9C0B4DE6-C8C3-D188-B1BA-9BA7500F0C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8468" y="0"/>
            <a:ext cx="5706908" cy="843415"/>
          </a:xfrm>
          <a:prstGeom prst="rect">
            <a:avLst/>
          </a:prstGeom>
        </p:spPr>
      </p:pic>
      <p:sp>
        <p:nvSpPr>
          <p:cNvPr id="3" name="テキスト ボックス 2">
            <a:extLst>
              <a:ext uri="{FF2B5EF4-FFF2-40B4-BE49-F238E27FC236}">
                <a16:creationId xmlns:a16="http://schemas.microsoft.com/office/drawing/2014/main" id="{B79B6390-00E3-061C-14E3-EA1366A3E307}"/>
              </a:ext>
            </a:extLst>
          </p:cNvPr>
          <p:cNvSpPr txBox="1"/>
          <p:nvPr/>
        </p:nvSpPr>
        <p:spPr>
          <a:xfrm>
            <a:off x="5123752" y="6611779"/>
            <a:ext cx="516324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https://id-info.jihs.go.jp/surveillance/nesvpd/rapid/flu/2024/020/index.html</a:t>
            </a:r>
            <a:endPar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descr="グラフ, 折れ線グラフ&#10;&#10;AI 生成コンテンツは誤りを含む可能性があります。">
            <a:extLst>
              <a:ext uri="{FF2B5EF4-FFF2-40B4-BE49-F238E27FC236}">
                <a16:creationId xmlns:a16="http://schemas.microsoft.com/office/drawing/2014/main" id="{3F5677B3-42FD-2684-506B-A2255E17FA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46050" y="843415"/>
            <a:ext cx="4605521" cy="5852922"/>
          </a:xfrm>
          <a:prstGeom prst="rect">
            <a:avLst/>
          </a:prstGeom>
        </p:spPr>
      </p:pic>
      <p:pic>
        <p:nvPicPr>
          <p:cNvPr id="4" name="図 3" descr="グラフ, 折れ線グラフ&#10;&#10;AI 生成コンテンツは誤りを含む可能性があります。">
            <a:extLst>
              <a:ext uri="{FF2B5EF4-FFF2-40B4-BE49-F238E27FC236}">
                <a16:creationId xmlns:a16="http://schemas.microsoft.com/office/drawing/2014/main" id="{7D36600D-1B30-5A0B-2F57-0FE1A8E05E29}"/>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32338" y="852841"/>
            <a:ext cx="4691414" cy="5852922"/>
          </a:xfrm>
          <a:prstGeom prst="rect">
            <a:avLst/>
          </a:prstGeom>
        </p:spPr>
      </p:pic>
    </p:spTree>
    <p:extLst>
      <p:ext uri="{BB962C8B-B14F-4D97-AF65-F5344CB8AC3E}">
        <p14:creationId xmlns:p14="http://schemas.microsoft.com/office/powerpoint/2010/main" val="358969842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図 7" descr="テキスト&#10;&#10;AI 生成コンテンツは誤りを含む可能性があります。">
            <a:extLst>
              <a:ext uri="{FF2B5EF4-FFF2-40B4-BE49-F238E27FC236}">
                <a16:creationId xmlns:a16="http://schemas.microsoft.com/office/drawing/2014/main" id="{9C0B4DE6-C8C3-D188-B1BA-9BA7500F0C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8468" y="0"/>
            <a:ext cx="5706908" cy="843415"/>
          </a:xfrm>
          <a:prstGeom prst="rect">
            <a:avLst/>
          </a:prstGeom>
        </p:spPr>
      </p:pic>
      <p:sp>
        <p:nvSpPr>
          <p:cNvPr id="3" name="テキスト ボックス 2">
            <a:extLst>
              <a:ext uri="{FF2B5EF4-FFF2-40B4-BE49-F238E27FC236}">
                <a16:creationId xmlns:a16="http://schemas.microsoft.com/office/drawing/2014/main" id="{B79B6390-00E3-061C-14E3-EA1366A3E307}"/>
              </a:ext>
            </a:extLst>
          </p:cNvPr>
          <p:cNvSpPr txBox="1"/>
          <p:nvPr/>
        </p:nvSpPr>
        <p:spPr>
          <a:xfrm>
            <a:off x="5123752" y="6611779"/>
            <a:ext cx="516324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https://id-info.jihs.go.jp/surveillance/nesvpd/rapid/flu/2024/020/index.html</a:t>
            </a:r>
            <a:endPar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descr="グラフ, 折れ線グラフ&#10;&#10;AI 生成コンテンツは誤りを含む可能性があります。">
            <a:extLst>
              <a:ext uri="{FF2B5EF4-FFF2-40B4-BE49-F238E27FC236}">
                <a16:creationId xmlns:a16="http://schemas.microsoft.com/office/drawing/2014/main" id="{3F5677B3-42FD-2684-506B-A2255E17FA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46050" y="843415"/>
            <a:ext cx="4605521" cy="5852922"/>
          </a:xfrm>
          <a:prstGeom prst="rect">
            <a:avLst/>
          </a:prstGeom>
        </p:spPr>
      </p:pic>
      <p:pic>
        <p:nvPicPr>
          <p:cNvPr id="4" name="図 3" descr="グラフ, 折れ線グラフ&#10;&#10;AI 生成コンテンツは誤りを含む可能性があります。">
            <a:extLst>
              <a:ext uri="{FF2B5EF4-FFF2-40B4-BE49-F238E27FC236}">
                <a16:creationId xmlns:a16="http://schemas.microsoft.com/office/drawing/2014/main" id="{7D36600D-1B30-5A0B-2F57-0FE1A8E05E29}"/>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32338" y="852841"/>
            <a:ext cx="4691414" cy="5852922"/>
          </a:xfrm>
          <a:prstGeom prst="rect">
            <a:avLst/>
          </a:prstGeom>
        </p:spPr>
      </p:pic>
      <p:pic>
        <p:nvPicPr>
          <p:cNvPr id="2" name="図 1" descr="パソコンの画面&#10;&#10;AI 生成コンテンツは誤りを含む可能性があります。">
            <a:extLst>
              <a:ext uri="{FF2B5EF4-FFF2-40B4-BE49-F238E27FC236}">
                <a16:creationId xmlns:a16="http://schemas.microsoft.com/office/drawing/2014/main" id="{72EC25A0-8CA7-CA11-4236-431C2D9C77BC}"/>
              </a:ext>
            </a:extLst>
          </p:cNvPr>
          <p:cNvPicPr>
            <a:picLocks noChangeAspect="1"/>
          </p:cNvPicPr>
          <p:nvPr/>
        </p:nvPicPr>
        <p:blipFill>
          <a:blip r:embed="rId7" cstate="email">
            <a:alphaModFix amt="20000"/>
            <a:extLst>
              <a:ext uri="{28A0092B-C50C-407E-A947-70E740481C1C}">
                <a14:useLocalDpi xmlns:a14="http://schemas.microsoft.com/office/drawing/2010/main"/>
              </a:ext>
            </a:extLst>
          </a:blip>
          <a:srcRect/>
          <a:stretch>
            <a:fillRect/>
          </a:stretch>
        </p:blipFill>
        <p:spPr>
          <a:xfrm>
            <a:off x="905733" y="1001073"/>
            <a:ext cx="4162378" cy="1746461"/>
          </a:xfrm>
          <a:prstGeom prst="rect">
            <a:avLst/>
          </a:prstGeom>
        </p:spPr>
      </p:pic>
      <p:pic>
        <p:nvPicPr>
          <p:cNvPr id="5" name="図 4" descr="パソコンの画面&#10;&#10;AI 生成コンテンツは誤りを含む可能性があります。">
            <a:extLst>
              <a:ext uri="{FF2B5EF4-FFF2-40B4-BE49-F238E27FC236}">
                <a16:creationId xmlns:a16="http://schemas.microsoft.com/office/drawing/2014/main" id="{F07C6B8E-55AD-D69D-EF46-6735368DD4F8}"/>
              </a:ext>
            </a:extLst>
          </p:cNvPr>
          <p:cNvPicPr>
            <a:picLocks noChangeAspect="1"/>
          </p:cNvPicPr>
          <p:nvPr/>
        </p:nvPicPr>
        <p:blipFill>
          <a:blip r:embed="rId8" cstate="email">
            <a:alphaModFix amt="20000"/>
            <a:extLst>
              <a:ext uri="{28A0092B-C50C-407E-A947-70E740481C1C}">
                <a14:useLocalDpi xmlns:a14="http://schemas.microsoft.com/office/drawing/2010/main"/>
              </a:ext>
            </a:extLst>
          </a:blip>
          <a:srcRect/>
          <a:stretch>
            <a:fillRect/>
          </a:stretch>
        </p:blipFill>
        <p:spPr>
          <a:xfrm>
            <a:off x="905406" y="3960952"/>
            <a:ext cx="4162379" cy="1746461"/>
          </a:xfrm>
          <a:prstGeom prst="rect">
            <a:avLst/>
          </a:prstGeom>
        </p:spPr>
      </p:pic>
      <p:pic>
        <p:nvPicPr>
          <p:cNvPr id="7" name="図 6" descr="グラフ, 棒グラフ&#10;&#10;AI 生成コンテンツは誤りを含む可能性があります。">
            <a:extLst>
              <a:ext uri="{FF2B5EF4-FFF2-40B4-BE49-F238E27FC236}">
                <a16:creationId xmlns:a16="http://schemas.microsoft.com/office/drawing/2014/main" id="{CE285FAB-F7D7-DF4D-4D85-D72C1BD53453}"/>
              </a:ext>
            </a:extLst>
          </p:cNvPr>
          <p:cNvPicPr>
            <a:picLocks noChangeAspect="1"/>
          </p:cNvPicPr>
          <p:nvPr/>
        </p:nvPicPr>
        <p:blipFill>
          <a:blip r:embed="rId9" cstate="email">
            <a:alphaModFix amt="20000"/>
            <a:extLst>
              <a:ext uri="{28A0092B-C50C-407E-A947-70E740481C1C}">
                <a14:useLocalDpi xmlns:a14="http://schemas.microsoft.com/office/drawing/2010/main"/>
              </a:ext>
            </a:extLst>
          </a:blip>
          <a:srcRect/>
          <a:stretch>
            <a:fillRect/>
          </a:stretch>
        </p:blipFill>
        <p:spPr>
          <a:xfrm>
            <a:off x="5811424" y="1031409"/>
            <a:ext cx="4140147" cy="1759461"/>
          </a:xfrm>
          <a:prstGeom prst="rect">
            <a:avLst/>
          </a:prstGeom>
        </p:spPr>
      </p:pic>
      <p:pic>
        <p:nvPicPr>
          <p:cNvPr id="9" name="図 8" descr="グラフ, 棒グラフ&#10;&#10;AI 生成コンテンツは誤りを含む可能性があります。">
            <a:extLst>
              <a:ext uri="{FF2B5EF4-FFF2-40B4-BE49-F238E27FC236}">
                <a16:creationId xmlns:a16="http://schemas.microsoft.com/office/drawing/2014/main" id="{0535AB2A-8760-CFEF-508F-6EC2D10FED46}"/>
              </a:ext>
            </a:extLst>
          </p:cNvPr>
          <p:cNvPicPr>
            <a:picLocks noChangeAspect="1"/>
          </p:cNvPicPr>
          <p:nvPr/>
        </p:nvPicPr>
        <p:blipFill>
          <a:blip r:embed="rId10" cstate="email">
            <a:alphaModFix amt="20000"/>
            <a:extLst>
              <a:ext uri="{28A0092B-C50C-407E-A947-70E740481C1C}">
                <a14:useLocalDpi xmlns:a14="http://schemas.microsoft.com/office/drawing/2010/main"/>
              </a:ext>
            </a:extLst>
          </a:blip>
          <a:srcRect/>
          <a:stretch>
            <a:fillRect/>
          </a:stretch>
        </p:blipFill>
        <p:spPr>
          <a:xfrm>
            <a:off x="5716082" y="3986956"/>
            <a:ext cx="4193187" cy="1789799"/>
          </a:xfrm>
          <a:prstGeom prst="rect">
            <a:avLst/>
          </a:prstGeom>
        </p:spPr>
      </p:pic>
    </p:spTree>
    <p:extLst>
      <p:ext uri="{BB962C8B-B14F-4D97-AF65-F5344CB8AC3E}">
        <p14:creationId xmlns:p14="http://schemas.microsoft.com/office/powerpoint/2010/main" val="692105593"/>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16170" y="208150"/>
            <a:ext cx="10254660" cy="6441700"/>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過剰予防？の結果</a:t>
            </a:r>
            <a:endParaRPr kumimoji="1" lang="en-US" altLang="ja-JP"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免疫力低下で</a:t>
            </a:r>
            <a:endParaRPr kumimoji="1" lang="en-US" altLang="ja-JP"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死者増加</a:t>
            </a:r>
            <a:endParaRPr kumimoji="1" lang="en-US" altLang="ja-JP"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265304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500"/>
                                        <p:tgtEl>
                                          <p:spTgt spid="3">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339160"/>
            <a:ext cx="10533529" cy="3673403"/>
          </a:xfrm>
        </p:spPr>
        <p:txBody>
          <a:bodyPr>
            <a:normAutofit/>
          </a:bodyPr>
          <a:lstStyle/>
          <a:p>
            <a:pPr>
              <a:lnSpc>
                <a:spcPct val="10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日本人のがん</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52407617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6516" y="0"/>
            <a:ext cx="9815512" cy="882595"/>
          </a:xfrm>
        </p:spPr>
        <p:txBody>
          <a:bodyPr/>
          <a:lstStyle/>
          <a:p>
            <a:r>
              <a:rPr lang="ja-JP" altLang="en-US" dirty="0"/>
              <a:t>がん部位別年齢調整死亡率（男）</a:t>
            </a:r>
            <a:endParaRPr kumimoji="1" lang="ja-JP" altLang="en-US" dirty="0"/>
          </a:p>
        </p:txBody>
      </p:sp>
      <p:sp>
        <p:nvSpPr>
          <p:cNvPr id="6" name="テキスト ボックス 5"/>
          <p:cNvSpPr txBox="1"/>
          <p:nvPr/>
        </p:nvSpPr>
        <p:spPr>
          <a:xfrm>
            <a:off x="4355569" y="6604084"/>
            <a:ext cx="5931431" cy="25391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prstClr val="white"/>
                </a:solidFill>
                <a:effectLst/>
                <a:uLnTx/>
                <a:uFillTx/>
                <a:latin typeface="Times New Roman" pitchFamily="18" charset="0"/>
                <a:ea typeface="ＭＳ Ｐゴシック" pitchFamily="50" charset="-128"/>
                <a:cs typeface="+mn-cs"/>
              </a:rPr>
              <a:t>国立研究開発法人国立がん研究センターがん対策情報センター</a:t>
            </a:r>
            <a:r>
              <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zh-TW"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http://ganjoho.jp/reg_stat/statistics/dl/</a:t>
            </a:r>
            <a:endPar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3B742297-DB9D-AAFA-AAF0-9C81BA5062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72206"/>
            <a:ext cx="10287000" cy="5913588"/>
          </a:xfrm>
          <a:prstGeom prst="rect">
            <a:avLst/>
          </a:prstGeom>
        </p:spPr>
      </p:pic>
    </p:spTree>
    <p:extLst>
      <p:ext uri="{BB962C8B-B14F-4D97-AF65-F5344CB8AC3E}">
        <p14:creationId xmlns:p14="http://schemas.microsoft.com/office/powerpoint/2010/main" val="410597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6516" y="0"/>
            <a:ext cx="9815512" cy="882595"/>
          </a:xfrm>
        </p:spPr>
        <p:txBody>
          <a:bodyPr/>
          <a:lstStyle/>
          <a:p>
            <a:r>
              <a:rPr lang="ja-JP" altLang="en-US" dirty="0"/>
              <a:t>がん部位別年齢調整死亡率（女）</a:t>
            </a:r>
            <a:endParaRPr kumimoji="1" lang="ja-JP" altLang="en-US" dirty="0"/>
          </a:p>
        </p:txBody>
      </p:sp>
      <p:sp>
        <p:nvSpPr>
          <p:cNvPr id="6" name="テキスト ボックス 5"/>
          <p:cNvSpPr txBox="1"/>
          <p:nvPr/>
        </p:nvSpPr>
        <p:spPr>
          <a:xfrm>
            <a:off x="4355569" y="6604084"/>
            <a:ext cx="5931431" cy="25391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prstClr val="white"/>
                </a:solidFill>
                <a:effectLst/>
                <a:uLnTx/>
                <a:uFillTx/>
                <a:latin typeface="Times New Roman" pitchFamily="18" charset="0"/>
                <a:ea typeface="ＭＳ Ｐゴシック" pitchFamily="50" charset="-128"/>
                <a:cs typeface="+mn-cs"/>
              </a:rPr>
              <a:t>国立研究開発法人国立がん研究センターがん対策情報センター</a:t>
            </a:r>
            <a:r>
              <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zh-TW"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http://ganjoho.jp/reg_stat/statistics/dl/</a:t>
            </a:r>
            <a:endPar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4" name="図 3">
            <a:extLst>
              <a:ext uri="{FF2B5EF4-FFF2-40B4-BE49-F238E27FC236}">
                <a16:creationId xmlns:a16="http://schemas.microsoft.com/office/drawing/2014/main" id="{B8D752CC-5CD6-BD75-BDE4-7F7F987813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25926"/>
            <a:ext cx="10287000" cy="6006148"/>
          </a:xfrm>
          <a:prstGeom prst="rect">
            <a:avLst/>
          </a:prstGeom>
        </p:spPr>
      </p:pic>
    </p:spTree>
    <p:extLst>
      <p:ext uri="{BB962C8B-B14F-4D97-AF65-F5344CB8AC3E}">
        <p14:creationId xmlns:p14="http://schemas.microsoft.com/office/powerpoint/2010/main" val="394738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4B75256-A006-1206-3357-1497C4B293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48292"/>
            <a:ext cx="10287000" cy="6709708"/>
          </a:xfrm>
          <a:prstGeom prst="rect">
            <a:avLst/>
          </a:prstGeom>
        </p:spPr>
      </p:pic>
      <p:sp>
        <p:nvSpPr>
          <p:cNvPr id="2" name="タイトル 1"/>
          <p:cNvSpPr>
            <a:spLocks noGrp="1"/>
          </p:cNvSpPr>
          <p:nvPr>
            <p:ph type="title"/>
          </p:nvPr>
        </p:nvSpPr>
        <p:spPr>
          <a:xfrm>
            <a:off x="214313" y="0"/>
            <a:ext cx="9815512" cy="703385"/>
          </a:xfrm>
        </p:spPr>
        <p:txBody>
          <a:bodyPr/>
          <a:lstStyle/>
          <a:p>
            <a:r>
              <a:rPr lang="ja-JP" altLang="en-US" dirty="0"/>
              <a:t>年齢階級別</a:t>
            </a:r>
            <a:r>
              <a:rPr lang="zh-TW" altLang="en-US" dirty="0"/>
              <a:t>前立腺</a:t>
            </a:r>
            <a:r>
              <a:rPr lang="ja-JP" altLang="en-US" dirty="0"/>
              <a:t>がん死亡率</a:t>
            </a:r>
            <a:endParaRPr kumimoji="1" lang="ja-JP" altLang="en-US" dirty="0"/>
          </a:p>
        </p:txBody>
      </p:sp>
      <p:sp>
        <p:nvSpPr>
          <p:cNvPr id="7" name="角丸四角形 6"/>
          <p:cNvSpPr/>
          <p:nvPr/>
        </p:nvSpPr>
        <p:spPr bwMode="auto">
          <a:xfrm>
            <a:off x="2864138" y="725672"/>
            <a:ext cx="7380000" cy="649399"/>
          </a:xfrm>
          <a:prstGeom prst="roundRect">
            <a:avLst/>
          </a:prstGeom>
          <a:solidFill>
            <a:srgbClr val="FFFF00">
              <a:alpha val="42000"/>
            </a:srgbClr>
          </a:solidFill>
          <a:ln w="9525" cap="flat" cmpd="sng" algn="ctr">
            <a:solidFill>
              <a:srgbClr val="FFFF0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ほとんどの年代で</a:t>
            </a:r>
            <a:r>
              <a:rPr kumimoji="1" lang="en-US" altLang="ja-JP"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15</a:t>
            </a:r>
            <a:r>
              <a:rPr kumimoji="1" lang="ja-JP" alt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年以上横ばいか低下</a:t>
            </a:r>
            <a:endParaRPr kumimoji="1" lang="en-US" altLang="ja-JP"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 name="テキスト ボックス 8"/>
          <p:cNvSpPr txBox="1"/>
          <p:nvPr/>
        </p:nvSpPr>
        <p:spPr>
          <a:xfrm>
            <a:off x="2477870" y="6604084"/>
            <a:ext cx="5931431" cy="25391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prstClr val="white"/>
                </a:solidFill>
                <a:effectLst/>
                <a:uLnTx/>
                <a:uFillTx/>
                <a:latin typeface="Times New Roman" pitchFamily="18" charset="0"/>
                <a:ea typeface="ＭＳ Ｐゴシック" pitchFamily="50" charset="-128"/>
                <a:cs typeface="+mn-cs"/>
              </a:rPr>
              <a:t>国立研究開発法人国立がん研究センターがん対策情報センター</a:t>
            </a:r>
            <a:r>
              <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zh-TW"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http://ganjoho.jp/reg_stat/statistics/dl/</a:t>
            </a:r>
            <a:endPar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 name="テキスト ボックス 4">
            <a:extLst>
              <a:ext uri="{FF2B5EF4-FFF2-40B4-BE49-F238E27FC236}">
                <a16:creationId xmlns:a16="http://schemas.microsoft.com/office/drawing/2014/main" id="{CDF4F9CB-CA5B-08E2-7E70-EC2D879398B4}"/>
              </a:ext>
            </a:extLst>
          </p:cNvPr>
          <p:cNvSpPr txBox="1"/>
          <p:nvPr/>
        </p:nvSpPr>
        <p:spPr>
          <a:xfrm>
            <a:off x="6285482" y="2156980"/>
            <a:ext cx="3371702" cy="67710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前立腺がん検診実施市町村率</a:t>
            </a:r>
            <a:endParaRPr kumimoji="1" lang="en-US" altLang="ja-JP" sz="1600" b="1"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2000</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2003</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2006</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2009</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2012</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2015</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endPar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14.7%</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49.9%</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71.2</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72.5%   76.9%   83.0%</a:t>
            </a:r>
            <a:endPar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225891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204672"/>
            <a:ext cx="10533529" cy="3673403"/>
          </a:xfrm>
        </p:spPr>
        <p:txBody>
          <a:bodyPr>
            <a:noAutofit/>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泌尿器科医が</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前立腺がん死者を</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減らしたい気持ちは理解</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330126883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204672"/>
            <a:ext cx="10533529" cy="3673403"/>
          </a:xfrm>
        </p:spPr>
        <p:txBody>
          <a:bodyPr>
            <a:noAutofit/>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泌尿器科学会も・・・</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362012522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 name="図 24">
            <a:extLst>
              <a:ext uri="{FF2B5EF4-FFF2-40B4-BE49-F238E27FC236}">
                <a16:creationId xmlns:a16="http://schemas.microsoft.com/office/drawing/2014/main" id="{48A11053-6D9E-8248-219E-C51F00F466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38372" y="4472199"/>
            <a:ext cx="2610256" cy="2385801"/>
          </a:xfrm>
          <a:prstGeom prst="rect">
            <a:avLst/>
          </a:prstGeom>
        </p:spPr>
      </p:pic>
      <p:pic>
        <p:nvPicPr>
          <p:cNvPr id="14" name="図 13">
            <a:extLst>
              <a:ext uri="{FF2B5EF4-FFF2-40B4-BE49-F238E27FC236}">
                <a16:creationId xmlns:a16="http://schemas.microsoft.com/office/drawing/2014/main" id="{3F0E4CB5-F93D-CE61-48B0-459BF29A1E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911713" cy="442165"/>
          </a:xfrm>
          <a:prstGeom prst="rect">
            <a:avLst/>
          </a:prstGeom>
        </p:spPr>
      </p:pic>
      <p:pic>
        <p:nvPicPr>
          <p:cNvPr id="18" name="図 17">
            <a:extLst>
              <a:ext uri="{FF2B5EF4-FFF2-40B4-BE49-F238E27FC236}">
                <a16:creationId xmlns:a16="http://schemas.microsoft.com/office/drawing/2014/main" id="{02E2DF2E-758C-DB16-120F-55F4AB3C89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89829"/>
            <a:ext cx="10287000" cy="3909178"/>
          </a:xfrm>
          <a:prstGeom prst="rect">
            <a:avLst/>
          </a:prstGeom>
        </p:spPr>
      </p:pic>
      <p:pic>
        <p:nvPicPr>
          <p:cNvPr id="20" name="図 19">
            <a:extLst>
              <a:ext uri="{FF2B5EF4-FFF2-40B4-BE49-F238E27FC236}">
                <a16:creationId xmlns:a16="http://schemas.microsoft.com/office/drawing/2014/main" id="{6838AFFC-763C-5FCF-6CAB-BE181E08F3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19220" y="50787"/>
            <a:ext cx="3848558" cy="465210"/>
          </a:xfrm>
          <a:prstGeom prst="rect">
            <a:avLst/>
          </a:prstGeom>
        </p:spPr>
      </p:pic>
      <p:sp>
        <p:nvSpPr>
          <p:cNvPr id="22" name="テキスト ボックス 21">
            <a:extLst>
              <a:ext uri="{FF2B5EF4-FFF2-40B4-BE49-F238E27FC236}">
                <a16:creationId xmlns:a16="http://schemas.microsoft.com/office/drawing/2014/main" id="{A84F3AFD-B0C9-5B11-C28E-C9FD936F579F}"/>
              </a:ext>
            </a:extLst>
          </p:cNvPr>
          <p:cNvSpPr txBox="1"/>
          <p:nvPr/>
        </p:nvSpPr>
        <p:spPr>
          <a:xfrm>
            <a:off x="5143500" y="6611779"/>
            <a:ext cx="5143500" cy="246221"/>
          </a:xfrm>
          <a:prstGeom prst="rect">
            <a:avLst/>
          </a:prstGeom>
          <a:noFill/>
        </p:spPr>
        <p:txBody>
          <a:bodyPr wrap="square">
            <a:spAutoFit/>
          </a:bodyPr>
          <a:lstStyle/>
          <a:p>
            <a:pPr algn="r"/>
            <a:r>
              <a:rPr lang="ja-JP" altLang="en-US" sz="1000" dirty="0">
                <a:hlinkClick r:id="rId6"/>
              </a:rPr>
              <a:t>https://www.urol.or.jp/public/symptom/08.html</a:t>
            </a:r>
            <a:endParaRPr lang="ja-JP" altLang="en-US" sz="1000" dirty="0"/>
          </a:p>
        </p:txBody>
      </p:sp>
      <p:pic>
        <p:nvPicPr>
          <p:cNvPr id="24" name="図 23">
            <a:extLst>
              <a:ext uri="{FF2B5EF4-FFF2-40B4-BE49-F238E27FC236}">
                <a16:creationId xmlns:a16="http://schemas.microsoft.com/office/drawing/2014/main" id="{E7F34361-0869-357C-7E5E-7C2247C048A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91901" y="0"/>
            <a:ext cx="7503197" cy="6858000"/>
          </a:xfrm>
          <a:prstGeom prst="rect">
            <a:avLst/>
          </a:prstGeom>
        </p:spPr>
      </p:pic>
    </p:spTree>
    <p:extLst>
      <p:ext uri="{BB962C8B-B14F-4D97-AF65-F5344CB8AC3E}">
        <p14:creationId xmlns:p14="http://schemas.microsoft.com/office/powerpoint/2010/main" val="109038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2000" fill="hold"/>
                                        <p:tgtEl>
                                          <p:spTgt spid="24"/>
                                        </p:tgtEl>
                                        <p:attrNameLst>
                                          <p:attrName>ppt_w</p:attrName>
                                        </p:attrNameLst>
                                      </p:cBhvr>
                                      <p:tavLst>
                                        <p:tav tm="0">
                                          <p:val>
                                            <p:fltVal val="0"/>
                                          </p:val>
                                        </p:tav>
                                        <p:tav tm="100000">
                                          <p:val>
                                            <p:strVal val="#ppt_w"/>
                                          </p:val>
                                        </p:tav>
                                      </p:tavLst>
                                    </p:anim>
                                    <p:anim calcmode="lin" valueType="num">
                                      <p:cBhvr>
                                        <p:cTn id="8" dur="2000" fill="hold"/>
                                        <p:tgtEl>
                                          <p:spTgt spid="24"/>
                                        </p:tgtEl>
                                        <p:attrNameLst>
                                          <p:attrName>ppt_h</p:attrName>
                                        </p:attrNameLst>
                                      </p:cBhvr>
                                      <p:tavLst>
                                        <p:tav tm="0">
                                          <p:val>
                                            <p:fltVal val="0"/>
                                          </p:val>
                                        </p:tav>
                                        <p:tav tm="100000">
                                          <p:val>
                                            <p:strVal val="#ppt_h"/>
                                          </p:val>
                                        </p:tav>
                                      </p:tavLst>
                                    </p:anim>
                                    <p:animEffect transition="in" filter="fade">
                                      <p:cBhvr>
                                        <p:cTn id="9" dur="2000"/>
                                        <p:tgtEl>
                                          <p:spTgt spid="24"/>
                                        </p:tgtEl>
                                      </p:cBhvr>
                                    </p:animEffect>
                                  </p:childTnLst>
                                </p:cTn>
                              </p:par>
                              <p:par>
                                <p:cTn id="10" presetID="64" presetClass="path" presetSubtype="0" accel="50000" decel="50000" fill="hold" nodeType="withEffect">
                                  <p:stCondLst>
                                    <p:cond delay="0"/>
                                  </p:stCondLst>
                                  <p:childTnLst>
                                    <p:animMotion origin="layout" path="M 0 0.37176 L 0 0 " pathEditMode="relative" rAng="0" ptsTypes="AA">
                                      <p:cBhvr>
                                        <p:cTn id="11" dur="2000" fill="hold"/>
                                        <p:tgtEl>
                                          <p:spTgt spid="24"/>
                                        </p:tgtEl>
                                        <p:attrNameLst>
                                          <p:attrName>ppt_x</p:attrName>
                                          <p:attrName>ppt_y</p:attrName>
                                        </p:attrNameLst>
                                      </p:cBhvr>
                                      <p:rCtr x="0" y="-185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0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3899" y="432696"/>
            <a:ext cx="8355900" cy="6017342"/>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196850"/>
            <a:ext cx="5319423" cy="1143000"/>
          </a:xfrm>
        </p:spPr>
        <p:txBody>
          <a:bodyPr/>
          <a:lstStyle/>
          <a:p>
            <a:r>
              <a:rPr lang="en-US" altLang="ja-JP" dirty="0"/>
              <a:t>PSA</a:t>
            </a:r>
            <a:r>
              <a:rPr lang="ja-JP" altLang="en-US" dirty="0"/>
              <a:t>検査：推奨</a:t>
            </a:r>
            <a:r>
              <a:rPr kumimoji="1" lang="ja-JP" altLang="en-US" dirty="0"/>
              <a:t>グレード Ｉ</a:t>
            </a:r>
          </a:p>
        </p:txBody>
      </p:sp>
      <p:sp>
        <p:nvSpPr>
          <p:cNvPr id="3" name="コンテンツ プレースホルダ 2"/>
          <p:cNvSpPr>
            <a:spLocks noGrp="1"/>
          </p:cNvSpPr>
          <p:nvPr>
            <p:ph idx="1"/>
          </p:nvPr>
        </p:nvSpPr>
        <p:spPr>
          <a:xfrm>
            <a:off x="289140" y="6556347"/>
            <a:ext cx="4895850" cy="301653"/>
          </a:xfrm>
        </p:spPr>
        <p:txBody>
          <a:bodyPr/>
          <a:lstStyle/>
          <a:p>
            <a:r>
              <a:rPr lang="en-US" altLang="ja-JP" sz="1400" dirty="0">
                <a:hlinkClick r:id="rId2"/>
              </a:rPr>
              <a:t>http://canscreen.ncc.go.jp/guideline/zenritsusengan.html</a:t>
            </a:r>
            <a:endParaRPr kumimoji="1" lang="ja-JP" altLang="en-US" sz="1400" dirty="0"/>
          </a:p>
        </p:txBody>
      </p:sp>
      <p:sp>
        <p:nvSpPr>
          <p:cNvPr id="5" name="テキスト ボックス 4"/>
          <p:cNvSpPr txBox="1"/>
          <p:nvPr/>
        </p:nvSpPr>
        <p:spPr>
          <a:xfrm>
            <a:off x="0" y="1766454"/>
            <a:ext cx="5465618" cy="3539430"/>
          </a:xfrm>
          <a:prstGeom prst="rect">
            <a:avLst/>
          </a:prstGeom>
          <a:noFill/>
        </p:spPr>
        <p:txBody>
          <a:bodyPr wrap="square" rtlCol="0">
            <a:spAutoFit/>
          </a:bodyPr>
          <a:lstStyle/>
          <a:p>
            <a:pPr algn="l"/>
            <a:r>
              <a:rPr lang="ja-JP" altLang="en-US" sz="2800" dirty="0"/>
              <a:t>　死亡率減少効果の有無を判断する証拠が現状では不十分であるため、現在のところ対策型検診としては勧められません。任意型検診として行う場合には、受診者に対して、効果が不明であることと、過剰診断などの不利益について適切に説明する必要があります。</a:t>
            </a:r>
            <a:endParaRPr kumimoji="1" lang="ja-JP" altLang="en-US" sz="2800" dirty="0"/>
          </a:p>
        </p:txBody>
      </p:sp>
      <p:pic>
        <p:nvPicPr>
          <p:cNvPr id="6" name="図 5">
            <a:extLst>
              <a:ext uri="{FF2B5EF4-FFF2-40B4-BE49-F238E27FC236}">
                <a16:creationId xmlns:a16="http://schemas.microsoft.com/office/drawing/2014/main" id="{60855D4A-5950-8740-9E8C-0A5B3A52F9B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65618" y="0"/>
            <a:ext cx="4874482" cy="69179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339160"/>
            <a:ext cx="10533529" cy="3673403"/>
          </a:xfrm>
        </p:spPr>
        <p:txBody>
          <a:bodyPr>
            <a:normAutofit/>
          </a:bodyPr>
          <a:lstStyle/>
          <a:p>
            <a:pPr>
              <a:lnSpc>
                <a:spcPct val="10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なのに・・・</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296075428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D9082720-28A1-D624-0E6B-58D3681525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4475" y="3482236"/>
            <a:ext cx="4978051" cy="3326067"/>
          </a:xfrm>
          <a:prstGeom prst="rect">
            <a:avLst/>
          </a:prstGeom>
        </p:spPr>
      </p:pic>
      <p:sp>
        <p:nvSpPr>
          <p:cNvPr id="6" name="テキスト ボックス 5">
            <a:extLst>
              <a:ext uri="{FF2B5EF4-FFF2-40B4-BE49-F238E27FC236}">
                <a16:creationId xmlns:a16="http://schemas.microsoft.com/office/drawing/2014/main" id="{F1557B33-46A0-AAE8-4DBF-81597DA0036B}"/>
              </a:ext>
            </a:extLst>
          </p:cNvPr>
          <p:cNvSpPr txBox="1"/>
          <p:nvPr/>
        </p:nvSpPr>
        <p:spPr>
          <a:xfrm>
            <a:off x="5143500" y="6611779"/>
            <a:ext cx="5143500" cy="246221"/>
          </a:xfrm>
          <a:prstGeom prst="rect">
            <a:avLst/>
          </a:prstGeom>
          <a:noFill/>
        </p:spPr>
        <p:txBody>
          <a:bodyPr wrap="square">
            <a:spAutoFit/>
          </a:bodyPr>
          <a:lstStyle/>
          <a:p>
            <a:pPr algn="r"/>
            <a:r>
              <a:rPr lang="ja-JP" altLang="en-US" sz="1000" dirty="0">
                <a:hlinkClick r:id="rId3"/>
              </a:rPr>
              <a:t>https://www.city.urayasu.lg.jp/fukushi/kenshin/kenshin/1001101.html</a:t>
            </a:r>
            <a:endParaRPr lang="ja-JP" altLang="en-US" sz="1000" dirty="0"/>
          </a:p>
        </p:txBody>
      </p:sp>
      <p:pic>
        <p:nvPicPr>
          <p:cNvPr id="8" name="図 7">
            <a:extLst>
              <a:ext uri="{FF2B5EF4-FFF2-40B4-BE49-F238E27FC236}">
                <a16:creationId xmlns:a16="http://schemas.microsoft.com/office/drawing/2014/main" id="{AB274AFB-BFD4-6836-BE7C-434C4A93D2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588691" cy="435899"/>
          </a:xfrm>
          <a:prstGeom prst="rect">
            <a:avLst/>
          </a:prstGeom>
        </p:spPr>
      </p:pic>
      <p:pic>
        <p:nvPicPr>
          <p:cNvPr id="10" name="図 9">
            <a:extLst>
              <a:ext uri="{FF2B5EF4-FFF2-40B4-BE49-F238E27FC236}">
                <a16:creationId xmlns:a16="http://schemas.microsoft.com/office/drawing/2014/main" id="{B07D56C6-598E-0E83-7CA5-BB37DB818C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99810" y="0"/>
            <a:ext cx="5087381" cy="3477592"/>
          </a:xfrm>
          <a:prstGeom prst="rect">
            <a:avLst/>
          </a:prstGeom>
        </p:spPr>
      </p:pic>
    </p:spTree>
    <p:extLst>
      <p:ext uri="{BB962C8B-B14F-4D97-AF65-F5344CB8AC3E}">
        <p14:creationId xmlns:p14="http://schemas.microsoft.com/office/powerpoint/2010/main" val="58413366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descr="テキスト が含まれている画像&#10;&#10;自動的に生成された説明">
            <a:extLst>
              <a:ext uri="{FF2B5EF4-FFF2-40B4-BE49-F238E27FC236}">
                <a16:creationId xmlns:a16="http://schemas.microsoft.com/office/drawing/2014/main" id="{6F7A14EF-E9C3-4025-BAB8-5F1A0F144B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64742" y="0"/>
            <a:ext cx="3022922" cy="6858000"/>
          </a:xfrm>
          <a:prstGeom prst="rect">
            <a:avLst/>
          </a:prstGeom>
        </p:spPr>
      </p:pic>
      <p:pic>
        <p:nvPicPr>
          <p:cNvPr id="5" name="図 4" descr="記号 が含まれている画像&#10;&#10;自動的に生成された説明">
            <a:extLst>
              <a:ext uri="{FF2B5EF4-FFF2-40B4-BE49-F238E27FC236}">
                <a16:creationId xmlns:a16="http://schemas.microsoft.com/office/drawing/2014/main" id="{313454CB-19EE-4E6C-BB10-CD6D2CB39C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242" y="15845"/>
            <a:ext cx="5116869" cy="934468"/>
          </a:xfrm>
          <a:prstGeom prst="rect">
            <a:avLst/>
          </a:prstGeom>
        </p:spPr>
      </p:pic>
      <p:pic>
        <p:nvPicPr>
          <p:cNvPr id="7" name="図 6" descr="記号 が含まれている画像&#10;&#10;自動的に生成された説明">
            <a:extLst>
              <a:ext uri="{FF2B5EF4-FFF2-40B4-BE49-F238E27FC236}">
                <a16:creationId xmlns:a16="http://schemas.microsoft.com/office/drawing/2014/main" id="{3C567B46-2ED5-42F4-9238-EDED94DCAB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5510" y="1283007"/>
            <a:ext cx="1534332" cy="913069"/>
          </a:xfrm>
          <a:prstGeom prst="rect">
            <a:avLst/>
          </a:prstGeom>
        </p:spPr>
      </p:pic>
      <p:pic>
        <p:nvPicPr>
          <p:cNvPr id="11" name="図 10" descr="テキスト, 新聞 が含まれている画像&#10;&#10;自動的に生成された説明">
            <a:extLst>
              <a:ext uri="{FF2B5EF4-FFF2-40B4-BE49-F238E27FC236}">
                <a16:creationId xmlns:a16="http://schemas.microsoft.com/office/drawing/2014/main" id="{A96472D3-6D1E-47FD-9F0F-3A6F226C97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9399" y="2439102"/>
            <a:ext cx="5970742" cy="4418898"/>
          </a:xfrm>
          <a:prstGeom prst="rect">
            <a:avLst/>
          </a:prstGeom>
        </p:spPr>
      </p:pic>
      <p:pic>
        <p:nvPicPr>
          <p:cNvPr id="2" name="図 1" descr="テキスト, 新聞 が含まれている画像&#10;&#10;自動的に生成された説明">
            <a:extLst>
              <a:ext uri="{FF2B5EF4-FFF2-40B4-BE49-F238E27FC236}">
                <a16:creationId xmlns:a16="http://schemas.microsoft.com/office/drawing/2014/main" id="{FC13F573-7141-3767-BE78-0C33768F5CC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435511" y="76805"/>
            <a:ext cx="6952154" cy="4076095"/>
          </a:xfrm>
          <a:prstGeom prst="rect">
            <a:avLst/>
          </a:prstGeom>
          <a:ln w="41275">
            <a:solidFill>
              <a:srgbClr val="C00000"/>
            </a:solidFill>
          </a:ln>
        </p:spPr>
      </p:pic>
      <p:sp>
        <p:nvSpPr>
          <p:cNvPr id="4" name="正方形/長方形 3">
            <a:extLst>
              <a:ext uri="{FF2B5EF4-FFF2-40B4-BE49-F238E27FC236}">
                <a16:creationId xmlns:a16="http://schemas.microsoft.com/office/drawing/2014/main" id="{15DAFE20-BB08-54D3-FBF9-EAFBBFE9851B}"/>
              </a:ext>
            </a:extLst>
          </p:cNvPr>
          <p:cNvSpPr/>
          <p:nvPr/>
        </p:nvSpPr>
        <p:spPr bwMode="auto">
          <a:xfrm>
            <a:off x="3406140" y="4183380"/>
            <a:ext cx="1965960" cy="1158240"/>
          </a:xfrm>
          <a:prstGeom prst="rect">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1651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000" fill="hold"/>
                                        <p:tgtEl>
                                          <p:spTgt spid="2"/>
                                        </p:tgtEl>
                                        <p:attrNameLst>
                                          <p:attrName>ppt_w</p:attrName>
                                        </p:attrNameLst>
                                      </p:cBhvr>
                                      <p:tavLst>
                                        <p:tav tm="0">
                                          <p:val>
                                            <p:fltVal val="0"/>
                                          </p:val>
                                        </p:tav>
                                        <p:tav tm="100000">
                                          <p:val>
                                            <p:strVal val="#ppt_w"/>
                                          </p:val>
                                        </p:tav>
                                      </p:tavLst>
                                    </p:anim>
                                    <p:anim calcmode="lin" valueType="num">
                                      <p:cBhvr>
                                        <p:cTn id="12" dur="2000" fill="hold"/>
                                        <p:tgtEl>
                                          <p:spTgt spid="2"/>
                                        </p:tgtEl>
                                        <p:attrNameLst>
                                          <p:attrName>ppt_h</p:attrName>
                                        </p:attrNameLst>
                                      </p:cBhvr>
                                      <p:tavLst>
                                        <p:tav tm="0">
                                          <p:val>
                                            <p:fltVal val="0"/>
                                          </p:val>
                                        </p:tav>
                                        <p:tav tm="100000">
                                          <p:val>
                                            <p:strVal val="#ppt_h"/>
                                          </p:val>
                                        </p:tav>
                                      </p:tavLst>
                                    </p:anim>
                                    <p:animEffect transition="in" filter="fade">
                                      <p:cBhvr>
                                        <p:cTn id="13" dur="2000"/>
                                        <p:tgtEl>
                                          <p:spTgt spid="2"/>
                                        </p:tgtEl>
                                      </p:cBhvr>
                                    </p:animEffect>
                                  </p:childTnLst>
                                </p:cTn>
                              </p:par>
                              <p:par>
                                <p:cTn id="14" presetID="64" presetClass="path" presetSubtype="0" accel="50000" decel="50000" fill="hold" nodeType="withEffect">
                                  <p:stCondLst>
                                    <p:cond delay="0"/>
                                  </p:stCondLst>
                                  <p:childTnLst>
                                    <p:animMotion origin="layout" path="M -0.16976 0.4419 L 7.40741E-7 7.37257E-18 " pathEditMode="relative" rAng="0" ptsTypes="AA">
                                      <p:cBhvr>
                                        <p:cTn id="15" dur="2000" fill="hold"/>
                                        <p:tgtEl>
                                          <p:spTgt spid="2"/>
                                        </p:tgtEl>
                                        <p:attrNameLst>
                                          <p:attrName>ppt_x</p:attrName>
                                          <p:attrName>ppt_y</p:attrName>
                                        </p:attrNameLst>
                                      </p:cBhvr>
                                      <p:rCtr x="8349" y="-2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385474" name="Rectangle 2"/>
          <p:cNvSpPr>
            <a:spLocks noGrp="1" noChangeArrowheads="1"/>
          </p:cNvSpPr>
          <p:nvPr>
            <p:ph type="title"/>
          </p:nvPr>
        </p:nvSpPr>
        <p:spPr>
          <a:xfrm>
            <a:off x="586027" y="963613"/>
            <a:ext cx="9114946" cy="4930775"/>
          </a:xfrm>
        </p:spPr>
        <p:txBody>
          <a:bodyPr/>
          <a:lstStyle/>
          <a:p>
            <a:r>
              <a:rPr lang="ja-JP" altLang="en-US" sz="6600" dirty="0">
                <a:solidFill>
                  <a:srgbClr val="CCFF33"/>
                </a:solidFill>
                <a:effectLst>
                  <a:outerShdw blurRad="38100" dist="38100" dir="2700000" algn="tl">
                    <a:srgbClr val="000000">
                      <a:alpha val="43137"/>
                    </a:srgbClr>
                  </a:outerShdw>
                </a:effectLst>
              </a:rPr>
              <a:t>疑問の発端</a:t>
            </a:r>
          </a:p>
        </p:txBody>
      </p:sp>
    </p:spTree>
    <p:extLst>
      <p:ext uri="{BB962C8B-B14F-4D97-AF65-F5344CB8AC3E}">
        <p14:creationId xmlns:p14="http://schemas.microsoft.com/office/powerpoint/2010/main" val="216411291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前立腺がんの根治的治療方法の現状</a:t>
            </a:r>
          </a:p>
        </p:txBody>
      </p:sp>
      <p:pic>
        <p:nvPicPr>
          <p:cNvPr id="4" name="コンテンツ プレースホルダ 3" descr="yomiuri.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62818" y="1410136"/>
            <a:ext cx="3815096" cy="5220000"/>
          </a:xfrm>
        </p:spPr>
      </p:pic>
      <p:pic>
        <p:nvPicPr>
          <p:cNvPr id="5" name="図 4" descr="yomiuri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12129" y="1410136"/>
            <a:ext cx="3640097" cy="522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読売新聞社アンケート調査結果</a:t>
            </a:r>
          </a:p>
        </p:txBody>
      </p:sp>
      <p:sp>
        <p:nvSpPr>
          <p:cNvPr id="3" name="コンテンツ プレースホルダ 2"/>
          <p:cNvSpPr>
            <a:spLocks noGrp="1"/>
          </p:cNvSpPr>
          <p:nvPr>
            <p:ph idx="1"/>
          </p:nvPr>
        </p:nvSpPr>
        <p:spPr>
          <a:xfrm>
            <a:off x="0" y="1585913"/>
            <a:ext cx="10287000" cy="1031557"/>
          </a:xfrm>
        </p:spPr>
        <p:txBody>
          <a:bodyPr/>
          <a:lstStyle/>
          <a:p>
            <a:pPr marL="0" indent="0" algn="ctr"/>
            <a:r>
              <a:rPr lang="ja-JP" altLang="en-US" sz="2800" dirty="0"/>
              <a:t>日本泌尿器科学会の認定施設やがん診療連携拠点病医院など</a:t>
            </a:r>
            <a:r>
              <a:rPr lang="en-US" altLang="ja-JP" sz="2800" dirty="0"/>
              <a:t>851</a:t>
            </a:r>
            <a:r>
              <a:rPr lang="ja-JP" altLang="en-US" sz="2800" dirty="0"/>
              <a:t>施設に対し、</a:t>
            </a:r>
            <a:r>
              <a:rPr lang="en-US" altLang="ja-JP" sz="2800" dirty="0">
                <a:solidFill>
                  <a:srgbClr val="FF66FF"/>
                </a:solidFill>
              </a:rPr>
              <a:t>2007</a:t>
            </a:r>
            <a:r>
              <a:rPr lang="ja-JP" altLang="en-US" sz="2800" dirty="0">
                <a:solidFill>
                  <a:srgbClr val="FF66FF"/>
                </a:solidFill>
              </a:rPr>
              <a:t>年</a:t>
            </a:r>
            <a:r>
              <a:rPr lang="ja-JP" altLang="en-US" sz="2800" dirty="0"/>
              <a:t>の治療実績をアンケート</a:t>
            </a:r>
            <a:endParaRPr kumimoji="1" lang="ja-JP" altLang="en-US" sz="2800" dirty="0"/>
          </a:p>
        </p:txBody>
      </p:sp>
      <p:graphicFrame>
        <p:nvGraphicFramePr>
          <p:cNvPr id="4" name="表 3"/>
          <p:cNvGraphicFramePr>
            <a:graphicFrameLocks noGrp="1"/>
          </p:cNvGraphicFramePr>
          <p:nvPr/>
        </p:nvGraphicFramePr>
        <p:xfrm>
          <a:off x="57151" y="2869686"/>
          <a:ext cx="10138408" cy="2554606"/>
        </p:xfrm>
        <a:graphic>
          <a:graphicData uri="http://schemas.openxmlformats.org/drawingml/2006/table">
            <a:tbl>
              <a:tblPr>
                <a:tableStyleId>{5940675A-B579-460E-94D1-54222C63F5DA}</a:tableStyleId>
              </a:tblPr>
              <a:tblGrid>
                <a:gridCol w="1920239">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874520">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gridCol w="1543049">
                  <a:extLst>
                    <a:ext uri="{9D8B030D-6E8A-4147-A177-3AD203B41FA5}">
                      <a16:colId xmlns:a16="http://schemas.microsoft.com/office/drawing/2014/main" val="20005"/>
                    </a:ext>
                  </a:extLst>
                </a:gridCol>
              </a:tblGrid>
              <a:tr h="1703071">
                <a:tc>
                  <a:txBody>
                    <a:bodyPr/>
                    <a:lstStyle/>
                    <a:p>
                      <a:pPr algn="ctr" fontAlgn="ctr"/>
                      <a:r>
                        <a:rPr lang="ja-JP" altLang="en-US" sz="3200" u="none" strike="noStrike" dirty="0"/>
                        <a:t>アンケート送付</a:t>
                      </a:r>
                      <a:endParaRPr lang="ja-JP" alt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dirty="0"/>
                        <a:t>回答</a:t>
                      </a:r>
                      <a:endParaRPr lang="ja-JP" alt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回答率</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zh-TW" altLang="en-US" sz="3200" u="none" strike="noStrike"/>
                        <a:t>前立腺</a:t>
                      </a:r>
                      <a:br>
                        <a:rPr lang="zh-TW" altLang="en-US" sz="3200" u="none" strike="noStrike"/>
                      </a:br>
                      <a:r>
                        <a:rPr lang="zh-TW" altLang="en-US" sz="3200" u="none" strike="noStrike"/>
                        <a:t>全摘手術</a:t>
                      </a:r>
                      <a:endParaRPr lang="zh-TW" altLang="en-US" sz="3200" b="0" i="0" u="none" strike="noStrike">
                        <a:solidFill>
                          <a:schemeClr val="tx1"/>
                        </a:solidFill>
                        <a:latin typeface="ＭＳ Ｐゴシック"/>
                      </a:endParaRPr>
                    </a:p>
                  </a:txBody>
                  <a:tcPr marL="0" marR="0" marT="0" marB="0" anchor="ctr"/>
                </a:tc>
                <a:tc>
                  <a:txBody>
                    <a:bodyPr/>
                    <a:lstStyle/>
                    <a:p>
                      <a:pPr algn="ctr" fontAlgn="ctr"/>
                      <a:r>
                        <a:rPr lang="ja-JP" altLang="en-US" sz="3200" u="none" strike="noStrike"/>
                        <a:t>前立腺がん</a:t>
                      </a:r>
                      <a:br>
                        <a:rPr lang="ja-JP" altLang="en-US" sz="3200" u="none" strike="noStrike"/>
                      </a:br>
                      <a:r>
                        <a:rPr lang="ja-JP" altLang="en-US" sz="3200" u="none" strike="noStrike"/>
                        <a:t>放射線治療</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ja-JP" altLang="en-US" sz="3200" u="none" strike="noStrike" dirty="0"/>
                        <a:t>根治</a:t>
                      </a:r>
                      <a:endParaRPr lang="en-US" altLang="ja-JP" sz="3200" u="none" strike="noStrike" dirty="0"/>
                    </a:p>
                    <a:p>
                      <a:pPr algn="ctr" fontAlgn="ctr"/>
                      <a:r>
                        <a:rPr lang="ja-JP" altLang="en-US" sz="3200" u="none" strike="noStrike" dirty="0"/>
                        <a:t>療法</a:t>
                      </a:r>
                      <a:endParaRPr lang="ja-JP" altLang="en-US"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0"/>
                  </a:ext>
                </a:extLst>
              </a:tr>
              <a:tr h="851535">
                <a:tc>
                  <a:txBody>
                    <a:bodyPr/>
                    <a:lstStyle/>
                    <a:p>
                      <a:pPr algn="ctr" fontAlgn="ctr"/>
                      <a:r>
                        <a:rPr lang="en-US" altLang="ja-JP" sz="3200" u="none" strike="noStrike" dirty="0"/>
                        <a:t>851</a:t>
                      </a:r>
                      <a:endParaRPr lang="en-US" altLang="ja-JP"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520</a:t>
                      </a:r>
                      <a:endParaRPr lang="en-US" altLang="ja-JP"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61.1%</a:t>
                      </a:r>
                      <a:endParaRPr lang="en-US" altLang="ja-JP"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12,062</a:t>
                      </a:r>
                      <a:endParaRPr lang="en-US" altLang="ja-JP"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2,710</a:t>
                      </a:r>
                      <a:endParaRPr lang="en-US" altLang="ja-JP"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14,772</a:t>
                      </a:r>
                      <a:endParaRPr lang="en-US" altLang="ja-JP"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bl>
          </a:graphicData>
        </a:graphic>
      </p:graphicFrame>
      <p:sp>
        <p:nvSpPr>
          <p:cNvPr id="6" name="角丸四角形吹き出し 5"/>
          <p:cNvSpPr/>
          <p:nvPr/>
        </p:nvSpPr>
        <p:spPr bwMode="auto">
          <a:xfrm>
            <a:off x="1359674" y="5886675"/>
            <a:ext cx="7920000" cy="756000"/>
          </a:xfrm>
          <a:prstGeom prst="wedgeRoundRectCallout">
            <a:avLst>
              <a:gd name="adj1" fmla="val -17638"/>
              <a:gd name="adj2" fmla="val -108872"/>
              <a:gd name="adj3" fmla="val 16667"/>
            </a:avLst>
          </a:prstGeom>
          <a:no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l" defTabSz="914400" rtl="0" eaLnBrk="1" fontAlgn="base" latinLnBrk="0" hangingPunct="1">
              <a:lnSpc>
                <a:spcPct val="100000"/>
              </a:lnSpc>
              <a:spcBef>
                <a:spcPct val="20000"/>
              </a:spcBef>
              <a:spcAft>
                <a:spcPct val="0"/>
              </a:spcAft>
              <a:buClr>
                <a:srgbClr val="C6D9F0"/>
              </a:buClr>
              <a:buSzPct val="50000"/>
              <a:buFontTx/>
              <a:buNone/>
              <a:tabLst/>
              <a:defRPr/>
            </a:pPr>
            <a:r>
              <a:rPr kumimoji="1" lang="ja-JP" altLang="en-US"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未回答の大学は、</a:t>
            </a:r>
            <a:endParaRPr kumimoji="1" lang="en-US" altLang="ja-JP"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
                <a:srgbClr val="C6D9F0"/>
              </a:buClr>
              <a:buSzPct val="50000"/>
              <a:buFontTx/>
              <a:buNone/>
              <a:tabLst/>
              <a:defRPr/>
            </a:pPr>
            <a:r>
              <a:rPr kumimoji="1" lang="ja-JP" altLang="en-US"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　　　新潟大学、信州大学、富山大学、兵庫医科大学、愛媛大学、琉球大学（</a:t>
            </a:r>
            <a:r>
              <a:rPr kumimoji="1" lang="en-US" altLang="ja-JP"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6</a:t>
            </a:r>
            <a:r>
              <a:rPr kumimoji="1" lang="ja-JP" altLang="en-US"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大学</a:t>
            </a:r>
            <a:r>
              <a:rPr kumimoji="1" lang="en-US" altLang="ja-JP"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/80</a:t>
            </a:r>
            <a:r>
              <a:rPr kumimoji="1" lang="ja-JP" altLang="en-US"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大学＝</a:t>
            </a:r>
            <a:r>
              <a:rPr kumimoji="1" lang="en-US" altLang="ja-JP"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7.5%</a:t>
            </a:r>
            <a:r>
              <a:rPr kumimoji="1" lang="ja-JP" altLang="en-US"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a:t>
            </a:r>
            <a:endParaRPr kumimoji="1" lang="en-US" altLang="ja-JP"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
                <a:srgbClr val="C6D9F0"/>
              </a:buClr>
              <a:buSzPct val="50000"/>
              <a:buFontTx/>
              <a:buNone/>
              <a:tabLst/>
              <a:defRPr/>
            </a:pPr>
            <a:r>
              <a:rPr kumimoji="1" lang="ja-JP" altLang="en-US" sz="1400" b="0" i="0" u="none" strike="noStrike" kern="0" cap="none" spc="0" normalizeH="0" baseline="0" noProof="0" dirty="0">
                <a:ln>
                  <a:noFill/>
                </a:ln>
                <a:solidFill>
                  <a:prstClr val="white"/>
                </a:solidFill>
                <a:effectLst/>
                <a:uLnTx/>
                <a:uFillTx/>
                <a:latin typeface="Times New Roman" pitchFamily="18" charset="0"/>
                <a:ea typeface="ＭＳ Ｐゴシック" pitchFamily="50" charset="-128"/>
                <a:cs typeface="+mn-cs"/>
              </a:rPr>
              <a:t>　　　　　　　　　　　　　　　　　　　　　　　　　　　　　　　　だけで、地域の主な病院は回答していると考えられる。</a:t>
            </a:r>
            <a:endParaRPr kumimoji="1" lang="ja-JP" alt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疑問の発端</a:t>
            </a:r>
          </a:p>
        </p:txBody>
      </p:sp>
      <p:sp>
        <p:nvSpPr>
          <p:cNvPr id="3" name="コンテンツ プレースホルダ 2"/>
          <p:cNvSpPr>
            <a:spLocks noGrp="1"/>
          </p:cNvSpPr>
          <p:nvPr>
            <p:ph idx="1"/>
          </p:nvPr>
        </p:nvSpPr>
        <p:spPr>
          <a:xfrm>
            <a:off x="228600" y="1585913"/>
            <a:ext cx="9821863" cy="4334241"/>
          </a:xfrm>
        </p:spPr>
        <p:txBody>
          <a:bodyPr/>
          <a:lstStyle/>
          <a:p>
            <a:pPr marL="514350" indent="-514350">
              <a:lnSpc>
                <a:spcPct val="150000"/>
              </a:lnSpc>
              <a:buClrTx/>
              <a:buSzPct val="100000"/>
              <a:buFont typeface="+mj-lt"/>
              <a:buAutoNum type="arabicPeriod"/>
            </a:pPr>
            <a:r>
              <a:rPr lang="ja-JP" altLang="en-US" dirty="0"/>
              <a:t>根治療法受療者　</a:t>
            </a:r>
            <a:r>
              <a:rPr lang="en-US" altLang="ja-JP" dirty="0"/>
              <a:t>			14,772</a:t>
            </a:r>
            <a:r>
              <a:rPr lang="ja-JP" altLang="en-US" dirty="0"/>
              <a:t>人（</a:t>
            </a:r>
            <a:r>
              <a:rPr lang="en-US" altLang="ja-JP" dirty="0"/>
              <a:t>2007</a:t>
            </a:r>
            <a:r>
              <a:rPr lang="ja-JP" altLang="en-US" dirty="0"/>
              <a:t>年）</a:t>
            </a:r>
            <a:endParaRPr lang="en-US" altLang="ja-JP" dirty="0"/>
          </a:p>
          <a:p>
            <a:pPr marL="514350" indent="-514350">
              <a:lnSpc>
                <a:spcPct val="150000"/>
              </a:lnSpc>
              <a:buClrTx/>
              <a:buSzPct val="100000"/>
              <a:buFont typeface="+mj-lt"/>
              <a:buAutoNum type="arabicPeriod"/>
            </a:pPr>
            <a:r>
              <a:rPr lang="ja-JP" altLang="en-US" dirty="0"/>
              <a:t>前立腺がん死　</a:t>
            </a:r>
            <a:r>
              <a:rPr lang="en-US" altLang="ja-JP" dirty="0"/>
              <a:t>			</a:t>
            </a:r>
            <a:r>
              <a:rPr lang="ja-JP" altLang="en-US" dirty="0"/>
              <a:t>  </a:t>
            </a:r>
            <a:r>
              <a:rPr lang="en-US" altLang="ja-JP" dirty="0"/>
              <a:t>9,786</a:t>
            </a:r>
            <a:r>
              <a:rPr lang="ja-JP" altLang="en-US" dirty="0"/>
              <a:t>人（</a:t>
            </a:r>
            <a:r>
              <a:rPr lang="en-US" altLang="ja-JP" dirty="0"/>
              <a:t>2007</a:t>
            </a:r>
            <a:r>
              <a:rPr lang="ja-JP" altLang="en-US" dirty="0"/>
              <a:t>年）</a:t>
            </a:r>
            <a:endParaRPr lang="en-US" altLang="ja-JP" dirty="0"/>
          </a:p>
          <a:p>
            <a:pPr marL="514350" indent="-514350">
              <a:lnSpc>
                <a:spcPct val="150000"/>
              </a:lnSpc>
              <a:buClrTx/>
              <a:buSzPct val="100000"/>
              <a:buFont typeface="+mj-lt"/>
              <a:buAutoNum type="arabicPeriod"/>
            </a:pPr>
            <a:r>
              <a:rPr lang="en-US" altLang="ja-JP" dirty="0"/>
              <a:t>PSA</a:t>
            </a:r>
            <a:r>
              <a:rPr lang="ja-JP" altLang="en-US" dirty="0"/>
              <a:t>検診受診率が</a:t>
            </a:r>
            <a:r>
              <a:rPr lang="en-US" altLang="ja-JP" dirty="0"/>
              <a:t>10</a:t>
            </a:r>
            <a:r>
              <a:rPr lang="ja-JP" altLang="en-US" dirty="0"/>
              <a:t>％（日本泌尿器科学会談）</a:t>
            </a:r>
            <a:endParaRPr lang="en-US" altLang="ja-JP" dirty="0"/>
          </a:p>
          <a:p>
            <a:pPr marL="514350" indent="-514350">
              <a:lnSpc>
                <a:spcPct val="150000"/>
              </a:lnSpc>
              <a:buClrTx/>
              <a:buSzPct val="100000"/>
              <a:buFont typeface="+mj-lt"/>
              <a:buAutoNum type="arabicPeriod"/>
            </a:pPr>
            <a:r>
              <a:rPr lang="en-US" altLang="ja-JP" dirty="0"/>
              <a:t>PSA</a:t>
            </a:r>
            <a:r>
              <a:rPr lang="ja-JP" altLang="en-US" dirty="0"/>
              <a:t>検診受診率が</a:t>
            </a:r>
            <a:r>
              <a:rPr lang="en-US" altLang="ja-JP" dirty="0"/>
              <a:t>100</a:t>
            </a:r>
            <a:r>
              <a:rPr lang="ja-JP" altLang="en-US" dirty="0"/>
              <a:t>％だと根治療法　</a:t>
            </a:r>
            <a:r>
              <a:rPr lang="en-US" altLang="ja-JP" dirty="0"/>
              <a:t>147,720</a:t>
            </a:r>
            <a:r>
              <a:rPr lang="ja-JP" altLang="en-US" dirty="0"/>
              <a:t>人</a:t>
            </a:r>
            <a:endParaRPr lang="en-US" altLang="ja-JP" dirty="0"/>
          </a:p>
          <a:p>
            <a:pPr marL="514350" indent="-514350">
              <a:lnSpc>
                <a:spcPct val="150000"/>
              </a:lnSpc>
              <a:buClrTx/>
              <a:buSzPct val="100000"/>
              <a:buFont typeface="+mj-lt"/>
              <a:buAutoNum type="arabicPeriod"/>
            </a:pPr>
            <a:r>
              <a:rPr lang="ja-JP" altLang="en-US" dirty="0">
                <a:solidFill>
                  <a:srgbClr val="FF99FF"/>
                </a:solidFill>
              </a:rPr>
              <a:t>前立腺がん死の</a:t>
            </a:r>
            <a:r>
              <a:rPr lang="en-US" altLang="ja-JP" dirty="0">
                <a:solidFill>
                  <a:srgbClr val="FF99FF"/>
                </a:solidFill>
              </a:rPr>
              <a:t>15.1</a:t>
            </a:r>
            <a:r>
              <a:rPr lang="ja-JP" altLang="en-US" dirty="0">
                <a:solidFill>
                  <a:srgbClr val="FF99FF"/>
                </a:solidFill>
              </a:rPr>
              <a:t>倍根治療法が行われている？</a:t>
            </a:r>
            <a:endParaRPr kumimoji="1" lang="ja-JP" altLang="en-US" dirty="0"/>
          </a:p>
        </p:txBody>
      </p:sp>
      <p:sp>
        <p:nvSpPr>
          <p:cNvPr id="4" name="コンテンツ プレースホルダ 2"/>
          <p:cNvSpPr txBox="1">
            <a:spLocks/>
          </p:cNvSpPr>
          <p:nvPr/>
        </p:nvSpPr>
        <p:spPr bwMode="auto">
          <a:xfrm>
            <a:off x="4466493" y="3810000"/>
            <a:ext cx="5644662" cy="339969"/>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342900" marR="0" lvl="0" indent="-342900" algn="r" defTabSz="914400" rtl="0" eaLnBrk="1" fontAlgn="base" latinLnBrk="0" hangingPunct="1">
              <a:lnSpc>
                <a:spcPct val="100000"/>
              </a:lnSpc>
              <a:spcBef>
                <a:spcPct val="20000"/>
              </a:spcBef>
              <a:spcAft>
                <a:spcPct val="0"/>
              </a:spcAft>
              <a:buClr>
                <a:srgbClr val="C6D9F0"/>
              </a:buClr>
              <a:buSzPct val="50000"/>
              <a:buFontTx/>
              <a:buNone/>
              <a:tabLst/>
              <a:defRPr/>
            </a:pPr>
            <a:r>
              <a:rPr kumimoji="1" lang="en-US" altLang="ja-JP" sz="1400" b="0" i="0" u="none" strike="noStrike" kern="0" cap="none" spc="0" normalizeH="0" baseline="0" noProof="0" dirty="0">
                <a:ln>
                  <a:noFill/>
                </a:ln>
                <a:solidFill>
                  <a:prstClr val="white"/>
                </a:solidFill>
                <a:effectLst/>
                <a:uLnTx/>
                <a:uFillTx/>
                <a:latin typeface="Arial"/>
                <a:ea typeface="ＭＳ Ｐゴシック"/>
                <a:cs typeface="+mn-cs"/>
                <a:hlinkClick r:id="rId2"/>
              </a:rPr>
              <a:t>http://plaza.umin.ac.jp/jua/kankeisya/info/PSAscreening090409.html</a:t>
            </a:r>
            <a:endParaRPr kumimoji="1" lang="en-US" altLang="ja-JP" sz="3200" b="0" i="0" u="none" strike="noStrike" kern="0" cap="none" spc="0" normalizeH="0" baseline="0" noProof="0" dirty="0">
              <a:ln>
                <a:noFill/>
              </a:ln>
              <a:solidFill>
                <a:prstClr val="white"/>
              </a:solidFill>
              <a:effectLst/>
              <a:uLnTx/>
              <a:uFillTx/>
              <a:latin typeface="Arial"/>
              <a:ea typeface="ＭＳ Ｐゴシック"/>
              <a:cs typeface="+mn-cs"/>
            </a:endParaRPr>
          </a:p>
        </p:txBody>
      </p:sp>
      <p:sp>
        <p:nvSpPr>
          <p:cNvPr id="5" name="角丸四角形吹き出し 4"/>
          <p:cNvSpPr/>
          <p:nvPr/>
        </p:nvSpPr>
        <p:spPr bwMode="auto">
          <a:xfrm>
            <a:off x="339969" y="196429"/>
            <a:ext cx="2836985" cy="1330436"/>
          </a:xfrm>
          <a:prstGeom prst="wedgeRoundRectCallout">
            <a:avLst>
              <a:gd name="adj1" fmla="val 142293"/>
              <a:gd name="adj2" fmla="val 110060"/>
              <a:gd name="adj3" fmla="val 16667"/>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前立腺がん死より根治療法受療者が多い？？？</a:t>
            </a:r>
          </a:p>
        </p:txBody>
      </p:sp>
      <p:sp>
        <p:nvSpPr>
          <p:cNvPr id="6" name="円/楕円 5"/>
          <p:cNvSpPr/>
          <p:nvPr/>
        </p:nvSpPr>
        <p:spPr bwMode="auto">
          <a:xfrm>
            <a:off x="7420709" y="4173416"/>
            <a:ext cx="2403230" cy="668215"/>
          </a:xfrm>
          <a:prstGeom prst="ellipse">
            <a:avLst/>
          </a:prstGeom>
          <a:noFill/>
          <a:ln w="60325" cap="flat" cmpd="sng" algn="ctr">
            <a:solidFill>
              <a:srgbClr val="FF99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7" name="円/楕円 6"/>
          <p:cNvSpPr/>
          <p:nvPr/>
        </p:nvSpPr>
        <p:spPr bwMode="auto">
          <a:xfrm>
            <a:off x="5427786" y="2532186"/>
            <a:ext cx="2403230" cy="668215"/>
          </a:xfrm>
          <a:prstGeom prst="ellipse">
            <a:avLst/>
          </a:prstGeom>
          <a:noFill/>
          <a:ln w="60325" cap="flat" cmpd="sng" algn="ctr">
            <a:solidFill>
              <a:srgbClr val="FF99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円/楕円 7"/>
          <p:cNvSpPr/>
          <p:nvPr/>
        </p:nvSpPr>
        <p:spPr bwMode="auto">
          <a:xfrm>
            <a:off x="5462954" y="1699847"/>
            <a:ext cx="2403230" cy="668215"/>
          </a:xfrm>
          <a:prstGeom prst="ellipse">
            <a:avLst/>
          </a:prstGeom>
          <a:noFill/>
          <a:ln w="60325" cap="flat" cmpd="sng" algn="ctr">
            <a:solidFill>
              <a:srgbClr val="FF99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 name="テキスト ボックス 8"/>
          <p:cNvSpPr txBox="1"/>
          <p:nvPr/>
        </p:nvSpPr>
        <p:spPr>
          <a:xfrm rot="16200000">
            <a:off x="6240341" y="2121871"/>
            <a:ext cx="64633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cxnSp>
        <p:nvCxnSpPr>
          <p:cNvPr id="11" name="直線コネクタ 10"/>
          <p:cNvCxnSpPr/>
          <p:nvPr/>
        </p:nvCxnSpPr>
        <p:spPr bwMode="auto">
          <a:xfrm flipV="1">
            <a:off x="5310554" y="2848708"/>
            <a:ext cx="4489938" cy="1746738"/>
          </a:xfrm>
          <a:prstGeom prst="line">
            <a:avLst/>
          </a:prstGeom>
          <a:noFill/>
          <a:ln w="53975" cap="flat" cmpd="sng" algn="ctr">
            <a:solidFill>
              <a:srgbClr val="FF99FF"/>
            </a:solidFill>
            <a:prstDash val="solid"/>
            <a:round/>
            <a:headEnd type="none" w="med" len="med"/>
            <a:tailEnd type="none" w="med" len="med"/>
          </a:ln>
          <a:effectLst/>
        </p:spPr>
      </p:cxnSp>
      <p:sp>
        <p:nvSpPr>
          <p:cNvPr id="12" name="円形吹き出し 11"/>
          <p:cNvSpPr/>
          <p:nvPr/>
        </p:nvSpPr>
        <p:spPr bwMode="auto">
          <a:xfrm>
            <a:off x="3962400" y="3387969"/>
            <a:ext cx="1116000" cy="576000"/>
          </a:xfrm>
          <a:prstGeom prst="wedgeEllipseCallout">
            <a:avLst>
              <a:gd name="adj1" fmla="val 103958"/>
              <a:gd name="adj2" fmla="val -231618"/>
            </a:avLst>
          </a:prstGeom>
          <a:noFill/>
          <a:ln w="60325" cap="flat" cmpd="sng" algn="ctr">
            <a:solidFill>
              <a:srgbClr val="FF99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15" name="直線矢印コネクタ 14"/>
          <p:cNvCxnSpPr>
            <a:stCxn id="9" idx="2"/>
          </p:cNvCxnSpPr>
          <p:nvPr/>
        </p:nvCxnSpPr>
        <p:spPr bwMode="auto">
          <a:xfrm>
            <a:off x="6886672" y="2445036"/>
            <a:ext cx="1706343" cy="1681487"/>
          </a:xfrm>
          <a:prstGeom prst="straightConnector1">
            <a:avLst/>
          </a:prstGeom>
          <a:noFill/>
          <a:ln w="53975" cap="flat" cmpd="sng" algn="ctr">
            <a:solidFill>
              <a:srgbClr val="FF99FF"/>
            </a:solidFill>
            <a:prstDash val="solid"/>
            <a:round/>
            <a:headEnd type="none" w="med" len="med"/>
            <a:tailEnd type="stealth" w="med" len="med"/>
          </a:ln>
          <a:effectLst/>
        </p:spPr>
      </p:cxnSp>
      <p:sp>
        <p:nvSpPr>
          <p:cNvPr id="14" name="角丸四角形吹き出し 13"/>
          <p:cNvSpPr/>
          <p:nvPr/>
        </p:nvSpPr>
        <p:spPr bwMode="auto">
          <a:xfrm>
            <a:off x="3371036" y="5132496"/>
            <a:ext cx="2836985" cy="1330436"/>
          </a:xfrm>
          <a:prstGeom prst="wedgeRoundRectCallout">
            <a:avLst>
              <a:gd name="adj1" fmla="val 99318"/>
              <a:gd name="adj2" fmla="val -178858"/>
              <a:gd name="adj3" fmla="val 16667"/>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前立腺がん</a:t>
            </a:r>
            <a:endPar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根治療法受療者も</a:t>
            </a:r>
            <a:endPar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10</a:t>
            </a: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倍になるはず</a:t>
            </a:r>
          </a:p>
        </p:txBody>
      </p:sp>
      <p:sp>
        <p:nvSpPr>
          <p:cNvPr id="13" name="円形吹き出し 12"/>
          <p:cNvSpPr/>
          <p:nvPr/>
        </p:nvSpPr>
        <p:spPr bwMode="auto">
          <a:xfrm>
            <a:off x="4021015" y="4232031"/>
            <a:ext cx="1260000" cy="576000"/>
          </a:xfrm>
          <a:prstGeom prst="wedgeEllipseCallout">
            <a:avLst>
              <a:gd name="adj1" fmla="val 215606"/>
              <a:gd name="adj2" fmla="val -9775"/>
            </a:avLst>
          </a:prstGeom>
          <a:noFill/>
          <a:ln w="60325" cap="flat" cmpd="sng" algn="ctr">
            <a:solidFill>
              <a:srgbClr val="FF99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5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0"/>
                                        <p:tgtEl>
                                          <p:spTgt spid="4"/>
                                        </p:tgtEl>
                                      </p:cBhvr>
                                    </p:animEffect>
                                  </p:childTnLst>
                                </p:cTn>
                              </p:par>
                              <p:par>
                                <p:cTn id="28" presetID="10" presetClass="exit" presetSubtype="0" fill="hold" grpId="1" nodeType="withEffect">
                                  <p:stCondLst>
                                    <p:cond delay="0"/>
                                  </p:stCondLst>
                                  <p:childTnLst>
                                    <p:animEffect transition="out" filter="fade">
                                      <p:cBhvr>
                                        <p:cTn id="29" dur="2000"/>
                                        <p:tgtEl>
                                          <p:spTgt spid="5"/>
                                        </p:tgtEl>
                                      </p:cBhvr>
                                    </p:animEffect>
                                    <p:set>
                                      <p:cBhvr>
                                        <p:cTn id="30" dur="1" fill="hold">
                                          <p:stCondLst>
                                            <p:cond delay="1999"/>
                                          </p:stCondLst>
                                        </p:cTn>
                                        <p:tgtEl>
                                          <p:spTgt spid="5"/>
                                        </p:tgtEl>
                                        <p:attrNameLst>
                                          <p:attrName>style.visibility</p:attrName>
                                        </p:attrNameLst>
                                      </p:cBhvr>
                                      <p:to>
                                        <p:strVal val="hidden"/>
                                      </p:to>
                                    </p:se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childTnLst>
                                </p:cTn>
                              </p:par>
                              <p:par>
                                <p:cTn id="35" presetID="10" presetClass="exit" presetSubtype="0" fill="hold" grpId="1" nodeType="withEffect">
                                  <p:stCondLst>
                                    <p:cond delay="0"/>
                                  </p:stCondLst>
                                  <p:childTnLst>
                                    <p:animEffect transition="out" filter="fade">
                                      <p:cBhvr>
                                        <p:cTn id="36" dur="1000"/>
                                        <p:tgtEl>
                                          <p:spTgt spid="9"/>
                                        </p:tgtEl>
                                      </p:cBhvr>
                                    </p:animEffect>
                                    <p:set>
                                      <p:cBhvr>
                                        <p:cTn id="37" dur="1" fill="hold">
                                          <p:stCondLst>
                                            <p:cond delay="999"/>
                                          </p:stCondLst>
                                        </p:cTn>
                                        <p:tgtEl>
                                          <p:spTgt spid="9"/>
                                        </p:tgtEl>
                                        <p:attrNameLst>
                                          <p:attrName>style.visibility</p:attrName>
                                        </p:attrNameLst>
                                      </p:cBhvr>
                                      <p:to>
                                        <p:strVal val="hidden"/>
                                      </p:to>
                                    </p:set>
                                  </p:childTnLst>
                                </p:cTn>
                              </p:par>
                              <p:par>
                                <p:cTn id="38" presetID="10" presetClass="entr" presetSubtype="0" fill="hold" grpId="0" nodeType="withEffect">
                                  <p:stCondLst>
                                    <p:cond delay="10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fade">
                                      <p:cBhvr>
                                        <p:cTn id="44" dur="2000"/>
                                        <p:tgtEl>
                                          <p:spTgt spid="3">
                                            <p:txEl>
                                              <p:pRg st="3" end="3"/>
                                            </p:txEl>
                                          </p:spTgt>
                                        </p:tgtEl>
                                      </p:cBhvr>
                                    </p:animEffect>
                                  </p:childTnLst>
                                </p:cTn>
                              </p:par>
                            </p:childTnLst>
                          </p:cTn>
                        </p:par>
                        <p:par>
                          <p:cTn id="45" fill="hold">
                            <p:stCondLst>
                              <p:cond delay="6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2000"/>
                                        <p:tgtEl>
                                          <p:spTgt spid="13"/>
                                        </p:tgtEl>
                                      </p:cBhvr>
                                    </p:animEffect>
                                  </p:childTnLst>
                                </p:cTn>
                              </p:par>
                              <p:par>
                                <p:cTn id="49" presetID="10" presetClass="entr" presetSubtype="0" fill="hold" grpId="0" nodeType="withEffect">
                                  <p:stCondLst>
                                    <p:cond delay="15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childTnLst>
                                </p:cTn>
                              </p:par>
                              <p:par>
                                <p:cTn id="52" presetID="10" presetClass="entr" presetSubtype="0" fill="hold" nodeType="withEffect">
                                  <p:stCondLst>
                                    <p:cond delay="200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childTnLst>
                          </p:cTn>
                        </p:par>
                        <p:par>
                          <p:cTn id="55" fill="hold">
                            <p:stCondLst>
                              <p:cond delay="900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0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1000"/>
                                        <p:tgtEl>
                                          <p:spTgt spid="12"/>
                                        </p:tgtEl>
                                      </p:cBhvr>
                                    </p:animEffect>
                                    <p:set>
                                      <p:cBhvr>
                                        <p:cTn id="63" dur="1" fill="hold">
                                          <p:stCondLst>
                                            <p:cond delay="999"/>
                                          </p:stCondLst>
                                        </p:cTn>
                                        <p:tgtEl>
                                          <p:spTgt spid="12"/>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1000"/>
                                        <p:tgtEl>
                                          <p:spTgt spid="13"/>
                                        </p:tgtEl>
                                      </p:cBhvr>
                                    </p:animEffect>
                                    <p:set>
                                      <p:cBhvr>
                                        <p:cTn id="66" dur="1" fill="hold">
                                          <p:stCondLst>
                                            <p:cond delay="999"/>
                                          </p:stCondLst>
                                        </p:cTn>
                                        <p:tgtEl>
                                          <p:spTgt spid="13"/>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2000"/>
                                        <p:tgtEl>
                                          <p:spTgt spid="8"/>
                                        </p:tgtEl>
                                      </p:cBhvr>
                                    </p:animEffect>
                                    <p:set>
                                      <p:cBhvr>
                                        <p:cTn id="69" dur="1" fill="hold">
                                          <p:stCondLst>
                                            <p:cond delay="1999"/>
                                          </p:stCondLst>
                                        </p:cTn>
                                        <p:tgtEl>
                                          <p:spTgt spid="8"/>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2000"/>
                                        <p:tgtEl>
                                          <p:spTgt spid="15"/>
                                        </p:tgtEl>
                                      </p:cBhvr>
                                    </p:animEffect>
                                    <p:set>
                                      <p:cBhvr>
                                        <p:cTn id="72" dur="1" fill="hold">
                                          <p:stCondLst>
                                            <p:cond delay="1999"/>
                                          </p:stCondLst>
                                        </p:cTn>
                                        <p:tgtEl>
                                          <p:spTgt spid="15"/>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2000"/>
                                        <p:tgtEl>
                                          <p:spTgt spid="14"/>
                                        </p:tgtEl>
                                      </p:cBhvr>
                                    </p:animEffect>
                                    <p:set>
                                      <p:cBhvr>
                                        <p:cTn id="75" dur="1" fill="hold">
                                          <p:stCondLst>
                                            <p:cond delay="1999"/>
                                          </p:stCondLst>
                                        </p:cTn>
                                        <p:tgtEl>
                                          <p:spTgt spid="14"/>
                                        </p:tgtEl>
                                        <p:attrNameLst>
                                          <p:attrName>style.visibility</p:attrName>
                                        </p:attrNameLst>
                                      </p:cBhvr>
                                      <p:to>
                                        <p:strVal val="hidden"/>
                                      </p:to>
                                    </p:set>
                                  </p:childTnLst>
                                </p:cTn>
                              </p:par>
                            </p:childTnLst>
                          </p:cTn>
                        </p:par>
                        <p:par>
                          <p:cTn id="76" fill="hold">
                            <p:stCondLst>
                              <p:cond delay="2000"/>
                            </p:stCondLst>
                            <p:childTnLst>
                              <p:par>
                                <p:cTn id="77" presetID="10" presetClass="entr" presetSubtype="0"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1000"/>
                                        <p:tgtEl>
                                          <p:spTgt spid="7"/>
                                        </p:tgtEl>
                                      </p:cBhvr>
                                    </p:animEffect>
                                  </p:childTnLst>
                                </p:cTn>
                              </p:par>
                            </p:childTnLst>
                          </p:cTn>
                        </p:par>
                        <p:par>
                          <p:cTn id="80" fill="hold">
                            <p:stCondLst>
                              <p:cond delay="3000"/>
                            </p:stCondLst>
                            <p:childTnLst>
                              <p:par>
                                <p:cTn id="81" presetID="10" presetClass="entr" presetSubtype="0" fill="hold" nodeType="after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fade">
                                      <p:cBhvr>
                                        <p:cTn id="83" dur="2000"/>
                                        <p:tgtEl>
                                          <p:spTgt spid="11"/>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3">
                                            <p:txEl>
                                              <p:pRg st="4" end="4"/>
                                            </p:txEl>
                                          </p:spTgt>
                                        </p:tgtEl>
                                        <p:attrNameLst>
                                          <p:attrName>style.visibility</p:attrName>
                                        </p:attrNameLst>
                                      </p:cBhvr>
                                      <p:to>
                                        <p:strVal val="visible"/>
                                      </p:to>
                                    </p:set>
                                    <p:animEffect transition="in" filter="fade">
                                      <p:cBhvr>
                                        <p:cTn id="8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animBg="1"/>
      <p:bldP spid="5" grpId="1" animBg="1"/>
      <p:bldP spid="6" grpId="0" animBg="1"/>
      <p:bldP spid="7" grpId="0" animBg="1"/>
      <p:bldP spid="8" grpId="0" animBg="1"/>
      <p:bldP spid="8" grpId="1" animBg="1"/>
      <p:bldP spid="9" grpId="0"/>
      <p:bldP spid="9" grpId="1"/>
      <p:bldP spid="12" grpId="0" animBg="1"/>
      <p:bldP spid="12" grpId="1" animBg="1"/>
      <p:bldP spid="14" grpId="0" animBg="1"/>
      <p:bldP spid="14" grpId="1" animBg="1"/>
      <p:bldP spid="13" grpId="0" animBg="1"/>
      <p:bldP spid="13"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2601" y="910082"/>
            <a:ext cx="4814887" cy="5399278"/>
          </a:xfrm>
        </p:spPr>
        <p:txBody>
          <a:bodyPr/>
          <a:lstStyle/>
          <a:p>
            <a:r>
              <a:rPr lang="ja-JP" altLang="en-US" dirty="0"/>
              <a:t>和田鉄郎</a:t>
            </a:r>
            <a:br>
              <a:rPr lang="en-US" altLang="ja-JP" dirty="0"/>
            </a:br>
            <a:br>
              <a:rPr lang="en-US" altLang="ja-JP" dirty="0"/>
            </a:br>
            <a:r>
              <a:rPr lang="ja-JP" altLang="en-US" sz="3200" dirty="0">
                <a:solidFill>
                  <a:schemeClr val="tx1"/>
                </a:solidFill>
              </a:rPr>
              <a:t>最近の日本人の</a:t>
            </a:r>
            <a:br>
              <a:rPr lang="en-US" altLang="ja-JP" sz="3200" dirty="0">
                <a:solidFill>
                  <a:schemeClr val="tx1"/>
                </a:solidFill>
              </a:rPr>
            </a:br>
            <a:r>
              <a:rPr lang="ja-JP" altLang="en-US" sz="3200" dirty="0">
                <a:solidFill>
                  <a:schemeClr val="tx1"/>
                </a:solidFill>
              </a:rPr>
              <a:t>前立腺潜伏癌（ラテント癌）の臨床病理学的検討、</a:t>
            </a:r>
            <a:br>
              <a:rPr lang="en-US" altLang="ja-JP" sz="3200" dirty="0">
                <a:solidFill>
                  <a:schemeClr val="tx1"/>
                </a:solidFill>
              </a:rPr>
            </a:br>
            <a:r>
              <a:rPr lang="ja-JP" altLang="en-US" sz="3200" dirty="0">
                <a:solidFill>
                  <a:schemeClr val="tx1"/>
                </a:solidFill>
              </a:rPr>
              <a:t>日泌尿会誌、</a:t>
            </a:r>
            <a:r>
              <a:rPr lang="en-US" altLang="ja-JP" sz="3200" dirty="0">
                <a:solidFill>
                  <a:schemeClr val="tx1"/>
                </a:solidFill>
              </a:rPr>
              <a:t>78</a:t>
            </a:r>
            <a:r>
              <a:rPr lang="ja-JP" altLang="en-US" sz="3200" dirty="0" err="1">
                <a:solidFill>
                  <a:schemeClr val="tx1"/>
                </a:solidFill>
              </a:rPr>
              <a:t>、</a:t>
            </a:r>
            <a:r>
              <a:rPr lang="en-US" altLang="ja-JP" sz="3200" dirty="0">
                <a:solidFill>
                  <a:schemeClr val="tx1"/>
                </a:solidFill>
              </a:rPr>
              <a:t>2065‐2070</a:t>
            </a:r>
            <a:r>
              <a:rPr lang="ja-JP" altLang="en-US" sz="3200" dirty="0" err="1">
                <a:solidFill>
                  <a:schemeClr val="tx1"/>
                </a:solidFill>
              </a:rPr>
              <a:t>、</a:t>
            </a:r>
            <a:r>
              <a:rPr lang="en-US" altLang="ja-JP" sz="3200" dirty="0">
                <a:solidFill>
                  <a:schemeClr val="tx1"/>
                </a:solidFill>
              </a:rPr>
              <a:t>1987</a:t>
            </a:r>
            <a:br>
              <a:rPr lang="en-US" altLang="ja-JP" sz="3200" dirty="0">
                <a:solidFill>
                  <a:schemeClr val="tx1"/>
                </a:solidFill>
              </a:rPr>
            </a:br>
            <a:endParaRPr kumimoji="1" lang="ja-JP" altLang="en-US" dirty="0">
              <a:solidFill>
                <a:schemeClr val="tx1"/>
              </a:solidFill>
            </a:endParaRPr>
          </a:p>
        </p:txBody>
      </p:sp>
      <p:pic>
        <p:nvPicPr>
          <p:cNvPr id="4" name="コンテンツ プレースホルダ 3" descr="1.bmp"/>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59552" y="0"/>
            <a:ext cx="4727448" cy="678714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25D7B69-6DA1-C020-F961-18043095BE24}"/>
              </a:ext>
            </a:extLst>
          </p:cNvPr>
          <p:cNvPicPr>
            <a:picLocks noChangeAspect="1"/>
          </p:cNvPicPr>
          <p:nvPr/>
        </p:nvPicPr>
        <p:blipFill>
          <a:blip r:embed="rId2"/>
          <a:stretch>
            <a:fillRect/>
          </a:stretch>
        </p:blipFill>
        <p:spPr>
          <a:xfrm>
            <a:off x="183932" y="847854"/>
            <a:ext cx="9845893" cy="5809992"/>
          </a:xfrm>
          <a:prstGeom prst="rect">
            <a:avLst/>
          </a:prstGeom>
        </p:spPr>
      </p:pic>
      <p:sp>
        <p:nvSpPr>
          <p:cNvPr id="358402" name="Rectangle 2"/>
          <p:cNvSpPr>
            <a:spLocks noGrp="1" noChangeArrowheads="1"/>
          </p:cNvSpPr>
          <p:nvPr>
            <p:ph type="title"/>
          </p:nvPr>
        </p:nvSpPr>
        <p:spPr>
          <a:xfrm>
            <a:off x="514350" y="274638"/>
            <a:ext cx="9258300" cy="881062"/>
          </a:xfrm>
        </p:spPr>
        <p:txBody>
          <a:bodyPr/>
          <a:lstStyle/>
          <a:p>
            <a:r>
              <a:rPr lang="ja-JP" altLang="en-US" dirty="0">
                <a:solidFill>
                  <a:srgbClr val="FFFF00"/>
                </a:solidFill>
              </a:rPr>
              <a:t>前立腺ラテント癌保有率</a:t>
            </a:r>
          </a:p>
        </p:txBody>
      </p:sp>
      <p:graphicFrame>
        <p:nvGraphicFramePr>
          <p:cNvPr id="358405" name="Group 5"/>
          <p:cNvGraphicFramePr>
            <a:graphicFrameLocks noGrp="1"/>
          </p:cNvGraphicFramePr>
          <p:nvPr>
            <p:ph type="tbl" idx="1"/>
          </p:nvPr>
        </p:nvGraphicFramePr>
        <p:xfrm>
          <a:off x="257175" y="6350000"/>
          <a:ext cx="9821863" cy="508000"/>
        </p:xfrm>
        <a:graphic>
          <a:graphicData uri="http://schemas.openxmlformats.org/drawingml/2006/table">
            <a:tbl>
              <a:tblPr/>
              <a:tblGrid>
                <a:gridCol w="9821863">
                  <a:extLst>
                    <a:ext uri="{9D8B030D-6E8A-4147-A177-3AD203B41FA5}">
                      <a16:colId xmlns:a16="http://schemas.microsoft.com/office/drawing/2014/main" val="20000"/>
                    </a:ext>
                  </a:extLst>
                </a:gridCol>
              </a:tblGrid>
              <a:tr h="508000">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1" lang="ja-JP" altLang="en-US" sz="1500" b="0" i="0" u="none" strike="noStrike" cap="none" normalizeH="0" baseline="0" dirty="0">
                          <a:ln>
                            <a:noFill/>
                          </a:ln>
                          <a:solidFill>
                            <a:schemeClr val="tx1"/>
                          </a:solidFill>
                          <a:effectLst/>
                          <a:latin typeface="ＭＳ Ｐゴシック" pitchFamily="50" charset="-128"/>
                          <a:ea typeface="ＭＳ Ｐゴシック" pitchFamily="50" charset="-128"/>
                        </a:rPr>
                        <a:t>和田鉄郎：最近の日本人の前立腺潜伏癌（ラテント癌）の臨床病理学的検討、日泌尿会誌、</a:t>
                      </a:r>
                      <a:r>
                        <a:rPr kumimoji="1" lang="en-US" altLang="ja-JP" sz="1500" b="0" i="0" u="none" strike="noStrike" cap="none" normalizeH="0" baseline="0" dirty="0">
                          <a:ln>
                            <a:noFill/>
                          </a:ln>
                          <a:solidFill>
                            <a:schemeClr val="tx1"/>
                          </a:solidFill>
                          <a:effectLst/>
                          <a:latin typeface="ＭＳ Ｐゴシック" pitchFamily="50" charset="-128"/>
                          <a:ea typeface="ＭＳ Ｐゴシック" pitchFamily="50" charset="-128"/>
                        </a:rPr>
                        <a:t>78</a:t>
                      </a:r>
                      <a:r>
                        <a:rPr kumimoji="1" lang="ja-JP" altLang="en-US" sz="1500" b="0" i="0" u="none" strike="noStrike" cap="none" normalizeH="0" baseline="0" dirty="0" err="1">
                          <a:ln>
                            <a:noFill/>
                          </a:ln>
                          <a:solidFill>
                            <a:schemeClr val="tx1"/>
                          </a:solidFill>
                          <a:effectLst/>
                          <a:latin typeface="ＭＳ Ｐゴシック" pitchFamily="50" charset="-128"/>
                          <a:ea typeface="ＭＳ Ｐゴシック" pitchFamily="50" charset="-128"/>
                        </a:rPr>
                        <a:t>、</a:t>
                      </a:r>
                      <a:r>
                        <a:rPr kumimoji="1" lang="en-US" altLang="ja-JP" sz="1500" b="0" i="0" u="none" strike="noStrike" cap="none" normalizeH="0" baseline="0" dirty="0">
                          <a:ln>
                            <a:noFill/>
                          </a:ln>
                          <a:solidFill>
                            <a:schemeClr val="tx1"/>
                          </a:solidFill>
                          <a:effectLst/>
                          <a:latin typeface="ＭＳ Ｐゴシック" pitchFamily="50" charset="-128"/>
                          <a:ea typeface="ＭＳ Ｐゴシック" pitchFamily="50" charset="-128"/>
                        </a:rPr>
                        <a:t>2065‐2070</a:t>
                      </a:r>
                      <a:r>
                        <a:rPr kumimoji="1" lang="ja-JP" altLang="en-US" sz="1500" b="0" i="0" u="none" strike="noStrike" cap="none" normalizeH="0" baseline="0" dirty="0" err="1">
                          <a:ln>
                            <a:noFill/>
                          </a:ln>
                          <a:solidFill>
                            <a:schemeClr val="tx1"/>
                          </a:solidFill>
                          <a:effectLst/>
                          <a:latin typeface="ＭＳ Ｐゴシック" pitchFamily="50" charset="-128"/>
                          <a:ea typeface="ＭＳ Ｐゴシック" pitchFamily="50" charset="-128"/>
                        </a:rPr>
                        <a:t>、</a:t>
                      </a:r>
                      <a:r>
                        <a:rPr kumimoji="1" lang="en-US" altLang="ja-JP" sz="1500" b="0" i="0" u="none" strike="noStrike" cap="none" normalizeH="0" baseline="0" dirty="0">
                          <a:ln>
                            <a:noFill/>
                          </a:ln>
                          <a:solidFill>
                            <a:schemeClr val="tx1"/>
                          </a:solidFill>
                          <a:effectLst/>
                          <a:latin typeface="ＭＳ Ｐゴシック" pitchFamily="50" charset="-128"/>
                          <a:ea typeface="ＭＳ Ｐゴシック" pitchFamily="50" charset="-128"/>
                        </a:rPr>
                        <a:t>1987</a:t>
                      </a:r>
                      <a:endParaRPr kumimoji="1" lang="en-US" altLang="ja-JP" sz="3200" b="0" i="0" u="none" strike="noStrike" cap="none" normalizeH="0" baseline="0" dirty="0">
                        <a:ln>
                          <a:noFill/>
                        </a:ln>
                        <a:solidFill>
                          <a:schemeClr val="tx1"/>
                        </a:solidFill>
                        <a:effectLst/>
                        <a:latin typeface="Times New Roman" pitchFamily="18" charset="0"/>
                        <a:ea typeface="ＭＳ Ｐゴシック" pitchFamily="50" charset="-128"/>
                      </a:endParaRPr>
                    </a:p>
                  </a:txBody>
                  <a:tcPr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58404" name="Text Box 4"/>
          <p:cNvSpPr txBox="1">
            <a:spLocks noChangeArrowheads="1"/>
          </p:cNvSpPr>
          <p:nvPr/>
        </p:nvSpPr>
        <p:spPr bwMode="auto">
          <a:xfrm>
            <a:off x="1751013" y="5999163"/>
            <a:ext cx="184150" cy="64135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ja-JP"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8FC9C335-D981-484B-A716-C904CC128EC6}"/>
              </a:ext>
            </a:extLst>
          </p:cNvPr>
          <p:cNvSpPr txBox="1"/>
          <p:nvPr/>
        </p:nvSpPr>
        <p:spPr>
          <a:xfrm>
            <a:off x="2823526" y="4579749"/>
            <a:ext cx="797013"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6.7%</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8" name="テキスト ボックス 7">
            <a:extLst>
              <a:ext uri="{FF2B5EF4-FFF2-40B4-BE49-F238E27FC236}">
                <a16:creationId xmlns:a16="http://schemas.microsoft.com/office/drawing/2014/main" id="{E09D545D-752D-4B54-82D2-9E59DEFF5A00}"/>
              </a:ext>
            </a:extLst>
          </p:cNvPr>
          <p:cNvSpPr txBox="1"/>
          <p:nvPr/>
        </p:nvSpPr>
        <p:spPr>
          <a:xfrm>
            <a:off x="4075001" y="4372382"/>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12.1%</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9" name="テキスト ボックス 8">
            <a:extLst>
              <a:ext uri="{FF2B5EF4-FFF2-40B4-BE49-F238E27FC236}">
                <a16:creationId xmlns:a16="http://schemas.microsoft.com/office/drawing/2014/main" id="{283C240F-03DB-441F-8D48-F8D7975CBAC4}"/>
              </a:ext>
            </a:extLst>
          </p:cNvPr>
          <p:cNvSpPr txBox="1"/>
          <p:nvPr/>
        </p:nvSpPr>
        <p:spPr>
          <a:xfrm>
            <a:off x="5459518" y="3613397"/>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21.7%</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10" name="テキスト ボックス 9">
            <a:extLst>
              <a:ext uri="{FF2B5EF4-FFF2-40B4-BE49-F238E27FC236}">
                <a16:creationId xmlns:a16="http://schemas.microsoft.com/office/drawing/2014/main" id="{17A73708-2B8A-4996-8E18-84661DECB7D8}"/>
              </a:ext>
            </a:extLst>
          </p:cNvPr>
          <p:cNvSpPr txBox="1"/>
          <p:nvPr/>
        </p:nvSpPr>
        <p:spPr>
          <a:xfrm>
            <a:off x="6867278" y="2622042"/>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34.7%</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11" name="テキスト ボックス 10">
            <a:extLst>
              <a:ext uri="{FF2B5EF4-FFF2-40B4-BE49-F238E27FC236}">
                <a16:creationId xmlns:a16="http://schemas.microsoft.com/office/drawing/2014/main" id="{7EC96FB1-C5A1-4C1A-BC7F-5CD31A3CFD70}"/>
              </a:ext>
            </a:extLst>
          </p:cNvPr>
          <p:cNvSpPr txBox="1"/>
          <p:nvPr/>
        </p:nvSpPr>
        <p:spPr>
          <a:xfrm>
            <a:off x="8259542" y="1400013"/>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50.0%</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339160"/>
            <a:ext cx="10533529" cy="3673403"/>
          </a:xfrm>
        </p:spPr>
        <p:txBody>
          <a:bodyPr>
            <a:normAutofit/>
          </a:bodyPr>
          <a:lstStyle/>
          <a:p>
            <a:pPr>
              <a:lnSpc>
                <a:spcPct val="10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実際</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178464161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4579" y="2038400"/>
            <a:ext cx="10037841" cy="2781200"/>
          </a:xfrm>
          <a:prstGeom prst="rect">
            <a:avLst/>
          </a:prstGeom>
        </p:spPr>
      </p:pic>
      <p:sp>
        <p:nvSpPr>
          <p:cNvPr id="2" name="タイトル 1"/>
          <p:cNvSpPr>
            <a:spLocks noGrp="1"/>
          </p:cNvSpPr>
          <p:nvPr>
            <p:ph type="title"/>
          </p:nvPr>
        </p:nvSpPr>
        <p:spPr/>
        <p:txBody>
          <a:bodyPr/>
          <a:lstStyle/>
          <a:p>
            <a:r>
              <a:rPr kumimoji="1" lang="ja-JP" altLang="en-US" dirty="0"/>
              <a:t>群馬県</a:t>
            </a:r>
          </a:p>
        </p:txBody>
      </p:sp>
      <p:sp>
        <p:nvSpPr>
          <p:cNvPr id="14" name="正方形/長方形 13"/>
          <p:cNvSpPr/>
          <p:nvPr/>
        </p:nvSpPr>
        <p:spPr>
          <a:xfrm>
            <a:off x="0" y="5358012"/>
            <a:ext cx="10287000" cy="92333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ＭＳ ゴシック" pitchFamily="49" charset="-128"/>
                <a:ea typeface="ＭＳ ゴシック" pitchFamily="49" charset="-128"/>
                <a:cs typeface="+mn-cs"/>
              </a:rPr>
              <a:t>山本巧、伊藤一人、大井勝、武智浩之、久保田裕、坂西理恵、黒川公平、鈴木和浩、山中英壽：前立腺がん集団検診における年齢階層別発見がんの臨床病理学的検討－受診年齢上限の設定について－、日本がん検診・診断学会誌、</a:t>
            </a:r>
            <a:r>
              <a:rPr kumimoji="1" lang="en-US" altLang="ja-JP" sz="1800" b="0" i="0" u="none" strike="noStrike" kern="1200" cap="none" spc="0" normalizeH="0" baseline="0" noProof="0" dirty="0">
                <a:ln>
                  <a:noFill/>
                </a:ln>
                <a:solidFill>
                  <a:prstClr val="white"/>
                </a:solidFill>
                <a:effectLst/>
                <a:uLnTx/>
                <a:uFillTx/>
                <a:latin typeface="ＭＳ ゴシック" pitchFamily="49" charset="-128"/>
                <a:ea typeface="ＭＳ ゴシック" pitchFamily="49" charset="-128"/>
                <a:cs typeface="+mn-cs"/>
              </a:rPr>
              <a:t>Vol10</a:t>
            </a:r>
            <a:r>
              <a:rPr kumimoji="1" lang="ja-JP" altLang="en-US" sz="1800" b="0" i="0" u="none" strike="noStrike" kern="1200" cap="none" spc="0" normalizeH="0" baseline="0" noProof="0" dirty="0" err="1">
                <a:ln>
                  <a:noFill/>
                </a:ln>
                <a:solidFill>
                  <a:prstClr val="white"/>
                </a:solidFill>
                <a:effectLst/>
                <a:uLnTx/>
                <a:uFillTx/>
                <a:latin typeface="ＭＳ ゴシック" pitchFamily="49" charset="-128"/>
                <a:ea typeface="ＭＳ ゴシック" pitchFamily="49" charset="-128"/>
                <a:cs typeface="+mn-cs"/>
              </a:rPr>
              <a:t>、</a:t>
            </a:r>
            <a:r>
              <a:rPr kumimoji="1" lang="en-US" altLang="ja-JP" sz="1800" b="0" i="0" u="none" strike="noStrike" kern="1200" cap="none" spc="0" normalizeH="0" baseline="0" noProof="0" dirty="0">
                <a:ln>
                  <a:noFill/>
                </a:ln>
                <a:solidFill>
                  <a:prstClr val="white"/>
                </a:solidFill>
                <a:effectLst/>
                <a:uLnTx/>
                <a:uFillTx/>
                <a:latin typeface="ＭＳ ゴシック" pitchFamily="49" charset="-128"/>
                <a:ea typeface="ＭＳ ゴシック" pitchFamily="49" charset="-128"/>
                <a:cs typeface="+mn-cs"/>
              </a:rPr>
              <a:t>118-122</a:t>
            </a:r>
            <a:r>
              <a:rPr kumimoji="1" lang="ja-JP" altLang="en-US" sz="1800" b="0" i="0" u="none" strike="noStrike" kern="1200" cap="none" spc="0" normalizeH="0" baseline="0" noProof="0" dirty="0" err="1">
                <a:ln>
                  <a:noFill/>
                </a:ln>
                <a:solidFill>
                  <a:prstClr val="white"/>
                </a:solidFill>
                <a:effectLst/>
                <a:uLnTx/>
                <a:uFillTx/>
                <a:latin typeface="ＭＳ ゴシック" pitchFamily="49" charset="-128"/>
                <a:ea typeface="ＭＳ ゴシック" pitchFamily="49" charset="-128"/>
                <a:cs typeface="+mn-cs"/>
              </a:rPr>
              <a:t>、</a:t>
            </a:r>
            <a:r>
              <a:rPr kumimoji="1" lang="en-US" altLang="ja-JP" sz="1800" b="0" i="0" u="none" strike="noStrike" kern="1200" cap="none" spc="0" normalizeH="0" baseline="0" noProof="0" dirty="0">
                <a:ln>
                  <a:noFill/>
                </a:ln>
                <a:solidFill>
                  <a:prstClr val="white"/>
                </a:solidFill>
                <a:effectLst/>
                <a:uLnTx/>
                <a:uFillTx/>
                <a:latin typeface="ＭＳ ゴシック" pitchFamily="49" charset="-128"/>
                <a:ea typeface="ＭＳ ゴシック" pitchFamily="49" charset="-128"/>
                <a:cs typeface="+mn-cs"/>
              </a:rPr>
              <a:t>2003 </a:t>
            </a:r>
          </a:p>
        </p:txBody>
      </p:sp>
      <p:sp>
        <p:nvSpPr>
          <p:cNvPr id="8" name="角丸四角形吹き出し 7"/>
          <p:cNvSpPr/>
          <p:nvPr/>
        </p:nvSpPr>
        <p:spPr bwMode="auto">
          <a:xfrm>
            <a:off x="6089904" y="292608"/>
            <a:ext cx="3968496" cy="1330436"/>
          </a:xfrm>
          <a:prstGeom prst="wedgeRoundRectCallout">
            <a:avLst/>
          </a:prstGeom>
          <a:solidFill>
            <a:srgbClr val="FFFF00">
              <a:alpha val="42000"/>
            </a:srgbClr>
          </a:solidFill>
          <a:ln w="9525" cap="flat" cmpd="sng" algn="ctr">
            <a:solidFill>
              <a:srgbClr val="FFFF0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生検数中の</a:t>
            </a:r>
            <a:endParaRPr kumimoji="1" lang="en-US" altLang="ja-JP"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ラテント癌予測数と</a:t>
            </a:r>
            <a:endParaRPr kumimoji="1" lang="en-US" altLang="ja-JP"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前立腺癌発見数が酷似</a:t>
            </a:r>
          </a:p>
        </p:txBody>
      </p:sp>
    </p:spTree>
    <p:extLst>
      <p:ext uri="{BB962C8B-B14F-4D97-AF65-F5344CB8AC3E}">
        <p14:creationId xmlns:p14="http://schemas.microsoft.com/office/powerpoint/2010/main" val="394847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高松市</a:t>
            </a:r>
          </a:p>
        </p:txBody>
      </p:sp>
      <p:sp>
        <p:nvSpPr>
          <p:cNvPr id="3" name="コンテンツ プレースホルダ 2"/>
          <p:cNvSpPr>
            <a:spLocks noGrp="1"/>
          </p:cNvSpPr>
          <p:nvPr>
            <p:ph idx="1"/>
          </p:nvPr>
        </p:nvSpPr>
        <p:spPr>
          <a:xfrm>
            <a:off x="228600" y="5345723"/>
            <a:ext cx="9821863" cy="1218590"/>
          </a:xfrm>
        </p:spPr>
        <p:txBody>
          <a:bodyPr/>
          <a:lstStyle/>
          <a:p>
            <a:r>
              <a:rPr lang="ja-JP" altLang="en-US" sz="2400" dirty="0"/>
              <a:t>　　　　　　　　　　　</a:t>
            </a:r>
            <a:r>
              <a:rPr lang="en-US" altLang="ja-JP" sz="2400" dirty="0"/>
              <a:t>※</a:t>
            </a:r>
            <a:r>
              <a:rPr lang="ja-JP" altLang="en-US" sz="2400" dirty="0"/>
              <a:t>精検＝生検とした</a:t>
            </a:r>
            <a:endParaRPr kumimoji="1" lang="en-US" altLang="ja-JP" sz="2400" dirty="0"/>
          </a:p>
          <a:p>
            <a:pPr marL="0" indent="0"/>
            <a:r>
              <a:rPr lang="ja-JP" altLang="en-US" sz="1800" dirty="0"/>
              <a:t>真弓研介、多田昌弘：高松市における大規模な前立腺がん検診についてー延べ</a:t>
            </a:r>
            <a:r>
              <a:rPr lang="en-US" altLang="ja-JP" sz="1800" dirty="0"/>
              <a:t>4</a:t>
            </a:r>
            <a:r>
              <a:rPr lang="ja-JP" altLang="en-US" sz="1800" dirty="0"/>
              <a:t>万</a:t>
            </a:r>
            <a:r>
              <a:rPr lang="en-US" altLang="ja-JP" sz="1800" dirty="0"/>
              <a:t>5</a:t>
            </a:r>
            <a:r>
              <a:rPr lang="ja-JP" altLang="en-US" sz="1800" dirty="0"/>
              <a:t>千人の</a:t>
            </a:r>
            <a:r>
              <a:rPr lang="en-US" altLang="ja-JP" sz="1800" dirty="0"/>
              <a:t>PSA</a:t>
            </a:r>
            <a:r>
              <a:rPr lang="ja-JP" altLang="en-US" sz="1800" dirty="0"/>
              <a:t>検査の結果と考察</a:t>
            </a:r>
            <a:r>
              <a:rPr lang="ja-JP" altLang="en-US" sz="1800" dirty="0" err="1"/>
              <a:t>ー、</a:t>
            </a:r>
            <a:r>
              <a:rPr lang="ja-JP" altLang="en-US" sz="1800" dirty="0"/>
              <a:t>泌尿器外科、</a:t>
            </a:r>
            <a:r>
              <a:rPr lang="en-US" altLang="ja-JP" sz="1800" dirty="0"/>
              <a:t>16</a:t>
            </a:r>
            <a:r>
              <a:rPr lang="ja-JP" altLang="en-US" sz="1800" dirty="0" err="1"/>
              <a:t>、</a:t>
            </a:r>
            <a:r>
              <a:rPr lang="en-US" altLang="ja-JP" sz="1800" dirty="0"/>
              <a:t>1011</a:t>
            </a:r>
            <a:r>
              <a:rPr lang="ja-JP" altLang="en-US" sz="1800" dirty="0"/>
              <a:t>－</a:t>
            </a:r>
            <a:r>
              <a:rPr lang="en-US" altLang="ja-JP" sz="1800" dirty="0"/>
              <a:t>1014</a:t>
            </a:r>
            <a:r>
              <a:rPr lang="ja-JP" altLang="en-US" sz="1800" dirty="0" err="1"/>
              <a:t>、</a:t>
            </a:r>
            <a:r>
              <a:rPr lang="en-US" altLang="ja-JP" sz="1800" dirty="0"/>
              <a:t>2003</a:t>
            </a:r>
          </a:p>
          <a:p>
            <a:endParaRPr kumimoji="1" lang="ja-JP" altLang="en-US" sz="2400" dirty="0"/>
          </a:p>
        </p:txBody>
      </p:sp>
      <p:pic>
        <p:nvPicPr>
          <p:cNvPr id="4" name="図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341" y="1841811"/>
            <a:ext cx="10036317" cy="3174378"/>
          </a:xfrm>
          <a:prstGeom prst="rect">
            <a:avLst/>
          </a:prstGeom>
        </p:spPr>
      </p:pic>
    </p:spTree>
    <p:extLst>
      <p:ext uri="{BB962C8B-B14F-4D97-AF65-F5344CB8AC3E}">
        <p14:creationId xmlns:p14="http://schemas.microsoft.com/office/powerpoint/2010/main" val="37746319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熊本赤十字</a:t>
            </a:r>
          </a:p>
        </p:txBody>
      </p:sp>
      <p:sp>
        <p:nvSpPr>
          <p:cNvPr id="5" name="コンテンツ プレースホルダ 2"/>
          <p:cNvSpPr txBox="1">
            <a:spLocks/>
          </p:cNvSpPr>
          <p:nvPr/>
        </p:nvSpPr>
        <p:spPr bwMode="auto">
          <a:xfrm>
            <a:off x="228600" y="5345723"/>
            <a:ext cx="9821863" cy="121859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C6D9F0"/>
              </a:buClr>
              <a:buSzPct val="50000"/>
              <a:buFont typeface="Monotype Sorts" pitchFamily="2" charset="2"/>
              <a:buNone/>
              <a:tabLst/>
              <a:defRPr/>
            </a:pPr>
            <a:r>
              <a:rPr kumimoji="1" lang="ja-JP" altLang="en-US" sz="2400" b="0" i="0" u="none" strike="noStrike" kern="0" cap="none" spc="0" normalizeH="0" baseline="0" noProof="0" dirty="0">
                <a:ln>
                  <a:noFill/>
                </a:ln>
                <a:solidFill>
                  <a:prstClr val="white"/>
                </a:solidFill>
                <a:effectLst/>
                <a:uLnTx/>
                <a:uFillTx/>
                <a:latin typeface="Arial"/>
                <a:ea typeface="ＭＳ Ｐゴシック"/>
                <a:cs typeface="+mn-cs"/>
              </a:rPr>
              <a:t>　　　　　　　　　　　</a:t>
            </a:r>
            <a:r>
              <a:rPr kumimoji="1" lang="en-US" altLang="ja-JP" sz="2400" b="0" i="0" u="none" strike="noStrike" kern="0" cap="none" spc="0" normalizeH="0" baseline="0" noProof="0" dirty="0">
                <a:ln>
                  <a:noFill/>
                </a:ln>
                <a:solidFill>
                  <a:prstClr val="white"/>
                </a:solidFill>
                <a:effectLst/>
                <a:uLnTx/>
                <a:uFillTx/>
                <a:latin typeface="Arial"/>
                <a:ea typeface="ＭＳ Ｐゴシック"/>
                <a:cs typeface="+mn-cs"/>
              </a:rPr>
              <a:t>※</a:t>
            </a:r>
            <a:r>
              <a:rPr kumimoji="1" lang="ja-JP" altLang="en-US" sz="2400" b="0" i="0" u="none" strike="noStrike" kern="0" cap="none" spc="0" normalizeH="0" baseline="0" noProof="0" dirty="0">
                <a:ln>
                  <a:noFill/>
                </a:ln>
                <a:solidFill>
                  <a:prstClr val="white"/>
                </a:solidFill>
                <a:effectLst/>
                <a:uLnTx/>
                <a:uFillTx/>
                <a:latin typeface="Arial"/>
                <a:ea typeface="ＭＳ Ｐゴシック"/>
                <a:cs typeface="+mn-cs"/>
              </a:rPr>
              <a:t>精検＝生検とした</a:t>
            </a:r>
            <a:endParaRPr kumimoji="1" lang="en-US" altLang="ja-JP" sz="2400" b="0" i="0" u="none" strike="noStrike" kern="0" cap="none" spc="0" normalizeH="0" baseline="0" noProof="0" dirty="0">
              <a:ln>
                <a:noFill/>
              </a:ln>
              <a:solidFill>
                <a:prstClr val="white"/>
              </a:solidFill>
              <a:effectLst/>
              <a:uLnTx/>
              <a:uFillTx/>
              <a:latin typeface="Arial"/>
              <a:ea typeface="ＭＳ Ｐゴシック"/>
              <a:cs typeface="+mn-cs"/>
            </a:endParaRPr>
          </a:p>
          <a:p>
            <a:pPr marL="0" marR="0" lvl="0" indent="0" algn="l" defTabSz="914400" rtl="0" eaLnBrk="1" fontAlgn="base" latinLnBrk="0" hangingPunct="1">
              <a:lnSpc>
                <a:spcPct val="100000"/>
              </a:lnSpc>
              <a:spcBef>
                <a:spcPct val="20000"/>
              </a:spcBef>
              <a:spcAft>
                <a:spcPct val="0"/>
              </a:spcAft>
              <a:buClr>
                <a:srgbClr val="C6D9F0"/>
              </a:buClr>
              <a:buSzPct val="50000"/>
              <a:buFontTx/>
              <a:buNone/>
              <a:tabLst/>
              <a:defRPr/>
            </a:pPr>
            <a:r>
              <a:rPr kumimoji="1" lang="ja-JP" altLang="en-US" sz="1800" b="0" i="0" u="none" strike="noStrike" kern="0" cap="none" spc="0" normalizeH="0" baseline="0" noProof="0" dirty="0">
                <a:ln>
                  <a:noFill/>
                </a:ln>
                <a:solidFill>
                  <a:prstClr val="white"/>
                </a:solidFill>
                <a:effectLst/>
                <a:uLnTx/>
                <a:uFillTx/>
                <a:latin typeface="Arial"/>
                <a:ea typeface="ＭＳ Ｐゴシック"/>
                <a:cs typeface="+mn-cs"/>
              </a:rPr>
              <a:t>三原修一：検診におけるインフォームド・コンセントと個人情報保護、泌尿器外科、</a:t>
            </a:r>
            <a:r>
              <a:rPr kumimoji="1" lang="en-US" altLang="ja-JP" sz="1800" b="0" i="0" u="none" strike="noStrike" kern="0" cap="none" spc="0" normalizeH="0" baseline="0" noProof="0" dirty="0">
                <a:ln>
                  <a:noFill/>
                </a:ln>
                <a:solidFill>
                  <a:prstClr val="white"/>
                </a:solidFill>
                <a:effectLst/>
                <a:uLnTx/>
                <a:uFillTx/>
                <a:latin typeface="Arial"/>
                <a:ea typeface="ＭＳ Ｐゴシック"/>
                <a:cs typeface="+mn-cs"/>
              </a:rPr>
              <a:t>16</a:t>
            </a:r>
            <a:r>
              <a:rPr kumimoji="1" lang="ja-JP" altLang="en-US" sz="1800" b="0" i="0" u="none" strike="noStrike" kern="0" cap="none" spc="0" normalizeH="0" baseline="0" noProof="0" dirty="0" err="1">
                <a:ln>
                  <a:noFill/>
                </a:ln>
                <a:solidFill>
                  <a:prstClr val="white"/>
                </a:solidFill>
                <a:effectLst/>
                <a:uLnTx/>
                <a:uFillTx/>
                <a:latin typeface="Arial"/>
                <a:ea typeface="ＭＳ Ｐゴシック"/>
                <a:cs typeface="+mn-cs"/>
              </a:rPr>
              <a:t>、</a:t>
            </a:r>
            <a:r>
              <a:rPr kumimoji="1" lang="en-US" altLang="ja-JP" sz="1800" b="0" i="0" u="none" strike="noStrike" kern="0" cap="none" spc="0" normalizeH="0" baseline="0" noProof="0" dirty="0">
                <a:ln>
                  <a:noFill/>
                </a:ln>
                <a:solidFill>
                  <a:prstClr val="white"/>
                </a:solidFill>
                <a:effectLst/>
                <a:uLnTx/>
                <a:uFillTx/>
                <a:latin typeface="Arial"/>
                <a:ea typeface="ＭＳ Ｐゴシック"/>
                <a:cs typeface="+mn-cs"/>
              </a:rPr>
              <a:t>934</a:t>
            </a:r>
            <a:r>
              <a:rPr kumimoji="1" lang="ja-JP" altLang="en-US" sz="1800" b="0" i="0" u="none" strike="noStrike" kern="0" cap="none" spc="0" normalizeH="0" baseline="0" noProof="0" dirty="0" err="1">
                <a:ln>
                  <a:noFill/>
                </a:ln>
                <a:solidFill>
                  <a:prstClr val="white"/>
                </a:solidFill>
                <a:effectLst/>
                <a:uLnTx/>
                <a:uFillTx/>
                <a:latin typeface="Arial"/>
                <a:ea typeface="ＭＳ Ｐゴシック"/>
                <a:cs typeface="+mn-cs"/>
              </a:rPr>
              <a:t>、</a:t>
            </a:r>
            <a:r>
              <a:rPr kumimoji="1" lang="en-US" altLang="ja-JP" sz="1800" b="0" i="0" u="none" strike="noStrike" kern="0" cap="none" spc="0" normalizeH="0" baseline="0" noProof="0" dirty="0">
                <a:ln>
                  <a:noFill/>
                </a:ln>
                <a:solidFill>
                  <a:prstClr val="white"/>
                </a:solidFill>
                <a:effectLst/>
                <a:uLnTx/>
                <a:uFillTx/>
                <a:latin typeface="Arial"/>
                <a:ea typeface="ＭＳ Ｐゴシック"/>
                <a:cs typeface="+mn-cs"/>
              </a:rPr>
              <a:t>2003</a:t>
            </a:r>
          </a:p>
          <a:p>
            <a:pPr marL="342900" marR="0" lvl="0" indent="-342900" algn="l" defTabSz="914400" rtl="0" eaLnBrk="1" fontAlgn="base" latinLnBrk="0" hangingPunct="1">
              <a:lnSpc>
                <a:spcPct val="100000"/>
              </a:lnSpc>
              <a:spcBef>
                <a:spcPct val="20000"/>
              </a:spcBef>
              <a:spcAft>
                <a:spcPct val="0"/>
              </a:spcAft>
              <a:buClr>
                <a:srgbClr val="C6D9F0"/>
              </a:buClr>
              <a:buSzPct val="50000"/>
              <a:buFont typeface="Monotype Sorts" pitchFamily="2" charset="2"/>
              <a:buNone/>
              <a:tabLst/>
              <a:defRPr/>
            </a:pPr>
            <a:endParaRPr kumimoji="1" lang="ja-JP" altLang="en-US" sz="2400" b="0" i="0" u="none" strike="noStrike" kern="0" cap="none" spc="0" normalizeH="0" baseline="0" noProof="0" dirty="0">
              <a:ln>
                <a:noFill/>
              </a:ln>
              <a:solidFill>
                <a:prstClr val="white"/>
              </a:solidFill>
              <a:effectLst/>
              <a:uLnTx/>
              <a:uFillTx/>
              <a:latin typeface="Arial"/>
              <a:ea typeface="ＭＳ Ｐゴシック"/>
              <a:cs typeface="+mn-cs"/>
            </a:endParaRPr>
          </a:p>
        </p:txBody>
      </p:sp>
      <p:pic>
        <p:nvPicPr>
          <p:cNvPr id="3" name="図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341" y="1841811"/>
            <a:ext cx="10036317" cy="3174378"/>
          </a:xfrm>
          <a:prstGeom prst="rect">
            <a:avLst/>
          </a:prstGeom>
        </p:spPr>
      </p:pic>
    </p:spTree>
    <p:extLst>
      <p:ext uri="{BB962C8B-B14F-4D97-AF65-F5344CB8AC3E}">
        <p14:creationId xmlns:p14="http://schemas.microsoft.com/office/powerpoint/2010/main" val="37890942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徳島市</a:t>
            </a:r>
            <a:endParaRPr kumimoji="1" lang="ja-JP" altLang="en-US" dirty="0"/>
          </a:p>
        </p:txBody>
      </p:sp>
      <p:sp>
        <p:nvSpPr>
          <p:cNvPr id="3" name="コンテンツ プレースホルダ 2"/>
          <p:cNvSpPr>
            <a:spLocks noGrp="1"/>
          </p:cNvSpPr>
          <p:nvPr>
            <p:ph idx="1"/>
          </p:nvPr>
        </p:nvSpPr>
        <p:spPr>
          <a:xfrm>
            <a:off x="228600" y="5303519"/>
            <a:ext cx="9821863" cy="1260793"/>
          </a:xfrm>
        </p:spPr>
        <p:txBody>
          <a:bodyPr/>
          <a:lstStyle/>
          <a:p>
            <a:r>
              <a:rPr lang="ja-JP" altLang="en-US" sz="1800" dirty="0"/>
              <a:t>金山博臣、香川征、宇都宮正登、川島周、武久一郎、岸谷晴雄、横関秀明：徳島市前立腺がん検診について　第一報：平成</a:t>
            </a:r>
            <a:r>
              <a:rPr lang="en-US" altLang="ja-JP" sz="1800" dirty="0"/>
              <a:t>13</a:t>
            </a:r>
            <a:r>
              <a:rPr lang="ja-JP" altLang="en-US" sz="1800" dirty="0"/>
              <a:t>年度初年度の結果に対する解析、日泌尿会誌、</a:t>
            </a:r>
            <a:r>
              <a:rPr lang="en-US" altLang="ja-JP" sz="1800" dirty="0"/>
              <a:t>95</a:t>
            </a:r>
            <a:r>
              <a:rPr lang="ja-JP" altLang="en-US" sz="1800" dirty="0" err="1"/>
              <a:t>、</a:t>
            </a:r>
            <a:r>
              <a:rPr lang="en-US" altLang="ja-JP" sz="1800" dirty="0"/>
              <a:t>596-603</a:t>
            </a:r>
            <a:r>
              <a:rPr lang="ja-JP" altLang="en-US" sz="1800" dirty="0" err="1"/>
              <a:t>、</a:t>
            </a:r>
            <a:r>
              <a:rPr lang="en-US" altLang="ja-JP" sz="1800" dirty="0"/>
              <a:t>2004 </a:t>
            </a:r>
          </a:p>
          <a:p>
            <a:endParaRPr kumimoji="1" lang="ja-JP" altLang="en-US" sz="1800" dirty="0"/>
          </a:p>
        </p:txBody>
      </p:sp>
      <p:pic>
        <p:nvPicPr>
          <p:cNvPr id="4" name="図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341" y="2038400"/>
            <a:ext cx="10036317" cy="2781200"/>
          </a:xfrm>
          <a:prstGeom prst="rect">
            <a:avLst/>
          </a:prstGeom>
        </p:spPr>
      </p:pic>
    </p:spTree>
    <p:extLst>
      <p:ext uri="{BB962C8B-B14F-4D97-AF65-F5344CB8AC3E}">
        <p14:creationId xmlns:p14="http://schemas.microsoft.com/office/powerpoint/2010/main" val="699610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広島県備北地区</a:t>
            </a:r>
            <a:endParaRPr kumimoji="1" lang="ja-JP" altLang="en-US" dirty="0"/>
          </a:p>
        </p:txBody>
      </p:sp>
      <p:sp>
        <p:nvSpPr>
          <p:cNvPr id="3" name="コンテンツ プレースホルダ 2"/>
          <p:cNvSpPr>
            <a:spLocks noGrp="1"/>
          </p:cNvSpPr>
          <p:nvPr>
            <p:ph idx="1"/>
          </p:nvPr>
        </p:nvSpPr>
        <p:spPr>
          <a:xfrm>
            <a:off x="228600" y="5289451"/>
            <a:ext cx="9821863" cy="1274861"/>
          </a:xfrm>
        </p:spPr>
        <p:txBody>
          <a:bodyPr/>
          <a:lstStyle/>
          <a:p>
            <a:r>
              <a:rPr lang="ja-JP" altLang="en-US" sz="1800" dirty="0"/>
              <a:t>亭島淳、松原昭郎、吉野干城、長谷川泰久、石光広、安本博晃、碓井亞、小林加直、丸山聡、大原慎也、岩佐嗣夫、田中学、西本憲治：広島県備北地区における前立腺癌検診－</a:t>
            </a:r>
            <a:r>
              <a:rPr lang="en-US" altLang="ja-JP" sz="1800" dirty="0"/>
              <a:t>3</a:t>
            </a:r>
            <a:r>
              <a:rPr lang="ja-JP" altLang="en-US" sz="1800" dirty="0"/>
              <a:t>年間の検討－、西日泌尿、</a:t>
            </a:r>
            <a:r>
              <a:rPr lang="en-US" altLang="ja-JP" sz="1800" dirty="0"/>
              <a:t>68,527-532</a:t>
            </a:r>
            <a:r>
              <a:rPr lang="ja-JP" altLang="en-US" sz="1800" dirty="0" err="1"/>
              <a:t>、</a:t>
            </a:r>
            <a:r>
              <a:rPr lang="en-US" altLang="ja-JP" sz="1800" dirty="0"/>
              <a:t>2006</a:t>
            </a:r>
            <a:endParaRPr kumimoji="1" lang="ja-JP" altLang="en-US" sz="1800" dirty="0"/>
          </a:p>
        </p:txBody>
      </p:sp>
      <p:pic>
        <p:nvPicPr>
          <p:cNvPr id="4" name="図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341" y="2038400"/>
            <a:ext cx="10036317" cy="2781200"/>
          </a:xfrm>
          <a:prstGeom prst="rect">
            <a:avLst/>
          </a:prstGeom>
        </p:spPr>
      </p:pic>
    </p:spTree>
    <p:extLst>
      <p:ext uri="{BB962C8B-B14F-4D97-AF65-F5344CB8AC3E}">
        <p14:creationId xmlns:p14="http://schemas.microsoft.com/office/powerpoint/2010/main" val="27243917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高知県越知町</a:t>
            </a:r>
            <a:endParaRPr kumimoji="1" lang="ja-JP" altLang="en-US" dirty="0"/>
          </a:p>
        </p:txBody>
      </p:sp>
      <p:sp>
        <p:nvSpPr>
          <p:cNvPr id="3" name="コンテンツ プレースホルダ 2"/>
          <p:cNvSpPr>
            <a:spLocks noGrp="1"/>
          </p:cNvSpPr>
          <p:nvPr>
            <p:ph idx="1"/>
          </p:nvPr>
        </p:nvSpPr>
        <p:spPr>
          <a:xfrm>
            <a:off x="228600" y="5852159"/>
            <a:ext cx="9821863" cy="712153"/>
          </a:xfrm>
        </p:spPr>
        <p:txBody>
          <a:bodyPr/>
          <a:lstStyle/>
          <a:p>
            <a:r>
              <a:rPr lang="ja-JP" altLang="en-US" sz="1800" dirty="0"/>
              <a:t>北島清彰、樫尾智賀夫：高知県越知町における前立腺癌スクリーニング、泌尿器外科、</a:t>
            </a:r>
            <a:r>
              <a:rPr lang="en-US" altLang="ja-JP" sz="1800" dirty="0"/>
              <a:t>18</a:t>
            </a:r>
            <a:r>
              <a:rPr lang="ja-JP" altLang="en-US" sz="1800" dirty="0" err="1"/>
              <a:t>、</a:t>
            </a:r>
            <a:r>
              <a:rPr lang="en-US" altLang="ja-JP" sz="1800" dirty="0"/>
              <a:t>1005-1007</a:t>
            </a:r>
            <a:r>
              <a:rPr lang="ja-JP" altLang="en-US" sz="1800" dirty="0" err="1"/>
              <a:t>、</a:t>
            </a:r>
            <a:r>
              <a:rPr lang="en-US" altLang="ja-JP" sz="1800" dirty="0"/>
              <a:t>2005</a:t>
            </a:r>
          </a:p>
          <a:p>
            <a:endParaRPr kumimoji="1" lang="ja-JP" altLang="en-US" sz="1800" dirty="0"/>
          </a:p>
        </p:txBody>
      </p:sp>
      <p:pic>
        <p:nvPicPr>
          <p:cNvPr id="4" name="図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341" y="2038400"/>
            <a:ext cx="10036317" cy="2781200"/>
          </a:xfrm>
          <a:prstGeom prst="rect">
            <a:avLst/>
          </a:prstGeom>
        </p:spPr>
      </p:pic>
    </p:spTree>
    <p:extLst>
      <p:ext uri="{BB962C8B-B14F-4D97-AF65-F5344CB8AC3E}">
        <p14:creationId xmlns:p14="http://schemas.microsoft.com/office/powerpoint/2010/main" val="2763020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341" y="1646746"/>
            <a:ext cx="10036317" cy="3564508"/>
          </a:xfrm>
          <a:prstGeom prst="rect">
            <a:avLst/>
          </a:prstGeom>
        </p:spPr>
      </p:pic>
      <p:sp>
        <p:nvSpPr>
          <p:cNvPr id="2" name="タイトル 1"/>
          <p:cNvSpPr>
            <a:spLocks noGrp="1"/>
          </p:cNvSpPr>
          <p:nvPr>
            <p:ph type="title"/>
          </p:nvPr>
        </p:nvSpPr>
        <p:spPr/>
        <p:txBody>
          <a:bodyPr/>
          <a:lstStyle/>
          <a:p>
            <a:r>
              <a:rPr kumimoji="1" lang="ja-JP" altLang="en-US" dirty="0"/>
              <a:t>集計結果</a:t>
            </a:r>
          </a:p>
        </p:txBody>
      </p:sp>
      <p:sp>
        <p:nvSpPr>
          <p:cNvPr id="7" name="角丸四角形吹き出し 6"/>
          <p:cNvSpPr/>
          <p:nvPr/>
        </p:nvSpPr>
        <p:spPr bwMode="auto">
          <a:xfrm>
            <a:off x="6089904" y="292608"/>
            <a:ext cx="3968496" cy="1330436"/>
          </a:xfrm>
          <a:prstGeom prst="wedgeRoundRectCallout">
            <a:avLst/>
          </a:prstGeom>
          <a:solidFill>
            <a:srgbClr val="FFFF00">
              <a:alpha val="42000"/>
            </a:srgbClr>
          </a:solidFill>
          <a:ln w="9525" cap="flat" cmpd="sng" algn="ctr">
            <a:solidFill>
              <a:srgbClr val="FFFF0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生検数中の</a:t>
            </a:r>
            <a:endParaRPr kumimoji="1" lang="en-US" altLang="ja-JP"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ラテント癌予測数と</a:t>
            </a:r>
            <a:endParaRPr kumimoji="1" lang="en-US" altLang="ja-JP"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前立腺癌発見数が酷似</a:t>
            </a:r>
          </a:p>
        </p:txBody>
      </p:sp>
    </p:spTree>
    <p:extLst>
      <p:ext uri="{BB962C8B-B14F-4D97-AF65-F5344CB8AC3E}">
        <p14:creationId xmlns:p14="http://schemas.microsoft.com/office/powerpoint/2010/main" val="180204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385474" name="Rectangle 2"/>
          <p:cNvSpPr>
            <a:spLocks noGrp="1" noChangeArrowheads="1"/>
          </p:cNvSpPr>
          <p:nvPr>
            <p:ph type="title"/>
          </p:nvPr>
        </p:nvSpPr>
        <p:spPr>
          <a:xfrm>
            <a:off x="0" y="963612"/>
            <a:ext cx="10287000" cy="4930775"/>
          </a:xfrm>
        </p:spPr>
        <p:txBody>
          <a:bodyPr/>
          <a:lstStyle/>
          <a:p>
            <a:r>
              <a:rPr lang="ja-JP" altLang="en-US" sz="6600" dirty="0">
                <a:solidFill>
                  <a:srgbClr val="CCFF33"/>
                </a:solidFill>
                <a:effectLst>
                  <a:outerShdw blurRad="38100" dist="38100" dir="2700000" algn="tl">
                    <a:srgbClr val="000000">
                      <a:alpha val="43137"/>
                    </a:srgbClr>
                  </a:outerShdw>
                </a:effectLst>
              </a:rPr>
              <a:t>発見されている癌が</a:t>
            </a:r>
            <a:br>
              <a:rPr lang="en-US" altLang="ja-JP" sz="6600" dirty="0">
                <a:solidFill>
                  <a:srgbClr val="CCFF33"/>
                </a:solidFill>
                <a:effectLst>
                  <a:outerShdw blurRad="38100" dist="38100" dir="2700000" algn="tl">
                    <a:srgbClr val="000000">
                      <a:alpha val="43137"/>
                    </a:srgbClr>
                  </a:outerShdw>
                </a:effectLst>
              </a:rPr>
            </a:br>
            <a:br>
              <a:rPr lang="en-US" altLang="ja-JP" sz="6600" dirty="0">
                <a:solidFill>
                  <a:srgbClr val="CCFF33"/>
                </a:solidFill>
                <a:effectLst>
                  <a:outerShdw blurRad="38100" dist="38100" dir="2700000" algn="tl">
                    <a:srgbClr val="000000">
                      <a:alpha val="43137"/>
                    </a:srgbClr>
                  </a:outerShdw>
                </a:effectLst>
              </a:rPr>
            </a:br>
            <a:r>
              <a:rPr lang="ja-JP" altLang="en-US" sz="6600" dirty="0">
                <a:solidFill>
                  <a:srgbClr val="CCFF33"/>
                </a:solidFill>
                <a:effectLst>
                  <a:outerShdw blurRad="38100" dist="38100" dir="2700000" algn="tl">
                    <a:srgbClr val="000000">
                      <a:alpha val="43137"/>
                    </a:srgbClr>
                  </a:outerShdw>
                </a:effectLst>
              </a:rPr>
              <a:t>ラテント癌率と同一！！！</a:t>
            </a:r>
          </a:p>
        </p:txBody>
      </p:sp>
    </p:spTree>
    <p:extLst>
      <p:ext uri="{BB962C8B-B14F-4D97-AF65-F5344CB8AC3E}">
        <p14:creationId xmlns:p14="http://schemas.microsoft.com/office/powerpoint/2010/main" val="276995456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50000">
              <a:schemeClr val="accent5">
                <a:lumMod val="90000"/>
              </a:schemeClr>
            </a:gs>
            <a:gs pos="100000">
              <a:schemeClr val="accent5"/>
            </a:gs>
          </a:gsLst>
          <a:lin ang="2700000" scaled="1"/>
          <a:tileRect/>
        </a:gra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50889" y="2665730"/>
            <a:ext cx="9815512" cy="1143000"/>
          </a:xfrm>
        </p:spPr>
        <p:txBody>
          <a:bodyPr/>
          <a:lstStyle/>
          <a:p>
            <a:pPr>
              <a:lnSpc>
                <a:spcPct val="150000"/>
              </a:lnSpc>
            </a:pPr>
            <a:r>
              <a:rPr lang="ja-JP" altLang="en-US" sz="6600" dirty="0">
                <a:solidFill>
                  <a:srgbClr val="C00000"/>
                </a:solidFill>
                <a:effectLst>
                  <a:outerShdw blurRad="38100" dist="38100" dir="2700000" algn="tl">
                    <a:srgbClr val="000000">
                      <a:alpha val="43137"/>
                    </a:srgbClr>
                  </a:outerShdw>
                </a:effectLst>
              </a:rPr>
              <a:t>スクリーニングの基本</a:t>
            </a:r>
            <a:br>
              <a:rPr lang="en-US" altLang="ja-JP" sz="6600" dirty="0">
                <a:solidFill>
                  <a:srgbClr val="C00000"/>
                </a:solidFill>
                <a:effectLst>
                  <a:outerShdw blurRad="38100" dist="38100" dir="2700000" algn="tl">
                    <a:srgbClr val="000000">
                      <a:alpha val="43137"/>
                    </a:srgbClr>
                  </a:outerShdw>
                </a:effectLst>
              </a:rPr>
            </a:br>
            <a:r>
              <a:rPr lang="en-US" altLang="ja-JP" sz="6600" dirty="0">
                <a:solidFill>
                  <a:srgbClr val="C00000"/>
                </a:solidFill>
                <a:effectLst>
                  <a:outerShdw blurRad="38100" dist="38100" dir="2700000" algn="tl">
                    <a:srgbClr val="000000">
                      <a:alpha val="43137"/>
                    </a:srgbClr>
                  </a:outerShdw>
                </a:effectLst>
              </a:rPr>
              <a:t>PSA</a:t>
            </a:r>
            <a:r>
              <a:rPr lang="ja-JP" altLang="en-US" sz="6600" dirty="0">
                <a:solidFill>
                  <a:srgbClr val="C00000"/>
                </a:solidFill>
                <a:effectLst>
                  <a:outerShdw blurRad="38100" dist="38100" dir="2700000" algn="tl">
                    <a:srgbClr val="000000">
                      <a:alpha val="43137"/>
                    </a:srgbClr>
                  </a:outerShdw>
                </a:effectLst>
              </a:rPr>
              <a:t>の</a:t>
            </a:r>
            <a:br>
              <a:rPr lang="en-US" altLang="ja-JP" sz="6600" dirty="0">
                <a:solidFill>
                  <a:srgbClr val="C00000"/>
                </a:solidFill>
                <a:effectLst>
                  <a:outerShdw blurRad="38100" dist="38100" dir="2700000" algn="tl">
                    <a:srgbClr val="000000">
                      <a:alpha val="43137"/>
                    </a:srgbClr>
                  </a:outerShdw>
                </a:effectLst>
              </a:rPr>
            </a:br>
            <a:r>
              <a:rPr lang="ja-JP" altLang="en-US" sz="6600" dirty="0">
                <a:solidFill>
                  <a:srgbClr val="C00000"/>
                </a:solidFill>
                <a:effectLst>
                  <a:outerShdw blurRad="38100" dist="38100" dir="2700000" algn="tl">
                    <a:srgbClr val="000000">
                      <a:alpha val="43137"/>
                    </a:srgbClr>
                  </a:outerShdw>
                </a:effectLst>
              </a:rPr>
              <a:t>「感度」と「特異度」の検証</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感度、特異度とは？</a:t>
            </a:r>
            <a:endParaRPr kumimoji="1" lang="ja-JP" altLang="en-US" dirty="0"/>
          </a:p>
        </p:txBody>
      </p:sp>
      <p:graphicFrame>
        <p:nvGraphicFramePr>
          <p:cNvPr id="7" name="表 6"/>
          <p:cNvGraphicFramePr>
            <a:graphicFrameLocks noGrp="1"/>
          </p:cNvGraphicFramePr>
          <p:nvPr/>
        </p:nvGraphicFramePr>
        <p:xfrm>
          <a:off x="1041009" y="1364566"/>
          <a:ext cx="8257736" cy="4937760"/>
        </p:xfrm>
        <a:graphic>
          <a:graphicData uri="http://schemas.openxmlformats.org/drawingml/2006/table">
            <a:tbl>
              <a:tblPr>
                <a:tableStyleId>{5940675A-B579-460E-94D1-54222C63F5DA}</a:tableStyleId>
              </a:tblPr>
              <a:tblGrid>
                <a:gridCol w="2312165">
                  <a:extLst>
                    <a:ext uri="{9D8B030D-6E8A-4147-A177-3AD203B41FA5}">
                      <a16:colId xmlns:a16="http://schemas.microsoft.com/office/drawing/2014/main" val="20000"/>
                    </a:ext>
                  </a:extLst>
                </a:gridCol>
                <a:gridCol w="1981857">
                  <a:extLst>
                    <a:ext uri="{9D8B030D-6E8A-4147-A177-3AD203B41FA5}">
                      <a16:colId xmlns:a16="http://schemas.microsoft.com/office/drawing/2014/main" val="20001"/>
                    </a:ext>
                  </a:extLst>
                </a:gridCol>
                <a:gridCol w="1981857">
                  <a:extLst>
                    <a:ext uri="{9D8B030D-6E8A-4147-A177-3AD203B41FA5}">
                      <a16:colId xmlns:a16="http://schemas.microsoft.com/office/drawing/2014/main" val="20002"/>
                    </a:ext>
                  </a:extLst>
                </a:gridCol>
                <a:gridCol w="1981857">
                  <a:extLst>
                    <a:ext uri="{9D8B030D-6E8A-4147-A177-3AD203B41FA5}">
                      <a16:colId xmlns:a16="http://schemas.microsoft.com/office/drawing/2014/main" val="20003"/>
                    </a:ext>
                  </a:extLst>
                </a:gridCol>
              </a:tblGrid>
              <a:tr h="822960">
                <a:tc rowSpan="2" gridSpan="2">
                  <a:txBody>
                    <a:bodyPr/>
                    <a:lstStyle/>
                    <a:p>
                      <a:pPr algn="ctr" fontAlgn="ctr"/>
                      <a:r>
                        <a:rPr lang="ja-JP" altLang="en-US" sz="3200" u="none" strike="noStrike" dirty="0"/>
                        <a:t>　</a:t>
                      </a:r>
                      <a:endParaRPr lang="ja-JP" altLang="en-US" sz="3200" b="0" i="0" u="none" strike="noStrike" dirty="0">
                        <a:solidFill>
                          <a:schemeClr val="tx1"/>
                        </a:solidFill>
                        <a:latin typeface="ＭＳ Ｐゴシック"/>
                      </a:endParaRPr>
                    </a:p>
                  </a:txBody>
                  <a:tcPr marL="0" marR="0" marT="0" marB="0" anchor="ctr"/>
                </a:tc>
                <a:tc rowSpan="2" hMerge="1">
                  <a:txBody>
                    <a:bodyPr/>
                    <a:lstStyle/>
                    <a:p>
                      <a:endParaRPr kumimoji="1" lang="ja-JP" altLang="en-US"/>
                    </a:p>
                  </a:txBody>
                  <a:tcPr/>
                </a:tc>
                <a:tc gridSpan="2">
                  <a:txBody>
                    <a:bodyPr/>
                    <a:lstStyle/>
                    <a:p>
                      <a:pPr algn="ctr" fontAlgn="ctr"/>
                      <a:r>
                        <a:rPr lang="ja-JP" altLang="en-US" sz="3200" u="none" strike="noStrike" dirty="0"/>
                        <a:t>前立腺がん</a:t>
                      </a:r>
                      <a:endParaRPr lang="ja-JP" alt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822960">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3200" u="none" strike="noStrike"/>
                        <a:t>あり</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ja-JP" altLang="en-US" sz="3200" u="none" strike="noStrike"/>
                        <a:t>なし</a:t>
                      </a:r>
                      <a:endParaRPr lang="ja-JP" altLang="en-US" sz="32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822960">
                <a:tc rowSpan="2">
                  <a:txBody>
                    <a:bodyPr/>
                    <a:lstStyle/>
                    <a:p>
                      <a:pPr algn="ctr" fontAlgn="ctr"/>
                      <a:r>
                        <a:rPr lang="en-US" sz="3200" u="none" strike="noStrike" dirty="0"/>
                        <a:t>PSA</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陽性</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en-US" sz="3200" u="none" strike="noStrike"/>
                        <a:t>a</a:t>
                      </a:r>
                      <a:endParaRPr lang="en-US" sz="3200" b="0" i="0" u="none" strike="noStrike">
                        <a:solidFill>
                          <a:schemeClr val="tx1"/>
                        </a:solidFill>
                        <a:latin typeface="ＭＳ Ｐゴシック"/>
                      </a:endParaRPr>
                    </a:p>
                  </a:txBody>
                  <a:tcPr marL="0" marR="0" marT="0" marB="0" anchor="ctr"/>
                </a:tc>
                <a:tc>
                  <a:txBody>
                    <a:bodyPr/>
                    <a:lstStyle/>
                    <a:p>
                      <a:pPr algn="ctr" fontAlgn="ctr"/>
                      <a:r>
                        <a:rPr lang="en-US" sz="3200" u="none" strike="noStrike"/>
                        <a:t>b</a:t>
                      </a:r>
                      <a:endParaRPr lang="en-US" sz="32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2"/>
                  </a:ext>
                </a:extLst>
              </a:tr>
              <a:tr h="822960">
                <a:tc vMerge="1">
                  <a:txBody>
                    <a:bodyPr/>
                    <a:lstStyle/>
                    <a:p>
                      <a:endParaRPr kumimoji="1" lang="ja-JP" altLang="en-US"/>
                    </a:p>
                  </a:txBody>
                  <a:tcPr/>
                </a:tc>
                <a:tc>
                  <a:txBody>
                    <a:bodyPr/>
                    <a:lstStyle/>
                    <a:p>
                      <a:pPr algn="ctr" fontAlgn="ctr"/>
                      <a:r>
                        <a:rPr lang="ja-JP" altLang="en-US" sz="3200" u="none" strike="noStrike"/>
                        <a:t>陰性</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en-US" sz="3200" u="none" strike="noStrike"/>
                        <a:t>c</a:t>
                      </a:r>
                      <a:endParaRPr lang="en-US" sz="3200" b="0" i="0" u="none" strike="noStrike">
                        <a:solidFill>
                          <a:schemeClr val="tx1"/>
                        </a:solidFill>
                        <a:latin typeface="ＭＳ Ｐゴシック"/>
                      </a:endParaRPr>
                    </a:p>
                  </a:txBody>
                  <a:tcPr marL="0" marR="0" marT="0" marB="0" anchor="ctr"/>
                </a:tc>
                <a:tc>
                  <a:txBody>
                    <a:bodyPr/>
                    <a:lstStyle/>
                    <a:p>
                      <a:pPr algn="ctr" fontAlgn="ctr"/>
                      <a:r>
                        <a:rPr lang="en-US" sz="3200" u="none" strike="noStrike"/>
                        <a:t>d</a:t>
                      </a:r>
                      <a:endParaRPr lang="en-US" sz="32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3"/>
                  </a:ext>
                </a:extLst>
              </a:tr>
              <a:tr h="822960">
                <a:tc gridSpan="4">
                  <a:txBody>
                    <a:bodyPr/>
                    <a:lstStyle/>
                    <a:p>
                      <a:pPr algn="ctr" fontAlgn="ctr"/>
                      <a:r>
                        <a:rPr lang="ja-JP" altLang="en-US" sz="3200" u="none" strike="noStrike" dirty="0"/>
                        <a:t>感度 </a:t>
                      </a:r>
                      <a:r>
                        <a:rPr lang="en-US" sz="3200" u="none" strike="noStrike" dirty="0" err="1"/>
                        <a:t>sensitivity＝a</a:t>
                      </a:r>
                      <a:r>
                        <a:rPr lang="en-US" sz="3200" u="none" strike="noStrike" dirty="0"/>
                        <a:t>/(</a:t>
                      </a:r>
                      <a:r>
                        <a:rPr lang="en-US" sz="3200" u="none" strike="noStrike" dirty="0" err="1"/>
                        <a:t>a＋c</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822960">
                <a:tc gridSpan="4">
                  <a:txBody>
                    <a:bodyPr/>
                    <a:lstStyle/>
                    <a:p>
                      <a:pPr algn="ctr" fontAlgn="ctr"/>
                      <a:r>
                        <a:rPr lang="ja-JP" altLang="en-US" sz="3200" u="none" strike="noStrike" dirty="0"/>
                        <a:t>特異度 </a:t>
                      </a:r>
                      <a:r>
                        <a:rPr lang="en-US" sz="3200" u="none" strike="noStrike" dirty="0" err="1"/>
                        <a:t>specificity＝d</a:t>
                      </a:r>
                      <a:r>
                        <a:rPr lang="en-US" sz="3200" u="none" strike="noStrike" dirty="0"/>
                        <a:t>/(</a:t>
                      </a:r>
                      <a:r>
                        <a:rPr lang="en-US" sz="3200" u="none" strike="noStrike" dirty="0" err="1"/>
                        <a:t>b＋d</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4" name="正方形/長方形 3"/>
          <p:cNvSpPr/>
          <p:nvPr/>
        </p:nvSpPr>
        <p:spPr bwMode="auto">
          <a:xfrm>
            <a:off x="1448474" y="4839037"/>
            <a:ext cx="7388029" cy="542167"/>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 name="正方形/長方形 4"/>
          <p:cNvSpPr/>
          <p:nvPr/>
        </p:nvSpPr>
        <p:spPr bwMode="auto">
          <a:xfrm>
            <a:off x="1440382" y="5672516"/>
            <a:ext cx="7388029" cy="542167"/>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2000"/>
                                        <p:tgtEl>
                                          <p:spTgt spid="5"/>
                                        </p:tgtEl>
                                      </p:cBhvr>
                                    </p:animEffect>
                                    <p:set>
                                      <p:cBhvr>
                                        <p:cTn id="12"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感度、特異度とは？</a:t>
            </a:r>
            <a:endParaRPr kumimoji="1" lang="ja-JP" altLang="en-US" dirty="0"/>
          </a:p>
        </p:txBody>
      </p:sp>
      <p:graphicFrame>
        <p:nvGraphicFramePr>
          <p:cNvPr id="7" name="表 6"/>
          <p:cNvGraphicFramePr>
            <a:graphicFrameLocks noGrp="1"/>
          </p:cNvGraphicFramePr>
          <p:nvPr/>
        </p:nvGraphicFramePr>
        <p:xfrm>
          <a:off x="1041009" y="1364566"/>
          <a:ext cx="8257736" cy="4937760"/>
        </p:xfrm>
        <a:graphic>
          <a:graphicData uri="http://schemas.openxmlformats.org/drawingml/2006/table">
            <a:tbl>
              <a:tblPr>
                <a:tableStyleId>{5940675A-B579-460E-94D1-54222C63F5DA}</a:tableStyleId>
              </a:tblPr>
              <a:tblGrid>
                <a:gridCol w="2312165">
                  <a:extLst>
                    <a:ext uri="{9D8B030D-6E8A-4147-A177-3AD203B41FA5}">
                      <a16:colId xmlns:a16="http://schemas.microsoft.com/office/drawing/2014/main" val="20000"/>
                    </a:ext>
                  </a:extLst>
                </a:gridCol>
                <a:gridCol w="1981857">
                  <a:extLst>
                    <a:ext uri="{9D8B030D-6E8A-4147-A177-3AD203B41FA5}">
                      <a16:colId xmlns:a16="http://schemas.microsoft.com/office/drawing/2014/main" val="20001"/>
                    </a:ext>
                  </a:extLst>
                </a:gridCol>
                <a:gridCol w="1981857">
                  <a:extLst>
                    <a:ext uri="{9D8B030D-6E8A-4147-A177-3AD203B41FA5}">
                      <a16:colId xmlns:a16="http://schemas.microsoft.com/office/drawing/2014/main" val="20002"/>
                    </a:ext>
                  </a:extLst>
                </a:gridCol>
                <a:gridCol w="1981857">
                  <a:extLst>
                    <a:ext uri="{9D8B030D-6E8A-4147-A177-3AD203B41FA5}">
                      <a16:colId xmlns:a16="http://schemas.microsoft.com/office/drawing/2014/main" val="20003"/>
                    </a:ext>
                  </a:extLst>
                </a:gridCol>
              </a:tblGrid>
              <a:tr h="822960">
                <a:tc rowSpan="2" gridSpan="2">
                  <a:txBody>
                    <a:bodyPr/>
                    <a:lstStyle/>
                    <a:p>
                      <a:pPr algn="ctr" fontAlgn="ctr"/>
                      <a:r>
                        <a:rPr lang="ja-JP" altLang="en-US" sz="3200" u="none" strike="noStrike" dirty="0"/>
                        <a:t>　</a:t>
                      </a:r>
                      <a:endParaRPr lang="ja-JP" altLang="en-US" sz="3200" b="0" i="0" u="none" strike="noStrike" dirty="0">
                        <a:solidFill>
                          <a:schemeClr val="tx1"/>
                        </a:solidFill>
                        <a:latin typeface="ＭＳ Ｐゴシック"/>
                      </a:endParaRPr>
                    </a:p>
                  </a:txBody>
                  <a:tcPr marL="0" marR="0" marT="0" marB="0" anchor="ctr"/>
                </a:tc>
                <a:tc rowSpan="2" hMerge="1">
                  <a:txBody>
                    <a:bodyPr/>
                    <a:lstStyle/>
                    <a:p>
                      <a:endParaRPr kumimoji="1" lang="ja-JP" altLang="en-US"/>
                    </a:p>
                  </a:txBody>
                  <a:tcPr/>
                </a:tc>
                <a:tc gridSpan="2">
                  <a:txBody>
                    <a:bodyPr/>
                    <a:lstStyle/>
                    <a:p>
                      <a:pPr algn="ctr" fontAlgn="ctr"/>
                      <a:r>
                        <a:rPr lang="ja-JP" altLang="en-US" sz="3200" u="none" strike="noStrike" dirty="0"/>
                        <a:t>前立腺がん</a:t>
                      </a:r>
                      <a:endParaRPr lang="ja-JP" alt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822960">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3200" u="none" strike="noStrike"/>
                        <a:t>あり</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ja-JP" altLang="en-US" sz="3200" u="none" strike="noStrike"/>
                        <a:t>なし</a:t>
                      </a:r>
                      <a:endParaRPr lang="ja-JP" altLang="en-US" sz="32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822960">
                <a:tc rowSpan="2">
                  <a:txBody>
                    <a:bodyPr/>
                    <a:lstStyle/>
                    <a:p>
                      <a:pPr algn="ctr" fontAlgn="ctr"/>
                      <a:r>
                        <a:rPr lang="en-US" sz="3200" u="none" strike="noStrike" dirty="0"/>
                        <a:t>PSA</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陽性</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en-US" sz="3200" u="none" strike="noStrike"/>
                        <a:t>a</a:t>
                      </a:r>
                      <a:endParaRPr lang="en-US" sz="3200" b="0" i="0" u="none" strike="noStrike">
                        <a:solidFill>
                          <a:schemeClr val="tx1"/>
                        </a:solidFill>
                        <a:latin typeface="ＭＳ Ｐゴシック"/>
                      </a:endParaRPr>
                    </a:p>
                  </a:txBody>
                  <a:tcPr marL="0" marR="0" marT="0" marB="0" anchor="ctr"/>
                </a:tc>
                <a:tc>
                  <a:txBody>
                    <a:bodyPr/>
                    <a:lstStyle/>
                    <a:p>
                      <a:pPr algn="ctr" fontAlgn="ctr"/>
                      <a:r>
                        <a:rPr lang="en-US" sz="3200" u="none" strike="noStrike"/>
                        <a:t>b</a:t>
                      </a:r>
                      <a:endParaRPr lang="en-US" sz="32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2"/>
                  </a:ext>
                </a:extLst>
              </a:tr>
              <a:tr h="822960">
                <a:tc vMerge="1">
                  <a:txBody>
                    <a:bodyPr/>
                    <a:lstStyle/>
                    <a:p>
                      <a:endParaRPr kumimoji="1" lang="ja-JP" altLang="en-US"/>
                    </a:p>
                  </a:txBody>
                  <a:tcPr/>
                </a:tc>
                <a:tc>
                  <a:txBody>
                    <a:bodyPr/>
                    <a:lstStyle/>
                    <a:p>
                      <a:pPr algn="ctr" fontAlgn="ctr"/>
                      <a:r>
                        <a:rPr lang="ja-JP" altLang="en-US" sz="3200" u="none" strike="noStrike" dirty="0">
                          <a:solidFill>
                            <a:srgbClr val="FF99FF"/>
                          </a:solidFill>
                        </a:rPr>
                        <a:t>陰性</a:t>
                      </a:r>
                      <a:endParaRPr lang="ja-JP" altLang="en-US" sz="3200" b="0" i="0" u="none" strike="noStrike" dirty="0">
                        <a:solidFill>
                          <a:srgbClr val="FF99FF"/>
                        </a:solidFill>
                        <a:latin typeface="ＭＳ Ｐゴシック"/>
                      </a:endParaRPr>
                    </a:p>
                  </a:txBody>
                  <a:tcPr marL="0" marR="0" marT="0" marB="0" anchor="ctr"/>
                </a:tc>
                <a:tc>
                  <a:txBody>
                    <a:bodyPr/>
                    <a:lstStyle/>
                    <a:p>
                      <a:pPr algn="ctr" fontAlgn="ctr"/>
                      <a:r>
                        <a:rPr lang="en-US" sz="3200" u="none" strike="noStrike" dirty="0">
                          <a:solidFill>
                            <a:srgbClr val="FF99FF"/>
                          </a:solidFill>
                        </a:rPr>
                        <a:t>c</a:t>
                      </a:r>
                      <a:endParaRPr lang="en-US" sz="3200" b="0" i="0" u="none" strike="noStrike" dirty="0">
                        <a:solidFill>
                          <a:srgbClr val="FF99FF"/>
                        </a:solidFill>
                        <a:latin typeface="ＭＳ Ｐゴシック"/>
                      </a:endParaRPr>
                    </a:p>
                  </a:txBody>
                  <a:tcPr marL="0" marR="0" marT="0" marB="0" anchor="ctr"/>
                </a:tc>
                <a:tc>
                  <a:txBody>
                    <a:bodyPr/>
                    <a:lstStyle/>
                    <a:p>
                      <a:pPr algn="ctr" fontAlgn="ctr"/>
                      <a:r>
                        <a:rPr lang="en-US" sz="3200" u="none" strike="noStrike" dirty="0">
                          <a:solidFill>
                            <a:srgbClr val="FF99FF"/>
                          </a:solidFill>
                        </a:rPr>
                        <a:t>d</a:t>
                      </a:r>
                      <a:endParaRPr lang="en-US" sz="3200" b="0" i="0" u="none" strike="noStrike" dirty="0">
                        <a:solidFill>
                          <a:srgbClr val="FF99FF"/>
                        </a:solidFill>
                        <a:latin typeface="ＭＳ Ｐゴシック"/>
                      </a:endParaRPr>
                    </a:p>
                  </a:txBody>
                  <a:tcPr marL="0" marR="0" marT="0" marB="0" anchor="ctr"/>
                </a:tc>
                <a:extLst>
                  <a:ext uri="{0D108BD9-81ED-4DB2-BD59-A6C34878D82A}">
                    <a16:rowId xmlns:a16="http://schemas.microsoft.com/office/drawing/2014/main" val="10003"/>
                  </a:ext>
                </a:extLst>
              </a:tr>
              <a:tr h="822960">
                <a:tc gridSpan="4">
                  <a:txBody>
                    <a:bodyPr/>
                    <a:lstStyle/>
                    <a:p>
                      <a:pPr algn="ctr" fontAlgn="ctr"/>
                      <a:r>
                        <a:rPr lang="ja-JP" altLang="en-US" sz="3200" u="none" strike="noStrike" dirty="0"/>
                        <a:t>感度 </a:t>
                      </a:r>
                      <a:r>
                        <a:rPr lang="en-US" sz="3200" u="none" strike="noStrike" dirty="0" err="1"/>
                        <a:t>sensitivity＝a</a:t>
                      </a:r>
                      <a:r>
                        <a:rPr lang="en-US" sz="3200" u="none" strike="noStrike" dirty="0"/>
                        <a:t>/(</a:t>
                      </a:r>
                      <a:r>
                        <a:rPr lang="en-US" sz="3200" u="none" strike="noStrike" dirty="0" err="1"/>
                        <a:t>a＋c</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822960">
                <a:tc gridSpan="4">
                  <a:txBody>
                    <a:bodyPr/>
                    <a:lstStyle/>
                    <a:p>
                      <a:pPr algn="ctr" fontAlgn="ctr"/>
                      <a:r>
                        <a:rPr lang="ja-JP" altLang="en-US" sz="3200" u="none" strike="noStrike" dirty="0"/>
                        <a:t>特異度 </a:t>
                      </a:r>
                      <a:r>
                        <a:rPr lang="en-US" sz="3200" u="none" strike="noStrike" dirty="0" err="1"/>
                        <a:t>specificity＝d</a:t>
                      </a:r>
                      <a:r>
                        <a:rPr lang="en-US" sz="3200" u="none" strike="noStrike" dirty="0"/>
                        <a:t>/(</a:t>
                      </a:r>
                      <a:r>
                        <a:rPr lang="en-US" sz="3200" u="none" strike="noStrike" dirty="0" err="1"/>
                        <a:t>b＋d</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5" name="角丸四角形吹き出し 4"/>
          <p:cNvSpPr/>
          <p:nvPr/>
        </p:nvSpPr>
        <p:spPr bwMode="auto">
          <a:xfrm>
            <a:off x="0" y="1472894"/>
            <a:ext cx="5573863" cy="1058021"/>
          </a:xfrm>
          <a:prstGeom prst="wedgeRoundRectCallout">
            <a:avLst>
              <a:gd name="adj1" fmla="val 36736"/>
              <a:gd name="adj2" fmla="val 164111"/>
              <a:gd name="adj3" fmla="val 16667"/>
            </a:avLst>
          </a:prstGeom>
          <a:solidFill>
            <a:srgbClr val="FFCCFF">
              <a:alpha val="49000"/>
            </a:srgbClr>
          </a:solidFill>
          <a:ln w="34925"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PSA</a:t>
            </a:r>
            <a:r>
              <a:rPr kumimoji="1" lang="ja-JP" alt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陰性で</a:t>
            </a:r>
            <a:endPar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前立腺がんの有無の検証が重要</a:t>
            </a:r>
          </a:p>
        </p:txBody>
      </p:sp>
      <p:sp>
        <p:nvSpPr>
          <p:cNvPr id="8" name="円/楕円 7"/>
          <p:cNvSpPr/>
          <p:nvPr/>
        </p:nvSpPr>
        <p:spPr bwMode="auto">
          <a:xfrm>
            <a:off x="3390314" y="3840480"/>
            <a:ext cx="5852160" cy="815926"/>
          </a:xfrm>
          <a:prstGeom prst="ellipse">
            <a:avLst/>
          </a:prstGeom>
          <a:noFill/>
          <a:ln w="31750" cap="flat" cmpd="sng" algn="ctr">
            <a:solidFill>
              <a:srgbClr val="FF99FF"/>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690258187"/>
              </p:ext>
            </p:extLst>
          </p:nvPr>
        </p:nvGraphicFramePr>
        <p:xfrm>
          <a:off x="1041009" y="1364566"/>
          <a:ext cx="8257736" cy="4937760"/>
        </p:xfrm>
        <a:graphic>
          <a:graphicData uri="http://schemas.openxmlformats.org/drawingml/2006/table">
            <a:tbl>
              <a:tblPr>
                <a:tableStyleId>{5940675A-B579-460E-94D1-54222C63F5DA}</a:tableStyleId>
              </a:tblPr>
              <a:tblGrid>
                <a:gridCol w="2312165">
                  <a:extLst>
                    <a:ext uri="{9D8B030D-6E8A-4147-A177-3AD203B41FA5}">
                      <a16:colId xmlns:a16="http://schemas.microsoft.com/office/drawing/2014/main" val="20000"/>
                    </a:ext>
                  </a:extLst>
                </a:gridCol>
                <a:gridCol w="1981857">
                  <a:extLst>
                    <a:ext uri="{9D8B030D-6E8A-4147-A177-3AD203B41FA5}">
                      <a16:colId xmlns:a16="http://schemas.microsoft.com/office/drawing/2014/main" val="20001"/>
                    </a:ext>
                  </a:extLst>
                </a:gridCol>
                <a:gridCol w="1981857">
                  <a:extLst>
                    <a:ext uri="{9D8B030D-6E8A-4147-A177-3AD203B41FA5}">
                      <a16:colId xmlns:a16="http://schemas.microsoft.com/office/drawing/2014/main" val="20002"/>
                    </a:ext>
                  </a:extLst>
                </a:gridCol>
                <a:gridCol w="1981857">
                  <a:extLst>
                    <a:ext uri="{9D8B030D-6E8A-4147-A177-3AD203B41FA5}">
                      <a16:colId xmlns:a16="http://schemas.microsoft.com/office/drawing/2014/main" val="20003"/>
                    </a:ext>
                  </a:extLst>
                </a:gridCol>
              </a:tblGrid>
              <a:tr h="822960">
                <a:tc rowSpan="2" gridSpan="2">
                  <a:txBody>
                    <a:bodyPr/>
                    <a:lstStyle/>
                    <a:p>
                      <a:pPr algn="ctr" fontAlgn="ctr"/>
                      <a:r>
                        <a:rPr lang="ja-JP" altLang="en-US" sz="3200" u="none" strike="noStrike" dirty="0"/>
                        <a:t>　</a:t>
                      </a:r>
                      <a:endParaRPr lang="ja-JP" altLang="en-US" sz="3200" b="0" i="0" u="none" strike="noStrike" dirty="0">
                        <a:solidFill>
                          <a:schemeClr val="tx1"/>
                        </a:solidFill>
                        <a:latin typeface="ＭＳ Ｐゴシック"/>
                      </a:endParaRPr>
                    </a:p>
                  </a:txBody>
                  <a:tcPr marL="0" marR="0" marT="0" marB="0" anchor="ctr"/>
                </a:tc>
                <a:tc rowSpan="2" hMerge="1">
                  <a:txBody>
                    <a:bodyPr/>
                    <a:lstStyle/>
                    <a:p>
                      <a:endParaRPr kumimoji="1" lang="ja-JP" altLang="en-US"/>
                    </a:p>
                  </a:txBody>
                  <a:tcPr/>
                </a:tc>
                <a:tc gridSpan="2">
                  <a:txBody>
                    <a:bodyPr/>
                    <a:lstStyle/>
                    <a:p>
                      <a:pPr algn="ctr" fontAlgn="ctr"/>
                      <a:r>
                        <a:rPr lang="ja-JP" altLang="en-US" sz="3200" u="none" strike="noStrike" dirty="0"/>
                        <a:t>前立腺がん</a:t>
                      </a:r>
                      <a:endParaRPr lang="ja-JP" alt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822960">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3200" u="none" strike="noStrike"/>
                        <a:t>あり</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ja-JP" altLang="en-US" sz="3200" u="none" strike="noStrike"/>
                        <a:t>なし</a:t>
                      </a:r>
                      <a:endParaRPr lang="ja-JP" altLang="en-US" sz="32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822960">
                <a:tc rowSpan="2">
                  <a:txBody>
                    <a:bodyPr/>
                    <a:lstStyle/>
                    <a:p>
                      <a:pPr algn="ctr" fontAlgn="ctr"/>
                      <a:r>
                        <a:rPr lang="en-US" sz="3200" u="none" strike="noStrike" dirty="0"/>
                        <a:t>PSA</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陽性</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en-US" altLang="ja-JP" sz="3200" u="none" strike="noStrike" dirty="0"/>
                        <a:t>100</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0</a:t>
                      </a:r>
                      <a:endParaRPr lang="en-US"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2"/>
                  </a:ext>
                </a:extLst>
              </a:tr>
              <a:tr h="822960">
                <a:tc vMerge="1">
                  <a:txBody>
                    <a:bodyPr/>
                    <a:lstStyle/>
                    <a:p>
                      <a:endParaRPr kumimoji="1" lang="ja-JP" altLang="en-US"/>
                    </a:p>
                  </a:txBody>
                  <a:tcPr/>
                </a:tc>
                <a:tc>
                  <a:txBody>
                    <a:bodyPr/>
                    <a:lstStyle/>
                    <a:p>
                      <a:pPr algn="ctr" fontAlgn="ctr"/>
                      <a:r>
                        <a:rPr lang="ja-JP" altLang="en-US" sz="3200" u="none" strike="noStrike" dirty="0">
                          <a:solidFill>
                            <a:srgbClr val="FF99FF"/>
                          </a:solidFill>
                        </a:rPr>
                        <a:t>陰性</a:t>
                      </a:r>
                      <a:endParaRPr lang="ja-JP" altLang="en-US" sz="3200" b="0" i="0" u="none" strike="noStrike" dirty="0">
                        <a:solidFill>
                          <a:srgbClr val="FF99FF"/>
                        </a:solidFill>
                        <a:latin typeface="ＭＳ Ｐゴシック"/>
                      </a:endParaRPr>
                    </a:p>
                  </a:txBody>
                  <a:tcPr marL="0" marR="0" marT="0" marB="0" anchor="ctr"/>
                </a:tc>
                <a:tc>
                  <a:txBody>
                    <a:bodyPr/>
                    <a:lstStyle/>
                    <a:p>
                      <a:pPr algn="ctr" fontAlgn="ctr"/>
                      <a:r>
                        <a:rPr lang="en-US" altLang="ja-JP" sz="3200" u="none" strike="noStrike" dirty="0">
                          <a:solidFill>
                            <a:srgbClr val="FF99FF"/>
                          </a:solidFill>
                        </a:rPr>
                        <a:t>0</a:t>
                      </a:r>
                      <a:endParaRPr lang="en-US" sz="3200" b="0" i="0" u="none" strike="noStrike" dirty="0">
                        <a:solidFill>
                          <a:srgbClr val="FF99FF"/>
                        </a:solidFill>
                        <a:latin typeface="ＭＳ Ｐゴシック"/>
                      </a:endParaRPr>
                    </a:p>
                  </a:txBody>
                  <a:tcPr marL="0" marR="0" marT="0" marB="0" anchor="ctr"/>
                </a:tc>
                <a:tc>
                  <a:txBody>
                    <a:bodyPr/>
                    <a:lstStyle/>
                    <a:p>
                      <a:pPr algn="ctr" fontAlgn="ctr"/>
                      <a:r>
                        <a:rPr lang="en-US" altLang="ja-JP" sz="3200" u="none" strike="noStrike" dirty="0">
                          <a:solidFill>
                            <a:srgbClr val="FF99FF"/>
                          </a:solidFill>
                        </a:rPr>
                        <a:t>100</a:t>
                      </a:r>
                      <a:endParaRPr lang="en-US" sz="3200" b="0" i="0" u="none" strike="noStrike" dirty="0">
                        <a:solidFill>
                          <a:srgbClr val="FF99FF"/>
                        </a:solidFill>
                        <a:latin typeface="ＭＳ Ｐゴシック"/>
                      </a:endParaRPr>
                    </a:p>
                  </a:txBody>
                  <a:tcPr marL="0" marR="0" marT="0" marB="0" anchor="ctr"/>
                </a:tc>
                <a:extLst>
                  <a:ext uri="{0D108BD9-81ED-4DB2-BD59-A6C34878D82A}">
                    <a16:rowId xmlns:a16="http://schemas.microsoft.com/office/drawing/2014/main" val="10003"/>
                  </a:ext>
                </a:extLst>
              </a:tr>
              <a:tr h="822960">
                <a:tc gridSpan="4">
                  <a:txBody>
                    <a:bodyPr/>
                    <a:lstStyle/>
                    <a:p>
                      <a:pPr algn="ctr" fontAlgn="ctr"/>
                      <a:r>
                        <a:rPr lang="ja-JP" altLang="en-US" sz="3200" u="none" strike="noStrike" dirty="0"/>
                        <a:t>感度 </a:t>
                      </a:r>
                      <a:r>
                        <a:rPr lang="en-US" sz="3200" u="none" strike="noStrike" dirty="0" err="1"/>
                        <a:t>sensitivity＝a</a:t>
                      </a:r>
                      <a:r>
                        <a:rPr lang="en-US" sz="3200" u="none" strike="noStrike" dirty="0"/>
                        <a:t>/(</a:t>
                      </a:r>
                      <a:r>
                        <a:rPr lang="en-US" sz="3200" u="none" strike="noStrike" dirty="0" err="1"/>
                        <a:t>a＋c</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822960">
                <a:tc gridSpan="4">
                  <a:txBody>
                    <a:bodyPr/>
                    <a:lstStyle/>
                    <a:p>
                      <a:pPr algn="ctr" fontAlgn="ctr"/>
                      <a:r>
                        <a:rPr lang="ja-JP" altLang="en-US" sz="3200" u="none" strike="noStrike" dirty="0"/>
                        <a:t>特異度 </a:t>
                      </a:r>
                      <a:r>
                        <a:rPr lang="en-US" sz="3200" u="none" strike="noStrike" dirty="0" err="1"/>
                        <a:t>specificity＝d</a:t>
                      </a:r>
                      <a:r>
                        <a:rPr lang="en-US" sz="3200" u="none" strike="noStrike" dirty="0"/>
                        <a:t>/(</a:t>
                      </a:r>
                      <a:r>
                        <a:rPr lang="en-US" sz="3200" u="none" strike="noStrike" dirty="0" err="1"/>
                        <a:t>b＋d</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6" name="タイトル 1"/>
          <p:cNvSpPr txBox="1">
            <a:spLocks/>
          </p:cNvSpPr>
          <p:nvPr/>
        </p:nvSpPr>
        <p:spPr bwMode="auto">
          <a:xfrm>
            <a:off x="781775"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rgbClr val="FFFF00"/>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eaLnBrk="1" hangingPunct="1"/>
            <a:r>
              <a:rPr lang="ja-JP" altLang="en-US" kern="0">
                <a:effectLst/>
              </a:rPr>
              <a:t>感度、特異度の理想は？</a:t>
            </a:r>
            <a:endParaRPr lang="ja-JP" altLang="en-US" kern="0" dirty="0">
              <a:effectLst/>
            </a:endParaRPr>
          </a:p>
        </p:txBody>
      </p:sp>
    </p:spTree>
    <p:extLst>
      <p:ext uri="{BB962C8B-B14F-4D97-AF65-F5344CB8AC3E}">
        <p14:creationId xmlns:p14="http://schemas.microsoft.com/office/powerpoint/2010/main" val="119901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50000">
              <a:schemeClr val="accent5">
                <a:lumMod val="90000"/>
              </a:schemeClr>
            </a:gs>
            <a:gs pos="100000">
              <a:schemeClr val="accent5"/>
            </a:gs>
          </a:gsLst>
          <a:lin ang="2700000" scaled="1"/>
          <a:tileRect/>
        </a:gra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2857500"/>
            <a:ext cx="10287000" cy="1143000"/>
          </a:xfrm>
        </p:spPr>
        <p:txBody>
          <a:bodyPr/>
          <a:lstStyle/>
          <a:p>
            <a:r>
              <a:rPr lang="en-US" altLang="ja-JP" sz="4800" dirty="0">
                <a:solidFill>
                  <a:srgbClr val="C00000"/>
                </a:solidFill>
                <a:effectLst>
                  <a:outerShdw blurRad="38100" dist="38100" dir="2700000" algn="tl">
                    <a:srgbClr val="000000">
                      <a:alpha val="43137"/>
                    </a:srgbClr>
                  </a:outerShdw>
                </a:effectLst>
              </a:rPr>
              <a:t>PSA</a:t>
            </a:r>
            <a:r>
              <a:rPr lang="ja-JP" altLang="en-US" sz="4800" dirty="0">
                <a:solidFill>
                  <a:srgbClr val="C00000"/>
                </a:solidFill>
                <a:effectLst>
                  <a:outerShdw blurRad="38100" dist="38100" dir="2700000" algn="tl">
                    <a:srgbClr val="000000">
                      <a:alpha val="43137"/>
                    </a:srgbClr>
                  </a:outerShdw>
                </a:effectLst>
              </a:rPr>
              <a:t>の感度、特異度を</a:t>
            </a:r>
            <a:br>
              <a:rPr lang="en-US" altLang="ja-JP" sz="4800" dirty="0">
                <a:solidFill>
                  <a:srgbClr val="C00000"/>
                </a:solidFill>
                <a:effectLst>
                  <a:outerShdw blurRad="38100" dist="38100" dir="2700000" algn="tl">
                    <a:srgbClr val="000000">
                      <a:alpha val="43137"/>
                    </a:srgbClr>
                  </a:outerShdw>
                </a:effectLst>
              </a:rPr>
            </a:br>
            <a:br>
              <a:rPr lang="en-US" altLang="ja-JP" sz="4800" dirty="0">
                <a:solidFill>
                  <a:srgbClr val="C00000"/>
                </a:solidFill>
                <a:effectLst>
                  <a:outerShdw blurRad="38100" dist="38100" dir="2700000" algn="tl">
                    <a:srgbClr val="000000">
                      <a:alpha val="43137"/>
                    </a:srgbClr>
                  </a:outerShdw>
                </a:effectLst>
              </a:rPr>
            </a:br>
            <a:r>
              <a:rPr lang="ja-JP" altLang="en-US" sz="4800" dirty="0">
                <a:solidFill>
                  <a:srgbClr val="C00000"/>
                </a:solidFill>
                <a:effectLst>
                  <a:outerShdw blurRad="38100" dist="38100" dir="2700000" algn="tl">
                    <a:srgbClr val="000000">
                      <a:alpha val="43137"/>
                    </a:srgbClr>
                  </a:outerShdw>
                </a:effectLst>
              </a:rPr>
              <a:t>検証した論文が権威ある雑誌</a:t>
            </a:r>
            <a:br>
              <a:rPr lang="en-US" altLang="ja-JP" sz="4800" dirty="0">
                <a:solidFill>
                  <a:srgbClr val="C00000"/>
                </a:solidFill>
                <a:effectLst>
                  <a:outerShdw blurRad="38100" dist="38100" dir="2700000" algn="tl">
                    <a:srgbClr val="000000">
                      <a:alpha val="43137"/>
                    </a:srgbClr>
                  </a:outerShdw>
                </a:effectLst>
              </a:rPr>
            </a:br>
            <a:br>
              <a:rPr lang="en-US" altLang="ja-JP" sz="4800" dirty="0">
                <a:solidFill>
                  <a:srgbClr val="C00000"/>
                </a:solidFill>
                <a:effectLst>
                  <a:outerShdw blurRad="38100" dist="38100" dir="2700000" algn="tl">
                    <a:srgbClr val="000000">
                      <a:alpha val="43137"/>
                    </a:srgbClr>
                  </a:outerShdw>
                </a:effectLst>
              </a:rPr>
            </a:br>
            <a:r>
              <a:rPr lang="ja-JP" altLang="en-US" sz="4800" dirty="0">
                <a:solidFill>
                  <a:srgbClr val="C00000"/>
                </a:solidFill>
                <a:effectLst>
                  <a:outerShdw blurRad="38100" dist="38100" dir="2700000" algn="tl">
                    <a:srgbClr val="000000">
                      <a:alpha val="43137"/>
                    </a:srgbClr>
                  </a:outerShdw>
                </a:effectLst>
              </a:rPr>
              <a:t>ＪＡＭＡ</a:t>
            </a:r>
            <a:r>
              <a:rPr lang="ja-JP" altLang="en-US" sz="3200" dirty="0">
                <a:solidFill>
                  <a:srgbClr val="C00000"/>
                </a:solidFill>
                <a:effectLst>
                  <a:outerShdw blurRad="38100" dist="38100" dir="2700000" algn="tl">
                    <a:srgbClr val="000000">
                      <a:alpha val="43137"/>
                    </a:srgbClr>
                  </a:outerShdw>
                </a:effectLst>
              </a:rPr>
              <a:t>（</a:t>
            </a:r>
            <a:r>
              <a:rPr lang="en-US" altLang="ja-JP" sz="3200" dirty="0">
                <a:solidFill>
                  <a:srgbClr val="C00000"/>
                </a:solidFill>
                <a:effectLst>
                  <a:outerShdw blurRad="38100" dist="38100" dir="2700000" algn="tl">
                    <a:srgbClr val="000000">
                      <a:alpha val="43137"/>
                    </a:srgbClr>
                  </a:outerShdw>
                </a:effectLst>
              </a:rPr>
              <a:t>The Journal of the American Medical Association</a:t>
            </a:r>
            <a:r>
              <a:rPr lang="ja-JP" altLang="en-US" sz="3200" dirty="0">
                <a:solidFill>
                  <a:srgbClr val="C00000"/>
                </a:solidFill>
                <a:effectLst>
                  <a:outerShdw blurRad="38100" dist="38100" dir="2700000" algn="tl">
                    <a:srgbClr val="000000">
                      <a:alpha val="43137"/>
                    </a:srgbClr>
                  </a:outerShdw>
                </a:effectLst>
              </a:rPr>
              <a:t>）</a:t>
            </a:r>
            <a:r>
              <a:rPr lang="ja-JP" altLang="en-US" sz="4800" dirty="0">
                <a:solidFill>
                  <a:srgbClr val="C00000"/>
                </a:solidFill>
                <a:effectLst>
                  <a:outerShdw blurRad="38100" dist="38100" dir="2700000" algn="tl">
                    <a:srgbClr val="000000">
                      <a:alpha val="43137"/>
                    </a:srgbClr>
                  </a:outerShdw>
                </a:effectLst>
              </a:rPr>
              <a:t>に</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コンテンツ プレースホルダ 2"/>
          <p:cNvSpPr txBox="1">
            <a:spLocks/>
          </p:cNvSpPr>
          <p:nvPr/>
        </p:nvSpPr>
        <p:spPr bwMode="auto">
          <a:xfrm>
            <a:off x="1017639" y="3523402"/>
            <a:ext cx="5162973" cy="1376513"/>
          </a:xfrm>
          <a:prstGeom prst="rect">
            <a:avLst/>
          </a:prstGeom>
          <a:noFill/>
          <a:ln>
            <a:solidFill>
              <a:srgbClr val="FF99FF"/>
            </a:solidFill>
          </a:ln>
        </p:spPr>
        <p:txBody>
          <a:bodyPr vert="horz" wrap="squar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rPr>
              <a:t>5,587</a:t>
            </a:r>
            <a:r>
              <a:rPr kumimoji="1" lang="ja-JP" altLang="en-US" sz="2000" b="0" i="0" u="none" strike="noStrike" kern="0" cap="none" spc="0" normalizeH="0" baseline="0" noProof="0" dirty="0">
                <a:ln>
                  <a:noFill/>
                </a:ln>
                <a:solidFill>
                  <a:srgbClr val="FF99FF"/>
                </a:solidFill>
                <a:effectLst/>
                <a:uLnTx/>
                <a:uFillTx/>
                <a:latin typeface="ＭＳ Ｐゴシック"/>
                <a:ea typeface="ＭＳ Ｐゴシック"/>
                <a:cs typeface="+mn-cs"/>
              </a:rPr>
              <a:t>人（</a:t>
            </a:r>
            <a:r>
              <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rPr>
              <a:t>65.2</a:t>
            </a:r>
            <a:r>
              <a:rPr kumimoji="1" lang="ja-JP" altLang="en-US" sz="2000" b="0" i="0" u="none" strike="noStrike" kern="0" cap="none" spc="0" normalizeH="0" baseline="0" noProof="0" dirty="0">
                <a:ln>
                  <a:noFill/>
                </a:ln>
                <a:solidFill>
                  <a:srgbClr val="FF99FF"/>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p:txBody>
      </p:sp>
      <p:sp>
        <p:nvSpPr>
          <p:cNvPr id="2" name="タイトル 1"/>
          <p:cNvSpPr>
            <a:spLocks noGrp="1"/>
          </p:cNvSpPr>
          <p:nvPr>
            <p:ph type="title"/>
          </p:nvPr>
        </p:nvSpPr>
        <p:spPr>
          <a:xfrm>
            <a:off x="0" y="6108192"/>
            <a:ext cx="10287000" cy="694944"/>
          </a:xfrm>
        </p:spPr>
        <p:txBody>
          <a:bodyPr lIns="0" rIns="0"/>
          <a:lstStyle/>
          <a:p>
            <a:r>
              <a:rPr lang="en-US" altLang="ja-JP" sz="2000" dirty="0">
                <a:solidFill>
                  <a:schemeClr val="tx1"/>
                </a:solidFill>
              </a:rPr>
              <a:t>Ian M. Thompson, et </a:t>
            </a:r>
            <a:r>
              <a:rPr lang="en-US" altLang="ja-JP" sz="2000" dirty="0" err="1">
                <a:solidFill>
                  <a:schemeClr val="tx1"/>
                </a:solidFill>
              </a:rPr>
              <a:t>al:JAMA</a:t>
            </a:r>
            <a:r>
              <a:rPr lang="en-US" altLang="ja-JP" sz="2000" dirty="0">
                <a:solidFill>
                  <a:schemeClr val="tx1"/>
                </a:solidFill>
              </a:rPr>
              <a:t>. 2005;294:66-70. </a:t>
            </a:r>
            <a:br>
              <a:rPr lang="en-US" altLang="ja-JP" sz="2000" dirty="0">
                <a:solidFill>
                  <a:schemeClr val="tx1"/>
                </a:solidFill>
              </a:rPr>
            </a:br>
            <a:r>
              <a:rPr lang="en-US" altLang="ja-JP" sz="2000" dirty="0">
                <a:solidFill>
                  <a:schemeClr val="tx1"/>
                </a:solidFill>
              </a:rPr>
              <a:t>Operating Characteristics of Prostate-Specific Antigen in Men With an Initial PSA Level of 3.0 </a:t>
            </a:r>
            <a:r>
              <a:rPr lang="en-US" altLang="ja-JP" sz="2000" dirty="0" err="1">
                <a:solidFill>
                  <a:schemeClr val="tx1"/>
                </a:solidFill>
              </a:rPr>
              <a:t>ng</a:t>
            </a:r>
            <a:r>
              <a:rPr lang="en-US" altLang="ja-JP" sz="2000" dirty="0">
                <a:solidFill>
                  <a:schemeClr val="tx1"/>
                </a:solidFill>
              </a:rPr>
              <a:t>/</a:t>
            </a:r>
            <a:r>
              <a:rPr lang="en-US" altLang="ja-JP" sz="2000" dirty="0" err="1">
                <a:solidFill>
                  <a:schemeClr val="tx1"/>
                </a:solidFill>
              </a:rPr>
              <a:t>mL</a:t>
            </a:r>
            <a:r>
              <a:rPr lang="en-US" altLang="ja-JP" sz="2000" dirty="0">
                <a:solidFill>
                  <a:schemeClr val="tx1"/>
                </a:solidFill>
              </a:rPr>
              <a:t> or Lower.</a:t>
            </a:r>
            <a:br>
              <a:rPr lang="en-US" altLang="ja-JP" sz="2000" dirty="0">
                <a:solidFill>
                  <a:schemeClr val="tx1"/>
                </a:solidFill>
              </a:rPr>
            </a:br>
            <a:r>
              <a:rPr lang="en-US" altLang="ja-JP" sz="2000" dirty="0">
                <a:solidFill>
                  <a:schemeClr val="tx1"/>
                </a:solidFill>
                <a:hlinkClick r:id="rId2"/>
              </a:rPr>
              <a:t>http://jama.ama-assn.org/cgi/content/short/294/1/66</a:t>
            </a:r>
            <a:endParaRPr kumimoji="1" lang="ja-JP" altLang="en-US" sz="2000" dirty="0">
              <a:solidFill>
                <a:schemeClr val="tx1"/>
              </a:solidFill>
            </a:endParaRPr>
          </a:p>
        </p:txBody>
      </p:sp>
      <p:sp>
        <p:nvSpPr>
          <p:cNvPr id="4" name="テキスト ボックス 3"/>
          <p:cNvSpPr txBox="1"/>
          <p:nvPr/>
        </p:nvSpPr>
        <p:spPr>
          <a:xfrm>
            <a:off x="1778959" y="128016"/>
            <a:ext cx="5573174" cy="1376513"/>
          </a:xfrm>
          <a:prstGeom prst="rect">
            <a:avLst/>
          </a:prstGeom>
          <a:noFill/>
          <a:ln>
            <a:solidFill>
              <a:schemeClr val="tx1"/>
            </a:solidFill>
          </a:ln>
        </p:spPr>
        <p:txBody>
          <a:bodyPr vert="horz" wrap="none" lIns="72000" tIns="72000" rIns="72000" bIns="72000" rtlCol="0" anchor="ctr" anchorCtr="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Prostate Cancer Prevention Trial</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placebo group</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(1993</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年～</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2003</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年：</a:t>
            </a:r>
            <a:r>
              <a:rPr kumimoji="1" lang="zh-TW"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経過観察：</a:t>
            </a:r>
            <a:r>
              <a:rPr kumimoji="1" lang="en-US" altLang="zh-TW" sz="2000" b="0" i="0" u="none" strike="noStrike" kern="0" cap="none" spc="0" normalizeH="0" baseline="0" noProof="0" dirty="0">
                <a:ln>
                  <a:noFill/>
                </a:ln>
                <a:solidFill>
                  <a:prstClr val="white"/>
                </a:solidFill>
                <a:effectLst/>
                <a:uLnTx/>
                <a:uFillTx/>
                <a:latin typeface="ＭＳ Ｐゴシック"/>
                <a:ea typeface="ＭＳ Ｐゴシック"/>
                <a:cs typeface="+mn-cs"/>
              </a:rPr>
              <a:t>7</a:t>
            </a:r>
            <a:r>
              <a:rPr kumimoji="1" lang="zh-TW"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年間</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zh-TW"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55</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歳以上　</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PSA 3.0ng/ml</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以下　直腸診異常なし</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8,575</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人</a:t>
            </a:r>
            <a:endParaRPr kumimoji="1" lang="ja-JP"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7" name="コンテンツ プレースホルダ 2"/>
          <p:cNvSpPr txBox="1">
            <a:spLocks/>
          </p:cNvSpPr>
          <p:nvPr/>
        </p:nvSpPr>
        <p:spPr bwMode="auto">
          <a:xfrm>
            <a:off x="3942413" y="3730852"/>
            <a:ext cx="1940770" cy="760959"/>
          </a:xfrm>
          <a:prstGeom prst="rect">
            <a:avLst/>
          </a:prstGeom>
          <a:noFill/>
          <a:ln>
            <a:solidFill>
              <a:srgbClr val="FF99FF"/>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srgbClr val="FF99FF"/>
                </a:solidFill>
                <a:effectLst/>
                <a:uLnTx/>
                <a:uFillTx/>
                <a:latin typeface="ＭＳ Ｐゴシック"/>
                <a:ea typeface="ＭＳ Ｐゴシック"/>
                <a:cs typeface="+mn-cs"/>
              </a:rPr>
              <a:t>前立腺生検施行</a:t>
            </a: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rPr>
              <a:t>5,066</a:t>
            </a:r>
            <a:r>
              <a:rPr kumimoji="1" lang="ja-JP" altLang="en-US" sz="2000" b="0" i="0" u="none" strike="noStrike" kern="0" cap="none" spc="0" normalizeH="0" baseline="0" noProof="0" dirty="0">
                <a:ln>
                  <a:noFill/>
                </a:ln>
                <a:solidFill>
                  <a:srgbClr val="FF99FF"/>
                </a:solidFill>
                <a:effectLst/>
                <a:uLnTx/>
                <a:uFillTx/>
                <a:latin typeface="ＭＳ Ｐゴシック"/>
                <a:ea typeface="ＭＳ Ｐゴシック"/>
                <a:cs typeface="+mn-cs"/>
              </a:rPr>
              <a:t>人</a:t>
            </a: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p:txBody>
      </p:sp>
      <p:cxnSp>
        <p:nvCxnSpPr>
          <p:cNvPr id="9" name="直線矢印コネクタ 8"/>
          <p:cNvCxnSpPr>
            <a:stCxn id="16" idx="2"/>
            <a:endCxn id="18" idx="0"/>
          </p:cNvCxnSpPr>
          <p:nvPr/>
        </p:nvCxnSpPr>
        <p:spPr bwMode="auto">
          <a:xfrm rot="5400000">
            <a:off x="1994421" y="3451297"/>
            <a:ext cx="498150" cy="1588"/>
          </a:xfrm>
          <a:prstGeom prst="straightConnector1">
            <a:avLst/>
          </a:prstGeom>
          <a:noFill/>
          <a:ln w="22225" cap="flat" cmpd="sng" algn="ctr">
            <a:solidFill>
              <a:schemeClr val="tx1"/>
            </a:solidFill>
            <a:prstDash val="solid"/>
            <a:round/>
            <a:headEnd type="none" w="med" len="med"/>
            <a:tailEnd type="stealth" w="lg" len="lg"/>
          </a:ln>
          <a:effectLst/>
        </p:spPr>
      </p:cxnSp>
      <p:sp>
        <p:nvSpPr>
          <p:cNvPr id="19" name="コンテンツ プレースホルダ 2"/>
          <p:cNvSpPr txBox="1">
            <a:spLocks/>
          </p:cNvSpPr>
          <p:nvPr/>
        </p:nvSpPr>
        <p:spPr bwMode="auto">
          <a:xfrm>
            <a:off x="3953634" y="5221096"/>
            <a:ext cx="1918327" cy="760959"/>
          </a:xfrm>
          <a:prstGeom prst="rect">
            <a:avLst/>
          </a:prstGeom>
          <a:noFill/>
          <a:ln w="12700">
            <a:solidFill>
              <a:srgbClr val="FFC000"/>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srgbClr val="FFC000"/>
                </a:solidFill>
                <a:effectLst/>
                <a:uLnTx/>
                <a:uFillTx/>
                <a:latin typeface="ＭＳ Ｐゴシック"/>
                <a:ea typeface="ＭＳ Ｐゴシック"/>
                <a:cs typeface="+mn-cs"/>
              </a:rPr>
              <a:t>前立腺がん</a:t>
            </a:r>
            <a:endParaRPr kumimoji="1" lang="en-US" altLang="ja-JP" sz="2000" b="0" i="0" u="none" strike="noStrike" kern="0" cap="none" spc="0" normalizeH="0" baseline="0" noProof="0" dirty="0">
              <a:ln>
                <a:noFill/>
              </a:ln>
              <a:solidFill>
                <a:srgbClr val="FFC000"/>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srgbClr val="FFC000"/>
                </a:solidFill>
                <a:effectLst/>
                <a:uLnTx/>
                <a:uFillTx/>
                <a:latin typeface="ＭＳ Ｐゴシック"/>
                <a:ea typeface="ＭＳ Ｐゴシック"/>
                <a:cs typeface="+mn-cs"/>
              </a:rPr>
              <a:t>1,225</a:t>
            </a:r>
            <a:r>
              <a:rPr kumimoji="1" lang="ja-JP" altLang="en-US" sz="2000" b="0" i="0" u="none" strike="noStrike" kern="0" cap="none" spc="0" normalizeH="0" baseline="0" noProof="0" dirty="0">
                <a:ln>
                  <a:noFill/>
                </a:ln>
                <a:solidFill>
                  <a:srgbClr val="FFC000"/>
                </a:solidFill>
                <a:effectLst/>
                <a:uLnTx/>
                <a:uFillTx/>
                <a:latin typeface="ＭＳ Ｐゴシック"/>
                <a:ea typeface="ＭＳ Ｐゴシック"/>
                <a:cs typeface="+mn-cs"/>
              </a:rPr>
              <a:t>人（</a:t>
            </a:r>
            <a:r>
              <a:rPr kumimoji="1" lang="en-US" altLang="ja-JP" sz="2000" b="0" i="0" u="none" strike="noStrike" kern="0" cap="none" spc="0" normalizeH="0" baseline="0" noProof="0" dirty="0">
                <a:ln>
                  <a:noFill/>
                </a:ln>
                <a:solidFill>
                  <a:srgbClr val="FFC000"/>
                </a:solidFill>
                <a:effectLst/>
                <a:uLnTx/>
                <a:uFillTx/>
                <a:latin typeface="ＭＳ Ｐゴシック"/>
                <a:ea typeface="ＭＳ Ｐゴシック"/>
                <a:cs typeface="+mn-cs"/>
              </a:rPr>
              <a:t>21.9</a:t>
            </a:r>
            <a:r>
              <a:rPr kumimoji="1" lang="ja-JP" altLang="en-US" sz="2000" b="0" i="0" u="none" strike="noStrike" kern="0" cap="none" spc="0" normalizeH="0" baseline="0" noProof="0" dirty="0">
                <a:ln>
                  <a:noFill/>
                </a:ln>
                <a:solidFill>
                  <a:srgbClr val="FFC000"/>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srgbClr val="FFC000"/>
              </a:solidFill>
              <a:effectLst/>
              <a:uLnTx/>
              <a:uFillTx/>
              <a:latin typeface="ＭＳ Ｐゴシック"/>
              <a:ea typeface="ＭＳ Ｐゴシック"/>
              <a:cs typeface="+mn-cs"/>
            </a:endParaRPr>
          </a:p>
        </p:txBody>
      </p:sp>
      <p:cxnSp>
        <p:nvCxnSpPr>
          <p:cNvPr id="20" name="直線矢印コネクタ 19"/>
          <p:cNvCxnSpPr>
            <a:stCxn id="21" idx="2"/>
            <a:endCxn id="19" idx="0"/>
          </p:cNvCxnSpPr>
          <p:nvPr/>
        </p:nvCxnSpPr>
        <p:spPr bwMode="auto">
          <a:xfrm rot="16200000" flipH="1">
            <a:off x="4095372" y="4403669"/>
            <a:ext cx="321181" cy="1313672"/>
          </a:xfrm>
          <a:prstGeom prst="straightConnector1">
            <a:avLst/>
          </a:prstGeom>
          <a:noFill/>
          <a:ln w="22225" cap="flat" cmpd="sng" algn="ctr">
            <a:solidFill>
              <a:schemeClr val="tx1"/>
            </a:solidFill>
            <a:prstDash val="solid"/>
            <a:round/>
            <a:headEnd type="none" w="med" len="med"/>
            <a:tailEnd type="stealth" w="lg" len="lg"/>
          </a:ln>
          <a:effectLst/>
        </p:spPr>
      </p:cxnSp>
      <p:sp>
        <p:nvSpPr>
          <p:cNvPr id="16" name="コンテンツ プレースホルダ 2"/>
          <p:cNvSpPr txBox="1">
            <a:spLocks/>
          </p:cNvSpPr>
          <p:nvPr/>
        </p:nvSpPr>
        <p:spPr bwMode="auto">
          <a:xfrm>
            <a:off x="1145496" y="1825709"/>
            <a:ext cx="2196000" cy="1376513"/>
          </a:xfrm>
          <a:prstGeom prst="rect">
            <a:avLst/>
          </a:prstGeom>
          <a:noFill/>
          <a:ln>
            <a:solidFill>
              <a:schemeClr val="tx1"/>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PSA</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 </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4.1ng/ml</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以上</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and or</a:t>
            </a: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直腸診異常あり</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521</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人（</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6.1</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sp>
        <p:nvSpPr>
          <p:cNvPr id="17" name="コンテンツ プレースホルダ 2"/>
          <p:cNvSpPr txBox="1">
            <a:spLocks/>
          </p:cNvSpPr>
          <p:nvPr/>
        </p:nvSpPr>
        <p:spPr bwMode="auto">
          <a:xfrm>
            <a:off x="5789595" y="1825709"/>
            <a:ext cx="2196000" cy="1376513"/>
          </a:xfrm>
          <a:prstGeom prst="rect">
            <a:avLst/>
          </a:prstGeom>
          <a:noFill/>
          <a:ln>
            <a:solidFill>
              <a:schemeClr val="tx1"/>
            </a:solidFill>
          </a:ln>
        </p:spPr>
        <p:txBody>
          <a:bodyPr vert="horz" wrap="squar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PSA 4.0ng/ml</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以下</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and</a:t>
            </a: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直腸診異常なし</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8,054</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人（</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93.9</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cxnSp>
        <p:nvCxnSpPr>
          <p:cNvPr id="28" name="直線矢印コネクタ 27"/>
          <p:cNvCxnSpPr>
            <a:stCxn id="17" idx="2"/>
            <a:endCxn id="7" idx="0"/>
          </p:cNvCxnSpPr>
          <p:nvPr/>
        </p:nvCxnSpPr>
        <p:spPr bwMode="auto">
          <a:xfrm rot="5400000">
            <a:off x="5635882" y="2479139"/>
            <a:ext cx="528630" cy="1974797"/>
          </a:xfrm>
          <a:prstGeom prst="straightConnector1">
            <a:avLst/>
          </a:prstGeom>
          <a:noFill/>
          <a:ln w="22225" cap="flat" cmpd="sng" algn="ctr">
            <a:solidFill>
              <a:schemeClr val="tx1"/>
            </a:solidFill>
            <a:prstDash val="solid"/>
            <a:round/>
            <a:headEnd type="none" w="med" len="med"/>
            <a:tailEnd type="stealth" w="lg" len="lg"/>
          </a:ln>
          <a:effectLst/>
        </p:spPr>
      </p:cxnSp>
      <p:cxnSp>
        <p:nvCxnSpPr>
          <p:cNvPr id="31" name="直線矢印コネクタ 30"/>
          <p:cNvCxnSpPr>
            <a:stCxn id="4" idx="2"/>
            <a:endCxn id="16" idx="0"/>
          </p:cNvCxnSpPr>
          <p:nvPr/>
        </p:nvCxnSpPr>
        <p:spPr bwMode="auto">
          <a:xfrm rot="5400000">
            <a:off x="3243931" y="504094"/>
            <a:ext cx="321180" cy="2322050"/>
          </a:xfrm>
          <a:prstGeom prst="straightConnector1">
            <a:avLst/>
          </a:prstGeom>
          <a:noFill/>
          <a:ln w="22225" cap="flat" cmpd="sng" algn="ctr">
            <a:solidFill>
              <a:schemeClr val="tx1"/>
            </a:solidFill>
            <a:prstDash val="solid"/>
            <a:round/>
            <a:headEnd type="none" w="med" len="med"/>
            <a:tailEnd type="stealth" w="lg" len="lg"/>
          </a:ln>
          <a:effectLst/>
        </p:spPr>
      </p:cxnSp>
      <p:cxnSp>
        <p:nvCxnSpPr>
          <p:cNvPr id="34" name="直線矢印コネクタ 33"/>
          <p:cNvCxnSpPr>
            <a:stCxn id="4" idx="2"/>
            <a:endCxn id="17" idx="0"/>
          </p:cNvCxnSpPr>
          <p:nvPr/>
        </p:nvCxnSpPr>
        <p:spPr bwMode="auto">
          <a:xfrm rot="16200000" flipH="1">
            <a:off x="5565980" y="504094"/>
            <a:ext cx="321180" cy="2322049"/>
          </a:xfrm>
          <a:prstGeom prst="straightConnector1">
            <a:avLst/>
          </a:prstGeom>
          <a:noFill/>
          <a:ln w="22225" cap="flat" cmpd="sng" algn="ctr">
            <a:solidFill>
              <a:schemeClr val="tx1"/>
            </a:solidFill>
            <a:prstDash val="solid"/>
            <a:round/>
            <a:headEnd type="none" w="med" len="med"/>
            <a:tailEnd type="stealth" w="lg" len="lg"/>
          </a:ln>
          <a:effectLst/>
        </p:spPr>
      </p:cxnSp>
      <p:sp>
        <p:nvSpPr>
          <p:cNvPr id="37" name="コンテンツ プレースホルダ 2"/>
          <p:cNvSpPr txBox="1">
            <a:spLocks/>
          </p:cNvSpPr>
          <p:nvPr/>
        </p:nvSpPr>
        <p:spPr bwMode="auto">
          <a:xfrm>
            <a:off x="7892007" y="3730852"/>
            <a:ext cx="2196000" cy="760959"/>
          </a:xfrm>
          <a:prstGeom prst="rect">
            <a:avLst/>
          </a:prstGeom>
          <a:noFill/>
          <a:ln>
            <a:solidFill>
              <a:schemeClr val="tx1"/>
            </a:solidFill>
          </a:ln>
        </p:spPr>
        <p:txBody>
          <a:bodyPr vert="horz" wrap="squar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前立腺生検未施行</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2,988</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人（</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34.8</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cxnSp>
        <p:nvCxnSpPr>
          <p:cNvPr id="39" name="直線矢印コネクタ 38"/>
          <p:cNvCxnSpPr>
            <a:cxnSpLocks/>
            <a:stCxn id="17" idx="2"/>
            <a:endCxn id="37" idx="0"/>
          </p:cNvCxnSpPr>
          <p:nvPr/>
        </p:nvCxnSpPr>
        <p:spPr bwMode="auto">
          <a:xfrm>
            <a:off x="6887595" y="3202222"/>
            <a:ext cx="2102412" cy="528630"/>
          </a:xfrm>
          <a:prstGeom prst="straightConnector1">
            <a:avLst/>
          </a:prstGeom>
          <a:noFill/>
          <a:ln w="22225" cap="flat" cmpd="sng" algn="ctr">
            <a:solidFill>
              <a:schemeClr val="tx1"/>
            </a:solidFill>
            <a:prstDash val="solid"/>
            <a:round/>
            <a:headEnd type="none" w="med" len="med"/>
            <a:tailEnd type="stealth" w="lg" len="lg"/>
          </a:ln>
          <a:effectLst/>
        </p:spPr>
      </p:cxnSp>
      <p:sp>
        <p:nvSpPr>
          <p:cNvPr id="41" name="コンテンツ プレースホルダ 2"/>
          <p:cNvSpPr txBox="1">
            <a:spLocks/>
          </p:cNvSpPr>
          <p:nvPr/>
        </p:nvSpPr>
        <p:spPr bwMode="auto">
          <a:xfrm>
            <a:off x="1284332" y="5221096"/>
            <a:ext cx="1918327" cy="760959"/>
          </a:xfrm>
          <a:prstGeom prst="rect">
            <a:avLst/>
          </a:prstGeom>
          <a:noFill/>
          <a:ln>
            <a:solidFill>
              <a:schemeClr val="tx1"/>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前立腺がんなし</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4,362</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人（</a:t>
            </a:r>
            <a:r>
              <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rPr>
              <a:t>78.1</a:t>
            </a:r>
            <a:r>
              <a:rPr kumimoji="1" lang="ja-JP" altLang="en-US" sz="20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ja-JP" sz="2000" b="0"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cxnSp>
        <p:nvCxnSpPr>
          <p:cNvPr id="43" name="直線矢印コネクタ 42"/>
          <p:cNvCxnSpPr>
            <a:stCxn id="21" idx="2"/>
            <a:endCxn id="41" idx="0"/>
          </p:cNvCxnSpPr>
          <p:nvPr/>
        </p:nvCxnSpPr>
        <p:spPr bwMode="auto">
          <a:xfrm rot="5400000">
            <a:off x="2760721" y="4382690"/>
            <a:ext cx="321181" cy="1355630"/>
          </a:xfrm>
          <a:prstGeom prst="straightConnector1">
            <a:avLst/>
          </a:prstGeom>
          <a:noFill/>
          <a:ln w="22225" cap="flat" cmpd="sng" algn="ctr">
            <a:solidFill>
              <a:schemeClr val="tx1"/>
            </a:solidFill>
            <a:prstDash val="solid"/>
            <a:round/>
            <a:headEnd type="none" w="med" len="med"/>
            <a:tailEnd type="stealth" w="lg" len="lg"/>
          </a:ln>
          <a:effectLst/>
        </p:spPr>
      </p:cxnSp>
      <p:sp>
        <p:nvSpPr>
          <p:cNvPr id="18" name="コンテンツ プレースホルダ 2"/>
          <p:cNvSpPr txBox="1">
            <a:spLocks/>
          </p:cNvSpPr>
          <p:nvPr/>
        </p:nvSpPr>
        <p:spPr bwMode="auto">
          <a:xfrm>
            <a:off x="1273111" y="3700372"/>
            <a:ext cx="1940770" cy="760959"/>
          </a:xfrm>
          <a:prstGeom prst="rect">
            <a:avLst/>
          </a:prstGeom>
          <a:noFill/>
          <a:ln w="9525">
            <a:solidFill>
              <a:srgbClr val="FF99FF"/>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2000" b="0" i="0" u="none" strike="noStrike" kern="0" cap="none" spc="0" normalizeH="0" baseline="0" noProof="0" dirty="0">
                <a:ln>
                  <a:noFill/>
                </a:ln>
                <a:solidFill>
                  <a:srgbClr val="FF99FF"/>
                </a:solidFill>
                <a:effectLst/>
                <a:uLnTx/>
                <a:uFillTx/>
                <a:latin typeface="ＭＳ Ｐゴシック"/>
                <a:ea typeface="ＭＳ Ｐゴシック"/>
                <a:cs typeface="+mn-cs"/>
              </a:rPr>
              <a:t>前立腺生検施行</a:t>
            </a: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rPr>
              <a:t>521</a:t>
            </a:r>
            <a:r>
              <a:rPr kumimoji="1" lang="ja-JP" altLang="en-US" sz="2000" b="0" i="0" u="none" strike="noStrike" kern="0" cap="none" spc="0" normalizeH="0" baseline="0" noProof="0" dirty="0">
                <a:ln>
                  <a:noFill/>
                </a:ln>
                <a:solidFill>
                  <a:srgbClr val="FF99FF"/>
                </a:solidFill>
                <a:effectLst/>
                <a:uLnTx/>
                <a:uFillTx/>
                <a:latin typeface="ＭＳ Ｐゴシック"/>
                <a:ea typeface="ＭＳ Ｐゴシック"/>
                <a:cs typeface="+mn-cs"/>
              </a:rPr>
              <a:t>人</a:t>
            </a:r>
            <a:endParaRPr kumimoji="1" lang="en-US" altLang="ja-JP" sz="2000" b="0" i="0" u="none" strike="noStrike" kern="0" cap="none" spc="0" normalizeH="0" baseline="0" noProof="0" dirty="0">
              <a:ln>
                <a:noFill/>
              </a:ln>
              <a:solidFill>
                <a:srgbClr val="FF99FF"/>
              </a:solidFill>
              <a:effectLst/>
              <a:uLnTx/>
              <a:uFillTx/>
              <a:latin typeface="ＭＳ Ｐゴシック"/>
              <a:ea typeface="ＭＳ Ｐゴシック"/>
              <a:cs typeface="+mn-cs"/>
            </a:endParaRPr>
          </a:p>
        </p:txBody>
      </p:sp>
      <p:sp>
        <p:nvSpPr>
          <p:cNvPr id="22" name="コンテンツ プレースホルダ 2">
            <a:extLst>
              <a:ext uri="{FF2B5EF4-FFF2-40B4-BE49-F238E27FC236}">
                <a16:creationId xmlns:a16="http://schemas.microsoft.com/office/drawing/2014/main" id="{E9C28AD7-3BB1-490D-BF38-3765BD03A9E2}"/>
              </a:ext>
            </a:extLst>
          </p:cNvPr>
          <p:cNvSpPr txBox="1">
            <a:spLocks/>
          </p:cNvSpPr>
          <p:nvPr/>
        </p:nvSpPr>
        <p:spPr bwMode="auto">
          <a:xfrm>
            <a:off x="8859213" y="4690154"/>
            <a:ext cx="1418191" cy="637849"/>
          </a:xfrm>
          <a:prstGeom prst="rect">
            <a:avLst/>
          </a:prstGeom>
          <a:noFill/>
          <a:ln w="12700">
            <a:solidFill>
              <a:srgbClr val="FFC000"/>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1600" b="0" i="0" u="none" strike="noStrike" kern="0" cap="none" spc="0" normalizeH="0" baseline="0" noProof="0" dirty="0">
                <a:ln>
                  <a:noFill/>
                </a:ln>
                <a:solidFill>
                  <a:srgbClr val="FFC000"/>
                </a:solidFill>
                <a:effectLst/>
                <a:uLnTx/>
                <a:uFillTx/>
                <a:latin typeface="ＭＳ Ｐゴシック"/>
                <a:ea typeface="ＭＳ Ｐゴシック"/>
                <a:cs typeface="+mn-cs"/>
              </a:rPr>
              <a:t>前立腺がん</a:t>
            </a:r>
            <a:endPar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rPr>
              <a:t>574</a:t>
            </a:r>
            <a:r>
              <a:rPr kumimoji="1" lang="ja-JP" altLang="en-US" sz="1600" b="0" i="0" u="none" strike="noStrike" kern="0" cap="none" spc="0" normalizeH="0" baseline="0" noProof="0" dirty="0">
                <a:ln>
                  <a:noFill/>
                </a:ln>
                <a:solidFill>
                  <a:srgbClr val="FFC000"/>
                </a:solidFill>
                <a:effectLst/>
                <a:uLnTx/>
                <a:uFillTx/>
                <a:latin typeface="ＭＳ Ｐゴシック"/>
                <a:ea typeface="ＭＳ Ｐゴシック"/>
                <a:cs typeface="+mn-cs"/>
              </a:rPr>
              <a:t>人（</a:t>
            </a:r>
            <a:r>
              <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rPr>
              <a:t>19.2</a:t>
            </a:r>
            <a:r>
              <a:rPr kumimoji="1" lang="ja-JP" altLang="en-US" sz="1600" b="0" i="0" u="none" strike="noStrike" kern="0" cap="none" spc="0" normalizeH="0" baseline="0" noProof="0" dirty="0">
                <a:ln>
                  <a:noFill/>
                </a:ln>
                <a:solidFill>
                  <a:srgbClr val="FFC000"/>
                </a:solidFill>
                <a:effectLst/>
                <a:uLnTx/>
                <a:uFillTx/>
                <a:latin typeface="ＭＳ Ｐゴシック"/>
                <a:ea typeface="ＭＳ Ｐゴシック"/>
                <a:cs typeface="+mn-cs"/>
              </a:rPr>
              <a:t>％）</a:t>
            </a:r>
            <a:endPar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endParaRPr>
          </a:p>
        </p:txBody>
      </p:sp>
      <p:sp>
        <p:nvSpPr>
          <p:cNvPr id="23" name="コンテンツ プレースホルダ 2">
            <a:extLst>
              <a:ext uri="{FF2B5EF4-FFF2-40B4-BE49-F238E27FC236}">
                <a16:creationId xmlns:a16="http://schemas.microsoft.com/office/drawing/2014/main" id="{84D73DB8-9232-40E8-89A2-C80507E4955E}"/>
              </a:ext>
            </a:extLst>
          </p:cNvPr>
          <p:cNvSpPr txBox="1">
            <a:spLocks/>
          </p:cNvSpPr>
          <p:nvPr/>
        </p:nvSpPr>
        <p:spPr bwMode="auto">
          <a:xfrm>
            <a:off x="7204364" y="4690154"/>
            <a:ext cx="1562461" cy="637849"/>
          </a:xfrm>
          <a:prstGeom prst="rect">
            <a:avLst/>
          </a:prstGeom>
          <a:noFill/>
          <a:ln>
            <a:solidFill>
              <a:schemeClr val="tx1"/>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1600" b="0" i="0" u="none" strike="noStrike" kern="0" cap="none" spc="0" normalizeH="0" baseline="0" noProof="0" dirty="0">
                <a:ln>
                  <a:noFill/>
                </a:ln>
                <a:solidFill>
                  <a:prstClr val="white"/>
                </a:solidFill>
                <a:effectLst/>
                <a:uLnTx/>
                <a:uFillTx/>
                <a:latin typeface="ＭＳ Ｐゴシック"/>
                <a:ea typeface="ＭＳ Ｐゴシック"/>
                <a:cs typeface="+mn-cs"/>
              </a:rPr>
              <a:t>前立腺がんなし</a:t>
            </a:r>
            <a:endParaRPr kumimoji="1" lang="en-US" altLang="ja-JP" sz="1600" b="0" i="0" u="none" strike="noStrike" kern="0" cap="none" spc="0" normalizeH="0" baseline="0" noProof="0" dirty="0">
              <a:ln>
                <a:noFill/>
              </a:ln>
              <a:solidFill>
                <a:prstClr val="white"/>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1600" b="0" i="0" u="none" strike="noStrike" kern="0" cap="none" spc="0" normalizeH="0" baseline="0" noProof="0" dirty="0">
                <a:ln>
                  <a:noFill/>
                </a:ln>
                <a:solidFill>
                  <a:prstClr val="white"/>
                </a:solidFill>
                <a:effectLst/>
                <a:uLnTx/>
                <a:uFillTx/>
                <a:latin typeface="ＭＳ Ｐゴシック"/>
                <a:ea typeface="ＭＳ Ｐゴシック"/>
                <a:cs typeface="+mn-cs"/>
              </a:rPr>
              <a:t>2,414</a:t>
            </a:r>
            <a:r>
              <a:rPr kumimoji="1" lang="ja-JP" altLang="en-US" sz="1600" b="0" i="0" u="none" strike="noStrike" kern="0" cap="none" spc="0" normalizeH="0" baseline="0" noProof="0" dirty="0">
                <a:ln>
                  <a:noFill/>
                </a:ln>
                <a:solidFill>
                  <a:prstClr val="white"/>
                </a:solidFill>
                <a:effectLst/>
                <a:uLnTx/>
                <a:uFillTx/>
                <a:latin typeface="ＭＳ Ｐゴシック"/>
                <a:ea typeface="ＭＳ Ｐゴシック"/>
                <a:cs typeface="+mn-cs"/>
              </a:rPr>
              <a:t>人（</a:t>
            </a:r>
            <a:r>
              <a:rPr kumimoji="1" lang="en-US" altLang="ja-JP" sz="1600" b="0" i="0" u="none" strike="noStrike" kern="0" cap="none" spc="0" normalizeH="0" baseline="0" noProof="0" dirty="0">
                <a:ln>
                  <a:noFill/>
                </a:ln>
                <a:solidFill>
                  <a:prstClr val="white"/>
                </a:solidFill>
                <a:effectLst/>
                <a:uLnTx/>
                <a:uFillTx/>
                <a:latin typeface="ＭＳ Ｐゴシック"/>
                <a:ea typeface="ＭＳ Ｐゴシック"/>
                <a:cs typeface="+mn-cs"/>
              </a:rPr>
              <a:t>80.8</a:t>
            </a:r>
            <a:r>
              <a:rPr kumimoji="1" lang="ja-JP" altLang="en-US" sz="1600" b="0" i="0" u="none" strike="noStrike" kern="0" cap="none" spc="0" normalizeH="0" baseline="0" noProof="0" dirty="0">
                <a:ln>
                  <a:noFill/>
                </a:ln>
                <a:solidFill>
                  <a:prstClr val="white"/>
                </a:solidFill>
                <a:effectLst/>
                <a:uLnTx/>
                <a:uFillTx/>
                <a:latin typeface="ＭＳ Ｐゴシック"/>
                <a:ea typeface="ＭＳ Ｐゴシック"/>
                <a:cs typeface="+mn-cs"/>
              </a:rPr>
              <a:t>％）</a:t>
            </a:r>
            <a:endParaRPr kumimoji="1" lang="en-US" altLang="ja-JP" sz="1600" b="0" i="0" u="none" strike="noStrike" kern="0" cap="none" spc="0" normalizeH="0" baseline="0" noProof="0" dirty="0">
              <a:ln>
                <a:noFill/>
              </a:ln>
              <a:solidFill>
                <a:prstClr val="white"/>
              </a:solidFill>
              <a:effectLst/>
              <a:uLnTx/>
              <a:uFillTx/>
              <a:latin typeface="ＭＳ Ｐゴシック"/>
              <a:ea typeface="ＭＳ Ｐゴシック"/>
              <a:cs typeface="+mn-cs"/>
            </a:endParaRPr>
          </a:p>
        </p:txBody>
      </p:sp>
      <p:cxnSp>
        <p:nvCxnSpPr>
          <p:cNvPr id="24" name="直線矢印コネクタ 23">
            <a:extLst>
              <a:ext uri="{FF2B5EF4-FFF2-40B4-BE49-F238E27FC236}">
                <a16:creationId xmlns:a16="http://schemas.microsoft.com/office/drawing/2014/main" id="{7A34F876-2D96-44B1-92CC-827BD576F603}"/>
              </a:ext>
            </a:extLst>
          </p:cNvPr>
          <p:cNvCxnSpPr>
            <a:cxnSpLocks/>
            <a:stCxn id="37" idx="2"/>
            <a:endCxn id="22" idx="0"/>
          </p:cNvCxnSpPr>
          <p:nvPr/>
        </p:nvCxnSpPr>
        <p:spPr bwMode="auto">
          <a:xfrm>
            <a:off x="8990007" y="4491811"/>
            <a:ext cx="578302" cy="198343"/>
          </a:xfrm>
          <a:prstGeom prst="straightConnector1">
            <a:avLst/>
          </a:prstGeom>
          <a:noFill/>
          <a:ln w="22225" cap="flat" cmpd="sng" algn="ctr">
            <a:solidFill>
              <a:schemeClr val="tx1"/>
            </a:solidFill>
            <a:prstDash val="solid"/>
            <a:round/>
            <a:headEnd type="none" w="med" len="med"/>
            <a:tailEnd type="stealth" w="lg" len="lg"/>
          </a:ln>
          <a:effectLst/>
        </p:spPr>
      </p:cxnSp>
      <p:cxnSp>
        <p:nvCxnSpPr>
          <p:cNvPr id="25" name="直線矢印コネクタ 24">
            <a:extLst>
              <a:ext uri="{FF2B5EF4-FFF2-40B4-BE49-F238E27FC236}">
                <a16:creationId xmlns:a16="http://schemas.microsoft.com/office/drawing/2014/main" id="{8B405F59-E23C-4C12-9C8F-C276E9D52513}"/>
              </a:ext>
            </a:extLst>
          </p:cNvPr>
          <p:cNvCxnSpPr>
            <a:cxnSpLocks/>
            <a:stCxn id="37" idx="2"/>
            <a:endCxn id="23" idx="0"/>
          </p:cNvCxnSpPr>
          <p:nvPr/>
        </p:nvCxnSpPr>
        <p:spPr bwMode="auto">
          <a:xfrm flipH="1">
            <a:off x="7985595" y="4491811"/>
            <a:ext cx="1004412" cy="198343"/>
          </a:xfrm>
          <a:prstGeom prst="straightConnector1">
            <a:avLst/>
          </a:prstGeom>
          <a:noFill/>
          <a:ln w="22225" cap="flat" cmpd="sng" algn="ctr">
            <a:solidFill>
              <a:schemeClr val="tx1"/>
            </a:solidFill>
            <a:prstDash val="solid"/>
            <a:round/>
            <a:headEnd type="none" w="med" len="med"/>
            <a:tailEnd type="stealth" w="lg" len="lg"/>
          </a:ln>
          <a:effectLst/>
        </p:spPr>
      </p:cxnSp>
      <p:sp>
        <p:nvSpPr>
          <p:cNvPr id="30" name="コンテンツ プレースホルダ 2">
            <a:extLst>
              <a:ext uri="{FF2B5EF4-FFF2-40B4-BE49-F238E27FC236}">
                <a16:creationId xmlns:a16="http://schemas.microsoft.com/office/drawing/2014/main" id="{3B798E85-CC65-4320-A615-71BE282B545A}"/>
              </a:ext>
            </a:extLst>
          </p:cNvPr>
          <p:cNvSpPr txBox="1">
            <a:spLocks/>
          </p:cNvSpPr>
          <p:nvPr/>
        </p:nvSpPr>
        <p:spPr bwMode="auto">
          <a:xfrm>
            <a:off x="7526931" y="5577250"/>
            <a:ext cx="1562461" cy="637849"/>
          </a:xfrm>
          <a:prstGeom prst="rect">
            <a:avLst/>
          </a:prstGeom>
          <a:noFill/>
          <a:ln w="12700">
            <a:solidFill>
              <a:srgbClr val="FFC000"/>
            </a:solidFill>
          </a:ln>
        </p:spPr>
        <p:txBody>
          <a:bodyPr vert="horz" wrap="none" lIns="72000" tIns="72000" rIns="72000" bIns="72000" rtlCol="0" anchor="ctr" anchorCtr="0">
            <a:spAutoFit/>
          </a:bodyPr>
          <a:lstStyle/>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ja-JP" altLang="en-US" sz="1600" b="0" i="0" u="none" strike="noStrike" kern="0" cap="none" spc="0" normalizeH="0" baseline="0" noProof="0" dirty="0">
                <a:ln>
                  <a:noFill/>
                </a:ln>
                <a:solidFill>
                  <a:srgbClr val="FFC000"/>
                </a:solidFill>
                <a:effectLst/>
                <a:uLnTx/>
                <a:uFillTx/>
                <a:latin typeface="ＭＳ Ｐゴシック"/>
                <a:ea typeface="ＭＳ Ｐゴシック"/>
                <a:cs typeface="+mn-cs"/>
              </a:rPr>
              <a:t>前立腺がん</a:t>
            </a:r>
            <a:endPar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endParaRPr>
          </a:p>
          <a:p>
            <a:pPr marL="342900" marR="0" lvl="0" indent="-342900" algn="ctr" defTabSz="914400" rtl="0" eaLnBrk="0" fontAlgn="base" latinLnBrk="0" hangingPunct="0">
              <a:lnSpc>
                <a:spcPct val="100000"/>
              </a:lnSpc>
              <a:spcBef>
                <a:spcPct val="0"/>
              </a:spcBef>
              <a:spcAft>
                <a:spcPct val="0"/>
              </a:spcAft>
              <a:buClr>
                <a:srgbClr val="C6D9F0"/>
              </a:buClr>
              <a:buSzPct val="50000"/>
              <a:buFontTx/>
              <a:buNone/>
              <a:tabLst/>
              <a:defRPr/>
            </a:pPr>
            <a:r>
              <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rPr>
              <a:t>1,799</a:t>
            </a:r>
            <a:r>
              <a:rPr kumimoji="1" lang="ja-JP" altLang="en-US" sz="1600" b="0" i="0" u="none" strike="noStrike" kern="0" cap="none" spc="0" normalizeH="0" baseline="0" noProof="0" dirty="0">
                <a:ln>
                  <a:noFill/>
                </a:ln>
                <a:solidFill>
                  <a:srgbClr val="FFC000"/>
                </a:solidFill>
                <a:effectLst/>
                <a:uLnTx/>
                <a:uFillTx/>
                <a:latin typeface="ＭＳ Ｐゴシック"/>
                <a:ea typeface="ＭＳ Ｐゴシック"/>
                <a:cs typeface="+mn-cs"/>
              </a:rPr>
              <a:t>人（</a:t>
            </a:r>
            <a:r>
              <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rPr>
              <a:t>21.0</a:t>
            </a:r>
            <a:r>
              <a:rPr kumimoji="1" lang="ja-JP" altLang="en-US" sz="1600" b="0" i="0" u="none" strike="noStrike" kern="0" cap="none" spc="0" normalizeH="0" baseline="0" noProof="0" dirty="0">
                <a:ln>
                  <a:noFill/>
                </a:ln>
                <a:solidFill>
                  <a:srgbClr val="FFC000"/>
                </a:solidFill>
                <a:effectLst/>
                <a:uLnTx/>
                <a:uFillTx/>
                <a:latin typeface="ＭＳ Ｐゴシック"/>
                <a:ea typeface="ＭＳ Ｐゴシック"/>
                <a:cs typeface="+mn-cs"/>
              </a:rPr>
              <a:t>％）</a:t>
            </a:r>
            <a:endParaRPr kumimoji="1" lang="en-US" altLang="ja-JP" sz="1600" b="0" i="0" u="none" strike="noStrike" kern="0" cap="none" spc="0" normalizeH="0" baseline="0" noProof="0" dirty="0">
              <a:ln>
                <a:noFill/>
              </a:ln>
              <a:solidFill>
                <a:srgbClr val="FFC000"/>
              </a:solidFill>
              <a:effectLst/>
              <a:uLnTx/>
              <a:uFillTx/>
              <a:latin typeface="ＭＳ Ｐゴシック"/>
              <a:ea typeface="ＭＳ Ｐゴシック"/>
              <a:cs typeface="+mn-cs"/>
            </a:endParaRPr>
          </a:p>
        </p:txBody>
      </p:sp>
      <p:cxnSp>
        <p:nvCxnSpPr>
          <p:cNvPr id="33" name="直線矢印コネクタ 32">
            <a:extLst>
              <a:ext uri="{FF2B5EF4-FFF2-40B4-BE49-F238E27FC236}">
                <a16:creationId xmlns:a16="http://schemas.microsoft.com/office/drawing/2014/main" id="{B6FE7388-4E21-4C16-B52F-1E24D75A8C4A}"/>
              </a:ext>
            </a:extLst>
          </p:cNvPr>
          <p:cNvCxnSpPr>
            <a:cxnSpLocks/>
            <a:stCxn id="19" idx="3"/>
            <a:endCxn id="30" idx="1"/>
          </p:cNvCxnSpPr>
          <p:nvPr/>
        </p:nvCxnSpPr>
        <p:spPr bwMode="auto">
          <a:xfrm>
            <a:off x="5871961" y="5601576"/>
            <a:ext cx="1654970" cy="294599"/>
          </a:xfrm>
          <a:prstGeom prst="straightConnector1">
            <a:avLst/>
          </a:prstGeom>
          <a:noFill/>
          <a:ln w="22225" cap="flat" cmpd="sng" algn="ctr">
            <a:solidFill>
              <a:srgbClr val="DEA900"/>
            </a:solidFill>
            <a:prstDash val="solid"/>
            <a:round/>
            <a:headEnd type="none" w="med" len="med"/>
            <a:tailEnd type="stealth" w="lg" len="lg"/>
          </a:ln>
          <a:effectLst/>
        </p:spPr>
      </p:cxnSp>
      <p:cxnSp>
        <p:nvCxnSpPr>
          <p:cNvPr id="35" name="直線矢印コネクタ 34">
            <a:extLst>
              <a:ext uri="{FF2B5EF4-FFF2-40B4-BE49-F238E27FC236}">
                <a16:creationId xmlns:a16="http://schemas.microsoft.com/office/drawing/2014/main" id="{96A40682-EBE2-4193-A24E-2E8B960F0320}"/>
              </a:ext>
            </a:extLst>
          </p:cNvPr>
          <p:cNvCxnSpPr>
            <a:cxnSpLocks/>
            <a:stCxn id="22" idx="2"/>
            <a:endCxn id="30" idx="3"/>
          </p:cNvCxnSpPr>
          <p:nvPr/>
        </p:nvCxnSpPr>
        <p:spPr bwMode="auto">
          <a:xfrm flipH="1">
            <a:off x="9089392" y="5328003"/>
            <a:ext cx="478917" cy="568172"/>
          </a:xfrm>
          <a:prstGeom prst="straightConnector1">
            <a:avLst/>
          </a:prstGeom>
          <a:noFill/>
          <a:ln w="22225" cap="flat" cmpd="sng" algn="ctr">
            <a:solidFill>
              <a:srgbClr val="DEA900"/>
            </a:solidFill>
            <a:prstDash val="solid"/>
            <a:round/>
            <a:headEnd type="none" w="med" len="med"/>
            <a:tailEnd type="stealth" w="lg" len="lg"/>
          </a:ln>
          <a:effectLst/>
        </p:spPr>
      </p:cxnSp>
      <p:sp>
        <p:nvSpPr>
          <p:cNvPr id="26" name="テキスト ボックス 25">
            <a:extLst>
              <a:ext uri="{FF2B5EF4-FFF2-40B4-BE49-F238E27FC236}">
                <a16:creationId xmlns:a16="http://schemas.microsoft.com/office/drawing/2014/main" id="{E332673E-4A7C-4D45-8E0E-2FF82C0B3D99}"/>
              </a:ext>
            </a:extLst>
          </p:cNvPr>
          <p:cNvSpPr txBox="1"/>
          <p:nvPr/>
        </p:nvSpPr>
        <p:spPr>
          <a:xfrm>
            <a:off x="6399273" y="4839801"/>
            <a:ext cx="800219"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計算上</a:t>
            </a:r>
          </a:p>
        </p:txBody>
      </p:sp>
    </p:spTree>
    <p:extLst>
      <p:ext uri="{BB962C8B-B14F-4D97-AF65-F5344CB8AC3E}">
        <p14:creationId xmlns:p14="http://schemas.microsoft.com/office/powerpoint/2010/main" val="401450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2665730"/>
            <a:ext cx="10287000" cy="1143000"/>
          </a:xfrm>
        </p:spPr>
        <p:txBody>
          <a:bodyPr/>
          <a:lstStyle/>
          <a:p>
            <a:pPr>
              <a:lnSpc>
                <a:spcPct val="100000"/>
              </a:lnSpc>
            </a:pPr>
            <a:r>
              <a:rPr lang="ja-JP" altLang="en-US" sz="4800" dirty="0">
                <a:solidFill>
                  <a:srgbClr val="CCFF33"/>
                </a:solidFill>
                <a:effectLst>
                  <a:outerShdw blurRad="38100" dist="38100" dir="2700000" algn="tl">
                    <a:srgbClr val="000000">
                      <a:alpha val="43137"/>
                    </a:srgbClr>
                  </a:outerShdw>
                </a:effectLst>
              </a:rPr>
              <a:t>全体の</a:t>
            </a:r>
            <a:r>
              <a:rPr lang="en-US" altLang="ja-JP" sz="4800" dirty="0">
                <a:solidFill>
                  <a:srgbClr val="CCFF33"/>
                </a:solidFill>
                <a:effectLst>
                  <a:outerShdw blurRad="38100" dist="38100" dir="2700000" algn="tl">
                    <a:srgbClr val="000000">
                      <a:alpha val="43137"/>
                    </a:srgbClr>
                  </a:outerShdw>
                </a:effectLst>
              </a:rPr>
              <a:t>21.9</a:t>
            </a:r>
            <a:r>
              <a:rPr lang="ja-JP" altLang="en-US" sz="4800" dirty="0">
                <a:solidFill>
                  <a:srgbClr val="CCFF33"/>
                </a:solidFill>
                <a:effectLst>
                  <a:outerShdw blurRad="38100" dist="38100" dir="2700000" algn="tl">
                    <a:srgbClr val="000000">
                      <a:alpha val="43137"/>
                    </a:srgbClr>
                  </a:outerShdw>
                </a:effectLst>
              </a:rPr>
              <a:t>％に前立腺がん</a:t>
            </a:r>
            <a:br>
              <a:rPr lang="ja-JP" altLang="en-US" sz="4800" dirty="0">
                <a:solidFill>
                  <a:srgbClr val="CCFF33"/>
                </a:solidFill>
                <a:effectLst>
                  <a:outerShdw blurRad="38100" dist="38100" dir="2700000" algn="tl">
                    <a:srgbClr val="000000">
                      <a:alpha val="43137"/>
                    </a:srgbClr>
                  </a:outerShdw>
                </a:effectLst>
              </a:rPr>
            </a:br>
            <a:br>
              <a:rPr lang="ja-JP" altLang="en-US" sz="48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a:t>
            </a:r>
            <a:br>
              <a:rPr lang="ja-JP" altLang="en-US" sz="4800" dirty="0">
                <a:solidFill>
                  <a:srgbClr val="CCFF33"/>
                </a:solidFill>
                <a:effectLst>
                  <a:outerShdw blurRad="38100" dist="38100" dir="2700000" algn="tl">
                    <a:srgbClr val="000000">
                      <a:alpha val="43137"/>
                    </a:srgbClr>
                  </a:outerShdw>
                </a:effectLst>
              </a:rPr>
            </a:br>
            <a:br>
              <a:rPr lang="ja-JP" altLang="en-US" sz="4800" dirty="0">
                <a:solidFill>
                  <a:srgbClr val="CCFF33"/>
                </a:solidFill>
                <a:effectLst>
                  <a:outerShdw blurRad="38100" dist="38100" dir="2700000" algn="tl">
                    <a:srgbClr val="000000">
                      <a:alpha val="43137"/>
                    </a:srgbClr>
                  </a:outerShdw>
                </a:effectLst>
              </a:rPr>
            </a:br>
            <a:r>
              <a:rPr lang="en-US" altLang="ja-JP" sz="4800" dirty="0">
                <a:solidFill>
                  <a:srgbClr val="CCFF33"/>
                </a:solidFill>
                <a:effectLst>
                  <a:outerShdw blurRad="38100" dist="38100" dir="2700000" algn="tl">
                    <a:srgbClr val="000000">
                      <a:alpha val="43137"/>
                    </a:srgbClr>
                  </a:outerShdw>
                </a:effectLst>
              </a:rPr>
              <a:t>5</a:t>
            </a:r>
            <a:r>
              <a:rPr lang="ja-JP" altLang="en-US" sz="4800" dirty="0">
                <a:solidFill>
                  <a:srgbClr val="CCFF33"/>
                </a:solidFill>
                <a:effectLst>
                  <a:outerShdw blurRad="38100" dist="38100" dir="2700000" algn="tl">
                    <a:srgbClr val="000000">
                      <a:alpha val="43137"/>
                    </a:srgbClr>
                  </a:outerShdw>
                </a:effectLst>
              </a:rPr>
              <a:t>人に</a:t>
            </a:r>
            <a:r>
              <a:rPr lang="en-US" altLang="ja-JP" sz="4800" dirty="0">
                <a:solidFill>
                  <a:srgbClr val="CCFF33"/>
                </a:solidFill>
                <a:effectLst>
                  <a:outerShdw blurRad="38100" dist="38100" dir="2700000" algn="tl">
                    <a:srgbClr val="000000">
                      <a:alpha val="43137"/>
                    </a:srgbClr>
                  </a:outerShdw>
                </a:effectLst>
              </a:rPr>
              <a:t>1</a:t>
            </a:r>
            <a:r>
              <a:rPr lang="ja-JP" altLang="en-US" sz="4800" dirty="0">
                <a:solidFill>
                  <a:srgbClr val="CCFF33"/>
                </a:solidFill>
                <a:effectLst>
                  <a:outerShdw blurRad="38100" dist="38100" dir="2700000" algn="tl">
                    <a:srgbClr val="000000">
                      <a:alpha val="43137"/>
                    </a:srgbClr>
                  </a:outerShdw>
                </a:effectLst>
              </a:rPr>
              <a:t>人ががん患者？？？</a:t>
            </a:r>
          </a:p>
        </p:txBody>
      </p:sp>
    </p:spTree>
    <p:extLst>
      <p:ext uri="{BB962C8B-B14F-4D97-AF65-F5344CB8AC3E}">
        <p14:creationId xmlns:p14="http://schemas.microsoft.com/office/powerpoint/2010/main" val="226355386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0"/>
            <a:ext cx="9815512" cy="703385"/>
          </a:xfrm>
        </p:spPr>
        <p:txBody>
          <a:bodyPr/>
          <a:lstStyle/>
          <a:p>
            <a:r>
              <a:rPr lang="en-US" altLang="ja-JP" dirty="0"/>
              <a:t>PSA</a:t>
            </a:r>
            <a:r>
              <a:rPr lang="ja-JP" altLang="en-US" dirty="0"/>
              <a:t>感度　</a:t>
            </a:r>
            <a:r>
              <a:rPr lang="en-US" altLang="ja-JP" dirty="0"/>
              <a:t>PSA</a:t>
            </a:r>
            <a:r>
              <a:rPr lang="ja-JP" altLang="en-US" dirty="0"/>
              <a:t>特異度</a:t>
            </a:r>
            <a:endParaRPr kumimoji="1" lang="ja-JP" altLang="en-US" dirty="0"/>
          </a:p>
        </p:txBody>
      </p:sp>
      <p:sp>
        <p:nvSpPr>
          <p:cNvPr id="10" name="右カーブ矢印 9"/>
          <p:cNvSpPr/>
          <p:nvPr/>
        </p:nvSpPr>
        <p:spPr bwMode="auto">
          <a:xfrm>
            <a:off x="6020973" y="1491175"/>
            <a:ext cx="337624" cy="590843"/>
          </a:xfrm>
          <a:prstGeom prst="curvedRightArrow">
            <a:avLst/>
          </a:prstGeom>
          <a:solidFill>
            <a:srgbClr val="FF99FF"/>
          </a:solidFill>
          <a:ln w="9525" cap="flat" cmpd="sng" algn="ctr">
            <a:noFill/>
            <a:prstDash val="solid"/>
            <a:round/>
            <a:headEnd type="triangle" w="med" len="med"/>
            <a:tailEnd type="stealth"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2" name="右カーブ矢印 11"/>
          <p:cNvSpPr/>
          <p:nvPr/>
        </p:nvSpPr>
        <p:spPr bwMode="auto">
          <a:xfrm>
            <a:off x="8370278" y="1463040"/>
            <a:ext cx="337624" cy="590843"/>
          </a:xfrm>
          <a:prstGeom prst="curvedRightArrow">
            <a:avLst/>
          </a:prstGeom>
          <a:solidFill>
            <a:srgbClr val="FF99FF"/>
          </a:solidFill>
          <a:ln w="9525" cap="flat" cmpd="sng" algn="ctr">
            <a:noFill/>
            <a:prstDash val="solid"/>
            <a:round/>
            <a:headEnd type="triangle" w="med" len="med"/>
            <a:tailEnd type="stealth"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右カーブ矢印 12"/>
          <p:cNvSpPr/>
          <p:nvPr/>
        </p:nvSpPr>
        <p:spPr bwMode="auto">
          <a:xfrm>
            <a:off x="6020973" y="3868615"/>
            <a:ext cx="337624" cy="590843"/>
          </a:xfrm>
          <a:prstGeom prst="curvedRightArrow">
            <a:avLst/>
          </a:prstGeom>
          <a:solidFill>
            <a:srgbClr val="FFFF00"/>
          </a:solidFill>
          <a:ln w="9525" cap="flat" cmpd="sng" algn="ctr">
            <a:noFill/>
            <a:prstDash val="solid"/>
            <a:round/>
            <a:headEnd type="triangle" w="med" len="med"/>
            <a:tailEnd type="stealth"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右カーブ矢印 13"/>
          <p:cNvSpPr/>
          <p:nvPr/>
        </p:nvSpPr>
        <p:spPr bwMode="auto">
          <a:xfrm>
            <a:off x="8370278" y="3840480"/>
            <a:ext cx="337624" cy="590843"/>
          </a:xfrm>
          <a:prstGeom prst="curvedRightArrow">
            <a:avLst/>
          </a:prstGeom>
          <a:solidFill>
            <a:srgbClr val="FFFF00"/>
          </a:solidFill>
          <a:ln w="9525" cap="flat" cmpd="sng" algn="ctr">
            <a:noFill/>
            <a:prstDash val="solid"/>
            <a:round/>
            <a:headEnd type="triangle" w="med" len="med"/>
            <a:tailEnd type="stealth"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 name="右カーブ矢印 14"/>
          <p:cNvSpPr/>
          <p:nvPr/>
        </p:nvSpPr>
        <p:spPr bwMode="auto">
          <a:xfrm>
            <a:off x="6020973" y="6210885"/>
            <a:ext cx="337624" cy="590843"/>
          </a:xfrm>
          <a:prstGeom prst="curvedRightArrow">
            <a:avLst/>
          </a:prstGeom>
          <a:solidFill>
            <a:srgbClr val="FF0000"/>
          </a:solidFill>
          <a:ln w="9525" cap="flat" cmpd="sng" algn="ctr">
            <a:noFill/>
            <a:prstDash val="solid"/>
            <a:round/>
            <a:headEnd type="triangle" w="med" len="med"/>
            <a:tailEnd type="stealth"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6" name="右カーブ矢印 15"/>
          <p:cNvSpPr/>
          <p:nvPr/>
        </p:nvSpPr>
        <p:spPr bwMode="auto">
          <a:xfrm>
            <a:off x="8370278" y="6182750"/>
            <a:ext cx="337624" cy="590843"/>
          </a:xfrm>
          <a:prstGeom prst="curvedRightArrow">
            <a:avLst/>
          </a:prstGeom>
          <a:solidFill>
            <a:srgbClr val="FF0000"/>
          </a:solidFill>
          <a:ln w="9525" cap="flat" cmpd="sng" algn="ctr">
            <a:noFill/>
            <a:prstDash val="solid"/>
            <a:round/>
            <a:headEnd type="triangle" w="med" len="med"/>
            <a:tailEnd type="stealth"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5486878B-CB0D-894A-2F55-9CDEB7E70C3E}"/>
              </a:ext>
            </a:extLst>
          </p:cNvPr>
          <p:cNvSpPr txBox="1"/>
          <p:nvPr/>
        </p:nvSpPr>
        <p:spPr>
          <a:xfrm>
            <a:off x="5122069" y="140546"/>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http://jama.ama-assn.org/cgi/content/short/294/1/66</a:t>
            </a:r>
            <a:endParaRPr kumimoji="1" lang="ja-JP" alt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3" name="図 2">
            <a:extLst>
              <a:ext uri="{FF2B5EF4-FFF2-40B4-BE49-F238E27FC236}">
                <a16:creationId xmlns:a16="http://schemas.microsoft.com/office/drawing/2014/main" id="{4C1B3218-C92F-B2FA-B2DA-989F3F80387D}"/>
              </a:ext>
            </a:extLst>
          </p:cNvPr>
          <p:cNvPicPr>
            <a:picLocks noChangeAspect="1"/>
          </p:cNvPicPr>
          <p:nvPr/>
        </p:nvPicPr>
        <p:blipFill>
          <a:blip r:embed="rId3"/>
          <a:stretch>
            <a:fillRect/>
          </a:stretch>
        </p:blipFill>
        <p:spPr>
          <a:xfrm>
            <a:off x="458076" y="471329"/>
            <a:ext cx="9193565" cy="65171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PSA cut-off</a:t>
            </a:r>
            <a:r>
              <a:rPr lang="ja-JP" altLang="en-US" dirty="0"/>
              <a:t>値</a:t>
            </a:r>
            <a:r>
              <a:rPr lang="en-US" altLang="ja-JP" dirty="0"/>
              <a:t>4.1ng/ml</a:t>
            </a:r>
            <a:r>
              <a:rPr lang="ja-JP" altLang="en-US" dirty="0" err="1"/>
              <a:t>での</a:t>
            </a:r>
            <a:r>
              <a:rPr lang="ja-JP" altLang="en-US" dirty="0"/>
              <a:t>見落とし率</a:t>
            </a:r>
            <a:endParaRPr kumimoji="1" lang="ja-JP" altLang="en-US" dirty="0"/>
          </a:p>
        </p:txBody>
      </p:sp>
      <p:graphicFrame>
        <p:nvGraphicFramePr>
          <p:cNvPr id="6" name="表 5"/>
          <p:cNvGraphicFramePr>
            <a:graphicFrameLocks noGrp="1"/>
          </p:cNvGraphicFramePr>
          <p:nvPr/>
        </p:nvGraphicFramePr>
        <p:xfrm>
          <a:off x="1083213" y="1378630"/>
          <a:ext cx="8342140" cy="2104528"/>
        </p:xfrm>
        <a:graphic>
          <a:graphicData uri="http://schemas.openxmlformats.org/drawingml/2006/table">
            <a:tbl>
              <a:tblPr>
                <a:tableStyleId>{5940675A-B579-460E-94D1-54222C63F5DA}</a:tableStyleId>
              </a:tblPr>
              <a:tblGrid>
                <a:gridCol w="2315713">
                  <a:extLst>
                    <a:ext uri="{9D8B030D-6E8A-4147-A177-3AD203B41FA5}">
                      <a16:colId xmlns:a16="http://schemas.microsoft.com/office/drawing/2014/main" val="20000"/>
                    </a:ext>
                  </a:extLst>
                </a:gridCol>
                <a:gridCol w="2008809">
                  <a:extLst>
                    <a:ext uri="{9D8B030D-6E8A-4147-A177-3AD203B41FA5}">
                      <a16:colId xmlns:a16="http://schemas.microsoft.com/office/drawing/2014/main" val="20001"/>
                    </a:ext>
                  </a:extLst>
                </a:gridCol>
                <a:gridCol w="2008809">
                  <a:extLst>
                    <a:ext uri="{9D8B030D-6E8A-4147-A177-3AD203B41FA5}">
                      <a16:colId xmlns:a16="http://schemas.microsoft.com/office/drawing/2014/main" val="20002"/>
                    </a:ext>
                  </a:extLst>
                </a:gridCol>
                <a:gridCol w="2008809">
                  <a:extLst>
                    <a:ext uri="{9D8B030D-6E8A-4147-A177-3AD203B41FA5}">
                      <a16:colId xmlns:a16="http://schemas.microsoft.com/office/drawing/2014/main" val="20003"/>
                    </a:ext>
                  </a:extLst>
                </a:gridCol>
              </a:tblGrid>
              <a:tr h="526132">
                <a:tc gridSpan="2">
                  <a:txBody>
                    <a:bodyPr/>
                    <a:lstStyle/>
                    <a:p>
                      <a:pPr algn="ctr" fontAlgn="ctr"/>
                      <a:r>
                        <a:rPr lang="ja-JP" altLang="en-US" sz="2400" u="none" strike="noStrike" dirty="0"/>
                        <a:t>　</a:t>
                      </a:r>
                      <a:endParaRPr lang="ja-JP" altLang="en-US" sz="24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gridSpan="2">
                  <a:txBody>
                    <a:bodyPr/>
                    <a:lstStyle/>
                    <a:p>
                      <a:pPr algn="ctr" fontAlgn="ctr"/>
                      <a:r>
                        <a:rPr lang="ja-JP" altLang="en-US" sz="2400" u="none" strike="noStrike" dirty="0"/>
                        <a:t>前立腺がん</a:t>
                      </a:r>
                      <a:endParaRPr lang="ja-JP" altLang="en-US" sz="24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526132">
                <a:tc>
                  <a:txBody>
                    <a:bodyPr/>
                    <a:lstStyle/>
                    <a:p>
                      <a:pPr algn="ctr" fontAlgn="ctr"/>
                      <a:r>
                        <a:rPr lang="en-US" sz="2400" u="none" strike="noStrike"/>
                        <a:t>PSA cutoff</a:t>
                      </a:r>
                      <a:endParaRPr lang="en-US" sz="2400" b="0" i="0" u="none" strike="noStrike">
                        <a:solidFill>
                          <a:schemeClr val="tx1"/>
                        </a:solidFill>
                        <a:latin typeface="ＭＳ Ｐゴシック"/>
                      </a:endParaRPr>
                    </a:p>
                  </a:txBody>
                  <a:tcPr marL="0" marR="0" marT="0" marB="0" anchor="ctr"/>
                </a:tc>
                <a:tc>
                  <a:txBody>
                    <a:bodyPr/>
                    <a:lstStyle/>
                    <a:p>
                      <a:pPr algn="ctr" fontAlgn="ctr"/>
                      <a:r>
                        <a:rPr lang="ja-JP" altLang="en-US" sz="2400" u="none" strike="noStrike"/>
                        <a:t>判定</a:t>
                      </a:r>
                      <a:endParaRPr lang="ja-JP" altLang="en-US" sz="2400" b="0" i="0" u="none" strike="noStrike">
                        <a:solidFill>
                          <a:schemeClr val="tx1"/>
                        </a:solidFill>
                        <a:latin typeface="ＭＳ Ｐゴシック"/>
                      </a:endParaRPr>
                    </a:p>
                  </a:txBody>
                  <a:tcPr marL="0" marR="0" marT="0" marB="0" anchor="ctr"/>
                </a:tc>
                <a:tc>
                  <a:txBody>
                    <a:bodyPr/>
                    <a:lstStyle/>
                    <a:p>
                      <a:pPr algn="ctr" fontAlgn="ctr"/>
                      <a:r>
                        <a:rPr lang="ja-JP" altLang="en-US" sz="2400" u="none" strike="noStrike"/>
                        <a:t>あり</a:t>
                      </a:r>
                      <a:endParaRPr lang="ja-JP" altLang="en-US" sz="2400" b="0" i="0" u="none" strike="noStrike">
                        <a:solidFill>
                          <a:schemeClr val="tx1"/>
                        </a:solidFill>
                        <a:latin typeface="ＭＳ Ｐゴシック"/>
                      </a:endParaRPr>
                    </a:p>
                  </a:txBody>
                  <a:tcPr marL="0" marR="0" marT="0" marB="0" anchor="ctr"/>
                </a:tc>
                <a:tc>
                  <a:txBody>
                    <a:bodyPr/>
                    <a:lstStyle/>
                    <a:p>
                      <a:pPr algn="ctr" fontAlgn="ctr"/>
                      <a:r>
                        <a:rPr lang="ja-JP" altLang="en-US" sz="2400" u="none" strike="noStrike"/>
                        <a:t>なし</a:t>
                      </a:r>
                      <a:endParaRPr lang="ja-JP" altLang="en-US" sz="2400" b="0" i="0" u="none" strike="noStrike">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526132">
                <a:tc rowSpan="2">
                  <a:txBody>
                    <a:bodyPr/>
                    <a:lstStyle/>
                    <a:p>
                      <a:pPr algn="ctr" fontAlgn="ctr"/>
                      <a:r>
                        <a:rPr lang="en-US" sz="2400" u="none" strike="noStrike" dirty="0"/>
                        <a:t>PSA（4.1）</a:t>
                      </a:r>
                      <a:endParaRPr lang="en-US" sz="2400" b="0" i="0" u="none" strike="noStrike" dirty="0">
                        <a:solidFill>
                          <a:schemeClr val="tx1"/>
                        </a:solidFill>
                        <a:latin typeface="ＭＳ Ｐゴシック"/>
                      </a:endParaRPr>
                    </a:p>
                  </a:txBody>
                  <a:tcPr marL="0" marR="0" marT="0" marB="0" anchor="ctr"/>
                </a:tc>
                <a:tc>
                  <a:txBody>
                    <a:bodyPr/>
                    <a:lstStyle/>
                    <a:p>
                      <a:pPr algn="ctr" fontAlgn="ctr"/>
                      <a:r>
                        <a:rPr lang="ja-JP" altLang="en-US" sz="2400" u="none" strike="noStrike"/>
                        <a:t>陽性</a:t>
                      </a:r>
                      <a:endParaRPr lang="ja-JP" altLang="en-US" sz="2400" b="0" i="0" u="none" strike="noStrike">
                        <a:solidFill>
                          <a:schemeClr val="tx1"/>
                        </a:solidFill>
                        <a:latin typeface="ＭＳ Ｐゴシック"/>
                      </a:endParaRPr>
                    </a:p>
                  </a:txBody>
                  <a:tcPr marL="0" marR="0" marT="0" marB="0" anchor="ctr"/>
                </a:tc>
                <a:tc>
                  <a:txBody>
                    <a:bodyPr/>
                    <a:lstStyle/>
                    <a:p>
                      <a:pPr algn="ctr" fontAlgn="auto"/>
                      <a:r>
                        <a:rPr lang="en-US" altLang="ja-JP" sz="2400" u="none" strike="noStrike" dirty="0">
                          <a:solidFill>
                            <a:srgbClr val="99FF99"/>
                          </a:solidFill>
                        </a:rPr>
                        <a:t>251</a:t>
                      </a:r>
                      <a:endParaRPr lang="en-US" altLang="ja-JP" sz="2400" b="0" i="0" u="none" strike="noStrike" dirty="0">
                        <a:solidFill>
                          <a:srgbClr val="99FF99"/>
                        </a:solidFill>
                        <a:latin typeface="ＭＳ Ｐゴシック"/>
                      </a:endParaRPr>
                    </a:p>
                  </a:txBody>
                  <a:tcPr marL="0" marR="0" marT="0" marB="0" anchor="ctr"/>
                </a:tc>
                <a:tc>
                  <a:txBody>
                    <a:bodyPr/>
                    <a:lstStyle/>
                    <a:p>
                      <a:pPr algn="ctr" fontAlgn="auto"/>
                      <a:r>
                        <a:rPr lang="en-US" altLang="ja-JP" sz="2400" u="none" strike="noStrike" dirty="0"/>
                        <a:t>270</a:t>
                      </a:r>
                      <a:endParaRPr lang="en-US" altLang="ja-JP" sz="24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2"/>
                  </a:ext>
                </a:extLst>
              </a:tr>
              <a:tr h="526132">
                <a:tc vMerge="1">
                  <a:txBody>
                    <a:bodyPr/>
                    <a:lstStyle/>
                    <a:p>
                      <a:endParaRPr kumimoji="1" lang="ja-JP" altLang="en-US"/>
                    </a:p>
                  </a:txBody>
                  <a:tcPr/>
                </a:tc>
                <a:tc>
                  <a:txBody>
                    <a:bodyPr/>
                    <a:lstStyle/>
                    <a:p>
                      <a:pPr algn="ctr" fontAlgn="ctr"/>
                      <a:r>
                        <a:rPr lang="ja-JP" altLang="en-US" sz="2400" u="none" strike="noStrike"/>
                        <a:t>陰性</a:t>
                      </a:r>
                      <a:endParaRPr lang="ja-JP" altLang="en-US" sz="2400" b="0" i="0" u="none" strike="noStrike">
                        <a:solidFill>
                          <a:schemeClr val="tx1"/>
                        </a:solidFill>
                        <a:latin typeface="ＭＳ Ｐゴシック"/>
                      </a:endParaRPr>
                    </a:p>
                  </a:txBody>
                  <a:tcPr marL="0" marR="0" marT="0" marB="0" anchor="ctr"/>
                </a:tc>
                <a:tc>
                  <a:txBody>
                    <a:bodyPr/>
                    <a:lstStyle/>
                    <a:p>
                      <a:pPr algn="ctr" fontAlgn="auto"/>
                      <a:r>
                        <a:rPr lang="en-US" altLang="ja-JP" sz="2400" u="none" strike="noStrike" dirty="0">
                          <a:solidFill>
                            <a:srgbClr val="00B0F0"/>
                          </a:solidFill>
                        </a:rPr>
                        <a:t>974</a:t>
                      </a:r>
                      <a:endParaRPr lang="en-US" altLang="ja-JP" sz="2400" b="0" i="0" u="none" strike="noStrike" dirty="0">
                        <a:solidFill>
                          <a:srgbClr val="00B0F0"/>
                        </a:solidFill>
                        <a:latin typeface="ＭＳ Ｐゴシック"/>
                      </a:endParaRPr>
                    </a:p>
                  </a:txBody>
                  <a:tcPr marL="0" marR="0" marT="0" marB="0" anchor="ctr"/>
                </a:tc>
                <a:tc>
                  <a:txBody>
                    <a:bodyPr/>
                    <a:lstStyle/>
                    <a:p>
                      <a:pPr algn="ctr" fontAlgn="auto"/>
                      <a:r>
                        <a:rPr lang="en-US" altLang="ja-JP" sz="2400" u="none" strike="noStrike" dirty="0"/>
                        <a:t>4092</a:t>
                      </a:r>
                      <a:endParaRPr lang="en-US" altLang="ja-JP" sz="24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3"/>
                  </a:ext>
                </a:extLst>
              </a:tr>
            </a:tbl>
          </a:graphicData>
        </a:graphic>
      </p:graphicFrame>
      <p:sp>
        <p:nvSpPr>
          <p:cNvPr id="4" name="テキスト ボックス 3"/>
          <p:cNvSpPr txBox="1"/>
          <p:nvPr/>
        </p:nvSpPr>
        <p:spPr>
          <a:xfrm>
            <a:off x="621636" y="4501662"/>
            <a:ext cx="9179116" cy="2062103"/>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srgbClr val="99FF99"/>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251</a:t>
            </a: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a:t>
            </a:r>
            <a:r>
              <a:rPr kumimoji="1" lang="en-US" altLang="ja-JP" sz="2800" b="0" i="0" u="none" strike="noStrike" kern="1200" cap="none" spc="0" normalizeH="0" baseline="0" noProof="0" dirty="0">
                <a:ln>
                  <a:noFill/>
                </a:ln>
                <a:solidFill>
                  <a:srgbClr val="99FF99"/>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251</a:t>
            </a: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a:t>
            </a:r>
            <a:r>
              <a:rPr kumimoji="1" lang="en-US" altLang="ja-JP" sz="28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974</a:t>
            </a: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a:t>
            </a:r>
            <a:r>
              <a:rPr kumimoji="1" lang="en-US" altLang="ja-JP" sz="28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Arial Unicode MS" pitchFamily="50" charset="-128"/>
                <a:ea typeface="Arial Unicode MS" pitchFamily="50" charset="-128"/>
                <a:cs typeface="Arial Unicode MS" pitchFamily="50" charset="-128"/>
              </a:rPr>
              <a:t>20.5%</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前立腺がんの</a:t>
            </a:r>
            <a:r>
              <a:rPr kumimoji="1" lang="en-US" altLang="ja-JP" sz="3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80</a:t>
            </a:r>
            <a:r>
              <a:rPr kumimoji="1" lang="ja-JP" altLang="en-US" sz="3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％が見落とされていることになる？</a:t>
            </a:r>
            <a:endParaRPr kumimoji="1" lang="en-US" altLang="ja-JP" sz="3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これらのがんは見落としていいがんという証もない？</a:t>
            </a:r>
            <a:endParaRPr kumimoji="1" lang="en-US" altLang="ja-JP" sz="3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cxnSp>
        <p:nvCxnSpPr>
          <p:cNvPr id="7" name="直線矢印コネクタ 6"/>
          <p:cNvCxnSpPr/>
          <p:nvPr/>
        </p:nvCxnSpPr>
        <p:spPr bwMode="auto">
          <a:xfrm rot="10800000" flipV="1">
            <a:off x="3615399" y="2841674"/>
            <a:ext cx="2729130" cy="1744394"/>
          </a:xfrm>
          <a:prstGeom prst="straightConnector1">
            <a:avLst/>
          </a:prstGeom>
          <a:noFill/>
          <a:ln w="31750" cap="flat" cmpd="sng" algn="ctr">
            <a:solidFill>
              <a:srgbClr val="99FF99"/>
            </a:solidFill>
            <a:prstDash val="solid"/>
            <a:round/>
            <a:headEnd type="none" w="med" len="med"/>
            <a:tailEnd type="arrow"/>
          </a:ln>
          <a:effectLst/>
        </p:spPr>
      </p:cxnSp>
      <p:cxnSp>
        <p:nvCxnSpPr>
          <p:cNvPr id="8" name="直線矢印コネクタ 7"/>
          <p:cNvCxnSpPr/>
          <p:nvPr/>
        </p:nvCxnSpPr>
        <p:spPr bwMode="auto">
          <a:xfrm rot="10800000" flipV="1">
            <a:off x="4543865" y="2841673"/>
            <a:ext cx="1800664" cy="1758462"/>
          </a:xfrm>
          <a:prstGeom prst="straightConnector1">
            <a:avLst/>
          </a:prstGeom>
          <a:noFill/>
          <a:ln w="31750" cap="flat" cmpd="sng" algn="ctr">
            <a:solidFill>
              <a:srgbClr val="99FF99"/>
            </a:solidFill>
            <a:prstDash val="solid"/>
            <a:round/>
            <a:headEnd type="none" w="med" len="med"/>
            <a:tailEnd type="arrow"/>
          </a:ln>
          <a:effectLst/>
        </p:spPr>
      </p:cxnSp>
      <p:cxnSp>
        <p:nvCxnSpPr>
          <p:cNvPr id="9" name="直線矢印コネクタ 8"/>
          <p:cNvCxnSpPr/>
          <p:nvPr/>
        </p:nvCxnSpPr>
        <p:spPr bwMode="auto">
          <a:xfrm rot="5400000">
            <a:off x="5219117" y="3530992"/>
            <a:ext cx="1252021" cy="942535"/>
          </a:xfrm>
          <a:prstGeom prst="straightConnector1">
            <a:avLst/>
          </a:prstGeom>
          <a:noFill/>
          <a:ln w="31750" cap="flat" cmpd="sng" algn="ctr">
            <a:solidFill>
              <a:srgbClr val="00B0F0"/>
            </a:solidFill>
            <a:prstDash val="solid"/>
            <a:round/>
            <a:headEnd type="none" w="med" len="med"/>
            <a:tailEnd type="arrow"/>
          </a:ln>
          <a:effectLst/>
        </p:spPr>
      </p:cxnSp>
      <p:cxnSp>
        <p:nvCxnSpPr>
          <p:cNvPr id="16" name="直線矢印コネクタ 15"/>
          <p:cNvCxnSpPr/>
          <p:nvPr/>
        </p:nvCxnSpPr>
        <p:spPr bwMode="auto">
          <a:xfrm rot="10800000" flipV="1">
            <a:off x="4133088" y="4936824"/>
            <a:ext cx="2152828" cy="604439"/>
          </a:xfrm>
          <a:prstGeom prst="straightConnector1">
            <a:avLst/>
          </a:prstGeom>
          <a:noFill/>
          <a:ln w="31750" cap="flat" cmpd="sng" algn="ctr">
            <a:solidFill>
              <a:srgbClr val="FFCCFF"/>
            </a:solidFill>
            <a:prstDash val="solid"/>
            <a:round/>
            <a:headEnd type="none" w="med" len="med"/>
            <a:tailEnd type="arrow"/>
          </a:ln>
          <a:effectLst/>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3000"/>
                                        <p:tgtEl>
                                          <p:spTgt spid="4">
                                            <p:txEl>
                                              <p:pRg st="0" end="0"/>
                                            </p:txEl>
                                          </p:spTgt>
                                        </p:tgtEl>
                                      </p:cBhvr>
                                    </p:animEffect>
                                  </p:childTnLst>
                                </p:cTn>
                              </p:par>
                              <p:par>
                                <p:cTn id="8" presetID="18" presetClass="entr" presetSubtype="12" fill="hold" nodeType="withEffect">
                                  <p:stCondLst>
                                    <p:cond delay="800"/>
                                  </p:stCondLst>
                                  <p:childTnLst>
                                    <p:set>
                                      <p:cBhvr>
                                        <p:cTn id="9" dur="1" fill="hold">
                                          <p:stCondLst>
                                            <p:cond delay="0"/>
                                          </p:stCondLst>
                                        </p:cTn>
                                        <p:tgtEl>
                                          <p:spTgt spid="7"/>
                                        </p:tgtEl>
                                        <p:attrNameLst>
                                          <p:attrName>style.visibility</p:attrName>
                                        </p:attrNameLst>
                                      </p:cBhvr>
                                      <p:to>
                                        <p:strVal val="visible"/>
                                      </p:to>
                                    </p:set>
                                    <p:animEffect transition="in" filter="strips(downLeft)">
                                      <p:cBhvr>
                                        <p:cTn id="10" dur="1000"/>
                                        <p:tgtEl>
                                          <p:spTgt spid="7"/>
                                        </p:tgtEl>
                                      </p:cBhvr>
                                    </p:animEffect>
                                  </p:childTnLst>
                                </p:cTn>
                              </p:par>
                              <p:par>
                                <p:cTn id="11" presetID="18" presetClass="entr" presetSubtype="12" fill="hold" nodeType="withEffect">
                                  <p:stCondLst>
                                    <p:cond delay="1900"/>
                                  </p:stCondLst>
                                  <p:childTnLst>
                                    <p:set>
                                      <p:cBhvr>
                                        <p:cTn id="12" dur="1" fill="hold">
                                          <p:stCondLst>
                                            <p:cond delay="0"/>
                                          </p:stCondLst>
                                        </p:cTn>
                                        <p:tgtEl>
                                          <p:spTgt spid="8"/>
                                        </p:tgtEl>
                                        <p:attrNameLst>
                                          <p:attrName>style.visibility</p:attrName>
                                        </p:attrNameLst>
                                      </p:cBhvr>
                                      <p:to>
                                        <p:strVal val="visible"/>
                                      </p:to>
                                    </p:set>
                                    <p:animEffect transition="in" filter="strips(downLeft)">
                                      <p:cBhvr>
                                        <p:cTn id="13" dur="1000"/>
                                        <p:tgtEl>
                                          <p:spTgt spid="8"/>
                                        </p:tgtEl>
                                      </p:cBhvr>
                                    </p:animEffect>
                                  </p:childTnLst>
                                </p:cTn>
                              </p:par>
                              <p:par>
                                <p:cTn id="14" presetID="18" presetClass="entr" presetSubtype="12" fill="hold" nodeType="withEffect">
                                  <p:stCondLst>
                                    <p:cond delay="3000"/>
                                  </p:stCondLst>
                                  <p:childTnLst>
                                    <p:set>
                                      <p:cBhvr>
                                        <p:cTn id="15" dur="1" fill="hold">
                                          <p:stCondLst>
                                            <p:cond delay="0"/>
                                          </p:stCondLst>
                                        </p:cTn>
                                        <p:tgtEl>
                                          <p:spTgt spid="9"/>
                                        </p:tgtEl>
                                        <p:attrNameLst>
                                          <p:attrName>style.visibility</p:attrName>
                                        </p:attrNameLst>
                                      </p:cBhvr>
                                      <p:to>
                                        <p:strVal val="visible"/>
                                      </p:to>
                                    </p:set>
                                    <p:animEffect transition="in" filter="strips(downLeft)">
                                      <p:cBhvr>
                                        <p:cTn id="16" dur="1000"/>
                                        <p:tgtEl>
                                          <p:spTgt spid="9"/>
                                        </p:tgtEl>
                                      </p:cBhvr>
                                    </p:animEffect>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2000"/>
                                        <p:tgtEl>
                                          <p:spTgt spid="4">
                                            <p:txEl>
                                              <p:pRg st="2" end="2"/>
                                            </p:txEl>
                                          </p:spTgt>
                                        </p:tgtEl>
                                      </p:cBhvr>
                                    </p:animEffect>
                                  </p:childTnLst>
                                </p:cTn>
                              </p:par>
                            </p:childTnLst>
                          </p:cTn>
                        </p:par>
                        <p:par>
                          <p:cTn id="21" fill="hold">
                            <p:stCondLst>
                              <p:cond delay="6500"/>
                            </p:stCondLst>
                            <p:childTnLst>
                              <p:par>
                                <p:cTn id="22" presetID="10" presetClass="entr" presetSubtype="0" fill="hold" grpId="0" nodeType="after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2000"/>
                                        <p:tgtEl>
                                          <p:spTgt spid="4">
                                            <p:txEl>
                                              <p:pRg st="3" end="3"/>
                                            </p:txEl>
                                          </p:spTgt>
                                        </p:tgtEl>
                                      </p:cBhvr>
                                    </p:animEffect>
                                  </p:childTnLst>
                                </p:cTn>
                              </p:par>
                              <p:par>
                                <p:cTn id="25" presetID="18" presetClass="entr" presetSubtype="12" fill="hold" nodeType="withEffect">
                                  <p:stCondLst>
                                    <p:cond delay="500"/>
                                  </p:stCondLst>
                                  <p:childTnLst>
                                    <p:set>
                                      <p:cBhvr>
                                        <p:cTn id="26" dur="1" fill="hold">
                                          <p:stCondLst>
                                            <p:cond delay="0"/>
                                          </p:stCondLst>
                                        </p:cTn>
                                        <p:tgtEl>
                                          <p:spTgt spid="16"/>
                                        </p:tgtEl>
                                        <p:attrNameLst>
                                          <p:attrName>style.visibility</p:attrName>
                                        </p:attrNameLst>
                                      </p:cBhvr>
                                      <p:to>
                                        <p:strVal val="visible"/>
                                      </p:to>
                                    </p:set>
                                    <p:animEffect transition="in" filter="strips(downLeft)">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C91D-7666-5F6C-54E7-51A130A51573}"/>
            </a:ext>
          </a:extLst>
        </p:cNvPr>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EE4E26FC-EA5A-191C-7BCF-CDA192239A71}"/>
              </a:ext>
            </a:extLst>
          </p:cNvPr>
          <p:cNvGraphicFramePr>
            <a:graphicFrameLocks noGrp="1"/>
          </p:cNvGraphicFramePr>
          <p:nvPr>
            <p:extLst>
              <p:ext uri="{D42A27DB-BD31-4B8C-83A1-F6EECF244321}">
                <p14:modId xmlns:p14="http://schemas.microsoft.com/office/powerpoint/2010/main" val="3139987329"/>
              </p:ext>
            </p:extLst>
          </p:nvPr>
        </p:nvGraphicFramePr>
        <p:xfrm>
          <a:off x="1041009" y="1364566"/>
          <a:ext cx="8257736" cy="4937760"/>
        </p:xfrm>
        <a:graphic>
          <a:graphicData uri="http://schemas.openxmlformats.org/drawingml/2006/table">
            <a:tbl>
              <a:tblPr>
                <a:tableStyleId>{5940675A-B579-460E-94D1-54222C63F5DA}</a:tableStyleId>
              </a:tblPr>
              <a:tblGrid>
                <a:gridCol w="2312165">
                  <a:extLst>
                    <a:ext uri="{9D8B030D-6E8A-4147-A177-3AD203B41FA5}">
                      <a16:colId xmlns:a16="http://schemas.microsoft.com/office/drawing/2014/main" val="20000"/>
                    </a:ext>
                  </a:extLst>
                </a:gridCol>
                <a:gridCol w="1981857">
                  <a:extLst>
                    <a:ext uri="{9D8B030D-6E8A-4147-A177-3AD203B41FA5}">
                      <a16:colId xmlns:a16="http://schemas.microsoft.com/office/drawing/2014/main" val="20001"/>
                    </a:ext>
                  </a:extLst>
                </a:gridCol>
                <a:gridCol w="1981857">
                  <a:extLst>
                    <a:ext uri="{9D8B030D-6E8A-4147-A177-3AD203B41FA5}">
                      <a16:colId xmlns:a16="http://schemas.microsoft.com/office/drawing/2014/main" val="20002"/>
                    </a:ext>
                  </a:extLst>
                </a:gridCol>
                <a:gridCol w="1981857">
                  <a:extLst>
                    <a:ext uri="{9D8B030D-6E8A-4147-A177-3AD203B41FA5}">
                      <a16:colId xmlns:a16="http://schemas.microsoft.com/office/drawing/2014/main" val="20003"/>
                    </a:ext>
                  </a:extLst>
                </a:gridCol>
              </a:tblGrid>
              <a:tr h="822960">
                <a:tc rowSpan="2" gridSpan="2">
                  <a:txBody>
                    <a:bodyPr/>
                    <a:lstStyle/>
                    <a:p>
                      <a:pPr algn="ctr" fontAlgn="ctr"/>
                      <a:r>
                        <a:rPr lang="ja-JP" altLang="en-US" sz="3200" u="none" strike="noStrike" dirty="0"/>
                        <a:t>　</a:t>
                      </a:r>
                      <a:endParaRPr lang="ja-JP" altLang="en-US" sz="3200" b="0" i="0" u="none" strike="noStrike" dirty="0">
                        <a:solidFill>
                          <a:schemeClr val="tx1"/>
                        </a:solidFill>
                        <a:latin typeface="ＭＳ Ｐゴシック"/>
                      </a:endParaRPr>
                    </a:p>
                  </a:txBody>
                  <a:tcPr marL="0" marR="0" marT="0" marB="0" anchor="ctr"/>
                </a:tc>
                <a:tc rowSpan="2" hMerge="1">
                  <a:txBody>
                    <a:bodyPr/>
                    <a:lstStyle/>
                    <a:p>
                      <a:endParaRPr kumimoji="1" lang="ja-JP" altLang="en-US"/>
                    </a:p>
                  </a:txBody>
                  <a:tcPr/>
                </a:tc>
                <a:tc gridSpan="2">
                  <a:txBody>
                    <a:bodyPr/>
                    <a:lstStyle/>
                    <a:p>
                      <a:pPr algn="ctr" fontAlgn="ctr"/>
                      <a:r>
                        <a:rPr lang="ja-JP" altLang="en-US" sz="3200" u="none" strike="noStrike" dirty="0"/>
                        <a:t>前立腺がん</a:t>
                      </a:r>
                      <a:endParaRPr lang="ja-JP" alt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822960">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3200" u="none" strike="noStrike" dirty="0"/>
                        <a:t>あり（％）</a:t>
                      </a:r>
                      <a:endParaRPr lang="ja-JP" alt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dirty="0"/>
                        <a:t>なし（％）</a:t>
                      </a:r>
                      <a:endParaRPr lang="ja-JP" altLang="en-US"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822960">
                <a:tc rowSpan="2">
                  <a:txBody>
                    <a:bodyPr/>
                    <a:lstStyle/>
                    <a:p>
                      <a:pPr algn="ctr" fontAlgn="ctr"/>
                      <a:r>
                        <a:rPr lang="en-US" sz="3200" u="none" strike="noStrike" dirty="0"/>
                        <a:t>PSA</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陽性</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en-US" altLang="ja-JP" sz="3200" u="none" strike="noStrike" dirty="0"/>
                        <a:t>100</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0</a:t>
                      </a:r>
                      <a:endParaRPr lang="en-US"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2"/>
                  </a:ext>
                </a:extLst>
              </a:tr>
              <a:tr h="822960">
                <a:tc vMerge="1">
                  <a:txBody>
                    <a:bodyPr/>
                    <a:lstStyle/>
                    <a:p>
                      <a:endParaRPr kumimoji="1" lang="ja-JP" altLang="en-US"/>
                    </a:p>
                  </a:txBody>
                  <a:tcPr/>
                </a:tc>
                <a:tc>
                  <a:txBody>
                    <a:bodyPr/>
                    <a:lstStyle/>
                    <a:p>
                      <a:pPr algn="ctr" fontAlgn="ctr"/>
                      <a:r>
                        <a:rPr lang="ja-JP" altLang="en-US" sz="3200" u="none" strike="noStrike" dirty="0">
                          <a:solidFill>
                            <a:srgbClr val="FF99FF"/>
                          </a:solidFill>
                        </a:rPr>
                        <a:t>陰性</a:t>
                      </a:r>
                      <a:endParaRPr lang="ja-JP" altLang="en-US" sz="3200" b="0" i="0" u="none" strike="noStrike" dirty="0">
                        <a:solidFill>
                          <a:srgbClr val="FF99FF"/>
                        </a:solidFill>
                        <a:latin typeface="ＭＳ Ｐゴシック"/>
                      </a:endParaRPr>
                    </a:p>
                  </a:txBody>
                  <a:tcPr marL="0" marR="0" marT="0" marB="0" anchor="ctr"/>
                </a:tc>
                <a:tc>
                  <a:txBody>
                    <a:bodyPr/>
                    <a:lstStyle/>
                    <a:p>
                      <a:pPr algn="ctr" fontAlgn="ctr"/>
                      <a:r>
                        <a:rPr lang="en-US" altLang="ja-JP" sz="3200" u="none" strike="noStrike" dirty="0">
                          <a:solidFill>
                            <a:srgbClr val="FF99FF"/>
                          </a:solidFill>
                        </a:rPr>
                        <a:t>0</a:t>
                      </a:r>
                      <a:endParaRPr lang="en-US" sz="3200" b="0" i="0" u="none" strike="noStrike" dirty="0">
                        <a:solidFill>
                          <a:srgbClr val="FF99FF"/>
                        </a:solidFill>
                        <a:latin typeface="ＭＳ Ｐゴシック"/>
                      </a:endParaRPr>
                    </a:p>
                  </a:txBody>
                  <a:tcPr marL="0" marR="0" marT="0" marB="0" anchor="ctr"/>
                </a:tc>
                <a:tc>
                  <a:txBody>
                    <a:bodyPr/>
                    <a:lstStyle/>
                    <a:p>
                      <a:pPr algn="ctr" fontAlgn="ctr"/>
                      <a:r>
                        <a:rPr lang="en-US" altLang="ja-JP" sz="3200" u="none" strike="noStrike" dirty="0">
                          <a:solidFill>
                            <a:srgbClr val="FF99FF"/>
                          </a:solidFill>
                        </a:rPr>
                        <a:t>100</a:t>
                      </a:r>
                      <a:endParaRPr lang="en-US" sz="3200" b="0" i="0" u="none" strike="noStrike" dirty="0">
                        <a:solidFill>
                          <a:srgbClr val="FF99FF"/>
                        </a:solidFill>
                        <a:latin typeface="ＭＳ Ｐゴシック"/>
                      </a:endParaRPr>
                    </a:p>
                  </a:txBody>
                  <a:tcPr marL="0" marR="0" marT="0" marB="0" anchor="ctr"/>
                </a:tc>
                <a:extLst>
                  <a:ext uri="{0D108BD9-81ED-4DB2-BD59-A6C34878D82A}">
                    <a16:rowId xmlns:a16="http://schemas.microsoft.com/office/drawing/2014/main" val="10003"/>
                  </a:ext>
                </a:extLst>
              </a:tr>
              <a:tr h="822960">
                <a:tc gridSpan="4">
                  <a:txBody>
                    <a:bodyPr/>
                    <a:lstStyle/>
                    <a:p>
                      <a:pPr algn="ctr" fontAlgn="ctr"/>
                      <a:r>
                        <a:rPr lang="ja-JP" altLang="en-US" sz="3200" u="none" strike="noStrike" dirty="0"/>
                        <a:t>感度 </a:t>
                      </a:r>
                      <a:r>
                        <a:rPr lang="en-US" sz="3200" u="none" strike="noStrike" dirty="0" err="1"/>
                        <a:t>sensitivity＝a</a:t>
                      </a:r>
                      <a:r>
                        <a:rPr lang="en-US" sz="3200" u="none" strike="noStrike" dirty="0"/>
                        <a:t>/(</a:t>
                      </a:r>
                      <a:r>
                        <a:rPr lang="en-US" sz="3200" u="none" strike="noStrike" dirty="0" err="1"/>
                        <a:t>a＋c</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822960">
                <a:tc gridSpan="4">
                  <a:txBody>
                    <a:bodyPr/>
                    <a:lstStyle/>
                    <a:p>
                      <a:pPr algn="ctr" fontAlgn="ctr"/>
                      <a:r>
                        <a:rPr lang="ja-JP" altLang="en-US" sz="3200" u="none" strike="noStrike" dirty="0"/>
                        <a:t>特異度 </a:t>
                      </a:r>
                      <a:r>
                        <a:rPr lang="en-US" sz="3200" u="none" strike="noStrike" dirty="0" err="1"/>
                        <a:t>specificity＝d</a:t>
                      </a:r>
                      <a:r>
                        <a:rPr lang="en-US" sz="3200" u="none" strike="noStrike" dirty="0"/>
                        <a:t>/(</a:t>
                      </a:r>
                      <a:r>
                        <a:rPr lang="en-US" sz="3200" u="none" strike="noStrike" dirty="0" err="1"/>
                        <a:t>b＋d</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6" name="タイトル 1">
            <a:extLst>
              <a:ext uri="{FF2B5EF4-FFF2-40B4-BE49-F238E27FC236}">
                <a16:creationId xmlns:a16="http://schemas.microsoft.com/office/drawing/2014/main" id="{68385160-F837-411D-C1B0-5207252ED6A6}"/>
              </a:ext>
            </a:extLst>
          </p:cNvPr>
          <p:cNvSpPr txBox="1">
            <a:spLocks/>
          </p:cNvSpPr>
          <p:nvPr/>
        </p:nvSpPr>
        <p:spPr bwMode="auto">
          <a:xfrm>
            <a:off x="781775"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rgbClr val="FFFF00"/>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eaLnBrk="1" hangingPunct="1"/>
            <a:r>
              <a:rPr lang="ja-JP" altLang="en-US" kern="0" dirty="0">
                <a:effectLst/>
              </a:rPr>
              <a:t>感度、特異度の理想は？</a:t>
            </a:r>
          </a:p>
        </p:txBody>
      </p:sp>
    </p:spTree>
    <p:extLst>
      <p:ext uri="{BB962C8B-B14F-4D97-AF65-F5344CB8AC3E}">
        <p14:creationId xmlns:p14="http://schemas.microsoft.com/office/powerpoint/2010/main" val="199102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C91D-7666-5F6C-54E7-51A130A51573}"/>
            </a:ext>
          </a:extLst>
        </p:cNvPr>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EE4E26FC-EA5A-191C-7BCF-CDA192239A71}"/>
              </a:ext>
            </a:extLst>
          </p:cNvPr>
          <p:cNvGraphicFramePr>
            <a:graphicFrameLocks noGrp="1"/>
          </p:cNvGraphicFramePr>
          <p:nvPr>
            <p:extLst>
              <p:ext uri="{D42A27DB-BD31-4B8C-83A1-F6EECF244321}">
                <p14:modId xmlns:p14="http://schemas.microsoft.com/office/powerpoint/2010/main" val="2377765426"/>
              </p:ext>
            </p:extLst>
          </p:nvPr>
        </p:nvGraphicFramePr>
        <p:xfrm>
          <a:off x="1041009" y="1364566"/>
          <a:ext cx="8257736" cy="4937760"/>
        </p:xfrm>
        <a:graphic>
          <a:graphicData uri="http://schemas.openxmlformats.org/drawingml/2006/table">
            <a:tbl>
              <a:tblPr>
                <a:tableStyleId>{5940675A-B579-460E-94D1-54222C63F5DA}</a:tableStyleId>
              </a:tblPr>
              <a:tblGrid>
                <a:gridCol w="2312165">
                  <a:extLst>
                    <a:ext uri="{9D8B030D-6E8A-4147-A177-3AD203B41FA5}">
                      <a16:colId xmlns:a16="http://schemas.microsoft.com/office/drawing/2014/main" val="20000"/>
                    </a:ext>
                  </a:extLst>
                </a:gridCol>
                <a:gridCol w="1981857">
                  <a:extLst>
                    <a:ext uri="{9D8B030D-6E8A-4147-A177-3AD203B41FA5}">
                      <a16:colId xmlns:a16="http://schemas.microsoft.com/office/drawing/2014/main" val="20001"/>
                    </a:ext>
                  </a:extLst>
                </a:gridCol>
                <a:gridCol w="1981857">
                  <a:extLst>
                    <a:ext uri="{9D8B030D-6E8A-4147-A177-3AD203B41FA5}">
                      <a16:colId xmlns:a16="http://schemas.microsoft.com/office/drawing/2014/main" val="20002"/>
                    </a:ext>
                  </a:extLst>
                </a:gridCol>
                <a:gridCol w="1981857">
                  <a:extLst>
                    <a:ext uri="{9D8B030D-6E8A-4147-A177-3AD203B41FA5}">
                      <a16:colId xmlns:a16="http://schemas.microsoft.com/office/drawing/2014/main" val="20003"/>
                    </a:ext>
                  </a:extLst>
                </a:gridCol>
              </a:tblGrid>
              <a:tr h="822960">
                <a:tc rowSpan="2" gridSpan="2">
                  <a:txBody>
                    <a:bodyPr/>
                    <a:lstStyle/>
                    <a:p>
                      <a:pPr algn="ctr" fontAlgn="ctr"/>
                      <a:r>
                        <a:rPr lang="ja-JP" altLang="en-US" sz="3200" u="none" strike="noStrike" dirty="0"/>
                        <a:t>　</a:t>
                      </a:r>
                      <a:endParaRPr lang="ja-JP" altLang="en-US" sz="3200" b="0" i="0" u="none" strike="noStrike" dirty="0">
                        <a:solidFill>
                          <a:schemeClr val="tx1"/>
                        </a:solidFill>
                        <a:latin typeface="ＭＳ Ｐゴシック"/>
                      </a:endParaRPr>
                    </a:p>
                  </a:txBody>
                  <a:tcPr marL="0" marR="0" marT="0" marB="0" anchor="ctr"/>
                </a:tc>
                <a:tc rowSpan="2" hMerge="1">
                  <a:txBody>
                    <a:bodyPr/>
                    <a:lstStyle/>
                    <a:p>
                      <a:endParaRPr kumimoji="1" lang="ja-JP" altLang="en-US"/>
                    </a:p>
                  </a:txBody>
                  <a:tcPr/>
                </a:tc>
                <a:tc gridSpan="2">
                  <a:txBody>
                    <a:bodyPr/>
                    <a:lstStyle/>
                    <a:p>
                      <a:pPr algn="ctr" fontAlgn="ctr"/>
                      <a:r>
                        <a:rPr lang="ja-JP" altLang="en-US" sz="3200" u="none" strike="noStrike" dirty="0"/>
                        <a:t>前立腺がん</a:t>
                      </a:r>
                      <a:endParaRPr lang="ja-JP" alt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822960">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3200" u="none" strike="noStrike" dirty="0"/>
                        <a:t>あり（％）</a:t>
                      </a:r>
                      <a:endParaRPr lang="ja-JP" alt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dirty="0"/>
                        <a:t>なし（％）</a:t>
                      </a:r>
                      <a:endParaRPr lang="ja-JP" altLang="en-US"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822960">
                <a:tc rowSpan="2">
                  <a:txBody>
                    <a:bodyPr/>
                    <a:lstStyle/>
                    <a:p>
                      <a:pPr algn="ctr" fontAlgn="ctr"/>
                      <a:r>
                        <a:rPr lang="en-US" sz="3200" u="none" strike="noStrike" dirty="0"/>
                        <a:t>PSA</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陽性</a:t>
                      </a:r>
                      <a:endParaRPr lang="ja-JP" altLang="en-US" sz="3200" b="0" i="0" u="none" strike="noStrike">
                        <a:solidFill>
                          <a:schemeClr val="tx1"/>
                        </a:solidFill>
                        <a:latin typeface="ＭＳ Ｐゴシック"/>
                      </a:endParaRPr>
                    </a:p>
                  </a:txBody>
                  <a:tcPr marL="0" marR="0" marT="0" marB="0" anchor="ctr"/>
                </a:tc>
                <a:tc>
                  <a:txBody>
                    <a:bodyPr/>
                    <a:lstStyle/>
                    <a:p>
                      <a:pPr algn="ctr" fontAlgn="ctr"/>
                      <a:r>
                        <a:rPr lang="en-US" altLang="ja-JP" sz="3200" u="none" strike="noStrike" dirty="0"/>
                        <a:t>20.5</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en-US" altLang="ja-JP" sz="3200" u="none" strike="noStrike" dirty="0"/>
                        <a:t>6.2</a:t>
                      </a:r>
                    </a:p>
                  </a:txBody>
                  <a:tcPr marL="0" marR="0" marT="0" marB="0" anchor="ctr"/>
                </a:tc>
                <a:extLst>
                  <a:ext uri="{0D108BD9-81ED-4DB2-BD59-A6C34878D82A}">
                    <a16:rowId xmlns:a16="http://schemas.microsoft.com/office/drawing/2014/main" val="10002"/>
                  </a:ext>
                </a:extLst>
              </a:tr>
              <a:tr h="822960">
                <a:tc vMerge="1">
                  <a:txBody>
                    <a:bodyPr/>
                    <a:lstStyle/>
                    <a:p>
                      <a:endParaRPr kumimoji="1" lang="ja-JP" altLang="en-US"/>
                    </a:p>
                  </a:txBody>
                  <a:tcPr/>
                </a:tc>
                <a:tc>
                  <a:txBody>
                    <a:bodyPr/>
                    <a:lstStyle/>
                    <a:p>
                      <a:pPr algn="ctr" fontAlgn="ctr"/>
                      <a:r>
                        <a:rPr lang="ja-JP" altLang="en-US" sz="3200" u="none" strike="noStrike" dirty="0">
                          <a:solidFill>
                            <a:srgbClr val="FF99FF"/>
                          </a:solidFill>
                        </a:rPr>
                        <a:t>陰性</a:t>
                      </a:r>
                      <a:endParaRPr lang="ja-JP" altLang="en-US" sz="3200" b="0" i="0" u="none" strike="noStrike" dirty="0">
                        <a:solidFill>
                          <a:srgbClr val="FF99FF"/>
                        </a:solidFill>
                        <a:latin typeface="ＭＳ Ｐゴシック"/>
                      </a:endParaRPr>
                    </a:p>
                  </a:txBody>
                  <a:tcPr marL="0" marR="0" marT="0" marB="0" anchor="ctr"/>
                </a:tc>
                <a:tc>
                  <a:txBody>
                    <a:bodyPr/>
                    <a:lstStyle/>
                    <a:p>
                      <a:pPr algn="ctr" fontAlgn="ctr"/>
                      <a:r>
                        <a:rPr lang="en-US" altLang="ja-JP" sz="3200" u="none" strike="noStrike" dirty="0">
                          <a:solidFill>
                            <a:srgbClr val="FF99FF"/>
                          </a:solidFill>
                        </a:rPr>
                        <a:t>79.5</a:t>
                      </a:r>
                    </a:p>
                  </a:txBody>
                  <a:tcPr marL="0" marR="0" marT="0" marB="0" anchor="ctr"/>
                </a:tc>
                <a:tc>
                  <a:txBody>
                    <a:bodyPr/>
                    <a:lstStyle/>
                    <a:p>
                      <a:pPr algn="ctr" fontAlgn="ctr"/>
                      <a:r>
                        <a:rPr lang="en-US" altLang="ja-JP" sz="3200" u="none" strike="noStrike" dirty="0">
                          <a:solidFill>
                            <a:srgbClr val="FF99FF"/>
                          </a:solidFill>
                        </a:rPr>
                        <a:t>93.8</a:t>
                      </a:r>
                      <a:endParaRPr lang="en-US" sz="3200" b="0" i="0" u="none" strike="noStrike" dirty="0">
                        <a:solidFill>
                          <a:srgbClr val="FF99FF"/>
                        </a:solidFill>
                        <a:latin typeface="ＭＳ Ｐゴシック"/>
                      </a:endParaRPr>
                    </a:p>
                  </a:txBody>
                  <a:tcPr marL="0" marR="0" marT="0" marB="0" anchor="ctr"/>
                </a:tc>
                <a:extLst>
                  <a:ext uri="{0D108BD9-81ED-4DB2-BD59-A6C34878D82A}">
                    <a16:rowId xmlns:a16="http://schemas.microsoft.com/office/drawing/2014/main" val="10003"/>
                  </a:ext>
                </a:extLst>
              </a:tr>
              <a:tr h="822960">
                <a:tc gridSpan="4">
                  <a:txBody>
                    <a:bodyPr/>
                    <a:lstStyle/>
                    <a:p>
                      <a:pPr algn="ctr" fontAlgn="ctr"/>
                      <a:r>
                        <a:rPr lang="ja-JP" altLang="en-US" sz="3200" u="none" strike="noStrike" dirty="0"/>
                        <a:t>感度 </a:t>
                      </a:r>
                      <a:r>
                        <a:rPr lang="en-US" sz="3200" u="none" strike="noStrike" dirty="0" err="1"/>
                        <a:t>sensitivity＝a</a:t>
                      </a:r>
                      <a:r>
                        <a:rPr lang="en-US" sz="3200" u="none" strike="noStrike" dirty="0"/>
                        <a:t>/(</a:t>
                      </a:r>
                      <a:r>
                        <a:rPr lang="en-US" sz="3200" u="none" strike="noStrike" dirty="0" err="1"/>
                        <a:t>a＋c</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822960">
                <a:tc gridSpan="4">
                  <a:txBody>
                    <a:bodyPr/>
                    <a:lstStyle/>
                    <a:p>
                      <a:pPr algn="ctr" fontAlgn="ctr"/>
                      <a:r>
                        <a:rPr lang="ja-JP" altLang="en-US" sz="3200" u="none" strike="noStrike" dirty="0"/>
                        <a:t>特異度 </a:t>
                      </a:r>
                      <a:r>
                        <a:rPr lang="en-US" sz="3200" u="none" strike="noStrike" dirty="0" err="1"/>
                        <a:t>specificity＝d</a:t>
                      </a:r>
                      <a:r>
                        <a:rPr lang="en-US" sz="3200" u="none" strike="noStrike" dirty="0"/>
                        <a:t>/(</a:t>
                      </a:r>
                      <a:r>
                        <a:rPr lang="en-US" sz="3200" u="none" strike="noStrike" dirty="0" err="1"/>
                        <a:t>b＋d</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6" name="タイトル 1">
            <a:extLst>
              <a:ext uri="{FF2B5EF4-FFF2-40B4-BE49-F238E27FC236}">
                <a16:creationId xmlns:a16="http://schemas.microsoft.com/office/drawing/2014/main" id="{68385160-F837-411D-C1B0-5207252ED6A6}"/>
              </a:ext>
            </a:extLst>
          </p:cNvPr>
          <p:cNvSpPr txBox="1">
            <a:spLocks/>
          </p:cNvSpPr>
          <p:nvPr/>
        </p:nvSpPr>
        <p:spPr bwMode="auto">
          <a:xfrm>
            <a:off x="781775"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rgbClr val="FFFF00"/>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eaLnBrk="1" hangingPunct="1"/>
            <a:r>
              <a:rPr lang="ja-JP" altLang="en-US" kern="0" dirty="0">
                <a:effectLst/>
              </a:rPr>
              <a:t>感度、特異度の実際は？</a:t>
            </a:r>
          </a:p>
        </p:txBody>
      </p:sp>
    </p:spTree>
    <p:extLst>
      <p:ext uri="{BB962C8B-B14F-4D97-AF65-F5344CB8AC3E}">
        <p14:creationId xmlns:p14="http://schemas.microsoft.com/office/powerpoint/2010/main" val="51804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C91D-7666-5F6C-54E7-51A130A51573}"/>
            </a:ext>
          </a:extLst>
        </p:cNvPr>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EE4E26FC-EA5A-191C-7BCF-CDA192239A71}"/>
              </a:ext>
            </a:extLst>
          </p:cNvPr>
          <p:cNvGraphicFramePr>
            <a:graphicFrameLocks noGrp="1"/>
          </p:cNvGraphicFramePr>
          <p:nvPr>
            <p:extLst>
              <p:ext uri="{D42A27DB-BD31-4B8C-83A1-F6EECF244321}">
                <p14:modId xmlns:p14="http://schemas.microsoft.com/office/powerpoint/2010/main" val="481666312"/>
              </p:ext>
            </p:extLst>
          </p:nvPr>
        </p:nvGraphicFramePr>
        <p:xfrm>
          <a:off x="1041009" y="1364566"/>
          <a:ext cx="8257736" cy="4937760"/>
        </p:xfrm>
        <a:graphic>
          <a:graphicData uri="http://schemas.openxmlformats.org/drawingml/2006/table">
            <a:tbl>
              <a:tblPr>
                <a:tableStyleId>{5940675A-B579-460E-94D1-54222C63F5DA}</a:tableStyleId>
              </a:tblPr>
              <a:tblGrid>
                <a:gridCol w="2312165">
                  <a:extLst>
                    <a:ext uri="{9D8B030D-6E8A-4147-A177-3AD203B41FA5}">
                      <a16:colId xmlns:a16="http://schemas.microsoft.com/office/drawing/2014/main" val="20000"/>
                    </a:ext>
                  </a:extLst>
                </a:gridCol>
                <a:gridCol w="1981857">
                  <a:extLst>
                    <a:ext uri="{9D8B030D-6E8A-4147-A177-3AD203B41FA5}">
                      <a16:colId xmlns:a16="http://schemas.microsoft.com/office/drawing/2014/main" val="20001"/>
                    </a:ext>
                  </a:extLst>
                </a:gridCol>
                <a:gridCol w="1981857">
                  <a:extLst>
                    <a:ext uri="{9D8B030D-6E8A-4147-A177-3AD203B41FA5}">
                      <a16:colId xmlns:a16="http://schemas.microsoft.com/office/drawing/2014/main" val="20002"/>
                    </a:ext>
                  </a:extLst>
                </a:gridCol>
                <a:gridCol w="1981857">
                  <a:extLst>
                    <a:ext uri="{9D8B030D-6E8A-4147-A177-3AD203B41FA5}">
                      <a16:colId xmlns:a16="http://schemas.microsoft.com/office/drawing/2014/main" val="20003"/>
                    </a:ext>
                  </a:extLst>
                </a:gridCol>
              </a:tblGrid>
              <a:tr h="822960">
                <a:tc rowSpan="2" gridSpan="2">
                  <a:txBody>
                    <a:bodyPr/>
                    <a:lstStyle/>
                    <a:p>
                      <a:pPr algn="ctr" fontAlgn="ctr"/>
                      <a:r>
                        <a:rPr lang="ja-JP" altLang="en-US" sz="3200" u="none" strike="noStrike" dirty="0"/>
                        <a:t>　</a:t>
                      </a:r>
                      <a:endParaRPr lang="ja-JP" altLang="en-US" sz="3200" b="0" i="0" u="none" strike="noStrike" dirty="0">
                        <a:solidFill>
                          <a:schemeClr val="tx1"/>
                        </a:solidFill>
                        <a:latin typeface="ＭＳ Ｐゴシック"/>
                      </a:endParaRPr>
                    </a:p>
                  </a:txBody>
                  <a:tcPr marL="0" marR="0" marT="0" marB="0" anchor="ctr"/>
                </a:tc>
                <a:tc rowSpan="2" hMerge="1">
                  <a:txBody>
                    <a:bodyPr/>
                    <a:lstStyle/>
                    <a:p>
                      <a:endParaRPr kumimoji="1" lang="ja-JP" altLang="en-US"/>
                    </a:p>
                  </a:txBody>
                  <a:tcPr/>
                </a:tc>
                <a:tc gridSpan="2">
                  <a:txBody>
                    <a:bodyPr/>
                    <a:lstStyle/>
                    <a:p>
                      <a:pPr algn="ctr" fontAlgn="ctr"/>
                      <a:r>
                        <a:rPr lang="ja-JP" altLang="en-US" sz="3200" u="none" strike="noStrike" dirty="0"/>
                        <a:t>前立腺がん</a:t>
                      </a:r>
                      <a:endParaRPr lang="ja-JP" alt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822960">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3200" u="none" strike="noStrike" dirty="0"/>
                        <a:t>あり（人）</a:t>
                      </a:r>
                      <a:endParaRPr lang="ja-JP" alt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dirty="0"/>
                        <a:t>なし（人）</a:t>
                      </a:r>
                      <a:endParaRPr lang="ja-JP" altLang="en-US"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1"/>
                  </a:ext>
                </a:extLst>
              </a:tr>
              <a:tr h="822960">
                <a:tc rowSpan="2">
                  <a:txBody>
                    <a:bodyPr/>
                    <a:lstStyle/>
                    <a:p>
                      <a:pPr algn="ctr" fontAlgn="ctr"/>
                      <a:r>
                        <a:rPr lang="en-US" sz="3200" u="none" strike="noStrike" dirty="0"/>
                        <a:t>PSA</a:t>
                      </a:r>
                      <a:endParaRPr lang="en-US" sz="3200" b="0" i="0" u="none" strike="noStrike" dirty="0">
                        <a:solidFill>
                          <a:schemeClr val="tx1"/>
                        </a:solidFill>
                        <a:latin typeface="ＭＳ Ｐゴシック"/>
                      </a:endParaRPr>
                    </a:p>
                  </a:txBody>
                  <a:tcPr marL="0" marR="0" marT="0" marB="0" anchor="ctr"/>
                </a:tc>
                <a:tc>
                  <a:txBody>
                    <a:bodyPr/>
                    <a:lstStyle/>
                    <a:p>
                      <a:pPr algn="ctr" fontAlgn="ctr"/>
                      <a:r>
                        <a:rPr lang="ja-JP" altLang="en-US" sz="3200" u="none" strike="noStrike"/>
                        <a:t>陽性</a:t>
                      </a:r>
                      <a:endParaRPr lang="ja-JP" altLang="en-US" sz="3200" b="0" i="0" u="none" strike="noStrike">
                        <a:solidFill>
                          <a:schemeClr val="tx1"/>
                        </a:solidFill>
                        <a:latin typeface="ＭＳ Ｐゴシック"/>
                      </a:endParaRPr>
                    </a:p>
                  </a:txBody>
                  <a:tcPr marL="0" marR="0" marT="0" marB="0" anchor="ctr"/>
                </a:tc>
                <a:tc>
                  <a:txBody>
                    <a:bodyPr/>
                    <a:lstStyle/>
                    <a:p>
                      <a:pPr algn="ctr" fontAlgn="auto"/>
                      <a:r>
                        <a:rPr lang="en-US" altLang="ja-JP" sz="3200" u="none" strike="noStrike" dirty="0">
                          <a:solidFill>
                            <a:schemeClr val="tx1"/>
                          </a:solidFill>
                        </a:rPr>
                        <a:t>251</a:t>
                      </a:r>
                      <a:endParaRPr lang="en-US" altLang="ja-JP" sz="3200" b="0" i="0" u="none" strike="noStrike" dirty="0">
                        <a:solidFill>
                          <a:schemeClr val="tx1"/>
                        </a:solidFill>
                        <a:latin typeface="ＭＳ Ｐゴシック"/>
                      </a:endParaRPr>
                    </a:p>
                  </a:txBody>
                  <a:tcPr marL="0" marR="0" marT="0" marB="0" anchor="ctr"/>
                </a:tc>
                <a:tc>
                  <a:txBody>
                    <a:bodyPr/>
                    <a:lstStyle/>
                    <a:p>
                      <a:pPr algn="ctr" fontAlgn="auto"/>
                      <a:r>
                        <a:rPr lang="en-US" altLang="ja-JP" sz="3200" u="none" strike="noStrike" dirty="0">
                          <a:solidFill>
                            <a:schemeClr val="tx1"/>
                          </a:solidFill>
                        </a:rPr>
                        <a:t>270</a:t>
                      </a:r>
                      <a:endParaRPr lang="en-US" altLang="ja-JP"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2"/>
                  </a:ext>
                </a:extLst>
              </a:tr>
              <a:tr h="822960">
                <a:tc vMerge="1">
                  <a:txBody>
                    <a:bodyPr/>
                    <a:lstStyle/>
                    <a:p>
                      <a:endParaRPr kumimoji="1" lang="ja-JP" altLang="en-US"/>
                    </a:p>
                  </a:txBody>
                  <a:tcPr/>
                </a:tc>
                <a:tc>
                  <a:txBody>
                    <a:bodyPr/>
                    <a:lstStyle/>
                    <a:p>
                      <a:pPr algn="ctr" fontAlgn="ctr"/>
                      <a:r>
                        <a:rPr lang="ja-JP" altLang="en-US" sz="3200" u="none" strike="noStrike" dirty="0">
                          <a:solidFill>
                            <a:srgbClr val="FF99FF"/>
                          </a:solidFill>
                        </a:rPr>
                        <a:t>陰性</a:t>
                      </a:r>
                      <a:endParaRPr lang="ja-JP" altLang="en-US" sz="3200" b="0" i="0" u="none" strike="noStrike" dirty="0">
                        <a:solidFill>
                          <a:srgbClr val="FF99FF"/>
                        </a:solidFill>
                        <a:latin typeface="ＭＳ Ｐゴシック"/>
                      </a:endParaRPr>
                    </a:p>
                  </a:txBody>
                  <a:tcPr marL="0" marR="0" marT="0" marB="0" anchor="ctr"/>
                </a:tc>
                <a:tc>
                  <a:txBody>
                    <a:bodyPr/>
                    <a:lstStyle/>
                    <a:p>
                      <a:pPr algn="ctr" fontAlgn="auto"/>
                      <a:r>
                        <a:rPr lang="en-US" altLang="ja-JP" sz="3200" u="none" strike="noStrike" dirty="0">
                          <a:solidFill>
                            <a:schemeClr val="tx1"/>
                          </a:solidFill>
                        </a:rPr>
                        <a:t>974</a:t>
                      </a:r>
                      <a:endParaRPr lang="en-US" altLang="ja-JP" sz="3200" b="0" i="0" u="none" strike="noStrike" dirty="0">
                        <a:solidFill>
                          <a:schemeClr val="tx1"/>
                        </a:solidFill>
                        <a:latin typeface="ＭＳ Ｐゴシック"/>
                      </a:endParaRPr>
                    </a:p>
                  </a:txBody>
                  <a:tcPr marL="0" marR="0" marT="0" marB="0" anchor="ctr"/>
                </a:tc>
                <a:tc>
                  <a:txBody>
                    <a:bodyPr/>
                    <a:lstStyle/>
                    <a:p>
                      <a:pPr algn="ctr" fontAlgn="auto"/>
                      <a:r>
                        <a:rPr lang="en-US" altLang="ja-JP" sz="3200" u="none" strike="noStrike" dirty="0">
                          <a:solidFill>
                            <a:schemeClr val="tx1"/>
                          </a:solidFill>
                        </a:rPr>
                        <a:t>4092</a:t>
                      </a:r>
                      <a:endParaRPr lang="en-US" altLang="ja-JP" sz="3200" b="0" i="0" u="none" strike="noStrike" dirty="0">
                        <a:solidFill>
                          <a:schemeClr val="tx1"/>
                        </a:solidFill>
                        <a:latin typeface="ＭＳ Ｐゴシック"/>
                      </a:endParaRPr>
                    </a:p>
                  </a:txBody>
                  <a:tcPr marL="0" marR="0" marT="0" marB="0" anchor="ctr"/>
                </a:tc>
                <a:extLst>
                  <a:ext uri="{0D108BD9-81ED-4DB2-BD59-A6C34878D82A}">
                    <a16:rowId xmlns:a16="http://schemas.microsoft.com/office/drawing/2014/main" val="10003"/>
                  </a:ext>
                </a:extLst>
              </a:tr>
              <a:tr h="822960">
                <a:tc gridSpan="4">
                  <a:txBody>
                    <a:bodyPr/>
                    <a:lstStyle/>
                    <a:p>
                      <a:pPr algn="ctr" fontAlgn="ctr"/>
                      <a:r>
                        <a:rPr lang="ja-JP" altLang="en-US" sz="3200" u="none" strike="noStrike" dirty="0"/>
                        <a:t>感度 </a:t>
                      </a:r>
                      <a:r>
                        <a:rPr lang="en-US" sz="3200" u="none" strike="noStrike" dirty="0" err="1"/>
                        <a:t>sensitivity＝a</a:t>
                      </a:r>
                      <a:r>
                        <a:rPr lang="en-US" sz="3200" u="none" strike="noStrike" dirty="0"/>
                        <a:t>/(</a:t>
                      </a:r>
                      <a:r>
                        <a:rPr lang="en-US" sz="3200" u="none" strike="noStrike" dirty="0" err="1"/>
                        <a:t>a＋c</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822960">
                <a:tc gridSpan="4">
                  <a:txBody>
                    <a:bodyPr/>
                    <a:lstStyle/>
                    <a:p>
                      <a:pPr algn="ctr" fontAlgn="ctr"/>
                      <a:r>
                        <a:rPr lang="ja-JP" altLang="en-US" sz="3200" u="none" strike="noStrike" dirty="0"/>
                        <a:t>特異度 </a:t>
                      </a:r>
                      <a:r>
                        <a:rPr lang="en-US" sz="3200" u="none" strike="noStrike" dirty="0" err="1"/>
                        <a:t>specificity＝d</a:t>
                      </a:r>
                      <a:r>
                        <a:rPr lang="en-US" sz="3200" u="none" strike="noStrike" dirty="0"/>
                        <a:t>/(</a:t>
                      </a:r>
                      <a:r>
                        <a:rPr lang="en-US" sz="3200" u="none" strike="noStrike" dirty="0" err="1"/>
                        <a:t>b＋d</a:t>
                      </a:r>
                      <a:r>
                        <a:rPr lang="en-US" sz="3200" u="none" strike="noStrike" dirty="0"/>
                        <a:t>)×100（％）</a:t>
                      </a:r>
                      <a:endParaRPr lang="en-US" sz="3200" b="0" i="0" u="none" strike="noStrike" dirty="0">
                        <a:solidFill>
                          <a:schemeClr val="tx1"/>
                        </a:solidFill>
                        <a:latin typeface="ＭＳ Ｐゴシック"/>
                      </a:endParaRPr>
                    </a:p>
                  </a:txBody>
                  <a:tcPr marL="0" marR="0" marT="0"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6" name="タイトル 1">
            <a:extLst>
              <a:ext uri="{FF2B5EF4-FFF2-40B4-BE49-F238E27FC236}">
                <a16:creationId xmlns:a16="http://schemas.microsoft.com/office/drawing/2014/main" id="{68385160-F837-411D-C1B0-5207252ED6A6}"/>
              </a:ext>
            </a:extLst>
          </p:cNvPr>
          <p:cNvSpPr txBox="1">
            <a:spLocks/>
          </p:cNvSpPr>
          <p:nvPr/>
        </p:nvSpPr>
        <p:spPr bwMode="auto">
          <a:xfrm>
            <a:off x="781775"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rgbClr val="FFFF00"/>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eaLnBrk="1" hangingPunct="1"/>
            <a:r>
              <a:rPr lang="ja-JP" altLang="en-US" kern="0" dirty="0">
                <a:effectLst/>
              </a:rPr>
              <a:t>感度、特異度の実際は？</a:t>
            </a:r>
          </a:p>
        </p:txBody>
      </p:sp>
      <p:sp>
        <p:nvSpPr>
          <p:cNvPr id="2" name="テキスト ボックス 1">
            <a:extLst>
              <a:ext uri="{FF2B5EF4-FFF2-40B4-BE49-F238E27FC236}">
                <a16:creationId xmlns:a16="http://schemas.microsoft.com/office/drawing/2014/main" id="{89661250-2168-1439-8459-D4C72203761E}"/>
              </a:ext>
            </a:extLst>
          </p:cNvPr>
          <p:cNvSpPr txBox="1"/>
          <p:nvPr/>
        </p:nvSpPr>
        <p:spPr>
          <a:xfrm>
            <a:off x="6973371" y="3026528"/>
            <a:ext cx="646332" cy="792000"/>
          </a:xfrm>
          <a:prstGeom prst="rect">
            <a:avLst/>
          </a:prstGeom>
          <a:solidFill>
            <a:schemeClr val="bg2"/>
          </a:solidFill>
        </p:spPr>
        <p:txBody>
          <a:bodyPr wrap="none" rtlCol="0">
            <a:spAutoFit/>
          </a:bodyPr>
          <a:lstStyle/>
          <a:p>
            <a:r>
              <a:rPr kumimoji="1" lang="ja-JP" altLang="en-US" dirty="0">
                <a:solidFill>
                  <a:srgbClr val="FF00FF"/>
                </a:solidFill>
              </a:rPr>
              <a:t>＜</a:t>
            </a:r>
          </a:p>
        </p:txBody>
      </p:sp>
    </p:spTree>
    <p:extLst>
      <p:ext uri="{BB962C8B-B14F-4D97-AF65-F5344CB8AC3E}">
        <p14:creationId xmlns:p14="http://schemas.microsoft.com/office/powerpoint/2010/main" val="46654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2665730"/>
            <a:ext cx="10287000" cy="1143000"/>
          </a:xfrm>
        </p:spPr>
        <p:txBody>
          <a:bodyPr/>
          <a:lstStyle/>
          <a:p>
            <a:pPr>
              <a:lnSpc>
                <a:spcPct val="100000"/>
              </a:lnSpc>
            </a:pPr>
            <a:r>
              <a:rPr lang="en-US" altLang="ja-JP" sz="4800" dirty="0">
                <a:solidFill>
                  <a:srgbClr val="CCFF33"/>
                </a:solidFill>
                <a:effectLst>
                  <a:outerShdw blurRad="38100" dist="38100" dir="2700000" algn="tl">
                    <a:srgbClr val="000000">
                      <a:alpha val="43137"/>
                    </a:srgbClr>
                  </a:outerShdw>
                </a:effectLst>
              </a:rPr>
              <a:t>PSA 4.1ng/ml</a:t>
            </a:r>
            <a:r>
              <a:rPr lang="ja-JP" altLang="en-US" sz="4800" dirty="0">
                <a:solidFill>
                  <a:srgbClr val="CCFF33"/>
                </a:solidFill>
                <a:effectLst>
                  <a:outerShdw blurRad="38100" dist="38100" dir="2700000" algn="tl">
                    <a:srgbClr val="000000">
                      <a:alpha val="43137"/>
                    </a:srgbClr>
                  </a:outerShdw>
                </a:effectLst>
              </a:rPr>
              <a:t>（</a:t>
            </a:r>
            <a:r>
              <a:rPr lang="en-US" altLang="ja-JP" sz="4800" dirty="0">
                <a:solidFill>
                  <a:srgbClr val="CCFF33"/>
                </a:solidFill>
                <a:effectLst>
                  <a:outerShdw blurRad="38100" dist="38100" dir="2700000" algn="tl">
                    <a:srgbClr val="000000">
                      <a:alpha val="43137"/>
                    </a:srgbClr>
                  </a:outerShdw>
                </a:effectLst>
              </a:rPr>
              <a:t>PSA</a:t>
            </a:r>
            <a:r>
              <a:rPr lang="ja-JP" altLang="en-US" sz="4800" dirty="0">
                <a:solidFill>
                  <a:srgbClr val="CCFF33"/>
                </a:solidFill>
                <a:effectLst>
                  <a:outerShdw blurRad="38100" dist="38100" dir="2700000" algn="tl">
                    <a:srgbClr val="000000">
                      <a:alpha val="43137"/>
                    </a:srgbClr>
                  </a:outerShdw>
                </a:effectLst>
              </a:rPr>
              <a:t>検診で要精密検査）</a:t>
            </a:r>
            <a:br>
              <a:rPr lang="en-US" altLang="ja-JP" sz="48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と言われる値</a:t>
            </a:r>
            <a:br>
              <a:rPr lang="ja-JP" altLang="en-US" sz="4800" dirty="0">
                <a:solidFill>
                  <a:srgbClr val="CCFF33"/>
                </a:solidFill>
                <a:effectLst>
                  <a:outerShdw blurRad="38100" dist="38100" dir="2700000" algn="tl">
                    <a:srgbClr val="000000">
                      <a:alpha val="43137"/>
                    </a:srgbClr>
                  </a:outerShdw>
                </a:effectLst>
              </a:rPr>
            </a:br>
            <a:br>
              <a:rPr lang="ja-JP" altLang="en-US" sz="48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a:t>
            </a:r>
            <a:br>
              <a:rPr lang="ja-JP" altLang="en-US" sz="4800" dirty="0">
                <a:solidFill>
                  <a:srgbClr val="CCFF33"/>
                </a:solidFill>
                <a:effectLst>
                  <a:outerShdw blurRad="38100" dist="38100" dir="2700000" algn="tl">
                    <a:srgbClr val="000000">
                      <a:alpha val="43137"/>
                    </a:srgbClr>
                  </a:outerShdw>
                </a:effectLst>
              </a:rPr>
            </a:br>
            <a:br>
              <a:rPr lang="ja-JP" altLang="en-US" sz="48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前立腺癌細胞を持っている人の内</a:t>
            </a:r>
            <a:br>
              <a:rPr lang="en-US" altLang="ja-JP" sz="4800" dirty="0">
                <a:solidFill>
                  <a:srgbClr val="CCFF33"/>
                </a:solidFill>
                <a:effectLst>
                  <a:outerShdw blurRad="38100" dist="38100" dir="2700000" algn="tl">
                    <a:srgbClr val="000000">
                      <a:alpha val="43137"/>
                    </a:srgbClr>
                  </a:outerShdw>
                </a:effectLst>
              </a:rPr>
            </a:br>
            <a:r>
              <a:rPr lang="en-US" altLang="ja-JP" sz="4800" dirty="0">
                <a:solidFill>
                  <a:srgbClr val="CCFF33"/>
                </a:solidFill>
                <a:effectLst>
                  <a:outerShdw blurRad="38100" dist="38100" dir="2700000" algn="tl">
                    <a:srgbClr val="000000">
                      <a:alpha val="43137"/>
                    </a:srgbClr>
                  </a:outerShdw>
                </a:effectLst>
              </a:rPr>
              <a:t>20.5</a:t>
            </a:r>
            <a:r>
              <a:rPr lang="ja-JP" altLang="en-US" sz="4800" dirty="0">
                <a:solidFill>
                  <a:srgbClr val="CCFF33"/>
                </a:solidFill>
                <a:effectLst>
                  <a:outerShdw blurRad="38100" dist="38100" dir="2700000" algn="tl">
                    <a:srgbClr val="000000">
                      <a:alpha val="43137"/>
                    </a:srgbClr>
                  </a:outerShdw>
                </a:effectLst>
              </a:rPr>
              <a:t>％　捕　　捉</a:t>
            </a:r>
            <a:br>
              <a:rPr lang="en-US" altLang="ja-JP" sz="4800" dirty="0">
                <a:solidFill>
                  <a:srgbClr val="CCFF33"/>
                </a:solidFill>
                <a:effectLst>
                  <a:outerShdw blurRad="38100" dist="38100" dir="2700000" algn="tl">
                    <a:srgbClr val="000000">
                      <a:alpha val="43137"/>
                    </a:srgbClr>
                  </a:outerShdw>
                </a:effectLst>
              </a:rPr>
            </a:br>
            <a:r>
              <a:rPr lang="en-US" altLang="ja-JP" sz="4800" dirty="0">
                <a:solidFill>
                  <a:srgbClr val="CCFF33"/>
                </a:solidFill>
                <a:effectLst>
                  <a:outerShdw blurRad="38100" dist="38100" dir="2700000" algn="tl">
                    <a:srgbClr val="000000">
                      <a:alpha val="43137"/>
                    </a:srgbClr>
                  </a:outerShdw>
                </a:effectLst>
              </a:rPr>
              <a:t>79.5</a:t>
            </a:r>
            <a:r>
              <a:rPr lang="ja-JP" altLang="en-US" sz="4800" dirty="0">
                <a:solidFill>
                  <a:srgbClr val="CCFF33"/>
                </a:solidFill>
                <a:effectLst>
                  <a:outerShdw blurRad="38100" dist="38100" dir="2700000" algn="tl">
                    <a:srgbClr val="000000">
                      <a:alpha val="43137"/>
                    </a:srgbClr>
                  </a:outerShdw>
                </a:effectLst>
              </a:rPr>
              <a:t>％　見落とし</a:t>
            </a:r>
          </a:p>
        </p:txBody>
      </p:sp>
    </p:spTree>
    <p:extLst>
      <p:ext uri="{BB962C8B-B14F-4D97-AF65-F5344CB8AC3E}">
        <p14:creationId xmlns:p14="http://schemas.microsoft.com/office/powerpoint/2010/main" val="242410443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JAMA.bmp"/>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96942" y="0"/>
            <a:ext cx="4990058" cy="6858000"/>
          </a:xfrm>
          <a:prstGeom prst="rect">
            <a:avLst/>
          </a:prstGeom>
        </p:spPr>
      </p:pic>
      <p:sp>
        <p:nvSpPr>
          <p:cNvPr id="2" name="タイトル 1"/>
          <p:cNvSpPr>
            <a:spLocks noGrp="1"/>
          </p:cNvSpPr>
          <p:nvPr>
            <p:ph type="title"/>
          </p:nvPr>
        </p:nvSpPr>
        <p:spPr>
          <a:xfrm>
            <a:off x="550629" y="0"/>
            <a:ext cx="4317930" cy="1143000"/>
          </a:xfrm>
        </p:spPr>
        <p:txBody>
          <a:bodyPr/>
          <a:lstStyle/>
          <a:p>
            <a:r>
              <a:rPr kumimoji="1" lang="en-US" altLang="ja-JP" dirty="0"/>
              <a:t>JAMA</a:t>
            </a:r>
            <a:endParaRPr kumimoji="1" lang="ja-JP" altLang="en-US" dirty="0"/>
          </a:p>
        </p:txBody>
      </p:sp>
      <p:cxnSp>
        <p:nvCxnSpPr>
          <p:cNvPr id="9" name="直線コネクタ 8"/>
          <p:cNvCxnSpPr/>
          <p:nvPr/>
        </p:nvCxnSpPr>
        <p:spPr bwMode="auto">
          <a:xfrm>
            <a:off x="7562813" y="5308516"/>
            <a:ext cx="2628000" cy="0"/>
          </a:xfrm>
          <a:prstGeom prst="line">
            <a:avLst/>
          </a:prstGeom>
          <a:noFill/>
          <a:ln w="25400" cap="flat" cmpd="sng" algn="ctr">
            <a:solidFill>
              <a:srgbClr val="FF0000"/>
            </a:solidFill>
            <a:prstDash val="solid"/>
            <a:round/>
            <a:headEnd type="none" w="med" len="med"/>
            <a:tailEnd type="none" w="med" len="med"/>
          </a:ln>
          <a:effectLst/>
        </p:spPr>
      </p:cxnSp>
      <p:sp>
        <p:nvSpPr>
          <p:cNvPr id="11" name="角丸四角形吹き出し 10"/>
          <p:cNvSpPr/>
          <p:nvPr/>
        </p:nvSpPr>
        <p:spPr bwMode="auto">
          <a:xfrm>
            <a:off x="243594" y="3043536"/>
            <a:ext cx="4932000" cy="3381118"/>
          </a:xfrm>
          <a:prstGeom prst="wedgeRoundRectCallout">
            <a:avLst>
              <a:gd name="adj1" fmla="val 82358"/>
              <a:gd name="adj2" fmla="val 18965"/>
              <a:gd name="adj3" fmla="val 16667"/>
            </a:avLst>
          </a:prstGeom>
          <a:noFill/>
          <a:ln w="9525" cap="flat" cmpd="sng" algn="ctr">
            <a:solidFill>
              <a:srgbClr val="FF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There in no </a:t>
            </a:r>
            <a:r>
              <a:rPr kumimoji="1" lang="en-US" altLang="ja-JP" sz="2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cutpoint</a:t>
            </a:r>
            <a:r>
              <a:rPr kumimoji="1" lang="en-US" altLang="ja-JP"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of PSA with simultaneous high sensitivity and high specificity for monitoring healthy men for prostate cancer, but rather a continuum of prostate cancer risk at all values of PSA.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PSA</a:t>
            </a:r>
            <a:r>
              <a:rPr kumimoji="1" lang="ja-JP"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には、健康な男性で前立腺がんを高い感度と高い特異度で検出するカットオフ値はなく、</a:t>
            </a:r>
            <a:r>
              <a:rPr kumimoji="1" lang="en-US" altLang="ja-JP"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PSA</a:t>
            </a:r>
            <a:r>
              <a:rPr kumimoji="1" lang="ja-JP"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の連続するすべての値において前立腺がんのリスクを有する。</a:t>
            </a:r>
          </a:p>
        </p:txBody>
      </p:sp>
      <p:cxnSp>
        <p:nvCxnSpPr>
          <p:cNvPr id="13" name="直線コネクタ 12"/>
          <p:cNvCxnSpPr/>
          <p:nvPr/>
        </p:nvCxnSpPr>
        <p:spPr bwMode="auto">
          <a:xfrm>
            <a:off x="7057310" y="5408963"/>
            <a:ext cx="3132000" cy="0"/>
          </a:xfrm>
          <a:prstGeom prst="line">
            <a:avLst/>
          </a:prstGeom>
          <a:noFill/>
          <a:ln w="25400" cap="flat" cmpd="sng" algn="ctr">
            <a:solidFill>
              <a:srgbClr val="FF0000"/>
            </a:solidFill>
            <a:prstDash val="solid"/>
            <a:round/>
            <a:headEnd type="none" w="med" len="med"/>
            <a:tailEnd type="none" w="med" len="med"/>
          </a:ln>
          <a:effectLst/>
        </p:spPr>
      </p:cxnSp>
      <p:cxnSp>
        <p:nvCxnSpPr>
          <p:cNvPr id="18" name="直線コネクタ 17"/>
          <p:cNvCxnSpPr/>
          <p:nvPr/>
        </p:nvCxnSpPr>
        <p:spPr bwMode="auto">
          <a:xfrm>
            <a:off x="7057310" y="5509410"/>
            <a:ext cx="1476000" cy="0"/>
          </a:xfrm>
          <a:prstGeom prst="line">
            <a:avLst/>
          </a:prstGeom>
          <a:noFill/>
          <a:ln w="25400" cap="flat" cmpd="sng" algn="ctr">
            <a:solidFill>
              <a:srgbClr val="FF0000"/>
            </a:solidFill>
            <a:prstDash val="solid"/>
            <a:round/>
            <a:headEnd type="none" w="med" len="med"/>
            <a:tailEnd type="none" w="med" len="med"/>
          </a:ln>
          <a:effectLst/>
        </p:spPr>
      </p:cxnSp>
      <p:sp>
        <p:nvSpPr>
          <p:cNvPr id="4" name="テキスト ボックス 3">
            <a:extLst>
              <a:ext uri="{FF2B5EF4-FFF2-40B4-BE49-F238E27FC236}">
                <a16:creationId xmlns:a16="http://schemas.microsoft.com/office/drawing/2014/main" id="{0B2B1C31-AD5D-785D-C009-A234F676FB79}"/>
              </a:ext>
            </a:extLst>
          </p:cNvPr>
          <p:cNvSpPr txBox="1"/>
          <p:nvPr/>
        </p:nvSpPr>
        <p:spPr>
          <a:xfrm>
            <a:off x="5036656" y="6611779"/>
            <a:ext cx="5250344" cy="246221"/>
          </a:xfrm>
          <a:prstGeom prst="rect">
            <a:avLst/>
          </a:prstGeom>
          <a:noFill/>
        </p:spPr>
        <p:txBody>
          <a:bodyPr wrap="square">
            <a:spAutoFit/>
          </a:bodyPr>
          <a:lstStyle/>
          <a:p>
            <a:pPr algn="r"/>
            <a:r>
              <a:rPr lang="ja-JP" altLang="en-US" sz="1000" dirty="0">
                <a:hlinkClick r:id="rId3"/>
              </a:rPr>
              <a:t>https://pubmed.ncbi.nlm.nih.gov/15998892/</a:t>
            </a:r>
            <a:endParaRPr lang="ja-JP" alt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000"/>
                                        <p:tgtEl>
                                          <p:spTgt spid="1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bg/>
                                          </p:spTgt>
                                        </p:tgtEl>
                                        <p:attrNameLst>
                                          <p:attrName>style.visibility</p:attrName>
                                        </p:attrNameLst>
                                      </p:cBhvr>
                                      <p:to>
                                        <p:strVal val="visible"/>
                                      </p:to>
                                    </p:set>
                                    <p:animEffect transition="in" filter="fade">
                                      <p:cBhvr>
                                        <p:cTn id="18" dur="2000"/>
                                        <p:tgtEl>
                                          <p:spTgt spid="11">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2000"/>
                                        <p:tgtEl>
                                          <p:spTgt spid="11">
                                            <p:txEl>
                                              <p:pRg st="0" end="0"/>
                                            </p:txEl>
                                          </p:spTgt>
                                        </p:tgtEl>
                                      </p:cBhvr>
                                    </p:animEffect>
                                  </p:childTnLst>
                                </p:cTn>
                              </p:par>
                            </p:childTnLst>
                          </p:cTn>
                        </p:par>
                        <p:par>
                          <p:cTn id="22" fill="hold">
                            <p:stCondLst>
                              <p:cond delay="4000"/>
                            </p:stCondLst>
                            <p:childTnLst>
                              <p:par>
                                <p:cTn id="23" presetID="10" presetClass="entr" presetSubtype="0" fill="hold" grpId="0" nodeType="afterEffect">
                                  <p:stCondLst>
                                    <p:cond delay="0"/>
                                  </p:stCondLst>
                                  <p:iterate type="wd">
                                    <p:tmPct val="10000"/>
                                  </p:iterate>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fade">
                                      <p:cBhvr>
                                        <p:cTn id="25" dur="2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E081959-EDFA-450D-B14B-7147A0F0B5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48292"/>
            <a:ext cx="10287000" cy="6709708"/>
          </a:xfrm>
          <a:prstGeom prst="rect">
            <a:avLst/>
          </a:prstGeom>
        </p:spPr>
      </p:pic>
      <p:sp>
        <p:nvSpPr>
          <p:cNvPr id="2" name="タイトル 1"/>
          <p:cNvSpPr>
            <a:spLocks noGrp="1"/>
          </p:cNvSpPr>
          <p:nvPr>
            <p:ph type="title"/>
          </p:nvPr>
        </p:nvSpPr>
        <p:spPr>
          <a:xfrm>
            <a:off x="214313" y="0"/>
            <a:ext cx="9815512" cy="703385"/>
          </a:xfrm>
        </p:spPr>
        <p:txBody>
          <a:bodyPr/>
          <a:lstStyle/>
          <a:p>
            <a:r>
              <a:rPr lang="ja-JP" altLang="en-US" dirty="0"/>
              <a:t>年齢階級別</a:t>
            </a:r>
            <a:r>
              <a:rPr lang="zh-TW" altLang="en-US" dirty="0"/>
              <a:t>前立腺</a:t>
            </a:r>
            <a:r>
              <a:rPr lang="ja-JP" altLang="en-US" dirty="0"/>
              <a:t>がん死亡率</a:t>
            </a:r>
            <a:endParaRPr kumimoji="1" lang="ja-JP" altLang="en-US" dirty="0"/>
          </a:p>
        </p:txBody>
      </p:sp>
      <p:sp>
        <p:nvSpPr>
          <p:cNvPr id="9" name="テキスト ボックス 8"/>
          <p:cNvSpPr txBox="1"/>
          <p:nvPr/>
        </p:nvSpPr>
        <p:spPr>
          <a:xfrm>
            <a:off x="2477870" y="6604084"/>
            <a:ext cx="5931431" cy="25391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prstClr val="white"/>
                </a:solidFill>
                <a:effectLst/>
                <a:uLnTx/>
                <a:uFillTx/>
                <a:latin typeface="Times New Roman" pitchFamily="18" charset="0"/>
                <a:ea typeface="ＭＳ Ｐゴシック" pitchFamily="50" charset="-128"/>
                <a:cs typeface="+mn-cs"/>
              </a:rPr>
              <a:t>国立研究開発法人国立がん研究センターがん対策情報センター</a:t>
            </a:r>
            <a:r>
              <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zh-TW"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http://ganjoho.jp/reg_stat/statistics/dl/</a:t>
            </a:r>
            <a:endParaRPr kumimoji="1" lang="ja-JP" altLang="en-US" sz="10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 name="テキスト ボックス 4">
            <a:extLst>
              <a:ext uri="{FF2B5EF4-FFF2-40B4-BE49-F238E27FC236}">
                <a16:creationId xmlns:a16="http://schemas.microsoft.com/office/drawing/2014/main" id="{CDF4F9CB-CA5B-08E2-7E70-EC2D879398B4}"/>
              </a:ext>
            </a:extLst>
          </p:cNvPr>
          <p:cNvSpPr txBox="1"/>
          <p:nvPr/>
        </p:nvSpPr>
        <p:spPr>
          <a:xfrm>
            <a:off x="6285482" y="2156980"/>
            <a:ext cx="3371702" cy="67710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前立腺がん検診実施市町村率</a:t>
            </a:r>
            <a:endParaRPr kumimoji="1" lang="en-US" altLang="ja-JP" sz="1600" b="1"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2000</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2003</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2006</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2009</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2012</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2015</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endPar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14.7%</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49.9%</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71.2</a:t>
            </a:r>
            <a:r>
              <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en-US" altLang="ja-JP"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72.5%   76.9%   83.0%</a:t>
            </a:r>
            <a:endParaRPr kumimoji="1" lang="ja-JP" altLang="en-US"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77320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3" name="Picture 3"/>
          <p:cNvPicPr>
            <a:picLocks noChangeAspect="1" noChangeArrowheads="1"/>
          </p:cNvPicPr>
          <p:nvPr/>
        </p:nvPicPr>
        <p:blipFill>
          <a:blip r:embed="rId2" cstate="screen"/>
          <a:srcRect/>
          <a:stretch>
            <a:fillRect/>
          </a:stretch>
        </p:blipFill>
        <p:spPr bwMode="auto">
          <a:xfrm>
            <a:off x="200025" y="788988"/>
            <a:ext cx="9844088" cy="5810250"/>
          </a:xfrm>
          <a:prstGeom prst="rect">
            <a:avLst/>
          </a:prstGeom>
          <a:noFill/>
          <a:ln w="9525" algn="ctr">
            <a:noFill/>
            <a:miter lim="800000"/>
            <a:headEnd/>
            <a:tailEnd/>
          </a:ln>
          <a:effectLst/>
        </p:spPr>
      </p:pic>
      <p:sp>
        <p:nvSpPr>
          <p:cNvPr id="358402" name="Rectangle 2"/>
          <p:cNvSpPr>
            <a:spLocks noGrp="1" noChangeArrowheads="1"/>
          </p:cNvSpPr>
          <p:nvPr>
            <p:ph type="title"/>
          </p:nvPr>
        </p:nvSpPr>
        <p:spPr>
          <a:xfrm>
            <a:off x="514350" y="53320"/>
            <a:ext cx="9258300" cy="560249"/>
          </a:xfrm>
        </p:spPr>
        <p:txBody>
          <a:bodyPr/>
          <a:lstStyle/>
          <a:p>
            <a:r>
              <a:rPr lang="ja-JP" altLang="en-US" dirty="0">
                <a:solidFill>
                  <a:srgbClr val="FFFF00"/>
                </a:solidFill>
              </a:rPr>
              <a:t>前立腺ラテント癌保有率</a:t>
            </a:r>
          </a:p>
        </p:txBody>
      </p:sp>
      <p:graphicFrame>
        <p:nvGraphicFramePr>
          <p:cNvPr id="358405" name="Group 5"/>
          <p:cNvGraphicFramePr>
            <a:graphicFrameLocks noGrp="1"/>
          </p:cNvGraphicFramePr>
          <p:nvPr>
            <p:ph type="tbl" idx="1"/>
          </p:nvPr>
        </p:nvGraphicFramePr>
        <p:xfrm>
          <a:off x="257175" y="6350000"/>
          <a:ext cx="9821863" cy="508000"/>
        </p:xfrm>
        <a:graphic>
          <a:graphicData uri="http://schemas.openxmlformats.org/drawingml/2006/table">
            <a:tbl>
              <a:tblPr/>
              <a:tblGrid>
                <a:gridCol w="9821863">
                  <a:extLst>
                    <a:ext uri="{9D8B030D-6E8A-4147-A177-3AD203B41FA5}">
                      <a16:colId xmlns:a16="http://schemas.microsoft.com/office/drawing/2014/main" val="20000"/>
                    </a:ext>
                  </a:extLst>
                </a:gridCol>
              </a:tblGrid>
              <a:tr h="508000">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1" lang="ja-JP" altLang="en-US" sz="1500" b="0" i="0" u="none" strike="noStrike" cap="none" normalizeH="0" baseline="0" dirty="0">
                          <a:ln>
                            <a:noFill/>
                          </a:ln>
                          <a:solidFill>
                            <a:schemeClr val="tx1"/>
                          </a:solidFill>
                          <a:effectLst/>
                          <a:latin typeface="ＭＳ Ｐゴシック" pitchFamily="50" charset="-128"/>
                          <a:ea typeface="ＭＳ Ｐゴシック" pitchFamily="50" charset="-128"/>
                        </a:rPr>
                        <a:t>和田鉄郎：最近の日本人の前立腺潜伏癌（ラテント癌）の臨床病理学的検討、日泌尿会誌、</a:t>
                      </a:r>
                      <a:r>
                        <a:rPr kumimoji="1" lang="en-US" altLang="ja-JP" sz="1500" b="0" i="0" u="none" strike="noStrike" cap="none" normalizeH="0" baseline="0" dirty="0">
                          <a:ln>
                            <a:noFill/>
                          </a:ln>
                          <a:solidFill>
                            <a:schemeClr val="tx1"/>
                          </a:solidFill>
                          <a:effectLst/>
                          <a:latin typeface="ＭＳ Ｐゴシック" pitchFamily="50" charset="-128"/>
                          <a:ea typeface="ＭＳ Ｐゴシック" pitchFamily="50" charset="-128"/>
                        </a:rPr>
                        <a:t>78</a:t>
                      </a:r>
                      <a:r>
                        <a:rPr kumimoji="1" lang="ja-JP" altLang="en-US" sz="1500" b="0" i="0" u="none" strike="noStrike" cap="none" normalizeH="0" baseline="0" dirty="0" err="1">
                          <a:ln>
                            <a:noFill/>
                          </a:ln>
                          <a:solidFill>
                            <a:schemeClr val="tx1"/>
                          </a:solidFill>
                          <a:effectLst/>
                          <a:latin typeface="ＭＳ Ｐゴシック" pitchFamily="50" charset="-128"/>
                          <a:ea typeface="ＭＳ Ｐゴシック" pitchFamily="50" charset="-128"/>
                        </a:rPr>
                        <a:t>、</a:t>
                      </a:r>
                      <a:r>
                        <a:rPr kumimoji="1" lang="en-US" altLang="ja-JP" sz="1500" b="0" i="0" u="none" strike="noStrike" cap="none" normalizeH="0" baseline="0" dirty="0">
                          <a:ln>
                            <a:noFill/>
                          </a:ln>
                          <a:solidFill>
                            <a:schemeClr val="tx1"/>
                          </a:solidFill>
                          <a:effectLst/>
                          <a:latin typeface="ＭＳ Ｐゴシック" pitchFamily="50" charset="-128"/>
                          <a:ea typeface="ＭＳ Ｐゴシック" pitchFamily="50" charset="-128"/>
                        </a:rPr>
                        <a:t>2065‐2070</a:t>
                      </a:r>
                      <a:r>
                        <a:rPr kumimoji="1" lang="ja-JP" altLang="en-US" sz="1500" b="0" i="0" u="none" strike="noStrike" cap="none" normalizeH="0" baseline="0" dirty="0" err="1">
                          <a:ln>
                            <a:noFill/>
                          </a:ln>
                          <a:solidFill>
                            <a:schemeClr val="tx1"/>
                          </a:solidFill>
                          <a:effectLst/>
                          <a:latin typeface="ＭＳ Ｐゴシック" pitchFamily="50" charset="-128"/>
                          <a:ea typeface="ＭＳ Ｐゴシック" pitchFamily="50" charset="-128"/>
                        </a:rPr>
                        <a:t>、</a:t>
                      </a:r>
                      <a:r>
                        <a:rPr kumimoji="1" lang="en-US" altLang="ja-JP" sz="1500" b="0" i="0" u="none" strike="noStrike" cap="none" normalizeH="0" baseline="0" dirty="0">
                          <a:ln>
                            <a:noFill/>
                          </a:ln>
                          <a:solidFill>
                            <a:schemeClr val="tx1"/>
                          </a:solidFill>
                          <a:effectLst/>
                          <a:latin typeface="ＭＳ Ｐゴシック" pitchFamily="50" charset="-128"/>
                          <a:ea typeface="ＭＳ Ｐゴシック" pitchFamily="50" charset="-128"/>
                        </a:rPr>
                        <a:t>1987</a:t>
                      </a:r>
                      <a:endParaRPr kumimoji="1" lang="en-US" altLang="ja-JP" sz="3200" b="0" i="0" u="none" strike="noStrike" cap="none" normalizeH="0" baseline="0" dirty="0">
                        <a:ln>
                          <a:noFill/>
                        </a:ln>
                        <a:solidFill>
                          <a:schemeClr val="tx1"/>
                        </a:solidFill>
                        <a:effectLst/>
                        <a:latin typeface="Times New Roman" pitchFamily="18" charset="0"/>
                        <a:ea typeface="ＭＳ Ｐゴシック" pitchFamily="50" charset="-128"/>
                      </a:endParaRPr>
                    </a:p>
                  </a:txBody>
                  <a:tcPr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58404" name="Text Box 4"/>
          <p:cNvSpPr txBox="1">
            <a:spLocks noChangeArrowheads="1"/>
          </p:cNvSpPr>
          <p:nvPr/>
        </p:nvSpPr>
        <p:spPr bwMode="auto">
          <a:xfrm>
            <a:off x="1751013" y="5999163"/>
            <a:ext cx="184150" cy="64135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ja-JP"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8FC9C335-D981-484B-A716-C904CC128EC6}"/>
              </a:ext>
            </a:extLst>
          </p:cNvPr>
          <p:cNvSpPr txBox="1"/>
          <p:nvPr/>
        </p:nvSpPr>
        <p:spPr>
          <a:xfrm>
            <a:off x="2823526" y="4579749"/>
            <a:ext cx="797013"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6.7%</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8" name="テキスト ボックス 7">
            <a:extLst>
              <a:ext uri="{FF2B5EF4-FFF2-40B4-BE49-F238E27FC236}">
                <a16:creationId xmlns:a16="http://schemas.microsoft.com/office/drawing/2014/main" id="{E09D545D-752D-4B54-82D2-9E59DEFF5A00}"/>
              </a:ext>
            </a:extLst>
          </p:cNvPr>
          <p:cNvSpPr txBox="1"/>
          <p:nvPr/>
        </p:nvSpPr>
        <p:spPr>
          <a:xfrm>
            <a:off x="4075001" y="4372382"/>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12.1%</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9" name="テキスト ボックス 8">
            <a:extLst>
              <a:ext uri="{FF2B5EF4-FFF2-40B4-BE49-F238E27FC236}">
                <a16:creationId xmlns:a16="http://schemas.microsoft.com/office/drawing/2014/main" id="{283C240F-03DB-441F-8D48-F8D7975CBAC4}"/>
              </a:ext>
            </a:extLst>
          </p:cNvPr>
          <p:cNvSpPr txBox="1"/>
          <p:nvPr/>
        </p:nvSpPr>
        <p:spPr>
          <a:xfrm>
            <a:off x="5459518" y="3613397"/>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21.7%</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10" name="テキスト ボックス 9">
            <a:extLst>
              <a:ext uri="{FF2B5EF4-FFF2-40B4-BE49-F238E27FC236}">
                <a16:creationId xmlns:a16="http://schemas.microsoft.com/office/drawing/2014/main" id="{17A73708-2B8A-4996-8E18-84661DECB7D8}"/>
              </a:ext>
            </a:extLst>
          </p:cNvPr>
          <p:cNvSpPr txBox="1"/>
          <p:nvPr/>
        </p:nvSpPr>
        <p:spPr>
          <a:xfrm>
            <a:off x="6867278" y="2622042"/>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34.7%</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11" name="テキスト ボックス 10">
            <a:extLst>
              <a:ext uri="{FF2B5EF4-FFF2-40B4-BE49-F238E27FC236}">
                <a16:creationId xmlns:a16="http://schemas.microsoft.com/office/drawing/2014/main" id="{7EC96FB1-C5A1-4C1A-BC7F-5CD31A3CFD70}"/>
              </a:ext>
            </a:extLst>
          </p:cNvPr>
          <p:cNvSpPr txBox="1"/>
          <p:nvPr/>
        </p:nvSpPr>
        <p:spPr>
          <a:xfrm>
            <a:off x="8259542" y="1400013"/>
            <a:ext cx="976549" cy="52322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rPr>
              <a:t>50.0%</a:t>
            </a:r>
            <a:endParaRPr kumimoji="1" lang="ja-JP" alt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2" name="Rectangle 2">
            <a:extLst>
              <a:ext uri="{FF2B5EF4-FFF2-40B4-BE49-F238E27FC236}">
                <a16:creationId xmlns:a16="http://schemas.microsoft.com/office/drawing/2014/main" id="{623D94D8-5963-FFAE-A1C2-75357F4DCF38}"/>
              </a:ext>
            </a:extLst>
          </p:cNvPr>
          <p:cNvSpPr txBox="1">
            <a:spLocks noChangeArrowheads="1"/>
          </p:cNvSpPr>
          <p:nvPr/>
        </p:nvSpPr>
        <p:spPr bwMode="auto">
          <a:xfrm>
            <a:off x="514350" y="594738"/>
            <a:ext cx="9258300" cy="56024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eaLnBrk="1" hangingPunct="1"/>
            <a:r>
              <a:rPr lang="ja-JP" altLang="en-US" kern="0" dirty="0">
                <a:solidFill>
                  <a:srgbClr val="FFFF00"/>
                </a:solidFill>
                <a:effectLst/>
              </a:rPr>
              <a:t>前立腺で死亡する率（</a:t>
            </a:r>
            <a:r>
              <a:rPr lang="en-US" altLang="ja-JP" kern="0" dirty="0">
                <a:solidFill>
                  <a:srgbClr val="FFFF00"/>
                </a:solidFill>
                <a:effectLst/>
              </a:rPr>
              <a:t>/</a:t>
            </a:r>
            <a:r>
              <a:rPr lang="ja-JP" altLang="en-US" kern="0" dirty="0">
                <a:solidFill>
                  <a:srgbClr val="FFFF00"/>
                </a:solidFill>
                <a:effectLst/>
              </a:rPr>
              <a:t>人口）</a:t>
            </a:r>
          </a:p>
        </p:txBody>
      </p:sp>
      <p:sp>
        <p:nvSpPr>
          <p:cNvPr id="4" name="テキスト ボックス 3">
            <a:extLst>
              <a:ext uri="{FF2B5EF4-FFF2-40B4-BE49-F238E27FC236}">
                <a16:creationId xmlns:a16="http://schemas.microsoft.com/office/drawing/2014/main" id="{B88FF28B-C24F-021F-4207-18C67C470119}"/>
              </a:ext>
            </a:extLst>
          </p:cNvPr>
          <p:cNvSpPr txBox="1"/>
          <p:nvPr/>
        </p:nvSpPr>
        <p:spPr>
          <a:xfrm>
            <a:off x="8168748" y="1072056"/>
            <a:ext cx="1261885" cy="461665"/>
          </a:xfrm>
          <a:prstGeom prst="rect">
            <a:avLst/>
          </a:prstGeom>
          <a:noFill/>
        </p:spPr>
        <p:txBody>
          <a:bodyPr wrap="none" rtlCol="0">
            <a:spAutoFit/>
          </a:bodyPr>
          <a:lstStyle/>
          <a:p>
            <a:r>
              <a:rPr kumimoji="1" lang="en-US" altLang="ja-JP" sz="2400" dirty="0">
                <a:latin typeface="+mj-ea"/>
                <a:ea typeface="+mj-ea"/>
              </a:rPr>
              <a:t>1/493</a:t>
            </a:r>
            <a:r>
              <a:rPr kumimoji="1" lang="ja-JP" altLang="en-US" sz="2400" dirty="0">
                <a:latin typeface="+mj-ea"/>
                <a:ea typeface="+mj-ea"/>
              </a:rPr>
              <a:t>人</a:t>
            </a:r>
          </a:p>
        </p:txBody>
      </p:sp>
      <p:sp>
        <p:nvSpPr>
          <p:cNvPr id="5" name="テキスト ボックス 4">
            <a:extLst>
              <a:ext uri="{FF2B5EF4-FFF2-40B4-BE49-F238E27FC236}">
                <a16:creationId xmlns:a16="http://schemas.microsoft.com/office/drawing/2014/main" id="{E4F92D8B-17C1-CAC7-F4C6-541C2C7D69D4}"/>
              </a:ext>
            </a:extLst>
          </p:cNvPr>
          <p:cNvSpPr txBox="1"/>
          <p:nvPr/>
        </p:nvSpPr>
        <p:spPr>
          <a:xfrm>
            <a:off x="5168106" y="3013770"/>
            <a:ext cx="1478290" cy="461665"/>
          </a:xfrm>
          <a:prstGeom prst="rect">
            <a:avLst/>
          </a:prstGeom>
          <a:noFill/>
        </p:spPr>
        <p:txBody>
          <a:bodyPr wrap="none" rtlCol="0">
            <a:spAutoFit/>
          </a:bodyPr>
          <a:lstStyle/>
          <a:p>
            <a:r>
              <a:rPr kumimoji="1" lang="en-US" altLang="ja-JP" sz="2400" dirty="0">
                <a:latin typeface="+mj-ea"/>
                <a:ea typeface="+mj-ea"/>
              </a:rPr>
              <a:t>1/9,803</a:t>
            </a:r>
            <a:r>
              <a:rPr kumimoji="1" lang="ja-JP" altLang="en-US" sz="2400" dirty="0">
                <a:latin typeface="+mj-ea"/>
                <a:ea typeface="+mj-ea"/>
              </a:rPr>
              <a:t>人</a:t>
            </a:r>
          </a:p>
        </p:txBody>
      </p:sp>
      <p:sp>
        <p:nvSpPr>
          <p:cNvPr id="6" name="テキスト ボックス 5">
            <a:extLst>
              <a:ext uri="{FF2B5EF4-FFF2-40B4-BE49-F238E27FC236}">
                <a16:creationId xmlns:a16="http://schemas.microsoft.com/office/drawing/2014/main" id="{93E10EE2-614C-FBA5-A998-86094C7D14FA}"/>
              </a:ext>
            </a:extLst>
          </p:cNvPr>
          <p:cNvSpPr txBox="1"/>
          <p:nvPr/>
        </p:nvSpPr>
        <p:spPr>
          <a:xfrm>
            <a:off x="6690458" y="2224148"/>
            <a:ext cx="1478290" cy="461665"/>
          </a:xfrm>
          <a:prstGeom prst="rect">
            <a:avLst/>
          </a:prstGeom>
          <a:noFill/>
        </p:spPr>
        <p:txBody>
          <a:bodyPr wrap="none" rtlCol="0">
            <a:spAutoFit/>
          </a:bodyPr>
          <a:lstStyle/>
          <a:p>
            <a:r>
              <a:rPr kumimoji="1" lang="en-US" altLang="ja-JP" sz="2400" dirty="0">
                <a:latin typeface="+mj-ea"/>
                <a:ea typeface="+mj-ea"/>
              </a:rPr>
              <a:t>1/2,063</a:t>
            </a:r>
            <a:r>
              <a:rPr kumimoji="1" lang="ja-JP" altLang="en-US" sz="2400" dirty="0">
                <a:latin typeface="+mj-ea"/>
                <a:ea typeface="+mj-ea"/>
              </a:rPr>
              <a:t>人</a:t>
            </a:r>
          </a:p>
        </p:txBody>
      </p:sp>
    </p:spTree>
    <p:extLst>
      <p:ext uri="{BB962C8B-B14F-4D97-AF65-F5344CB8AC3E}">
        <p14:creationId xmlns:p14="http://schemas.microsoft.com/office/powerpoint/2010/main" val="206303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55449" y="1339160"/>
            <a:ext cx="10533529" cy="3673403"/>
          </a:xfrm>
        </p:spPr>
        <p:txBody>
          <a:bodyPr>
            <a:normAutofit fontScale="90000"/>
          </a:bodyPr>
          <a:lstStyle/>
          <a:p>
            <a:pPr>
              <a:lnSpc>
                <a:spcPct val="10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公衆衛生に不可欠な</a:t>
            </a:r>
            <a:br>
              <a:rPr lang="en-US" altLang="ja-JP"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br>
              <a:rPr lang="en-US" altLang="ja-JP"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対話</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265776936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76D042-8DF7-4516-8203-E8C5867A49A8}"/>
              </a:ext>
            </a:extLst>
          </p:cNvPr>
          <p:cNvSpPr>
            <a:spLocks noGrp="1"/>
          </p:cNvSpPr>
          <p:nvPr>
            <p:ph type="title"/>
          </p:nvPr>
        </p:nvSpPr>
        <p:spPr>
          <a:xfrm>
            <a:off x="214312" y="22192"/>
            <a:ext cx="10464551" cy="675986"/>
          </a:xfrm>
        </p:spPr>
        <p:txBody>
          <a:bodyPr/>
          <a:lstStyle/>
          <a:p>
            <a:r>
              <a:rPr lang="ja-JP" altLang="en-US" dirty="0"/>
              <a:t>「対話」とは</a:t>
            </a:r>
            <a:endParaRPr kumimoji="1" lang="ja-JP" altLang="en-US" dirty="0"/>
          </a:p>
        </p:txBody>
      </p:sp>
      <p:sp>
        <p:nvSpPr>
          <p:cNvPr id="3" name="コンテンツ プレースホルダー 2">
            <a:extLst>
              <a:ext uri="{FF2B5EF4-FFF2-40B4-BE49-F238E27FC236}">
                <a16:creationId xmlns:a16="http://schemas.microsoft.com/office/drawing/2014/main" id="{3C5C8816-39C8-4B15-B4CC-C9E440768EF4}"/>
              </a:ext>
            </a:extLst>
          </p:cNvPr>
          <p:cNvSpPr>
            <a:spLocks noGrp="1"/>
          </p:cNvSpPr>
          <p:nvPr>
            <p:ph idx="1"/>
          </p:nvPr>
        </p:nvSpPr>
        <p:spPr>
          <a:xfrm>
            <a:off x="567000" y="698178"/>
            <a:ext cx="9720000" cy="5691477"/>
          </a:xfrm>
        </p:spPr>
        <p:txBody>
          <a:bodyPr/>
          <a:lstStyle/>
          <a:p>
            <a:r>
              <a:rPr kumimoji="1" lang="ja-JP" altLang="en-US" sz="2400" dirty="0"/>
              <a:t>●対話（</a:t>
            </a:r>
            <a:r>
              <a:rPr lang="en-US" altLang="ja-JP" sz="2400" dirty="0">
                <a:solidFill>
                  <a:srgbClr val="FFCCFF"/>
                </a:solidFill>
              </a:rPr>
              <a:t>dialogue</a:t>
            </a:r>
            <a:r>
              <a:rPr lang="ja-JP" altLang="en-US" sz="2400" dirty="0"/>
              <a:t>）</a:t>
            </a:r>
            <a:r>
              <a:rPr kumimoji="1" lang="ja-JP" altLang="en-US" sz="2400" dirty="0"/>
              <a:t>とは、面と向かって、声を出して、言葉を交わすこと。</a:t>
            </a:r>
            <a:endParaRPr kumimoji="1" lang="en-US" altLang="ja-JP" sz="2400" dirty="0"/>
          </a:p>
          <a:p>
            <a:endParaRPr lang="en-US" altLang="ja-JP" sz="1200" dirty="0"/>
          </a:p>
          <a:p>
            <a:r>
              <a:rPr kumimoji="1" lang="ja-JP" altLang="en-US" sz="2400" dirty="0"/>
              <a:t>●生きづらさの問題の多くは「対話」の不足や欠如からこじれていく。</a:t>
            </a:r>
            <a:endParaRPr kumimoji="1" lang="en-US" altLang="ja-JP" sz="2400" dirty="0"/>
          </a:p>
          <a:p>
            <a:endParaRPr lang="en-US" altLang="ja-JP" sz="1200" dirty="0"/>
          </a:p>
          <a:p>
            <a:r>
              <a:rPr kumimoji="1" lang="ja-JP" altLang="en-US" sz="2400" dirty="0"/>
              <a:t>●議論、説得、説明、正論、アドバイスは「対話」ではなく「独り言」である。</a:t>
            </a:r>
            <a:endParaRPr kumimoji="1" lang="en-US" altLang="ja-JP" sz="2400" dirty="0"/>
          </a:p>
          <a:p>
            <a:r>
              <a:rPr lang="ja-JP" altLang="en-US" sz="2400" dirty="0"/>
              <a:t>　　独り言（</a:t>
            </a:r>
            <a:r>
              <a:rPr lang="en-US" altLang="ja-JP" sz="2400" dirty="0">
                <a:solidFill>
                  <a:srgbClr val="FFCCFF"/>
                </a:solidFill>
              </a:rPr>
              <a:t>monologue</a:t>
            </a:r>
            <a:r>
              <a:rPr lang="ja-JP" altLang="en-US" sz="2400" dirty="0"/>
              <a:t>）の積み重ねが、しばしば事態をこじらせる。</a:t>
            </a:r>
            <a:endParaRPr lang="en-US" altLang="ja-JP" sz="2400" dirty="0"/>
          </a:p>
          <a:p>
            <a:endParaRPr lang="en-US" altLang="ja-JP" sz="1200" dirty="0"/>
          </a:p>
          <a:p>
            <a:r>
              <a:rPr lang="ja-JP" altLang="en-US" sz="2400" dirty="0"/>
              <a:t>●外出させたい、運動をさせたい、はまかだをさせたい、</a:t>
            </a:r>
            <a:endParaRPr lang="en-US" altLang="ja-JP" sz="2400" dirty="0"/>
          </a:p>
          <a:p>
            <a:r>
              <a:rPr kumimoji="1" lang="ja-JP" altLang="en-US" sz="2400" dirty="0"/>
              <a:t>　　</a:t>
            </a:r>
            <a:r>
              <a:rPr lang="ja-JP" altLang="en-US" sz="2400" dirty="0"/>
              <a:t>といった「下心」は脇において、</a:t>
            </a:r>
            <a:r>
              <a:rPr kumimoji="1" lang="ja-JP" altLang="en-US" sz="2400" dirty="0"/>
              <a:t>本人の言葉に耳を傾ける。</a:t>
            </a:r>
            <a:endParaRPr kumimoji="1" lang="en-US" altLang="ja-JP" sz="2400" dirty="0"/>
          </a:p>
          <a:p>
            <a:endParaRPr lang="en-US" altLang="ja-JP" sz="1200" dirty="0"/>
          </a:p>
          <a:p>
            <a:r>
              <a:rPr kumimoji="1" lang="ja-JP" altLang="en-US" sz="2400" dirty="0"/>
              <a:t>●基本姿勢は相手に対する肯定的な態度。</a:t>
            </a:r>
            <a:endParaRPr kumimoji="1" lang="en-US" altLang="ja-JP" sz="2400" dirty="0"/>
          </a:p>
          <a:p>
            <a:r>
              <a:rPr kumimoji="1" lang="ja-JP" altLang="en-US" sz="2400" dirty="0"/>
              <a:t>　　肯定とは「そのままでいい」よりも、「あなたのことをもっと知りたい」</a:t>
            </a:r>
            <a:endParaRPr kumimoji="1" lang="en-US" altLang="ja-JP" sz="2400" dirty="0"/>
          </a:p>
          <a:p>
            <a:endParaRPr lang="en-US" altLang="ja-JP" sz="1200" dirty="0"/>
          </a:p>
          <a:p>
            <a:r>
              <a:rPr lang="ja-JP" altLang="en-US" sz="2400" dirty="0"/>
              <a:t>●対話の目的は「対話を続けること」。</a:t>
            </a:r>
            <a:endParaRPr lang="en-US" altLang="ja-JP" sz="2400" dirty="0"/>
          </a:p>
          <a:p>
            <a:r>
              <a:rPr kumimoji="1" lang="ja-JP" altLang="en-US" sz="2400" dirty="0"/>
              <a:t>　　相手を変えること、何かを決めること、結論を出すことではない。</a:t>
            </a:r>
            <a:endParaRPr kumimoji="1" lang="en-US" altLang="ja-JP" sz="2400" dirty="0"/>
          </a:p>
          <a:p>
            <a:endParaRPr kumimoji="1" lang="en-US" altLang="ja-JP" sz="700" dirty="0"/>
          </a:p>
          <a:p>
            <a:pPr algn="r"/>
            <a:r>
              <a:rPr lang="ja-JP" altLang="en-US" sz="1800" dirty="0"/>
              <a:t>斎藤環「オープンダイアローグとは何か」（医学書院）</a:t>
            </a:r>
            <a:endParaRPr kumimoji="1" lang="ja-JP" altLang="en-US" sz="1800" dirty="0"/>
          </a:p>
        </p:txBody>
      </p:sp>
      <p:sp>
        <p:nvSpPr>
          <p:cNvPr id="4" name="正方形/長方形 3">
            <a:extLst>
              <a:ext uri="{FF2B5EF4-FFF2-40B4-BE49-F238E27FC236}">
                <a16:creationId xmlns:a16="http://schemas.microsoft.com/office/drawing/2014/main" id="{E414156A-BC1D-4057-9952-886141458A4B}"/>
              </a:ext>
            </a:extLst>
          </p:cNvPr>
          <p:cNvSpPr/>
          <p:nvPr/>
        </p:nvSpPr>
        <p:spPr>
          <a:xfrm>
            <a:off x="5887092" y="6570771"/>
            <a:ext cx="3266540"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https://www.amazon.co.jp/dp/4260024035</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A544783D-2E46-A19E-642E-CCC91324C12E}"/>
              </a:ext>
            </a:extLst>
          </p:cNvPr>
          <p:cNvSpPr txBox="1"/>
          <p:nvPr/>
        </p:nvSpPr>
        <p:spPr>
          <a:xfrm>
            <a:off x="2076856" y="6632327"/>
            <a:ext cx="295234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https://www.youtube.com/watch?v=92uMsr2hWiU</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2347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366338" y="2663823"/>
            <a:ext cx="9554324" cy="1530355"/>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対話のコツ</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133308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対話は質より量">
            <a:hlinkClick r:id="" action="ppaction://media"/>
            <a:extLst>
              <a:ext uri="{FF2B5EF4-FFF2-40B4-BE49-F238E27FC236}">
                <a16:creationId xmlns:a16="http://schemas.microsoft.com/office/drawing/2014/main" id="{FE31F93F-4BAD-B713-651A-C32B2DD75C8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548" y="342714"/>
            <a:ext cx="10250452" cy="5766317"/>
          </a:xfrm>
          <a:prstGeom prst="rect">
            <a:avLst/>
          </a:prstGeom>
        </p:spPr>
      </p:pic>
      <p:sp>
        <p:nvSpPr>
          <p:cNvPr id="4" name="テキスト ボックス 3">
            <a:extLst>
              <a:ext uri="{FF2B5EF4-FFF2-40B4-BE49-F238E27FC236}">
                <a16:creationId xmlns:a16="http://schemas.microsoft.com/office/drawing/2014/main" id="{4D52D1F6-2AD0-52AC-3E0E-6CFEF1224019}"/>
              </a:ext>
            </a:extLst>
          </p:cNvPr>
          <p:cNvSpPr txBox="1"/>
          <p:nvPr/>
        </p:nvSpPr>
        <p:spPr>
          <a:xfrm>
            <a:off x="4028431" y="6211669"/>
            <a:ext cx="307167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対話が続くコツ</a:t>
            </a:r>
          </a:p>
        </p:txBody>
      </p:sp>
      <p:sp>
        <p:nvSpPr>
          <p:cNvPr id="5" name="テキスト ボックス 4">
            <a:extLst>
              <a:ext uri="{FF2B5EF4-FFF2-40B4-BE49-F238E27FC236}">
                <a16:creationId xmlns:a16="http://schemas.microsoft.com/office/drawing/2014/main" id="{EF976622-DA12-45B5-8AB2-B8B09DE8637E}"/>
              </a:ext>
            </a:extLst>
          </p:cNvPr>
          <p:cNvSpPr txBox="1"/>
          <p:nvPr/>
        </p:nvSpPr>
        <p:spPr>
          <a:xfrm>
            <a:off x="3736684" y="6211669"/>
            <a:ext cx="3655168"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大事な話はしない</a:t>
            </a:r>
          </a:p>
        </p:txBody>
      </p:sp>
      <p:sp>
        <p:nvSpPr>
          <p:cNvPr id="6" name="テキスト ボックス 5">
            <a:extLst>
              <a:ext uri="{FF2B5EF4-FFF2-40B4-BE49-F238E27FC236}">
                <a16:creationId xmlns:a16="http://schemas.microsoft.com/office/drawing/2014/main" id="{072782C0-501C-C750-2388-DD1F73415A8B}"/>
              </a:ext>
            </a:extLst>
          </p:cNvPr>
          <p:cNvSpPr txBox="1"/>
          <p:nvPr/>
        </p:nvSpPr>
        <p:spPr>
          <a:xfrm>
            <a:off x="4176710" y="6211669"/>
            <a:ext cx="277511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「質」より「量」</a:t>
            </a:r>
          </a:p>
        </p:txBody>
      </p:sp>
      <p:sp>
        <p:nvSpPr>
          <p:cNvPr id="7" name="テキスト ボックス 6">
            <a:extLst>
              <a:ext uri="{FF2B5EF4-FFF2-40B4-BE49-F238E27FC236}">
                <a16:creationId xmlns:a16="http://schemas.microsoft.com/office/drawing/2014/main" id="{422F3AEA-9014-4D7D-8643-65B253E8058F}"/>
              </a:ext>
            </a:extLst>
          </p:cNvPr>
          <p:cNvSpPr txBox="1"/>
          <p:nvPr/>
        </p:nvSpPr>
        <p:spPr>
          <a:xfrm>
            <a:off x="366338" y="998078"/>
            <a:ext cx="9554324" cy="4861844"/>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rPr>
              <a:t>対話のコツ</a:t>
            </a:r>
            <a:endParaRPr kumimoji="1" lang="en-US" altLang="ja-JP"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rPr>
              <a:t>大事な話はしない</a:t>
            </a:r>
            <a:endParaRPr kumimoji="1" lang="en-US" altLang="ja-JP"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rPr>
              <a:t>「質」より「量」</a:t>
            </a:r>
            <a:endParaRPr kumimoji="1" lang="en-US" altLang="ja-JP"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
        <p:nvSpPr>
          <p:cNvPr id="2" name="テキスト ボックス 1">
            <a:extLst>
              <a:ext uri="{FF2B5EF4-FFF2-40B4-BE49-F238E27FC236}">
                <a16:creationId xmlns:a16="http://schemas.microsoft.com/office/drawing/2014/main" id="{5E1EE5EB-185F-50BB-62D0-67245785F060}"/>
              </a:ext>
            </a:extLst>
          </p:cNvPr>
          <p:cNvSpPr txBox="1"/>
          <p:nvPr/>
        </p:nvSpPr>
        <p:spPr>
          <a:xfrm>
            <a:off x="3178352" y="425803"/>
            <a:ext cx="43941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斎藤環（精神科医）</a:t>
            </a:r>
          </a:p>
        </p:txBody>
      </p:sp>
      <p:sp>
        <p:nvSpPr>
          <p:cNvPr id="8" name="テキスト ボックス 7">
            <a:extLst>
              <a:ext uri="{FF2B5EF4-FFF2-40B4-BE49-F238E27FC236}">
                <a16:creationId xmlns:a16="http://schemas.microsoft.com/office/drawing/2014/main" id="{B0839125-4FFB-649F-1B8A-320F7B541531}"/>
              </a:ext>
            </a:extLst>
          </p:cNvPr>
          <p:cNvSpPr txBox="1"/>
          <p:nvPr/>
        </p:nvSpPr>
        <p:spPr>
          <a:xfrm>
            <a:off x="9724084" y="425803"/>
            <a:ext cx="64633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Tree>
    <p:extLst>
      <p:ext uri="{BB962C8B-B14F-4D97-AF65-F5344CB8AC3E}">
        <p14:creationId xmlns:p14="http://schemas.microsoft.com/office/powerpoint/2010/main" val="954466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mediacall" presetSubtype="0" fill="hold" nodeType="withEffect">
                                  <p:stCondLst>
                                    <p:cond delay="0"/>
                                  </p:stCondLst>
                                  <p:childTnLst>
                                    <p:cmd type="call" cmd="playFrom(0.0)">
                                      <p:cBhvr>
                                        <p:cTn id="9" dur="25300" fill="hold"/>
                                        <p:tgtEl>
                                          <p:spTgt spid="3"/>
                                        </p:tgtEl>
                                      </p:cBhvr>
                                    </p:cmd>
                                  </p:childTnLst>
                                </p:cTn>
                              </p:par>
                              <p:par>
                                <p:cTn id="10" presetID="10" presetClass="entr" presetSubtype="0" fill="hold" grpId="0" nodeType="withEffect">
                                  <p:stCondLst>
                                    <p:cond delay="4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500"/>
                                        <p:tgtEl>
                                          <p:spTgt spid="4"/>
                                        </p:tgtEl>
                                      </p:cBhvr>
                                    </p:animEffect>
                                  </p:childTnLst>
                                </p:cTn>
                              </p:par>
                              <p:par>
                                <p:cTn id="13" presetID="10" presetClass="exit" presetSubtype="0" fill="hold" grpId="1" nodeType="withEffect">
                                  <p:stCondLst>
                                    <p:cond delay="800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10" presetClass="entr" presetSubtype="0" fill="hold" grpId="0" nodeType="withEffect">
                                  <p:stCondLst>
                                    <p:cond delay="80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par>
                                <p:cTn id="19" presetID="10" presetClass="exit" presetSubtype="0" fill="hold" grpId="1" nodeType="withEffect">
                                  <p:stCondLst>
                                    <p:cond delay="1900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ntr" presetSubtype="0" fill="hold" grpId="0" nodeType="withEffect">
                                  <p:stCondLst>
                                    <p:cond delay="190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par>
                          <p:cTn id="25" fill="hold">
                            <p:stCondLst>
                              <p:cond delay="253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2000" fill="hold"/>
                                        <p:tgtEl>
                                          <p:spTgt spid="7"/>
                                        </p:tgtEl>
                                        <p:attrNameLst>
                                          <p:attrName>ppt_w</p:attrName>
                                        </p:attrNameLst>
                                      </p:cBhvr>
                                      <p:tavLst>
                                        <p:tav tm="0">
                                          <p:val>
                                            <p:fltVal val="0"/>
                                          </p:val>
                                        </p:tav>
                                        <p:tav tm="100000">
                                          <p:val>
                                            <p:strVal val="#ppt_w"/>
                                          </p:val>
                                        </p:tav>
                                      </p:tavLst>
                                    </p:anim>
                                    <p:anim calcmode="lin" valueType="num">
                                      <p:cBhvr>
                                        <p:cTn id="29" dur="2000" fill="hold"/>
                                        <p:tgtEl>
                                          <p:spTgt spid="7"/>
                                        </p:tgtEl>
                                        <p:attrNameLst>
                                          <p:attrName>ppt_h</p:attrName>
                                        </p:attrNameLst>
                                      </p:cBhvr>
                                      <p:tavLst>
                                        <p:tav tm="0">
                                          <p:val>
                                            <p:fltVal val="0"/>
                                          </p:val>
                                        </p:tav>
                                        <p:tav tm="100000">
                                          <p:val>
                                            <p:strVal val="#ppt_h"/>
                                          </p:val>
                                        </p:tav>
                                      </p:tavLst>
                                    </p:anim>
                                    <p:animEffect transition="in" filter="fade">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1" fill="hold" display="0">
                  <p:stCondLst>
                    <p:cond delay="indefinite"/>
                  </p:stCondLst>
                </p:cTn>
                <p:tgtEl>
                  <p:spTgt spid="3"/>
                </p:tgtEl>
              </p:cMediaNode>
            </p:video>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withEffect">
                                  <p:stCondLst>
                                    <p:cond delay="0"/>
                                  </p:stCondLst>
                                  <p:childTnLst>
                                    <p:cmd type="call" cmd="togglePause">
                                      <p:cBhvr>
                                        <p:cTn id="36"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P spid="4" grpId="1"/>
      <p:bldP spid="5" grpId="0"/>
      <p:bldP spid="5" grpId="1"/>
      <p:bldP spid="6" grpId="0"/>
      <p:bldP spid="7" grpId="0"/>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a:extLst>
              <a:ext uri="{FF2B5EF4-FFF2-40B4-BE49-F238E27FC236}">
                <a16:creationId xmlns:a16="http://schemas.microsoft.com/office/drawing/2014/main" id="{89904D26-5A8E-0EF4-12B5-8BF5B2E93CCC}"/>
              </a:ext>
            </a:extLst>
          </p:cNvPr>
          <p:cNvGraphicFramePr>
            <a:graphicFrameLocks noGrp="1"/>
          </p:cNvGraphicFramePr>
          <p:nvPr>
            <p:ph idx="1"/>
          </p:nvPr>
        </p:nvGraphicFramePr>
        <p:xfrm>
          <a:off x="14799" y="89346"/>
          <a:ext cx="10257403" cy="6677880"/>
        </p:xfrm>
        <a:graphic>
          <a:graphicData uri="http://schemas.openxmlformats.org/drawingml/2006/table">
            <a:tbl>
              <a:tblPr firstRow="1" bandRow="1">
                <a:tableStyleId>{5940675A-B579-460E-94D1-54222C63F5DA}</a:tableStyleId>
              </a:tblPr>
              <a:tblGrid>
                <a:gridCol w="358113">
                  <a:extLst>
                    <a:ext uri="{9D8B030D-6E8A-4147-A177-3AD203B41FA5}">
                      <a16:colId xmlns:a16="http://schemas.microsoft.com/office/drawing/2014/main" val="1873249829"/>
                    </a:ext>
                  </a:extLst>
                </a:gridCol>
                <a:gridCol w="4949645">
                  <a:extLst>
                    <a:ext uri="{9D8B030D-6E8A-4147-A177-3AD203B41FA5}">
                      <a16:colId xmlns:a16="http://schemas.microsoft.com/office/drawing/2014/main" val="3002492941"/>
                    </a:ext>
                  </a:extLst>
                </a:gridCol>
                <a:gridCol w="4949645">
                  <a:extLst>
                    <a:ext uri="{9D8B030D-6E8A-4147-A177-3AD203B41FA5}">
                      <a16:colId xmlns:a16="http://schemas.microsoft.com/office/drawing/2014/main" val="1003353155"/>
                    </a:ext>
                  </a:extLst>
                </a:gridCol>
              </a:tblGrid>
              <a:tr h="6307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会話</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FF99FF"/>
                          </a:solidFill>
                        </a:rPr>
                        <a:t>独り言（</a:t>
                      </a:r>
                      <a:r>
                        <a:rPr kumimoji="1" lang="en-US" altLang="ja-JP" sz="2800" dirty="0">
                          <a:solidFill>
                            <a:srgbClr val="FF99FF"/>
                          </a:solidFill>
                        </a:rPr>
                        <a:t>monologue</a:t>
                      </a:r>
                      <a:r>
                        <a:rPr kumimoji="1" lang="ja-JP" altLang="en-US" sz="2800" dirty="0">
                          <a:solidFill>
                            <a:srgbClr val="FF99FF"/>
                          </a:solidFill>
                        </a:rPr>
                        <a:t>）</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CCFF33"/>
                          </a:solidFill>
                        </a:rPr>
                        <a:t>対話（</a:t>
                      </a:r>
                      <a:r>
                        <a:rPr kumimoji="1" lang="en-US" altLang="ja-JP" sz="2800" dirty="0">
                          <a:solidFill>
                            <a:srgbClr val="CCFF33"/>
                          </a:solidFill>
                        </a:rPr>
                        <a:t>dialogue</a:t>
                      </a:r>
                      <a:r>
                        <a:rPr kumimoji="1" lang="ja-JP" altLang="en-US" sz="2800" dirty="0">
                          <a:solidFill>
                            <a:srgbClr val="CCFF33"/>
                          </a:solidFill>
                        </a:rPr>
                        <a:t>）</a:t>
                      </a:r>
                      <a:endParaRPr kumimoji="1" lang="ja-JP" altLang="en-US" sz="2800" dirty="0">
                        <a:solidFill>
                          <a:srgbClr val="FF99FF"/>
                        </a:solidFill>
                      </a:endParaRPr>
                    </a:p>
                  </a:txBody>
                  <a:tcPr marL="0" marR="0" marT="38576" marB="38576" anchor="ctr"/>
                </a:tc>
                <a:extLst>
                  <a:ext uri="{0D108BD9-81ED-4DB2-BD59-A6C34878D82A}">
                    <a16:rowId xmlns:a16="http://schemas.microsoft.com/office/drawing/2014/main" val="2539322392"/>
                  </a:ext>
                </a:extLst>
              </a:tr>
              <a:tr h="54464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姿勢</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solidFill>
                            <a:schemeClr val="tx1"/>
                          </a:solidFill>
                        </a:rPr>
                        <a:t>の思い、感情、感覚が中心</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お互い</a:t>
                      </a:r>
                      <a:r>
                        <a:rPr kumimoji="1" lang="ja-JP" altLang="en-US" sz="2000" dirty="0">
                          <a:solidFill>
                            <a:schemeClr val="tx1"/>
                          </a:solidFill>
                        </a:rPr>
                        <a:t>の感情</a:t>
                      </a:r>
                      <a:r>
                        <a:rPr kumimoji="1" lang="ja-JP" altLang="en-US" sz="2000" dirty="0">
                          <a:solidFill>
                            <a:schemeClr val="tx2"/>
                          </a:solidFill>
                        </a:rPr>
                        <a:t>、</a:t>
                      </a:r>
                      <a:r>
                        <a:rPr kumimoji="1" lang="ja-JP" altLang="en-US" sz="2000" dirty="0"/>
                        <a:t>感覚を大切、大事に</a:t>
                      </a:r>
                    </a:p>
                  </a:txBody>
                  <a:tcPr marL="0" marR="0" marT="38576" marB="38576" anchor="ctr"/>
                </a:tc>
                <a:extLst>
                  <a:ext uri="{0D108BD9-81ED-4DB2-BD59-A6C34878D82A}">
                    <a16:rowId xmlns:a16="http://schemas.microsoft.com/office/drawing/2014/main" val="1157780378"/>
                  </a:ext>
                </a:extLst>
              </a:tr>
              <a:tr h="544648">
                <a:tc vMerge="1">
                  <a:txBody>
                    <a:bodyPr/>
                    <a:lstStyle/>
                    <a:p>
                      <a:endParaRPr/>
                    </a:p>
                  </a:txBody>
                  <a:tcPr marL="0" marR="0" marT="0" marB="0" vert="eaVert" anchor="ctr"/>
                </a:tc>
                <a:tc>
                  <a:txBody>
                    <a:bodyPr/>
                    <a:lstStyle/>
                    <a:p>
                      <a:pPr algn="ctr"/>
                      <a:r>
                        <a:rPr kumimoji="1" lang="ja-JP" altLang="en-US" sz="2000" kern="1200" dirty="0">
                          <a:solidFill>
                            <a:schemeClr val="tx1"/>
                          </a:solidFill>
                          <a:latin typeface="+mn-lt"/>
                          <a:ea typeface="+mn-ea"/>
                          <a:cs typeface="+mn-cs"/>
                        </a:rPr>
                        <a:t>思考停止・無関心・管轄外</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1"/>
                          </a:solidFill>
                          <a:latin typeface="+mn-lt"/>
                          <a:ea typeface="+mn-ea"/>
                          <a:cs typeface="+mn-cs"/>
                        </a:rPr>
                        <a:t>読み解く・学びと気づきの連続・お互い様</a:t>
                      </a:r>
                    </a:p>
                  </a:txBody>
                  <a:tcPr marL="0" marR="0" marT="38576" marB="38576" anchor="ctr"/>
                </a:tc>
                <a:extLst>
                  <a:ext uri="{0D108BD9-81ED-4DB2-BD59-A6C34878D82A}">
                    <a16:rowId xmlns:a16="http://schemas.microsoft.com/office/drawing/2014/main" val="3843589996"/>
                  </a:ext>
                </a:extLst>
              </a:tr>
              <a:tr h="544648">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行動</a:t>
                      </a:r>
                    </a:p>
                  </a:txBody>
                  <a:tcPr marL="0" marR="0" marT="0" marB="0" vert="eaVert"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自分の話をする・説得・アドバイス</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聴く・傾聴・分ちあう</a:t>
                      </a:r>
                    </a:p>
                  </a:txBody>
                  <a:tcPr marL="0" marR="0" marT="38576" marB="38576" anchor="ctr"/>
                </a:tc>
                <a:extLst>
                  <a:ext uri="{0D108BD9-81ED-4DB2-BD59-A6C34878D82A}">
                    <a16:rowId xmlns:a16="http://schemas.microsoft.com/office/drawing/2014/main" val="745255250"/>
                  </a:ext>
                </a:extLst>
              </a:tr>
              <a:tr h="544648">
                <a:tc vMerge="1">
                  <a:txBody>
                    <a:bodyPr/>
                    <a:lstStyle/>
                    <a:p>
                      <a:endParaRPr/>
                    </a:p>
                  </a:txBody>
                  <a:tcPr marL="0" marR="0" marT="0" marB="0" vert="eaVert" anchor="ctr"/>
                </a:tc>
                <a:tc>
                  <a:txBody>
                    <a:bodyPr/>
                    <a:lstStyle/>
                    <a:p>
                      <a:pPr algn="ctr"/>
                      <a:r>
                        <a:rPr kumimoji="1" lang="ja-JP" altLang="en-US" sz="2000" dirty="0"/>
                        <a:t>排除・否定・無関心・無視</a:t>
                      </a:r>
                      <a:endParaRPr kumimoji="1" lang="ja-JP" altLang="en-US" sz="2000" kern="1200" dirty="0">
                        <a:solidFill>
                          <a:schemeClr val="tx1"/>
                        </a:solidFill>
                        <a:latin typeface="+mn-lt"/>
                        <a:ea typeface="+mn-ea"/>
                        <a:cs typeface="+mn-cs"/>
                      </a:endParaRPr>
                    </a:p>
                  </a:txBody>
                  <a:tcPr marL="0" marR="0" marT="38576" marB="38576" anchor="ctr"/>
                </a:tc>
                <a:tc>
                  <a:txBody>
                    <a:bodyPr/>
                    <a:lstStyle/>
                    <a:p>
                      <a:pPr marL="0" algn="ctr" defTabSz="914400" rtl="0" eaLnBrk="1" latinLnBrk="0" hangingPunct="1"/>
                      <a:r>
                        <a:rPr kumimoji="1" lang="ja-JP" altLang="en-US" sz="2000" dirty="0"/>
                        <a:t>受容・共感・共有・見守り</a:t>
                      </a:r>
                      <a:endParaRPr kumimoji="1" lang="ja-JP" altLang="en-US" sz="2000" kern="1200" dirty="0">
                        <a:solidFill>
                          <a:schemeClr val="tx1"/>
                        </a:solidFill>
                        <a:latin typeface="+mn-lt"/>
                        <a:ea typeface="+mn-ea"/>
                        <a:cs typeface="+mn-cs"/>
                      </a:endParaRPr>
                    </a:p>
                  </a:txBody>
                  <a:tcPr marL="0" marR="0" marT="38576" marB="38576" anchor="ctr"/>
                </a:tc>
                <a:extLst>
                  <a:ext uri="{0D108BD9-81ED-4DB2-BD59-A6C34878D82A}">
                    <a16:rowId xmlns:a16="http://schemas.microsoft.com/office/drawing/2014/main" val="4148194180"/>
                  </a:ext>
                </a:extLst>
              </a:tr>
              <a:tr h="54464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200" dirty="0"/>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t>の正解を押し付ける　〇か</a:t>
                      </a:r>
                      <a:r>
                        <a:rPr kumimoji="1" lang="en-US" altLang="ja-JP" sz="2000" dirty="0"/>
                        <a:t>×</a:t>
                      </a:r>
                      <a:r>
                        <a:rPr kumimoji="1" lang="ja-JP" altLang="en-US" sz="2000" dirty="0"/>
                        <a:t>か</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正解を示さない　</a:t>
                      </a:r>
                      <a:r>
                        <a:rPr kumimoji="1" lang="ja-JP" altLang="en-US" sz="2000" dirty="0">
                          <a:solidFill>
                            <a:srgbClr val="FF66FF"/>
                          </a:solidFill>
                        </a:rPr>
                        <a:t>問い</a:t>
                      </a:r>
                      <a:r>
                        <a:rPr kumimoji="1" lang="ja-JP" altLang="en-US" sz="2000" dirty="0"/>
                        <a:t>がある</a:t>
                      </a:r>
                    </a:p>
                  </a:txBody>
                  <a:tcPr marL="0" marR="0" marT="38576" marB="38576" anchor="ctr"/>
                </a:tc>
                <a:extLst>
                  <a:ext uri="{0D108BD9-81ED-4DB2-BD59-A6C34878D82A}">
                    <a16:rowId xmlns:a16="http://schemas.microsoft.com/office/drawing/2014/main" val="3707272586"/>
                  </a:ext>
                </a:extLst>
              </a:tr>
              <a:tr h="54464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dirty="0"/>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相手を変えようとする</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相手を変えようとしない</a:t>
                      </a:r>
                    </a:p>
                  </a:txBody>
                  <a:tcPr marL="0" marR="0" marT="38576" marB="38576" anchor="ctr"/>
                </a:tc>
                <a:extLst>
                  <a:ext uri="{0D108BD9-81ED-4DB2-BD59-A6C34878D82A}">
                    <a16:rowId xmlns:a16="http://schemas.microsoft.com/office/drawing/2014/main" val="669463856"/>
                  </a:ext>
                </a:extLst>
              </a:tr>
              <a:tr h="544648">
                <a:tc rowSpan="5">
                  <a:txBody>
                    <a:bodyPr/>
                    <a:lstStyle/>
                    <a:p>
                      <a:pPr algn="ctr"/>
                      <a:r>
                        <a:rPr kumimoji="1" lang="ja-JP" altLang="en-US" sz="2000" dirty="0"/>
                        <a:t>結果</a:t>
                      </a:r>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結論を出す・合意を求める</a:t>
                      </a: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異なる意見やアイディアが共存</a:t>
                      </a:r>
                    </a:p>
                  </a:txBody>
                  <a:tcPr marL="0" marR="0" marT="38576" marB="38576" anchor="ctr"/>
                </a:tc>
                <a:extLst>
                  <a:ext uri="{0D108BD9-81ED-4DB2-BD59-A6C34878D82A}">
                    <a16:rowId xmlns:a16="http://schemas.microsoft.com/office/drawing/2014/main" val="1685266575"/>
                  </a:ext>
                </a:extLst>
              </a:tr>
              <a:tr h="544648">
                <a:tc vMerge="1">
                  <a:txBody>
                    <a:bodyPr/>
                    <a:lstStyle/>
                    <a:p>
                      <a:endParaRPr dirty="0"/>
                    </a:p>
                  </a:txBody>
                  <a:tcPr marL="0" marR="0" marT="0" marB="0"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対立・分断・孤立・孤独</a:t>
                      </a:r>
                      <a:endParaRPr kumimoji="1" lang="ja-JP" altLang="en-US" sz="2000" dirty="0"/>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信頼・</a:t>
                      </a:r>
                      <a:r>
                        <a:rPr kumimoji="1" lang="ja-JP" altLang="en-US" sz="2000" dirty="0">
                          <a:solidFill>
                            <a:schemeClr val="tx1"/>
                          </a:solidFill>
                        </a:rPr>
                        <a:t>つながり・絆（きずな＋ほだし）</a:t>
                      </a:r>
                      <a:endParaRPr kumimoji="1" lang="ja-JP" altLang="en-US" sz="2000" dirty="0"/>
                    </a:p>
                  </a:txBody>
                  <a:tcPr marL="0" marR="0" marT="38576" marB="38576" anchor="ctr"/>
                </a:tc>
                <a:extLst>
                  <a:ext uri="{0D108BD9-81ED-4DB2-BD59-A6C34878D82A}">
                    <a16:rowId xmlns:a16="http://schemas.microsoft.com/office/drawing/2014/main" val="2224988662"/>
                  </a:ext>
                </a:extLst>
              </a:tr>
              <a:tr h="544648">
                <a:tc vMerge="1">
                  <a:txBody>
                    <a:bodyPr/>
                    <a:lstStyle/>
                    <a:p>
                      <a:endParaRPr kumimoji="1" lang="ja-JP" altLang="en-US"/>
                    </a:p>
                  </a:txBody>
                  <a:tcPr/>
                </a:tc>
                <a:tc>
                  <a:txBody>
                    <a:bodyPr/>
                    <a:lstStyle/>
                    <a:p>
                      <a:pPr marL="0" algn="ctr" defTabSz="914400" rtl="0" eaLnBrk="1" latinLnBrk="0" hangingPunct="1"/>
                      <a:r>
                        <a:rPr kumimoji="1" lang="ja-JP" altLang="en-US" sz="2000" kern="1200" dirty="0">
                          <a:solidFill>
                            <a:schemeClr val="tx1"/>
                          </a:solidFill>
                          <a:latin typeface="+mn-lt"/>
                          <a:ea typeface="+mn-ea"/>
                          <a:cs typeface="+mn-cs"/>
                        </a:rPr>
                        <a:t>無表情・怒り・拒否・論破・偏狭・同質性</a:t>
                      </a:r>
                    </a:p>
                  </a:txBody>
                  <a:tcPr marL="0" marR="0" marT="38576" marB="38576" anchor="ctr"/>
                </a:tc>
                <a:tc>
                  <a:txBody>
                    <a:bodyPr/>
                    <a:lstStyle/>
                    <a:p>
                      <a:pPr marL="0" algn="ctr" defTabSz="914400" rtl="0" eaLnBrk="1" latinLnBrk="0" hangingPunct="1"/>
                      <a:r>
                        <a:rPr kumimoji="1" lang="ja-JP" altLang="en-US" sz="2000" kern="1200" dirty="0">
                          <a:solidFill>
                            <a:schemeClr val="tx1"/>
                          </a:solidFill>
                          <a:latin typeface="+mn-lt"/>
                          <a:ea typeface="+mn-ea"/>
                          <a:cs typeface="+mn-cs"/>
                        </a:rPr>
                        <a:t>笑い・余裕・お互い様・協働・寛容・多様性</a:t>
                      </a:r>
                    </a:p>
                  </a:txBody>
                  <a:tcPr marL="0" marR="0" marT="38576" marB="38576" anchor="ctr"/>
                </a:tc>
                <a:extLst>
                  <a:ext uri="{0D108BD9-81ED-4DB2-BD59-A6C34878D82A}">
                    <a16:rowId xmlns:a16="http://schemas.microsoft.com/office/drawing/2014/main" val="2676677679"/>
                  </a:ext>
                </a:extLst>
              </a:tr>
              <a:tr h="544648">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2"/>
                          </a:solidFill>
                          <a:latin typeface="+mn-lt"/>
                          <a:ea typeface="+mn-ea"/>
                          <a:cs typeface="+mn-cs"/>
                        </a:rPr>
                        <a:t>ひきこもり・不登校・ハラスメント</a:t>
                      </a:r>
                      <a:endParaRPr kumimoji="1" lang="ja-JP" altLang="en-US" sz="2000" kern="1200" dirty="0">
                        <a:solidFill>
                          <a:schemeClr val="tx1"/>
                        </a:solidFill>
                        <a:latin typeface="+mn-lt"/>
                        <a:ea typeface="+mn-ea"/>
                        <a:cs typeface="+mn-cs"/>
                      </a:endParaRP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CCFF33"/>
                          </a:solidFill>
                          <a:effectLst/>
                          <a:uLnTx/>
                          <a:uFillTx/>
                          <a:latin typeface="+mn-lt"/>
                          <a:ea typeface="+mn-ea"/>
                          <a:cs typeface="+mn-cs"/>
                        </a:rPr>
                        <a:t>（ひきこもり等の）予防・改善・回復・治癒</a:t>
                      </a:r>
                      <a:endParaRPr kumimoji="1" lang="ja-JP" altLang="en-US" sz="2000" b="0" i="0" u="none" strike="noStrike" kern="1200" cap="none" spc="0" normalizeH="0" baseline="0" noProof="0" dirty="0">
                        <a:ln>
                          <a:noFill/>
                        </a:ln>
                        <a:solidFill>
                          <a:srgbClr val="FFFFFF"/>
                        </a:solidFill>
                        <a:effectLst/>
                        <a:uLnTx/>
                        <a:uFillTx/>
                        <a:latin typeface="+mn-lt"/>
                        <a:ea typeface="+mn-ea"/>
                        <a:cs typeface="+mn-cs"/>
                      </a:endParaRPr>
                    </a:p>
                  </a:txBody>
                  <a:tcPr marL="0" marR="0" marT="38576" marB="38576" anchor="ctr"/>
                </a:tc>
                <a:extLst>
                  <a:ext uri="{0D108BD9-81ED-4DB2-BD59-A6C34878D82A}">
                    <a16:rowId xmlns:a16="http://schemas.microsoft.com/office/drawing/2014/main" val="4198697205"/>
                  </a:ext>
                </a:extLst>
              </a:tr>
              <a:tr h="544648">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2"/>
                          </a:solidFill>
                          <a:latin typeface="+mn-lt"/>
                          <a:ea typeface="+mn-ea"/>
                          <a:cs typeface="+mn-cs"/>
                        </a:rPr>
                        <a:t>コミュニケーションの壁（コミュ障）</a:t>
                      </a:r>
                      <a:endParaRPr kumimoji="1" lang="ja-JP" altLang="en-US" sz="2000" kern="1200" dirty="0">
                        <a:solidFill>
                          <a:schemeClr val="tx1"/>
                        </a:solidFill>
                        <a:latin typeface="+mn-lt"/>
                        <a:ea typeface="+mn-ea"/>
                        <a:cs typeface="+mn-cs"/>
                      </a:endParaRPr>
                    </a:p>
                  </a:txBody>
                  <a:tcPr marL="0" marR="0" marT="38576" marB="38576"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CCFF33"/>
                          </a:solidFill>
                        </a:rPr>
                        <a:t>コミュニケーション</a:t>
                      </a:r>
                      <a:endParaRPr kumimoji="1" lang="ja-JP" altLang="en-US" sz="2000" dirty="0">
                        <a:solidFill>
                          <a:schemeClr val="tx1"/>
                        </a:solidFill>
                      </a:endParaRPr>
                    </a:p>
                  </a:txBody>
                  <a:tcPr marL="0" marR="0" marT="38576" marB="38576" anchor="ctr"/>
                </a:tc>
                <a:extLst>
                  <a:ext uri="{0D108BD9-81ED-4DB2-BD59-A6C34878D82A}">
                    <a16:rowId xmlns:a16="http://schemas.microsoft.com/office/drawing/2014/main" val="3747450906"/>
                  </a:ext>
                </a:extLst>
              </a:tr>
            </a:tbl>
          </a:graphicData>
        </a:graphic>
      </p:graphicFrame>
    </p:spTree>
    <p:extLst>
      <p:ext uri="{BB962C8B-B14F-4D97-AF65-F5344CB8AC3E}">
        <p14:creationId xmlns:p14="http://schemas.microsoft.com/office/powerpoint/2010/main" val="13081086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34787" y="2663823"/>
            <a:ext cx="10321787" cy="1530355"/>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「協働」から「共創</a:t>
            </a:r>
            <a:r>
              <a:rPr lang="ja-JP" altLang="en-US" sz="7200" kern="100" dirty="0">
                <a:solidFill>
                  <a:srgbClr val="FF0000"/>
                </a:solidFill>
                <a:latin typeface="Century"/>
                <a:ea typeface="HG創英角ﾎﾟｯﾌﾟ体"/>
                <a:cs typeface="Times New Roman"/>
              </a:rPr>
              <a:t>」</a:t>
            </a: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へ</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extLst>
      <p:ext uri="{BB962C8B-B14F-4D97-AF65-F5344CB8AC3E}">
        <p14:creationId xmlns:p14="http://schemas.microsoft.com/office/powerpoint/2010/main" val="795078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a:extLst>
              <a:ext uri="{FF2B5EF4-FFF2-40B4-BE49-F238E27FC236}">
                <a16:creationId xmlns:a16="http://schemas.microsoft.com/office/drawing/2014/main" id="{75CFFB69-4509-9D6A-0945-1932313A7CAF}"/>
              </a:ext>
            </a:extLst>
          </p:cNvPr>
          <p:cNvGraphicFramePr>
            <a:graphicFrameLocks noGrp="1"/>
          </p:cNvGraphicFramePr>
          <p:nvPr>
            <p:extLst>
              <p:ext uri="{D42A27DB-BD31-4B8C-83A1-F6EECF244321}">
                <p14:modId xmlns:p14="http://schemas.microsoft.com/office/powerpoint/2010/main" val="3140302454"/>
              </p:ext>
            </p:extLst>
          </p:nvPr>
        </p:nvGraphicFramePr>
        <p:xfrm>
          <a:off x="232568" y="83089"/>
          <a:ext cx="9821863" cy="6691823"/>
        </p:xfrm>
        <a:graphic>
          <a:graphicData uri="http://schemas.openxmlformats.org/drawingml/2006/table">
            <a:tbl>
              <a:tblPr/>
              <a:tblGrid>
                <a:gridCol w="2708413">
                  <a:extLst>
                    <a:ext uri="{9D8B030D-6E8A-4147-A177-3AD203B41FA5}">
                      <a16:colId xmlns:a16="http://schemas.microsoft.com/office/drawing/2014/main" val="2990162209"/>
                    </a:ext>
                  </a:extLst>
                </a:gridCol>
                <a:gridCol w="3556725">
                  <a:extLst>
                    <a:ext uri="{9D8B030D-6E8A-4147-A177-3AD203B41FA5}">
                      <a16:colId xmlns:a16="http://schemas.microsoft.com/office/drawing/2014/main" val="1623776290"/>
                    </a:ext>
                  </a:extLst>
                </a:gridCol>
                <a:gridCol w="3556725">
                  <a:extLst>
                    <a:ext uri="{9D8B030D-6E8A-4147-A177-3AD203B41FA5}">
                      <a16:colId xmlns:a16="http://schemas.microsoft.com/office/drawing/2014/main" val="3139618123"/>
                    </a:ext>
                  </a:extLst>
                </a:gridCol>
              </a:tblGrid>
              <a:tr h="619793">
                <a:tc>
                  <a:txBody>
                    <a:bodyPr/>
                    <a:lstStyle/>
                    <a:p>
                      <a:pPr algn="ctr">
                        <a:buNone/>
                      </a:pPr>
                      <a:endParaRPr lang="ja-JP" altLang="en-US"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協働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a:t>共創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2924593"/>
                  </a:ext>
                </a:extLst>
              </a:tr>
              <a:tr h="1001046">
                <a:tc>
                  <a:txBody>
                    <a:bodyPr/>
                    <a:lstStyle/>
                    <a:p>
                      <a:pPr algn="ctr">
                        <a:buNone/>
                      </a:pPr>
                      <a:r>
                        <a:rPr lang="ja-JP" altLang="en-US" sz="3200" dirty="0"/>
                        <a:t>出発点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a:t>目的がある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問いがある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7313914"/>
                  </a:ext>
                </a:extLst>
              </a:tr>
              <a:tr h="1001046">
                <a:tc>
                  <a:txBody>
                    <a:bodyPr/>
                    <a:lstStyle/>
                    <a:p>
                      <a:pPr algn="ctr">
                        <a:buNone/>
                      </a:pPr>
                      <a:r>
                        <a:rPr lang="ja-JP" altLang="en-US" sz="3200" dirty="0"/>
                        <a:t>役割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固定的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流動的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20365"/>
                  </a:ext>
                </a:extLst>
              </a:tr>
              <a:tr h="1001046">
                <a:tc>
                  <a:txBody>
                    <a:bodyPr/>
                    <a:lstStyle/>
                    <a:p>
                      <a:pPr algn="ctr">
                        <a:buNone/>
                      </a:pPr>
                      <a:r>
                        <a:rPr lang="ja-JP" altLang="en-US" sz="3200" dirty="0"/>
                        <a:t>関係性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横並びで作業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相互に影響し合う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8955069"/>
                  </a:ext>
                </a:extLst>
              </a:tr>
              <a:tr h="1001046">
                <a:tc>
                  <a:txBody>
                    <a:bodyPr/>
                    <a:lstStyle/>
                    <a:p>
                      <a:pPr algn="ctr">
                        <a:buNone/>
                      </a:pPr>
                      <a:r>
                        <a:rPr lang="ja-JP" altLang="en-US" sz="3200" dirty="0"/>
                        <a:t>成果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想定内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想定外も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8246585"/>
                  </a:ext>
                </a:extLst>
              </a:tr>
              <a:tr h="1001046">
                <a:tc>
                  <a:txBody>
                    <a:bodyPr/>
                    <a:lstStyle/>
                    <a:p>
                      <a:pPr algn="ctr">
                        <a:buNone/>
                      </a:pPr>
                      <a:r>
                        <a:rPr lang="ja-JP" altLang="en-US" sz="3200" dirty="0"/>
                        <a:t>キーワード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分担・連携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kumimoji="1" lang="ja-JP" altLang="en-US" sz="3600" kern="1200" dirty="0">
                          <a:solidFill>
                            <a:srgbClr val="CCFF33"/>
                          </a:solidFill>
                          <a:latin typeface="HG創英角ﾎﾟｯﾌﾟ体" panose="040B0A09000000000000" pitchFamily="49" charset="-128"/>
                          <a:ea typeface="HG創英角ﾎﾟｯﾌﾟ体" panose="040B0A09000000000000" pitchFamily="49" charset="-128"/>
                          <a:cs typeface="+mn-cs"/>
                        </a:rPr>
                        <a:t>対話</a:t>
                      </a:r>
                      <a:r>
                        <a:rPr lang="ja-JP" altLang="en-US" sz="3200" dirty="0"/>
                        <a:t>・気づき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942895"/>
                  </a:ext>
                </a:extLst>
              </a:tr>
              <a:tr h="1033035">
                <a:tc>
                  <a:txBody>
                    <a:bodyPr/>
                    <a:lstStyle/>
                    <a:p>
                      <a:pPr algn="ctr">
                        <a:buNone/>
                      </a:pPr>
                      <a:r>
                        <a:rPr lang="ja-JP" altLang="en-US" sz="3200" dirty="0"/>
                        <a:t>包括ケア</a:t>
                      </a:r>
                      <a:endParaRPr lang="en-US" altLang="ja-JP" sz="3200" dirty="0"/>
                    </a:p>
                    <a:p>
                      <a:pPr algn="ctr">
                        <a:buNone/>
                      </a:pPr>
                      <a:r>
                        <a:rPr lang="ja-JP" altLang="en-US" sz="3200" dirty="0"/>
                        <a:t>評価会議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ja-JP" altLang="en-US" sz="3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9564989"/>
                  </a:ext>
                </a:extLst>
              </a:tr>
            </a:tbl>
          </a:graphicData>
        </a:graphic>
      </p:graphicFrame>
    </p:spTree>
    <p:extLst>
      <p:ext uri="{BB962C8B-B14F-4D97-AF65-F5344CB8AC3E}">
        <p14:creationId xmlns:p14="http://schemas.microsoft.com/office/powerpoint/2010/main" val="3700657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0" y="620402"/>
            <a:ext cx="10287000" cy="5617196"/>
          </a:xfrm>
        </p:spPr>
        <p:txBody>
          <a:bodyPr/>
          <a:lstStyle/>
          <a:p>
            <a:pPr>
              <a:lnSpc>
                <a:spcPct val="150000"/>
              </a:lnSpc>
            </a:pPr>
            <a:r>
              <a:rPr lang="ja-JP" altLang="en-US" sz="8800" dirty="0">
                <a:solidFill>
                  <a:srgbClr val="CCFF33"/>
                </a:solidFill>
                <a:effectLst>
                  <a:outerShdw blurRad="38100" dist="38100" dir="2700000" algn="tl">
                    <a:srgbClr val="000000">
                      <a:alpha val="43137"/>
                    </a:srgbClr>
                  </a:outerShdw>
                </a:effectLst>
              </a:rPr>
              <a:t>独り言社会で</a:t>
            </a:r>
            <a:br>
              <a:rPr lang="en-US" altLang="ja-JP" sz="88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rPr>
              <a:t>一人ひとりができる</a:t>
            </a:r>
            <a:br>
              <a:rPr lang="en-US" altLang="ja-JP" sz="88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rPr>
              <a:t>公衆衛生活動とは？</a:t>
            </a:r>
          </a:p>
        </p:txBody>
      </p:sp>
    </p:spTree>
    <p:extLst>
      <p:ext uri="{BB962C8B-B14F-4D97-AF65-F5344CB8AC3E}">
        <p14:creationId xmlns:p14="http://schemas.microsoft.com/office/powerpoint/2010/main" val="270771683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1|3.5"/>
</p:tagLst>
</file>

<file path=ppt/tags/tag2.xml><?xml version="1.0" encoding="utf-8"?>
<p:tagLst xmlns:a="http://schemas.openxmlformats.org/drawingml/2006/main" xmlns:r="http://schemas.openxmlformats.org/officeDocument/2006/relationships" xmlns:p="http://schemas.openxmlformats.org/presentationml/2006/main">
  <p:tag name="TIMING" val="|5.1|3.5"/>
</p:tagLst>
</file>

<file path=ppt/theme/theme1.xml><?xml version="1.0" encoding="utf-8"?>
<a:theme xmlns:a="http://schemas.openxmlformats.org/drawingml/2006/main" name="1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標準デザイン">
  <a:themeElements>
    <a:clrScheme name="ユーザー定義 2">
      <a:dk1>
        <a:sysClr val="windowText" lastClr="000000"/>
      </a:dk1>
      <a:lt1>
        <a:sysClr val="window" lastClr="FFFFFF"/>
      </a:lt1>
      <a:dk2>
        <a:srgbClr val="000000"/>
      </a:dk2>
      <a:lt2>
        <a:srgbClr val="EEECE1"/>
      </a:lt2>
      <a:accent1>
        <a:srgbClr val="4F81BD"/>
      </a:accent1>
      <a:accent2>
        <a:srgbClr val="C0504D"/>
      </a:accent2>
      <a:accent3>
        <a:srgbClr val="9BBB59"/>
      </a:accent3>
      <a:accent4>
        <a:srgbClr val="8064A2"/>
      </a:accent4>
      <a:accent5>
        <a:srgbClr val="4BACC6"/>
      </a:accent5>
      <a:accent6>
        <a:srgbClr val="F79646"/>
      </a:accent6>
      <a:hlink>
        <a:srgbClr val="C6D9F0"/>
      </a:hlink>
      <a:folHlink>
        <a:srgbClr val="FEB2FF"/>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3.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4.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5.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6.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7.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8.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9.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0.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1.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docProps/app.xml><?xml version="1.0" encoding="utf-8"?>
<Properties xmlns="http://schemas.openxmlformats.org/officeDocument/2006/extended-properties" xmlns:vt="http://schemas.openxmlformats.org/officeDocument/2006/docPropsVTypes">
  <Template/>
  <TotalTime>0</TotalTime>
  <Words>3515</Words>
  <Application>Microsoft Office PowerPoint</Application>
  <PresentationFormat>35mm スライド</PresentationFormat>
  <Paragraphs>518</Paragraphs>
  <Slides>91</Slides>
  <Notes>7</Notes>
  <HiddenSlides>0</HiddenSlides>
  <MMClips>1</MMClips>
  <ScaleCrop>false</ScaleCrop>
  <HeadingPairs>
    <vt:vector size="6" baseType="variant">
      <vt:variant>
        <vt:lpstr>使用されているフォント</vt:lpstr>
      </vt:variant>
      <vt:variant>
        <vt:i4>11</vt:i4>
      </vt:variant>
      <vt:variant>
        <vt:lpstr>テーマ</vt:lpstr>
      </vt:variant>
      <vt:variant>
        <vt:i4>7</vt:i4>
      </vt:variant>
      <vt:variant>
        <vt:lpstr>スライド タイトル</vt:lpstr>
      </vt:variant>
      <vt:variant>
        <vt:i4>91</vt:i4>
      </vt:variant>
    </vt:vector>
  </HeadingPairs>
  <TitlesOfParts>
    <vt:vector size="109" baseType="lpstr">
      <vt:lpstr>Arial Unicode MS</vt:lpstr>
      <vt:lpstr>HGSｺﾞｼｯｸM</vt:lpstr>
      <vt:lpstr>HG創英角ﾎﾟｯﾌﾟ体</vt:lpstr>
      <vt:lpstr>Monotype Sorts</vt:lpstr>
      <vt:lpstr>ＭＳ Ｐゴシック</vt:lpstr>
      <vt:lpstr>ＭＳ Ｐ明朝</vt:lpstr>
      <vt:lpstr>ＭＳ ゴシック</vt:lpstr>
      <vt:lpstr>Arial</vt:lpstr>
      <vt:lpstr>Arial Narrow</vt:lpstr>
      <vt:lpstr>Century</vt:lpstr>
      <vt:lpstr>Times New Roman</vt:lpstr>
      <vt:lpstr>1_標準デザイン</vt:lpstr>
      <vt:lpstr>5_標準デザイン</vt:lpstr>
      <vt:lpstr>標準デザイン</vt:lpstr>
      <vt:lpstr>7_標準デザイン</vt:lpstr>
      <vt:lpstr>10_標準デザイン</vt:lpstr>
      <vt:lpstr>2_標準デザイン</vt:lpstr>
      <vt:lpstr>11_標準デザイン</vt:lpstr>
      <vt:lpstr>前回の振り返り</vt:lpstr>
      <vt:lpstr>PowerPoint プレゼンテーション</vt:lpstr>
      <vt:lpstr>オタワ憲章 （1986年）</vt:lpstr>
      <vt:lpstr>ヘルスサービスの方向転換</vt:lpstr>
      <vt:lpstr>従来（指導型）の健康教育 （日本的健康づくり）</vt:lpstr>
      <vt:lpstr>ヘルスプロモーションの理念 （世界がめざす健康づくり）</vt:lpstr>
      <vt:lpstr>PowerPoint プレゼンテーション</vt:lpstr>
      <vt:lpstr>健康日本21（第2次）概念図</vt:lpstr>
      <vt:lpstr>健康日本21（第3次）概念図（2024年度～）</vt:lpstr>
      <vt:lpstr>公衆衛生  ～健康づくり、元気づくりから地域づくりの基本となる考え方を整理します～    ⑩ 市民による、市民のための公衆衛生とは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感染者数の推移と 死者数の推移</vt:lpstr>
      <vt:lpstr>PowerPoint プレゼンテーション</vt:lpstr>
      <vt:lpstr>PowerPoint プレゼンテーション</vt:lpstr>
      <vt:lpstr>PowerPoint プレゼンテーション</vt:lpstr>
      <vt:lpstr>感染者が増えれば 死者も増えるのは必定</vt:lpstr>
      <vt:lpstr>新型コロナウイルスと インフルエンザの今</vt:lpstr>
      <vt:lpstr>PowerPoint プレゼンテーション</vt:lpstr>
      <vt:lpstr>PowerPoint プレゼンテーション</vt:lpstr>
      <vt:lpstr>感染症予防のための  三つの対策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コロナ前後の  インフルの免疫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日本人のがん</vt:lpstr>
      <vt:lpstr>がん部位別年齢調整死亡率（男）</vt:lpstr>
      <vt:lpstr>がん部位別年齢調整死亡率（女）</vt:lpstr>
      <vt:lpstr>年齢階級別前立腺がん死亡率</vt:lpstr>
      <vt:lpstr>泌尿器科医が 前立腺がん死者を 減らしたい気持ちは理解</vt:lpstr>
      <vt:lpstr>泌尿器科学会も・・・</vt:lpstr>
      <vt:lpstr>PowerPoint プレゼンテーション</vt:lpstr>
      <vt:lpstr>PowerPoint プレゼンテーション</vt:lpstr>
      <vt:lpstr>PSA検査：推奨グレード Ｉ</vt:lpstr>
      <vt:lpstr>なのに・・・</vt:lpstr>
      <vt:lpstr>PowerPoint プレゼンテーション</vt:lpstr>
      <vt:lpstr>PowerPoint プレゼンテーション</vt:lpstr>
      <vt:lpstr>疑問の発端</vt:lpstr>
      <vt:lpstr>前立腺がんの根治的治療方法の現状</vt:lpstr>
      <vt:lpstr>読売新聞社アンケート調査結果</vt:lpstr>
      <vt:lpstr>疑問の発端</vt:lpstr>
      <vt:lpstr>和田鉄郎  最近の日本人の 前立腺潜伏癌（ラテント癌）の臨床病理学的検討、 日泌尿会誌、78、2065‐2070、1987 </vt:lpstr>
      <vt:lpstr>前立腺ラテント癌保有率</vt:lpstr>
      <vt:lpstr>実際</vt:lpstr>
      <vt:lpstr>群馬県</vt:lpstr>
      <vt:lpstr>高松市</vt:lpstr>
      <vt:lpstr>熊本赤十字</vt:lpstr>
      <vt:lpstr>徳島市</vt:lpstr>
      <vt:lpstr>広島県備北地区</vt:lpstr>
      <vt:lpstr>高知県越知町</vt:lpstr>
      <vt:lpstr>集計結果</vt:lpstr>
      <vt:lpstr>発見されている癌が  ラテント癌率と同一！！！</vt:lpstr>
      <vt:lpstr>スクリーニングの基本 PSAの 「感度」と「特異度」の検証</vt:lpstr>
      <vt:lpstr>感度、特異度とは？</vt:lpstr>
      <vt:lpstr>感度、特異度とは？</vt:lpstr>
      <vt:lpstr>PowerPoint プレゼンテーション</vt:lpstr>
      <vt:lpstr>PSAの感度、特異度を  検証した論文が権威ある雑誌  ＪＡＭＡ（The Journal of the American Medical Association）に</vt:lpstr>
      <vt:lpstr>Ian M. Thompson, et al:JAMA. 2005;294:66-70.  Operating Characteristics of Prostate-Specific Antigen in Men With an Initial PSA Level of 3.0 ng/mL or Lower. http://jama.ama-assn.org/cgi/content/short/294/1/66</vt:lpstr>
      <vt:lpstr>全体の21.9％に前立腺がん  ↓  5人に1人ががん患者？？？</vt:lpstr>
      <vt:lpstr>PSA感度　PSA特異度</vt:lpstr>
      <vt:lpstr>PSA cut-off値4.1ng/mlでの見落とし率</vt:lpstr>
      <vt:lpstr>PowerPoint プレゼンテーション</vt:lpstr>
      <vt:lpstr>PowerPoint プレゼンテーション</vt:lpstr>
      <vt:lpstr>PowerPoint プレゼンテーション</vt:lpstr>
      <vt:lpstr>PSA 4.1ng/ml（PSA検診で要精密検査） と言われる値  ↓  前立腺癌細胞を持っている人の内 20.5％　捕　　捉 79.5％　見落とし</vt:lpstr>
      <vt:lpstr>JAMA</vt:lpstr>
      <vt:lpstr>年齢階級別前立腺がん死亡率</vt:lpstr>
      <vt:lpstr>前立腺ラテント癌保有率</vt:lpstr>
      <vt:lpstr>公衆衛生に不可欠な  対話</vt:lpstr>
      <vt:lpstr>「対話」とは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独り言社会で 一人ひとりができる 公衆衛生活動とは？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2026-03-04T09:38:42Z</dcterms:created>
  <dcterms:modified xsi:type="dcterms:W3CDTF">2026-03-04T11:28:29Z</dcterms:modified>
</cp:coreProperties>
</file>