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theme/themeOverride10.xml" ContentType="application/vnd.openxmlformats-officedocument.themeOverr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theme/themeOverride13.xml" ContentType="application/vnd.openxmlformats-officedocument.themeOverride+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ags/tag12.xml" ContentType="application/vnd.openxmlformats-officedocument.presentationml.tags+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0" r:id="rId1"/>
    <p:sldMasterId id="2147483730" r:id="rId2"/>
    <p:sldMasterId id="2147483746" r:id="rId3"/>
    <p:sldMasterId id="2147483764" r:id="rId4"/>
    <p:sldMasterId id="2147483793" r:id="rId5"/>
    <p:sldMasterId id="2147483810" r:id="rId6"/>
    <p:sldMasterId id="2147483958" r:id="rId7"/>
    <p:sldMasterId id="2147483983" r:id="rId8"/>
  </p:sldMasterIdLst>
  <p:notesMasterIdLst>
    <p:notesMasterId r:id="rId169"/>
  </p:notesMasterIdLst>
  <p:handoutMasterIdLst>
    <p:handoutMasterId r:id="rId170"/>
  </p:handoutMasterIdLst>
  <p:sldIdLst>
    <p:sldId id="1640" r:id="rId9"/>
    <p:sldId id="9662" r:id="rId10"/>
    <p:sldId id="9354" r:id="rId11"/>
    <p:sldId id="8804" r:id="rId12"/>
    <p:sldId id="11018" r:id="rId13"/>
    <p:sldId id="6227" r:id="rId14"/>
    <p:sldId id="6267" r:id="rId15"/>
    <p:sldId id="11908" r:id="rId16"/>
    <p:sldId id="11292" r:id="rId17"/>
    <p:sldId id="12999" r:id="rId18"/>
    <p:sldId id="12993" r:id="rId19"/>
    <p:sldId id="12994" r:id="rId20"/>
    <p:sldId id="2032" r:id="rId21"/>
    <p:sldId id="3509" r:id="rId22"/>
    <p:sldId id="2034" r:id="rId23"/>
    <p:sldId id="11658" r:id="rId24"/>
    <p:sldId id="11601" r:id="rId25"/>
    <p:sldId id="12995" r:id="rId26"/>
    <p:sldId id="11801" r:id="rId27"/>
    <p:sldId id="11802" r:id="rId28"/>
    <p:sldId id="12697" r:id="rId29"/>
    <p:sldId id="12698" r:id="rId30"/>
    <p:sldId id="12360" r:id="rId31"/>
    <p:sldId id="12359" r:id="rId32"/>
    <p:sldId id="13003" r:id="rId33"/>
    <p:sldId id="13002" r:id="rId34"/>
    <p:sldId id="11790" r:id="rId35"/>
    <p:sldId id="11791" r:id="rId36"/>
    <p:sldId id="11792" r:id="rId37"/>
    <p:sldId id="11969" r:id="rId38"/>
    <p:sldId id="11909" r:id="rId39"/>
    <p:sldId id="11910" r:id="rId40"/>
    <p:sldId id="11911" r:id="rId41"/>
    <p:sldId id="11912" r:id="rId42"/>
    <p:sldId id="11913" r:id="rId43"/>
    <p:sldId id="11914" r:id="rId44"/>
    <p:sldId id="11915" r:id="rId45"/>
    <p:sldId id="12996" r:id="rId46"/>
    <p:sldId id="7118" r:id="rId47"/>
    <p:sldId id="10401" r:id="rId48"/>
    <p:sldId id="10402" r:id="rId49"/>
    <p:sldId id="9951" r:id="rId50"/>
    <p:sldId id="10284" r:id="rId51"/>
    <p:sldId id="10632" r:id="rId52"/>
    <p:sldId id="10403" r:id="rId53"/>
    <p:sldId id="12627" r:id="rId54"/>
    <p:sldId id="12628" r:id="rId55"/>
    <p:sldId id="10404" r:id="rId56"/>
    <p:sldId id="10127" r:id="rId57"/>
    <p:sldId id="12997" r:id="rId58"/>
    <p:sldId id="12922" r:id="rId59"/>
    <p:sldId id="12989" r:id="rId60"/>
    <p:sldId id="11793" r:id="rId61"/>
    <p:sldId id="11898" r:id="rId62"/>
    <p:sldId id="1886" r:id="rId63"/>
    <p:sldId id="11807" r:id="rId64"/>
    <p:sldId id="11737" r:id="rId65"/>
    <p:sldId id="11896" r:id="rId66"/>
    <p:sldId id="13000" r:id="rId67"/>
    <p:sldId id="13001" r:id="rId68"/>
    <p:sldId id="8741" r:id="rId69"/>
    <p:sldId id="8742" r:id="rId70"/>
    <p:sldId id="12998" r:id="rId71"/>
    <p:sldId id="12124" r:id="rId72"/>
    <p:sldId id="12125" r:id="rId73"/>
    <p:sldId id="12126" r:id="rId74"/>
    <p:sldId id="12299" r:id="rId75"/>
    <p:sldId id="12317" r:id="rId76"/>
    <p:sldId id="12128" r:id="rId77"/>
    <p:sldId id="8620" r:id="rId78"/>
    <p:sldId id="12166" r:id="rId79"/>
    <p:sldId id="12167" r:id="rId80"/>
    <p:sldId id="12168" r:id="rId81"/>
    <p:sldId id="12169" r:id="rId82"/>
    <p:sldId id="12170" r:id="rId83"/>
    <p:sldId id="12171" r:id="rId84"/>
    <p:sldId id="12172" r:id="rId85"/>
    <p:sldId id="12173" r:id="rId86"/>
    <p:sldId id="12174" r:id="rId87"/>
    <p:sldId id="12175" r:id="rId88"/>
    <p:sldId id="12176" r:id="rId89"/>
    <p:sldId id="6255" r:id="rId90"/>
    <p:sldId id="3499" r:id="rId91"/>
    <p:sldId id="1812" r:id="rId92"/>
    <p:sldId id="1813" r:id="rId93"/>
    <p:sldId id="10233" r:id="rId94"/>
    <p:sldId id="1699" r:id="rId95"/>
    <p:sldId id="9364" r:id="rId96"/>
    <p:sldId id="9365" r:id="rId97"/>
    <p:sldId id="11675" r:id="rId98"/>
    <p:sldId id="9366" r:id="rId99"/>
    <p:sldId id="11903" r:id="rId100"/>
    <p:sldId id="11670" r:id="rId101"/>
    <p:sldId id="10633" r:id="rId102"/>
    <p:sldId id="11676" r:id="rId103"/>
    <p:sldId id="10635" r:id="rId104"/>
    <p:sldId id="10425" r:id="rId105"/>
    <p:sldId id="10426" r:id="rId106"/>
    <p:sldId id="10427" r:id="rId107"/>
    <p:sldId id="10428" r:id="rId108"/>
    <p:sldId id="10429" r:id="rId109"/>
    <p:sldId id="10430" r:id="rId110"/>
    <p:sldId id="10431" r:id="rId111"/>
    <p:sldId id="10432" r:id="rId112"/>
    <p:sldId id="10433" r:id="rId113"/>
    <p:sldId id="10434" r:id="rId114"/>
    <p:sldId id="10435" r:id="rId115"/>
    <p:sldId id="10436" r:id="rId116"/>
    <p:sldId id="10437" r:id="rId117"/>
    <p:sldId id="9352" r:id="rId118"/>
    <p:sldId id="9353" r:id="rId119"/>
    <p:sldId id="10636" r:id="rId120"/>
    <p:sldId id="1973" r:id="rId121"/>
    <p:sldId id="1974" r:id="rId122"/>
    <p:sldId id="1976" r:id="rId123"/>
    <p:sldId id="1981" r:id="rId124"/>
    <p:sldId id="8585" r:id="rId125"/>
    <p:sldId id="1988" r:id="rId126"/>
    <p:sldId id="1989" r:id="rId127"/>
    <p:sldId id="1990" r:id="rId128"/>
    <p:sldId id="1991" r:id="rId129"/>
    <p:sldId id="5006" r:id="rId130"/>
    <p:sldId id="10449" r:id="rId131"/>
    <p:sldId id="2005" r:id="rId132"/>
    <p:sldId id="10450" r:id="rId133"/>
    <p:sldId id="9172" r:id="rId134"/>
    <p:sldId id="7727" r:id="rId135"/>
    <p:sldId id="5186" r:id="rId136"/>
    <p:sldId id="11677" r:id="rId137"/>
    <p:sldId id="11059" r:id="rId138"/>
    <p:sldId id="8747" r:id="rId139"/>
    <p:sldId id="9171" r:id="rId140"/>
    <p:sldId id="7726" r:id="rId141"/>
    <p:sldId id="11678" r:id="rId142"/>
    <p:sldId id="10461" r:id="rId143"/>
    <p:sldId id="10462" r:id="rId144"/>
    <p:sldId id="10463" r:id="rId145"/>
    <p:sldId id="10464" r:id="rId146"/>
    <p:sldId id="10465" r:id="rId147"/>
    <p:sldId id="10466" r:id="rId148"/>
    <p:sldId id="10467" r:id="rId149"/>
    <p:sldId id="10468" r:id="rId150"/>
    <p:sldId id="10469" r:id="rId151"/>
    <p:sldId id="11679" r:id="rId152"/>
    <p:sldId id="12014" r:id="rId153"/>
    <p:sldId id="11834" r:id="rId154"/>
    <p:sldId id="11835" r:id="rId155"/>
    <p:sldId id="11900" r:id="rId156"/>
    <p:sldId id="12992" r:id="rId157"/>
    <p:sldId id="12195" r:id="rId158"/>
    <p:sldId id="12200" r:id="rId159"/>
    <p:sldId id="11680" r:id="rId160"/>
    <p:sldId id="11681" r:id="rId161"/>
    <p:sldId id="11682" r:id="rId162"/>
    <p:sldId id="11683" r:id="rId163"/>
    <p:sldId id="2452" r:id="rId164"/>
    <p:sldId id="2453" r:id="rId165"/>
    <p:sldId id="2454" r:id="rId166"/>
    <p:sldId id="2455" r:id="rId167"/>
    <p:sldId id="2456" r:id="rId168"/>
  </p:sldIdLst>
  <p:sldSz cx="10287000" cy="6858000" type="35mm"/>
  <p:notesSz cx="6711950" cy="9863138"/>
  <p:defaultTextStyle>
    <a:defPPr>
      <a:defRPr lang="en-US"/>
    </a:defPPr>
    <a:lvl1pPr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1pPr>
    <a:lvl2pPr marL="457200"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2pPr>
    <a:lvl3pPr marL="914400"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3pPr>
    <a:lvl4pPr marL="1371600"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4pPr>
    <a:lvl5pPr marL="1828800" algn="ctr" rtl="0" eaLnBrk="0" fontAlgn="base" hangingPunct="0">
      <a:spcBef>
        <a:spcPct val="0"/>
      </a:spcBef>
      <a:spcAft>
        <a:spcPct val="0"/>
      </a:spcAft>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5pPr>
    <a:lvl6pPr marL="2286000" algn="l" defTabSz="914400"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6pPr>
    <a:lvl7pPr marL="2743200" algn="l" defTabSz="914400"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7pPr>
    <a:lvl8pPr marL="3200400" algn="l" defTabSz="914400"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8pPr>
    <a:lvl9pPr marL="3657600" algn="l" defTabSz="914400" rtl="0" eaLnBrk="1" latinLnBrk="0" hangingPunct="1">
      <a:defRPr kumimoji="1" sz="3600" kern="1200">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3106">
          <p15:clr>
            <a:srgbClr val="A4A3A4"/>
          </p15:clr>
        </p15:guide>
        <p15:guide id="2" pos="21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BF0"/>
    <a:srgbClr val="FFCCFF"/>
    <a:srgbClr val="CCFF33"/>
    <a:srgbClr val="014DA1"/>
    <a:srgbClr val="000000"/>
    <a:srgbClr val="82B2E1"/>
    <a:srgbClr val="FF9933"/>
    <a:srgbClr val="FFCC00"/>
    <a:srgbClr val="CC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C9434A-DCB0-42FD-8E17-4B2A5238BA55}" v="17" dt="2026-04-07T20:58:15.409"/>
    <p1510:client id="{93DB25D3-910E-4FDC-BD9F-EB6B04E70195}" v="522" dt="2026-04-07T20:47:00.63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1742" autoAdjust="0"/>
  </p:normalViewPr>
  <p:slideViewPr>
    <p:cSldViewPr snapToGrid="0">
      <p:cViewPr varScale="1">
        <p:scale>
          <a:sx n="107" d="100"/>
          <a:sy n="107" d="100"/>
        </p:scale>
        <p:origin x="2016" y="285"/>
      </p:cViewPr>
      <p:guideLst>
        <p:guide orient="horz" pos="2160"/>
        <p:guide pos="3240"/>
      </p:guideLst>
    </p:cSldViewPr>
  </p:slideViewPr>
  <p:outlineViewPr>
    <p:cViewPr>
      <p:scale>
        <a:sx n="33" d="100"/>
        <a:sy n="33" d="100"/>
      </p:scale>
      <p:origin x="0" y="-53136"/>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50" d="100"/>
          <a:sy n="50" d="100"/>
        </p:scale>
        <p:origin x="-1932" y="-108"/>
      </p:cViewPr>
      <p:guideLst>
        <p:guide orient="horz" pos="3106"/>
        <p:guide pos="2114"/>
      </p:guideLst>
    </p:cSldViewPr>
  </p:notesViewPr>
  <p:gridSpacing cx="45005" cy="45005"/>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handoutMaster" Target="handoutMasters/handoutMaster1.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5.xml"/><Relationship Id="rId95" Type="http://schemas.openxmlformats.org/officeDocument/2006/relationships/slide" Target="slides/slide87.xml"/><Relationship Id="rId160" Type="http://schemas.openxmlformats.org/officeDocument/2006/relationships/slide" Target="slides/slide152.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presProps" Target="presProps.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slide" Target="slides/slide143.xml"/><Relationship Id="rId156" Type="http://schemas.openxmlformats.org/officeDocument/2006/relationships/slide" Target="slides/slide148.xml"/><Relationship Id="rId172" Type="http://schemas.openxmlformats.org/officeDocument/2006/relationships/viewProps" Target="viewProps.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slide" Target="slides/slide159.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slide" Target="slides/slide15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slide" Target="slides/slide149.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tableStyles" Target="tableStyles.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microsoft.com/office/2015/10/relationships/revisionInfo" Target="revisionInfo.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08300" cy="493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kumimoji="0" sz="1000">
                <a:effectLst/>
              </a:defRPr>
            </a:lvl1pPr>
          </a:lstStyle>
          <a:p>
            <a:r>
              <a:rPr lang="ja-JP" altLang="en-US"/>
              <a:t>岩室紳也</a:t>
            </a:r>
          </a:p>
        </p:txBody>
      </p:sp>
      <p:sp>
        <p:nvSpPr>
          <p:cNvPr id="14339" name="Rectangle 3"/>
          <p:cNvSpPr>
            <a:spLocks noGrp="1" noChangeArrowheads="1"/>
          </p:cNvSpPr>
          <p:nvPr>
            <p:ph type="dt" sz="quarter" idx="1"/>
          </p:nvPr>
        </p:nvSpPr>
        <p:spPr bwMode="auto">
          <a:xfrm>
            <a:off x="3803650" y="0"/>
            <a:ext cx="2908300" cy="493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kumimoji="0" sz="1000">
                <a:effectLst/>
              </a:defRPr>
            </a:lvl1pPr>
          </a:lstStyle>
          <a:p>
            <a:fld id="{3FF0506C-5F80-4A78-AEFA-F1B1D47EB8D5}" type="datetime1">
              <a:rPr lang="ja-JP" altLang="en-US"/>
              <a:pPr/>
              <a:t>2026/4/8</a:t>
            </a:fld>
            <a:endParaRPr lang="en-US" altLang="ja-JP"/>
          </a:p>
        </p:txBody>
      </p:sp>
      <p:sp>
        <p:nvSpPr>
          <p:cNvPr id="14340" name="Rectangle 4"/>
          <p:cNvSpPr>
            <a:spLocks noGrp="1" noChangeArrowheads="1"/>
          </p:cNvSpPr>
          <p:nvPr>
            <p:ph type="ftr" sz="quarter" idx="2"/>
          </p:nvPr>
        </p:nvSpPr>
        <p:spPr bwMode="auto">
          <a:xfrm>
            <a:off x="0" y="9369425"/>
            <a:ext cx="2908300" cy="4937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kumimoji="0" sz="1000">
                <a:effectLst/>
              </a:defRPr>
            </a:lvl1pPr>
          </a:lstStyle>
          <a:p>
            <a:endParaRPr lang="ja-JP" altLang="en-US"/>
          </a:p>
          <a:p>
            <a:endParaRPr lang="ja-JP" altLang="en-US"/>
          </a:p>
        </p:txBody>
      </p:sp>
      <p:sp>
        <p:nvSpPr>
          <p:cNvPr id="14341" name="Rectangle 5"/>
          <p:cNvSpPr>
            <a:spLocks noGrp="1" noChangeArrowheads="1"/>
          </p:cNvSpPr>
          <p:nvPr>
            <p:ph type="sldNum" sz="quarter" idx="3"/>
          </p:nvPr>
        </p:nvSpPr>
        <p:spPr bwMode="auto">
          <a:xfrm>
            <a:off x="3803650" y="9369425"/>
            <a:ext cx="2908300" cy="4937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kumimoji="0" sz="1000">
                <a:effectLst/>
              </a:defRPr>
            </a:lvl1pPr>
          </a:lstStyle>
          <a:p>
            <a:fld id="{479EFEC8-4879-4DEA-8957-1D1803B41E90}" type="slidenum">
              <a:rPr lang="ja-JP" altLang="en-US"/>
              <a:pPr/>
              <a:t>‹#›</a:t>
            </a:fld>
            <a:endParaRPr lang="en-US" altLang="ja-JP"/>
          </a:p>
        </p:txBody>
      </p:sp>
    </p:spTree>
    <p:extLst>
      <p:ext uri="{BB962C8B-B14F-4D97-AF65-F5344CB8AC3E}">
        <p14:creationId xmlns:p14="http://schemas.microsoft.com/office/powerpoint/2010/main" val="53522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2908300" cy="493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kumimoji="0" sz="1000">
                <a:effectLst/>
              </a:defRPr>
            </a:lvl1pPr>
          </a:lstStyle>
          <a:p>
            <a:endParaRPr lang="en-US" altLang="ja-JP"/>
          </a:p>
        </p:txBody>
      </p:sp>
      <p:sp>
        <p:nvSpPr>
          <p:cNvPr id="2057" name="Rectangle 9"/>
          <p:cNvSpPr>
            <a:spLocks noGrp="1" noRot="1" noChangeAspect="1" noChangeArrowheads="1"/>
          </p:cNvSpPr>
          <p:nvPr>
            <p:ph type="sldImg" idx="2"/>
          </p:nvPr>
        </p:nvSpPr>
        <p:spPr bwMode="auto">
          <a:xfrm>
            <a:off x="582613" y="739775"/>
            <a:ext cx="5548312" cy="369887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895350" y="4684713"/>
            <a:ext cx="4921250" cy="4438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
        <p:nvSpPr>
          <p:cNvPr id="2059" name="Rectangle 11"/>
          <p:cNvSpPr>
            <a:spLocks noGrp="1" noChangeArrowheads="1"/>
          </p:cNvSpPr>
          <p:nvPr>
            <p:ph type="dt" idx="1"/>
          </p:nvPr>
        </p:nvSpPr>
        <p:spPr bwMode="auto">
          <a:xfrm>
            <a:off x="3803650" y="0"/>
            <a:ext cx="2908300" cy="493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kumimoji="0" sz="1000">
                <a:effectLst/>
              </a:defRPr>
            </a:lvl1pPr>
          </a:lstStyle>
          <a:p>
            <a:fld id="{F99C5831-F1E8-45D6-9EDB-E50CF0D8982C}" type="datetime1">
              <a:rPr lang="ja-JP" altLang="en-US"/>
              <a:pPr/>
              <a:t>2026/4/8</a:t>
            </a:fld>
            <a:endParaRPr lang="en-US" altLang="ja-JP"/>
          </a:p>
        </p:txBody>
      </p:sp>
      <p:sp>
        <p:nvSpPr>
          <p:cNvPr id="2060" name="Rectangle 12"/>
          <p:cNvSpPr>
            <a:spLocks noGrp="1" noChangeArrowheads="1"/>
          </p:cNvSpPr>
          <p:nvPr>
            <p:ph type="ftr" sz="quarter" idx="4"/>
          </p:nvPr>
        </p:nvSpPr>
        <p:spPr bwMode="auto">
          <a:xfrm>
            <a:off x="0" y="9369425"/>
            <a:ext cx="2908300" cy="4937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kumimoji="0" sz="1000">
                <a:effectLst/>
              </a:defRPr>
            </a:lvl1pPr>
          </a:lstStyle>
          <a:p>
            <a:endParaRPr lang="en-US" altLang="ja-JP"/>
          </a:p>
        </p:txBody>
      </p:sp>
      <p:sp>
        <p:nvSpPr>
          <p:cNvPr id="2061" name="Rectangle 13"/>
          <p:cNvSpPr>
            <a:spLocks noGrp="1" noChangeArrowheads="1"/>
          </p:cNvSpPr>
          <p:nvPr>
            <p:ph type="sldNum" sz="quarter" idx="5"/>
          </p:nvPr>
        </p:nvSpPr>
        <p:spPr bwMode="auto">
          <a:xfrm>
            <a:off x="3803650" y="9369425"/>
            <a:ext cx="2908300" cy="4937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kumimoji="0" sz="1000">
                <a:effectLst/>
              </a:defRPr>
            </a:lvl1pPr>
          </a:lstStyle>
          <a:p>
            <a:fld id="{85F6F44D-461E-4EB7-AB70-220CF71F2965}" type="slidenum">
              <a:rPr lang="ja-JP" altLang="en-US"/>
              <a:pPr/>
              <a:t>‹#›</a:t>
            </a:fld>
            <a:endParaRPr lang="en-US" altLang="ja-JP"/>
          </a:p>
        </p:txBody>
      </p:sp>
    </p:spTree>
    <p:extLst>
      <p:ext uri="{BB962C8B-B14F-4D97-AF65-F5344CB8AC3E}">
        <p14:creationId xmlns:p14="http://schemas.microsoft.com/office/powerpoint/2010/main" val="1654758480"/>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2026/4/8</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722072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2026/4/8</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622510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2026/4/8</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078916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9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2026/4/8</a:t>
            </a:fld>
            <a:endParaRPr kumimoji="0" lang="en-US" altLang="ja-JP" sz="9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9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ja-JP" sz="9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94289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1978762"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5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1978762" rtl="0" eaLnBrk="0" fontAlgn="base" latinLnBrk="0" hangingPunct="0">
                <a:lnSpc>
                  <a:spcPct val="100000"/>
                </a:lnSpc>
                <a:spcBef>
                  <a:spcPct val="0"/>
                </a:spcBef>
                <a:spcAft>
                  <a:spcPct val="0"/>
                </a:spcAft>
                <a:buClrTx/>
                <a:buSzTx/>
                <a:buFontTx/>
                <a:buNone/>
                <a:tabLst/>
                <a:defRPr/>
              </a:pPr>
              <a:t>2026/4/8</a:t>
            </a:fld>
            <a:endParaRPr kumimoji="0" lang="en-US" altLang="ja-JP" sz="15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1978762"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5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1978762" rtl="0" eaLnBrk="0" fontAlgn="base" latinLnBrk="0" hangingPunct="0">
                <a:lnSpc>
                  <a:spcPct val="100000"/>
                </a:lnSpc>
                <a:spcBef>
                  <a:spcPct val="0"/>
                </a:spcBef>
                <a:spcAft>
                  <a:spcPct val="0"/>
                </a:spcAft>
                <a:buClrTx/>
                <a:buSzTx/>
                <a:buFontTx/>
                <a:buNone/>
                <a:tabLst/>
                <a:defRPr/>
              </a:pPr>
              <a:t>52</a:t>
            </a:fld>
            <a:endParaRPr kumimoji="0" lang="en-US" altLang="ja-JP" sz="15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903269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defTabSz="923230">
              <a:defRPr/>
            </a:pPr>
            <a:fld id="{F99C5831-F1E8-45D6-9EDB-E50CF0D8982C}" type="datetime1">
              <a:rPr lang="ja-JP" altLang="en-US" sz="1000">
                <a:solidFill>
                  <a:srgbClr val="000000"/>
                </a:solidFill>
              </a:rPr>
              <a:pPr defTabSz="923230">
                <a:defRPr/>
              </a:pPr>
              <a:t>2026/4/8</a:t>
            </a:fld>
            <a:endParaRPr lang="en-US" altLang="ja-JP" sz="1000">
              <a:solidFill>
                <a:srgbClr val="000000"/>
              </a:solidFill>
            </a:endParaRPr>
          </a:p>
        </p:txBody>
      </p:sp>
      <p:sp>
        <p:nvSpPr>
          <p:cNvPr id="5" name="スライド番号プレースホルダー 4"/>
          <p:cNvSpPr>
            <a:spLocks noGrp="1"/>
          </p:cNvSpPr>
          <p:nvPr>
            <p:ph type="sldNum" sz="quarter" idx="5"/>
          </p:nvPr>
        </p:nvSpPr>
        <p:spPr/>
        <p:txBody>
          <a:bodyPr/>
          <a:lstStyle/>
          <a:p>
            <a:pPr defTabSz="923230">
              <a:defRPr/>
            </a:pPr>
            <a:fld id="{85F6F44D-461E-4EB7-AB70-220CF71F2965}" type="slidenum">
              <a:rPr lang="ja-JP" altLang="en-US" sz="1000">
                <a:solidFill>
                  <a:srgbClr val="000000"/>
                </a:solidFill>
              </a:rPr>
              <a:pPr defTabSz="923230">
                <a:defRPr/>
              </a:pPr>
              <a:t>63</a:t>
            </a:fld>
            <a:endParaRPr lang="en-US" altLang="ja-JP" sz="1000">
              <a:solidFill>
                <a:srgbClr val="000000"/>
              </a:solidFill>
            </a:endParaRPr>
          </a:p>
        </p:txBody>
      </p:sp>
    </p:spTree>
    <p:extLst>
      <p:ext uri="{BB962C8B-B14F-4D97-AF65-F5344CB8AC3E}">
        <p14:creationId xmlns:p14="http://schemas.microsoft.com/office/powerpoint/2010/main" val="1729782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65</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63442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66</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22968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67</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59985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68</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775311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ABE14353-4733-4FEB-8E3B-B72C36A499DE}" type="slidenum">
              <a:rPr kumimoji="0" lang="ja-JP" altLang="en-US" sz="700" b="0" i="0" u="none" strike="noStrike" kern="1200" cap="none" spc="0" normalizeH="0" baseline="0" noProof="0">
                <a:ln>
                  <a:noFill/>
                </a:ln>
                <a:solidFill>
                  <a:prstClr val="black"/>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69</a:t>
            </a:fld>
            <a:endParaRPr kumimoji="0" lang="ja-JP" altLang="en-US" sz="700" b="0" i="0" u="none" strike="noStrike" kern="1200" cap="none" spc="0" normalizeH="0" baseline="0" noProof="0" dirty="0">
              <a:ln>
                <a:noFill/>
              </a:ln>
              <a:solidFill>
                <a:prstClr val="black"/>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382996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2026/4/8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73</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815832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2026/4/8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78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222211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2026/4/8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79</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009165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2026/4/8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80</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907151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2026/4/8</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620747"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620747" rtl="0" eaLnBrk="0" fontAlgn="base" latinLnBrk="0" hangingPunct="0">
                <a:lnSpc>
                  <a:spcPct val="100000"/>
                </a:lnSpc>
                <a:spcBef>
                  <a:spcPct val="0"/>
                </a:spcBef>
                <a:spcAft>
                  <a:spcPct val="0"/>
                </a:spcAft>
                <a:buClrTx/>
                <a:buSzTx/>
                <a:buFontTx/>
                <a:buNone/>
                <a:tabLst/>
                <a:defRPr/>
              </a:pPr>
              <a:t>81</a:t>
            </a:fld>
            <a:endParaRPr kumimoji="0" lang="en-US" altLang="ja-JP" sz="7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733689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日付プレースホルダー 3"/>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2026/4/8</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93</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53735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2026/4/8</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99</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5569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pPr marL="0" marR="0" lvl="0" indent="0" algn="r" defTabSz="923230" rtl="0" eaLnBrk="0" fontAlgn="base" latinLnBrk="0" hangingPunct="0">
              <a:lnSpc>
                <a:spcPct val="100000"/>
              </a:lnSpc>
              <a:spcBef>
                <a:spcPct val="0"/>
              </a:spcBef>
              <a:spcAft>
                <a:spcPct val="0"/>
              </a:spcAft>
              <a:buClrTx/>
              <a:buSzTx/>
              <a:buFontTx/>
              <a:buNone/>
              <a:tabLst/>
              <a:defRPr/>
            </a:pPr>
            <a:fld id="{F99C5831-F1E8-45D6-9EDB-E50CF0D8982C}" type="datetime1">
              <a:rPr kumimoji="0"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23230" rtl="0" eaLnBrk="0" fontAlgn="base" latinLnBrk="0" hangingPunct="0">
                <a:lnSpc>
                  <a:spcPct val="100000"/>
                </a:lnSpc>
                <a:spcBef>
                  <a:spcPct val="0"/>
                </a:spcBef>
                <a:spcAft>
                  <a:spcPct val="0"/>
                </a:spcAft>
                <a:buClrTx/>
                <a:buSzTx/>
                <a:buFontTx/>
                <a:buNone/>
                <a:tabLst/>
                <a:defRPr/>
              </a:pPr>
              <a:t>2026/4/8</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5" name="スライド番号プレースホルダー 4"/>
          <p:cNvSpPr>
            <a:spLocks noGrp="1"/>
          </p:cNvSpPr>
          <p:nvPr>
            <p:ph type="sldNum" sz="quarter" idx="5"/>
          </p:nvPr>
        </p:nvSpPr>
        <p:spPr/>
        <p:txBody>
          <a:bodyPr/>
          <a:lstStyle/>
          <a:p>
            <a:pPr marL="0" marR="0" lvl="0" indent="0" algn="r" defTabSz="923230" rtl="0" eaLnBrk="0" fontAlgn="base" latinLnBrk="0" hangingPunct="0">
              <a:lnSpc>
                <a:spcPct val="100000"/>
              </a:lnSpc>
              <a:spcBef>
                <a:spcPct val="0"/>
              </a:spcBef>
              <a:spcAft>
                <a:spcPct val="0"/>
              </a:spcAft>
              <a:buClrTx/>
              <a:buSzTx/>
              <a:buFontTx/>
              <a:buNone/>
              <a:tabLst/>
              <a:defRPr/>
            </a:pPr>
            <a:fld id="{85F6F44D-461E-4EB7-AB70-220CF71F2965}" type="slidenum">
              <a:rPr kumimoji="0" lang="ja-JP" altLang="en-US"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923230" rtl="0" eaLnBrk="0" fontAlgn="base" latinLnBrk="0" hangingPunct="0">
                <a:lnSpc>
                  <a:spcPct val="100000"/>
                </a:lnSpc>
                <a:spcBef>
                  <a:spcPct val="0"/>
                </a:spcBef>
                <a:spcAft>
                  <a:spcPct val="0"/>
                </a:spcAft>
                <a:buClrTx/>
                <a:buSzTx/>
                <a:buFontTx/>
                <a:buNone/>
                <a:tabLst/>
                <a:defRPr/>
              </a:pPr>
              <a:t>145</a:t>
            </a:fld>
            <a:endParaRPr kumimoji="0" lang="en-US" altLang="ja-JP" sz="10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29782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cSld>
  <p:clrMapOvr>
    <a:masterClrMapping/>
  </p:clrMapOvr>
  <p:transition spd="slow" advTm="102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cSld>
  <p:clrMapOvr>
    <a:masterClrMapping/>
  </p:clrMapOvr>
  <p:transition spd="slow" advTm="102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transition spd="slow" advTm="102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cSld>
  <p:clrMapOvr>
    <a:masterClrMapping/>
  </p:clrMapOvr>
  <p:transition spd="slow" advTm="102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transition spd="slow" advTm="102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2561785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03802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665749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64045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3579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27289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5755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986071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545594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573752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888246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1739772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955894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34707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60529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3992502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245580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2157181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921970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00109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497286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8333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738911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41921492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905779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13" y="19685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505356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3450" cy="4978400"/>
          </a:xfrm>
        </p:spPr>
        <p:txBody>
          <a:bodyPr/>
          <a:lstStyle/>
          <a:p>
            <a:pPr lvl="0"/>
            <a:endParaRPr lang="ja-JP" altLang="en-US" noProof="0"/>
          </a:p>
        </p:txBody>
      </p:sp>
    </p:spTree>
    <p:extLst>
      <p:ext uri="{BB962C8B-B14F-4D97-AF65-F5344CB8AC3E}">
        <p14:creationId xmlns:p14="http://schemas.microsoft.com/office/powerpoint/2010/main" val="26070121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ClipArt" preserve="1">
  <p:cSld name="タイトル、テキスト、クリップ アート">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クリップアート プレースホルダ 3"/>
          <p:cNvSpPr>
            <a:spLocks noGrp="1"/>
          </p:cNvSpPr>
          <p:nvPr>
            <p:ph type="clipArt"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31878567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6525" y="1585913"/>
            <a:ext cx="4835525" cy="4978400"/>
          </a:xfrm>
        </p:spPr>
        <p:txBody>
          <a:bodyPr/>
          <a:lstStyle/>
          <a:p>
            <a:pPr lvl="0"/>
            <a:endParaRPr lang="ja-JP" altLang="en-US" noProof="0"/>
          </a:p>
        </p:txBody>
      </p:sp>
    </p:spTree>
    <p:extLst>
      <p:ext uri="{BB962C8B-B14F-4D97-AF65-F5344CB8AC3E}">
        <p14:creationId xmlns:p14="http://schemas.microsoft.com/office/powerpoint/2010/main" val="1507783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6525"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6525"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353104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5"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402995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5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6894844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037318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3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8639363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2"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652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6735497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554202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42501993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7231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5"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8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5"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14629048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5460182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658534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3030" y="196880"/>
            <a:ext cx="2459037"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80"/>
            <a:ext cx="7226300"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752615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32541426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930615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9413504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600042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5978213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7706463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50906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21751174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9287580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6208432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1126363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8390131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116576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34309993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6128218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2362490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15201638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187786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37990096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5465071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3411328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28207930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2214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5751891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8182722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884023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8606102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AndMedia" preserve="1">
  <p:cSld name="タイトル、テキスト、メディア クリップ">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メディア プレースホルダ 3"/>
          <p:cNvSpPr>
            <a:spLocks noGrp="1"/>
          </p:cNvSpPr>
          <p:nvPr>
            <p:ph type="media" sz="half" idx="2"/>
          </p:nvPr>
        </p:nvSpPr>
        <p:spPr>
          <a:xfrm>
            <a:off x="5214938" y="1585913"/>
            <a:ext cx="4835525" cy="4978400"/>
          </a:xfrm>
        </p:spPr>
        <p:txBody>
          <a:bodyPr/>
          <a:lstStyle/>
          <a:p>
            <a:endParaRPr lang="ja-JP" altLang="en-US"/>
          </a:p>
        </p:txBody>
      </p:sp>
    </p:spTree>
    <p:extLst>
      <p:ext uri="{BB962C8B-B14F-4D97-AF65-F5344CB8AC3E}">
        <p14:creationId xmlns:p14="http://schemas.microsoft.com/office/powerpoint/2010/main" val="36996014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15556390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032457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50211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FA79AF-2561-4EF6-852A-C4AB21B06405}"/>
              </a:ext>
            </a:extLst>
          </p:cNvPr>
          <p:cNvSpPr>
            <a:spLocks noGrp="1"/>
          </p:cNvSpPr>
          <p:nvPr>
            <p:ph type="ctrTitle"/>
          </p:nvPr>
        </p:nvSpPr>
        <p:spPr>
          <a:xfrm>
            <a:off x="1285875" y="1122363"/>
            <a:ext cx="7715250" cy="2387600"/>
          </a:xfrm>
        </p:spPr>
        <p:txBody>
          <a:bodyPr anchor="b"/>
          <a:lstStyle>
            <a:lvl1pPr algn="ctr">
              <a:defRPr sz="5063"/>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1EE660B-DA7B-469C-8692-2B0F215E7A34}"/>
              </a:ext>
            </a:extLst>
          </p:cNvPr>
          <p:cNvSpPr>
            <a:spLocks noGrp="1"/>
          </p:cNvSpPr>
          <p:nvPr>
            <p:ph type="subTitle" idx="1"/>
          </p:nvPr>
        </p:nvSpPr>
        <p:spPr>
          <a:xfrm>
            <a:off x="1285875" y="3602038"/>
            <a:ext cx="7715250" cy="1655762"/>
          </a:xfrm>
        </p:spPr>
        <p:txBody>
          <a:bodyPr/>
          <a:lstStyle>
            <a:lvl1pPr marL="0" indent="0" algn="ctr">
              <a:buNone/>
              <a:defRPr sz="2025"/>
            </a:lvl1pPr>
            <a:lvl2pPr marL="385785" indent="0" algn="ctr">
              <a:buNone/>
              <a:defRPr sz="1688"/>
            </a:lvl2pPr>
            <a:lvl3pPr marL="771571" indent="0" algn="ctr">
              <a:buNone/>
              <a:defRPr sz="1519"/>
            </a:lvl3pPr>
            <a:lvl4pPr marL="1157356" indent="0" algn="ctr">
              <a:buNone/>
              <a:defRPr sz="1350"/>
            </a:lvl4pPr>
            <a:lvl5pPr marL="1543141" indent="0" algn="ctr">
              <a:buNone/>
              <a:defRPr sz="1350"/>
            </a:lvl5pPr>
            <a:lvl6pPr marL="1928927" indent="0" algn="ctr">
              <a:buNone/>
              <a:defRPr sz="1350"/>
            </a:lvl6pPr>
            <a:lvl7pPr marL="2314712" indent="0" algn="ctr">
              <a:buNone/>
              <a:defRPr sz="1350"/>
            </a:lvl7pPr>
            <a:lvl8pPr marL="2700498" indent="0" algn="ctr">
              <a:buNone/>
              <a:defRPr sz="1350"/>
            </a:lvl8pPr>
            <a:lvl9pPr marL="3086283" indent="0" algn="ctr">
              <a:buNone/>
              <a:defRPr sz="135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F0D4835-2213-45C0-8881-391D874E12A9}"/>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5" name="フッター プレースホルダー 4">
            <a:extLst>
              <a:ext uri="{FF2B5EF4-FFF2-40B4-BE49-F238E27FC236}">
                <a16:creationId xmlns:a16="http://schemas.microsoft.com/office/drawing/2014/main" id="{AFDCAD5D-C779-4554-B41A-DD6B9A640FB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FCAFB9E-5149-43D3-9649-2E869BEC40C5}"/>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1252275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BC559C-C1D6-4AA8-AB61-4D4077ECEF3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CFA6342-3891-4CF6-B4A0-C8BD33C15C3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3E82CC7-1B39-444A-84B0-D74FD17D5306}"/>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5" name="フッター プレースホルダー 4">
            <a:extLst>
              <a:ext uri="{FF2B5EF4-FFF2-40B4-BE49-F238E27FC236}">
                <a16:creationId xmlns:a16="http://schemas.microsoft.com/office/drawing/2014/main" id="{0706C16B-C146-4179-85C6-FC0C9A95D91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1D3E86D-13CE-4D70-9341-43AFBE0985DF}"/>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31129291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FB8970-1F10-4227-9956-FFF2AB3195FE}"/>
              </a:ext>
            </a:extLst>
          </p:cNvPr>
          <p:cNvSpPr>
            <a:spLocks noGrp="1"/>
          </p:cNvSpPr>
          <p:nvPr>
            <p:ph type="title"/>
          </p:nvPr>
        </p:nvSpPr>
        <p:spPr>
          <a:xfrm>
            <a:off x="701873" y="1709739"/>
            <a:ext cx="8872538" cy="2852737"/>
          </a:xfrm>
        </p:spPr>
        <p:txBody>
          <a:bodyPr anchor="b"/>
          <a:lstStyle>
            <a:lvl1pPr>
              <a:defRPr sz="5063"/>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B209806-FDEE-4E76-A10D-076CF642D5D5}"/>
              </a:ext>
            </a:extLst>
          </p:cNvPr>
          <p:cNvSpPr>
            <a:spLocks noGrp="1"/>
          </p:cNvSpPr>
          <p:nvPr>
            <p:ph type="body" idx="1"/>
          </p:nvPr>
        </p:nvSpPr>
        <p:spPr>
          <a:xfrm>
            <a:off x="701873" y="4589464"/>
            <a:ext cx="8872538" cy="1500187"/>
          </a:xfrm>
        </p:spPr>
        <p:txBody>
          <a:bodyPr/>
          <a:lstStyle>
            <a:lvl1pPr marL="0" indent="0">
              <a:buNone/>
              <a:defRPr sz="2025">
                <a:solidFill>
                  <a:schemeClr val="tx1">
                    <a:tint val="75000"/>
                  </a:schemeClr>
                </a:solidFill>
              </a:defRPr>
            </a:lvl1pPr>
            <a:lvl2pPr marL="385785" indent="0">
              <a:buNone/>
              <a:defRPr sz="1688">
                <a:solidFill>
                  <a:schemeClr val="tx1">
                    <a:tint val="75000"/>
                  </a:schemeClr>
                </a:solidFill>
              </a:defRPr>
            </a:lvl2pPr>
            <a:lvl3pPr marL="771571" indent="0">
              <a:buNone/>
              <a:defRPr sz="1519">
                <a:solidFill>
                  <a:schemeClr val="tx1">
                    <a:tint val="75000"/>
                  </a:schemeClr>
                </a:solidFill>
              </a:defRPr>
            </a:lvl3pPr>
            <a:lvl4pPr marL="1157356" indent="0">
              <a:buNone/>
              <a:defRPr sz="1350">
                <a:solidFill>
                  <a:schemeClr val="tx1">
                    <a:tint val="75000"/>
                  </a:schemeClr>
                </a:solidFill>
              </a:defRPr>
            </a:lvl4pPr>
            <a:lvl5pPr marL="1543141" indent="0">
              <a:buNone/>
              <a:defRPr sz="1350">
                <a:solidFill>
                  <a:schemeClr val="tx1">
                    <a:tint val="75000"/>
                  </a:schemeClr>
                </a:solidFill>
              </a:defRPr>
            </a:lvl5pPr>
            <a:lvl6pPr marL="1928927" indent="0">
              <a:buNone/>
              <a:defRPr sz="1350">
                <a:solidFill>
                  <a:schemeClr val="tx1">
                    <a:tint val="75000"/>
                  </a:schemeClr>
                </a:solidFill>
              </a:defRPr>
            </a:lvl6pPr>
            <a:lvl7pPr marL="2314712" indent="0">
              <a:buNone/>
              <a:defRPr sz="1350">
                <a:solidFill>
                  <a:schemeClr val="tx1">
                    <a:tint val="75000"/>
                  </a:schemeClr>
                </a:solidFill>
              </a:defRPr>
            </a:lvl7pPr>
            <a:lvl8pPr marL="2700498" indent="0">
              <a:buNone/>
              <a:defRPr sz="1350">
                <a:solidFill>
                  <a:schemeClr val="tx1">
                    <a:tint val="75000"/>
                  </a:schemeClr>
                </a:solidFill>
              </a:defRPr>
            </a:lvl8pPr>
            <a:lvl9pPr marL="3086283" indent="0">
              <a:buNone/>
              <a:defRPr sz="135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57D20D6-24EE-4C2E-9577-05D32C7FEC03}"/>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5" name="フッター プレースホルダー 4">
            <a:extLst>
              <a:ext uri="{FF2B5EF4-FFF2-40B4-BE49-F238E27FC236}">
                <a16:creationId xmlns:a16="http://schemas.microsoft.com/office/drawing/2014/main" id="{CD02480F-B5BF-41B3-B17A-EB89677522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9F36F35-965B-407F-A8A0-30F5C374A9AE}"/>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6973307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79DF8E-BC38-45B4-B961-0A9F6BCA45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1434378-1E19-4065-B91C-8DF3A44DD22E}"/>
              </a:ext>
            </a:extLst>
          </p:cNvPr>
          <p:cNvSpPr>
            <a:spLocks noGrp="1"/>
          </p:cNvSpPr>
          <p:nvPr>
            <p:ph sz="half" idx="1"/>
          </p:nvPr>
        </p:nvSpPr>
        <p:spPr>
          <a:xfrm>
            <a:off x="707231" y="1825625"/>
            <a:ext cx="4371975"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B39F3B6-EB85-4A91-ABA4-434F1D43E4D8}"/>
              </a:ext>
            </a:extLst>
          </p:cNvPr>
          <p:cNvSpPr>
            <a:spLocks noGrp="1"/>
          </p:cNvSpPr>
          <p:nvPr>
            <p:ph sz="half" idx="2"/>
          </p:nvPr>
        </p:nvSpPr>
        <p:spPr>
          <a:xfrm>
            <a:off x="5207794" y="1825625"/>
            <a:ext cx="4371975"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A9BCCCF-E283-4ECC-80A3-0A026C8C60E0}"/>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6" name="フッター プレースホルダー 5">
            <a:extLst>
              <a:ext uri="{FF2B5EF4-FFF2-40B4-BE49-F238E27FC236}">
                <a16:creationId xmlns:a16="http://schemas.microsoft.com/office/drawing/2014/main" id="{F2DAC966-2AF4-4DF6-BD14-FAF27DBC825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295D249-4B3D-4AAC-91B1-5130D50DC0B6}"/>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321497741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D3A4AD-F5CB-4E66-B74E-D82F337226DA}"/>
              </a:ext>
            </a:extLst>
          </p:cNvPr>
          <p:cNvSpPr>
            <a:spLocks noGrp="1"/>
          </p:cNvSpPr>
          <p:nvPr>
            <p:ph type="title"/>
          </p:nvPr>
        </p:nvSpPr>
        <p:spPr>
          <a:xfrm>
            <a:off x="708571" y="365126"/>
            <a:ext cx="8872538"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F593068-EC10-4560-B35A-CAD5AC54FD2D}"/>
              </a:ext>
            </a:extLst>
          </p:cNvPr>
          <p:cNvSpPr>
            <a:spLocks noGrp="1"/>
          </p:cNvSpPr>
          <p:nvPr>
            <p:ph type="body" idx="1"/>
          </p:nvPr>
        </p:nvSpPr>
        <p:spPr>
          <a:xfrm>
            <a:off x="708571" y="1681163"/>
            <a:ext cx="4351883"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8BC54D-F1F8-4394-BDA8-3E9F5C199783}"/>
              </a:ext>
            </a:extLst>
          </p:cNvPr>
          <p:cNvSpPr>
            <a:spLocks noGrp="1"/>
          </p:cNvSpPr>
          <p:nvPr>
            <p:ph sz="half" idx="2"/>
          </p:nvPr>
        </p:nvSpPr>
        <p:spPr>
          <a:xfrm>
            <a:off x="708571" y="2505075"/>
            <a:ext cx="4351883"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4C94429-E150-4433-898B-7D0A51018A64}"/>
              </a:ext>
            </a:extLst>
          </p:cNvPr>
          <p:cNvSpPr>
            <a:spLocks noGrp="1"/>
          </p:cNvSpPr>
          <p:nvPr>
            <p:ph type="body" sz="quarter" idx="3"/>
          </p:nvPr>
        </p:nvSpPr>
        <p:spPr>
          <a:xfrm>
            <a:off x="5207794" y="1681163"/>
            <a:ext cx="4373315"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701CEA3-049F-474E-9A61-288B9709F722}"/>
              </a:ext>
            </a:extLst>
          </p:cNvPr>
          <p:cNvSpPr>
            <a:spLocks noGrp="1"/>
          </p:cNvSpPr>
          <p:nvPr>
            <p:ph sz="quarter" idx="4"/>
          </p:nvPr>
        </p:nvSpPr>
        <p:spPr>
          <a:xfrm>
            <a:off x="5207794" y="2505075"/>
            <a:ext cx="4373315"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D65C37F-46C9-4BC7-B1E1-CCD341CE3328}"/>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8" name="フッター プレースホルダー 7">
            <a:extLst>
              <a:ext uri="{FF2B5EF4-FFF2-40B4-BE49-F238E27FC236}">
                <a16:creationId xmlns:a16="http://schemas.microsoft.com/office/drawing/2014/main" id="{99EF4C7E-2EBF-40A5-A7C6-E25B5CDF721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D7548BD-A3E8-4E47-8800-62793F6A7C27}"/>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24564380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9DA2F6-B5DA-4D81-9678-2987EA3712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F5B10D5-F887-4F60-A468-11C1406EBA1A}"/>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4" name="フッター プレースホルダー 3">
            <a:extLst>
              <a:ext uri="{FF2B5EF4-FFF2-40B4-BE49-F238E27FC236}">
                <a16:creationId xmlns:a16="http://schemas.microsoft.com/office/drawing/2014/main" id="{2ED46291-1364-4997-A126-98337AC56C9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79AB286-ED49-4D3A-9048-9A867E06E887}"/>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13926237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6CD6F48-9630-42F0-AA44-A0F429C9009E}"/>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3" name="フッター プレースホルダー 2">
            <a:extLst>
              <a:ext uri="{FF2B5EF4-FFF2-40B4-BE49-F238E27FC236}">
                <a16:creationId xmlns:a16="http://schemas.microsoft.com/office/drawing/2014/main" id="{A4D248A8-5F6B-41C4-95B0-F3D0AFCBE62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D5647CD-64DB-4499-9678-6FA5126603DA}"/>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30964480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8AB030-5AA1-411E-8120-E7BA61CC4055}"/>
              </a:ext>
            </a:extLst>
          </p:cNvPr>
          <p:cNvSpPr>
            <a:spLocks noGrp="1"/>
          </p:cNvSpPr>
          <p:nvPr>
            <p:ph type="title"/>
          </p:nvPr>
        </p:nvSpPr>
        <p:spPr>
          <a:xfrm>
            <a:off x="708572" y="457200"/>
            <a:ext cx="3317825" cy="1600200"/>
          </a:xfrm>
        </p:spPr>
        <p:txBody>
          <a:bodyPr anchor="b"/>
          <a:lstStyle>
            <a:lvl1pPr>
              <a:defRPr sz="27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8EC015F-5382-4E01-9FE3-238BE7203961}"/>
              </a:ext>
            </a:extLst>
          </p:cNvPr>
          <p:cNvSpPr>
            <a:spLocks noGrp="1"/>
          </p:cNvSpPr>
          <p:nvPr>
            <p:ph idx="1"/>
          </p:nvPr>
        </p:nvSpPr>
        <p:spPr>
          <a:xfrm>
            <a:off x="4373315" y="987426"/>
            <a:ext cx="5207794" cy="4873625"/>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78F6ECB-839F-4821-BC7C-AA9AE1765DE8}"/>
              </a:ext>
            </a:extLst>
          </p:cNvPr>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B927086-5D6B-424F-BD71-E91D827EDD82}"/>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6" name="フッター プレースホルダー 5">
            <a:extLst>
              <a:ext uri="{FF2B5EF4-FFF2-40B4-BE49-F238E27FC236}">
                <a16:creationId xmlns:a16="http://schemas.microsoft.com/office/drawing/2014/main" id="{FC1E8A8B-698D-41D2-8AED-80D9551254C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59B4909-542B-4B79-BE20-A35F1F51EBA8}"/>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7051467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F357D9-C9B1-436C-9F94-7E3DE34766F4}"/>
              </a:ext>
            </a:extLst>
          </p:cNvPr>
          <p:cNvSpPr>
            <a:spLocks noGrp="1"/>
          </p:cNvSpPr>
          <p:nvPr>
            <p:ph type="title"/>
          </p:nvPr>
        </p:nvSpPr>
        <p:spPr>
          <a:xfrm>
            <a:off x="708572" y="457200"/>
            <a:ext cx="3317825" cy="1600200"/>
          </a:xfrm>
        </p:spPr>
        <p:txBody>
          <a:bodyPr anchor="b"/>
          <a:lstStyle>
            <a:lvl1pPr>
              <a:defRPr sz="27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7ED7D79-5735-4AE7-8CA5-D913EDF0A6ED}"/>
              </a:ext>
            </a:extLst>
          </p:cNvPr>
          <p:cNvSpPr>
            <a:spLocks noGrp="1"/>
          </p:cNvSpPr>
          <p:nvPr>
            <p:ph type="pic" idx="1"/>
          </p:nvPr>
        </p:nvSpPr>
        <p:spPr>
          <a:xfrm>
            <a:off x="4373315" y="987426"/>
            <a:ext cx="5207794" cy="4873625"/>
          </a:xfrm>
        </p:spPr>
        <p:txBody>
          <a:bodyPr/>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endParaRPr kumimoji="1" lang="ja-JP" altLang="en-US"/>
          </a:p>
        </p:txBody>
      </p:sp>
      <p:sp>
        <p:nvSpPr>
          <p:cNvPr id="4" name="テキスト プレースホルダー 3">
            <a:extLst>
              <a:ext uri="{FF2B5EF4-FFF2-40B4-BE49-F238E27FC236}">
                <a16:creationId xmlns:a16="http://schemas.microsoft.com/office/drawing/2014/main" id="{CA1CDD1A-5305-40D4-82D4-50AABEDE82FD}"/>
              </a:ext>
            </a:extLst>
          </p:cNvPr>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C4D8D41-0BB7-4F69-8A7E-48835F58587B}"/>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6" name="フッター プレースホルダー 5">
            <a:extLst>
              <a:ext uri="{FF2B5EF4-FFF2-40B4-BE49-F238E27FC236}">
                <a16:creationId xmlns:a16="http://schemas.microsoft.com/office/drawing/2014/main" id="{3CB2A2E8-476D-4D6F-83B9-2073061C13A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4419075-2C3C-47D3-AA3F-F0ACF8EBEA5B}"/>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333560057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E173FD-5EC8-470A-9CF9-C5ECD858A37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246FD8C-FB94-43DF-8815-78FAF0B4DFD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793D1F5-14CB-49BF-8947-90C578FB2F57}"/>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5" name="フッター プレースホルダー 4">
            <a:extLst>
              <a:ext uri="{FF2B5EF4-FFF2-40B4-BE49-F238E27FC236}">
                <a16:creationId xmlns:a16="http://schemas.microsoft.com/office/drawing/2014/main" id="{0A6CC3E6-8FBA-4D67-9AB4-06F79DB8B24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E5FEE2-F86D-4B5F-B272-6538B0A37BFC}"/>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24507343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73FD563-0339-434A-87EE-88B2234EE744}"/>
              </a:ext>
            </a:extLst>
          </p:cNvPr>
          <p:cNvSpPr>
            <a:spLocks noGrp="1"/>
          </p:cNvSpPr>
          <p:nvPr>
            <p:ph type="title" orient="vert"/>
          </p:nvPr>
        </p:nvSpPr>
        <p:spPr>
          <a:xfrm>
            <a:off x="7361635" y="365125"/>
            <a:ext cx="2218134"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385214-F203-4AEA-83BE-155C2DEEB31B}"/>
              </a:ext>
            </a:extLst>
          </p:cNvPr>
          <p:cNvSpPr>
            <a:spLocks noGrp="1"/>
          </p:cNvSpPr>
          <p:nvPr>
            <p:ph type="body" orient="vert" idx="1"/>
          </p:nvPr>
        </p:nvSpPr>
        <p:spPr>
          <a:xfrm>
            <a:off x="707231" y="365125"/>
            <a:ext cx="6525816"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F45FE47-B872-4277-85B7-F2B8A4D83A30}"/>
              </a:ext>
            </a:extLst>
          </p:cNvPr>
          <p:cNvSpPr>
            <a:spLocks noGrp="1"/>
          </p:cNvSpPr>
          <p:nvPr>
            <p:ph type="dt" sz="half" idx="10"/>
          </p:nvPr>
        </p:nvSpPr>
        <p:spPr/>
        <p:txBody>
          <a:bodyPr/>
          <a:lstStyle/>
          <a:p>
            <a:fld id="{1BF19D58-DC45-44E8-A23E-2D309480C719}" type="datetimeFigureOut">
              <a:rPr kumimoji="1" lang="ja-JP" altLang="en-US" smtClean="0"/>
              <a:t>2026/4/8</a:t>
            </a:fld>
            <a:endParaRPr kumimoji="1" lang="ja-JP" altLang="en-US"/>
          </a:p>
        </p:txBody>
      </p:sp>
      <p:sp>
        <p:nvSpPr>
          <p:cNvPr id="5" name="フッター プレースホルダー 4">
            <a:extLst>
              <a:ext uri="{FF2B5EF4-FFF2-40B4-BE49-F238E27FC236}">
                <a16:creationId xmlns:a16="http://schemas.microsoft.com/office/drawing/2014/main" id="{DD88E2CE-C995-48AE-BA21-8785B330E47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478F6B-6372-4E6A-8637-D1CF6737D0C2}"/>
              </a:ext>
            </a:extLst>
          </p:cNvPr>
          <p:cNvSpPr>
            <a:spLocks noGrp="1"/>
          </p:cNvSpPr>
          <p:nvPr>
            <p:ph type="sldNum" sz="quarter" idx="12"/>
          </p:nvPr>
        </p:nvSpPr>
        <p:spPr/>
        <p:txBody>
          <a:body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3112633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chart">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51355" y="389405"/>
            <a:ext cx="8117898" cy="1166813"/>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451355" y="1729910"/>
            <a:ext cx="8117898" cy="3717551"/>
          </a:xfrm>
        </p:spPr>
        <p:txBody>
          <a:bodyPr/>
          <a:lstStyle/>
          <a:p>
            <a:pPr lvl="0"/>
            <a:endParaRPr lang="ja-JP" altLang="en-US" noProof="0"/>
          </a:p>
        </p:txBody>
      </p:sp>
      <p:sp>
        <p:nvSpPr>
          <p:cNvPr id="4" name="Rectangle 4">
            <a:extLst>
              <a:ext uri="{FF2B5EF4-FFF2-40B4-BE49-F238E27FC236}">
                <a16:creationId xmlns:a16="http://schemas.microsoft.com/office/drawing/2014/main" id="{E791B740-18E3-48BD-BA96-D1F74704B89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45A7D794-BABB-4671-BF6A-28FAFB13390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79C8359E-A64D-49E1-9FC2-F630EC6818D6}"/>
              </a:ext>
            </a:extLst>
          </p:cNvPr>
          <p:cNvSpPr>
            <a:spLocks noGrp="1" noChangeArrowheads="1"/>
          </p:cNvSpPr>
          <p:nvPr>
            <p:ph type="sldNum" sz="quarter" idx="12"/>
          </p:nvPr>
        </p:nvSpPr>
        <p:spPr>
          <a:ln/>
        </p:spPr>
        <p:txBody>
          <a:bodyPr/>
          <a:lstStyle>
            <a:lvl1pPr>
              <a:defRPr/>
            </a:lvl1pPr>
          </a:lstStyle>
          <a:p>
            <a:pPr>
              <a:defRPr/>
            </a:pPr>
            <a:fld id="{9D4348C1-4590-4F6F-80E1-FD4D9352CB16}" type="slidenum">
              <a:rPr lang="en-US" altLang="ja-JP"/>
              <a:pPr>
                <a:defRPr/>
              </a:pPr>
              <a:t>‹#›</a:t>
            </a:fld>
            <a:endParaRPr lang="en-US" altLang="ja-JP"/>
          </a:p>
        </p:txBody>
      </p:sp>
    </p:spTree>
    <p:extLst>
      <p:ext uri="{BB962C8B-B14F-4D97-AF65-F5344CB8AC3E}">
        <p14:creationId xmlns:p14="http://schemas.microsoft.com/office/powerpoint/2010/main" val="10226718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1525" y="2130425"/>
            <a:ext cx="874395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Tree>
    <p:extLst>
      <p:ext uri="{BB962C8B-B14F-4D97-AF65-F5344CB8AC3E}">
        <p14:creationId xmlns:p14="http://schemas.microsoft.com/office/powerpoint/2010/main" val="7385899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9565987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12800" y="4406900"/>
            <a:ext cx="874395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Tree>
    <p:extLst>
      <p:ext uri="{BB962C8B-B14F-4D97-AF65-F5344CB8AC3E}">
        <p14:creationId xmlns:p14="http://schemas.microsoft.com/office/powerpoint/2010/main" val="130884553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22827572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4638"/>
            <a:ext cx="92583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617690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Tree>
    <p:extLst>
      <p:ext uri="{BB962C8B-B14F-4D97-AF65-F5344CB8AC3E}">
        <p14:creationId xmlns:p14="http://schemas.microsoft.com/office/powerpoint/2010/main" val="30190263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57691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273050"/>
            <a:ext cx="3384550"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5991354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16125" y="4800600"/>
            <a:ext cx="6172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Tree>
    <p:extLst>
      <p:ext uri="{BB962C8B-B14F-4D97-AF65-F5344CB8AC3E}">
        <p14:creationId xmlns:p14="http://schemas.microsoft.com/office/powerpoint/2010/main" val="334497583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63536427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591425" y="196850"/>
            <a:ext cx="2459038" cy="636746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14313" y="196850"/>
            <a:ext cx="7224712" cy="63674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0858632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214938" y="1585913"/>
            <a:ext cx="4835525"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956569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228600" y="15859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28600" y="4151313"/>
            <a:ext cx="4833938"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43861409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dgm" preserve="1">
  <p:cSld name="タイトルと、図表または組織図">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SmartArt プレースホルダ 2"/>
          <p:cNvSpPr>
            <a:spLocks noGrp="1"/>
          </p:cNvSpPr>
          <p:nvPr>
            <p:ph type="dgm" idx="1"/>
          </p:nvPr>
        </p:nvSpPr>
        <p:spPr>
          <a:xfrm>
            <a:off x="228600" y="1585913"/>
            <a:ext cx="9821863" cy="4978400"/>
          </a:xfrm>
        </p:spPr>
        <p:txBody>
          <a:bodyPr/>
          <a:lstStyle/>
          <a:p>
            <a:endParaRPr lang="ja-JP" altLang="en-US"/>
          </a:p>
        </p:txBody>
      </p:sp>
    </p:spTree>
    <p:extLst>
      <p:ext uri="{BB962C8B-B14F-4D97-AF65-F5344CB8AC3E}">
        <p14:creationId xmlns:p14="http://schemas.microsoft.com/office/powerpoint/2010/main" val="425153481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96850"/>
            <a:ext cx="9815512" cy="1143000"/>
          </a:xfr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28600" y="1585913"/>
            <a:ext cx="4833938" cy="4978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5214938" y="15859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5214938" y="4151313"/>
            <a:ext cx="4835525" cy="2413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79852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theme" Target="../theme/theme5.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6" Type="http://schemas.openxmlformats.org/officeDocument/2006/relationships/theme" Target="../theme/theme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theme" Target="../theme/theme7.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6" Type="http://schemas.openxmlformats.org/officeDocument/2006/relationships/theme" Target="../theme/theme8.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701443"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cSld>
  <p:clrMap bg1="dk2" tx1="lt1" bg2="dk1"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slow" advTm="102000">
    <p:fade thruBlk="1"/>
  </p:transition>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914050934"/>
      </p:ext>
    </p:extLst>
  </p:cSld>
  <p:clrMap bg1="dk2" tx1="lt1" bg2="dk1"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14313" y="196850"/>
            <a:ext cx="9815512"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2051" name="Rectangle 3"/>
          <p:cNvSpPr>
            <a:spLocks noGrp="1" noChangeArrowheads="1"/>
          </p:cNvSpPr>
          <p:nvPr>
            <p:ph type="body" idx="1"/>
          </p:nvPr>
        </p:nvSpPr>
        <p:spPr bwMode="auto">
          <a:xfrm>
            <a:off x="228600" y="1585913"/>
            <a:ext cx="9823450" cy="4978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ja-JP" altLang="en-US" dirty="0"/>
              <a:t>マスター テキストの書式設定</a:t>
            </a:r>
          </a:p>
          <a:p>
            <a:pPr lvl="1"/>
            <a:r>
              <a:rPr lang="ja-JP" altLang="en-US" dirty="0"/>
              <a:t>第 2 レベル</a:t>
            </a:r>
          </a:p>
          <a:p>
            <a:pPr lvl="2"/>
            <a:r>
              <a:rPr lang="ja-JP" altLang="en-US" dirty="0"/>
              <a:t>第 3 レベル</a:t>
            </a:r>
          </a:p>
          <a:p>
            <a:pPr lvl="3"/>
            <a:r>
              <a:rPr lang="ja-JP" altLang="en-US" dirty="0"/>
              <a:t>第 4 レベル</a:t>
            </a:r>
          </a:p>
          <a:p>
            <a:pPr lvl="4"/>
            <a:r>
              <a:rPr lang="ja-JP" altLang="en-US" dirty="0"/>
              <a:t>第 5 レベル</a:t>
            </a:r>
          </a:p>
        </p:txBody>
      </p:sp>
    </p:spTree>
    <p:extLst>
      <p:ext uri="{BB962C8B-B14F-4D97-AF65-F5344CB8AC3E}">
        <p14:creationId xmlns:p14="http://schemas.microsoft.com/office/powerpoint/2010/main" val="3111247685"/>
      </p:ext>
    </p:extLst>
  </p:cSld>
  <p:clrMap bg1="dk2" tx1="lt1" bg2="dk1"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xStyles>
    <p:titleStyle>
      <a:lvl1pPr algn="ctr" rtl="0" eaLnBrk="0" fontAlgn="base" hangingPunct="0">
        <a:lnSpc>
          <a:spcPct val="85000"/>
        </a:lnSpc>
        <a:spcBef>
          <a:spcPct val="0"/>
        </a:spcBef>
        <a:spcAft>
          <a:spcPct val="0"/>
        </a:spcAft>
        <a:defRPr kumimoji="1" sz="4000">
          <a:solidFill>
            <a:schemeClr val="tx2"/>
          </a:solidFill>
          <a:latin typeface="+mj-lt"/>
          <a:ea typeface="+mj-ea"/>
          <a:cs typeface="+mj-cs"/>
        </a:defRPr>
      </a:lvl1pPr>
      <a:lvl2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bwMode="auto">
          <a:xfrm>
            <a:off x="214312" y="196850"/>
            <a:ext cx="9815513"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277955" name="Rectangle 3"/>
          <p:cNvSpPr>
            <a:spLocks noGrp="1" noChangeArrowheads="1"/>
          </p:cNvSpPr>
          <p:nvPr>
            <p:ph type="body" idx="1"/>
          </p:nvPr>
        </p:nvSpPr>
        <p:spPr bwMode="auto">
          <a:xfrm>
            <a:off x="228602" y="1585913"/>
            <a:ext cx="9823451"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380685446"/>
      </p:ext>
    </p:extLst>
  </p:cSld>
  <p:clrMap bg1="dk2" tx1="lt1" bg2="dk1"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738774043"/>
      </p:ext>
    </p:extLst>
  </p:cSld>
  <p:clrMap bg1="dk2" tx1="lt1" bg2="dk1"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charset="-128"/>
        </a:defRPr>
      </a:lvl9pPr>
    </p:titleStyle>
    <p:bodyStyle>
      <a:lvl1pPr marL="342900" indent="-342900" algn="l" rtl="0" fontAlgn="base">
        <a:spcBef>
          <a:spcPct val="20000"/>
        </a:spcBef>
        <a:spcAft>
          <a:spcPct val="0"/>
        </a:spcAft>
        <a:buClr>
          <a:schemeClr val="hlink"/>
        </a:buClr>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defRPr kumimoji="1" sz="2000">
          <a:solidFill>
            <a:schemeClr val="tx1"/>
          </a:solidFill>
          <a:latin typeface="+mn-lt"/>
          <a:ea typeface="+mn-ea"/>
        </a:defRPr>
      </a:lvl4pPr>
      <a:lvl5pPr marL="2057400" indent="-228600" algn="l" rtl="0" fontAlgn="base">
        <a:spcBef>
          <a:spcPct val="20000"/>
        </a:spcBef>
        <a:spcAft>
          <a:spcPct val="0"/>
        </a:spcAft>
        <a:buClr>
          <a:schemeClr val="hlink"/>
        </a:buClr>
        <a:defRPr kumimoji="1" sz="2000">
          <a:solidFill>
            <a:schemeClr val="tx1"/>
          </a:solidFill>
          <a:latin typeface="+mn-lt"/>
          <a:ea typeface="+mn-ea"/>
        </a:defRPr>
      </a:lvl5pPr>
      <a:lvl6pPr marL="2514600" indent="-228600" algn="l" rtl="0" fontAlgn="base">
        <a:spcBef>
          <a:spcPct val="20000"/>
        </a:spcBef>
        <a:spcAft>
          <a:spcPct val="0"/>
        </a:spcAft>
        <a:buClr>
          <a:schemeClr val="hlink"/>
        </a:buClr>
        <a:defRPr kumimoji="1" sz="2000">
          <a:solidFill>
            <a:schemeClr val="tx1"/>
          </a:solidFill>
          <a:latin typeface="+mn-lt"/>
          <a:ea typeface="+mn-ea"/>
        </a:defRPr>
      </a:lvl6pPr>
      <a:lvl7pPr marL="2971800" indent="-228600" algn="l" rtl="0" fontAlgn="base">
        <a:spcBef>
          <a:spcPct val="20000"/>
        </a:spcBef>
        <a:spcAft>
          <a:spcPct val="0"/>
        </a:spcAft>
        <a:buClr>
          <a:schemeClr val="hlink"/>
        </a:buClr>
        <a:defRPr kumimoji="1" sz="2000">
          <a:solidFill>
            <a:schemeClr val="tx1"/>
          </a:solidFill>
          <a:latin typeface="+mn-lt"/>
          <a:ea typeface="+mn-ea"/>
        </a:defRPr>
      </a:lvl7pPr>
      <a:lvl8pPr marL="3429000" indent="-228600" algn="l" rtl="0" fontAlgn="base">
        <a:spcBef>
          <a:spcPct val="20000"/>
        </a:spcBef>
        <a:spcAft>
          <a:spcPct val="0"/>
        </a:spcAft>
        <a:buClr>
          <a:schemeClr val="hlink"/>
        </a:buClr>
        <a:defRPr kumimoji="1" sz="2000">
          <a:solidFill>
            <a:schemeClr val="tx1"/>
          </a:solidFill>
          <a:latin typeface="+mn-lt"/>
          <a:ea typeface="+mn-ea"/>
        </a:defRPr>
      </a:lvl8pPr>
      <a:lvl9pPr marL="3886200" indent="-228600" algn="l" rtl="0" fontAlgn="base">
        <a:spcBef>
          <a:spcPct val="20000"/>
        </a:spcBef>
        <a:spcAft>
          <a:spcPct val="0"/>
        </a:spcAft>
        <a:buClr>
          <a:schemeClr val="hlink"/>
        </a:buCl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474804563"/>
      </p:ext>
    </p:extLst>
  </p:cSld>
  <p:clrMap bg1="dk2" tx1="lt1" bg2="dk1"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BD349B4-A50B-4C63-8B83-404562F1736C}"/>
              </a:ext>
            </a:extLst>
          </p:cNvPr>
          <p:cNvSpPr>
            <a:spLocks noGrp="1"/>
          </p:cNvSpPr>
          <p:nvPr>
            <p:ph type="title"/>
          </p:nvPr>
        </p:nvSpPr>
        <p:spPr>
          <a:xfrm>
            <a:off x="707231" y="365126"/>
            <a:ext cx="8872538"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05B63E9-EE16-4406-8CA2-11A93EA9F90E}"/>
              </a:ext>
            </a:extLst>
          </p:cNvPr>
          <p:cNvSpPr>
            <a:spLocks noGrp="1"/>
          </p:cNvSpPr>
          <p:nvPr>
            <p:ph type="body" idx="1"/>
          </p:nvPr>
        </p:nvSpPr>
        <p:spPr>
          <a:xfrm>
            <a:off x="707231" y="1825625"/>
            <a:ext cx="8872538"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982479-6413-4AD7-ACDC-E8F526E9C39B}"/>
              </a:ext>
            </a:extLst>
          </p:cNvPr>
          <p:cNvSpPr>
            <a:spLocks noGrp="1"/>
          </p:cNvSpPr>
          <p:nvPr>
            <p:ph type="dt" sz="half" idx="2"/>
          </p:nvPr>
        </p:nvSpPr>
        <p:spPr>
          <a:xfrm>
            <a:off x="707231" y="6356351"/>
            <a:ext cx="2314575" cy="365125"/>
          </a:xfrm>
          <a:prstGeom prst="rect">
            <a:avLst/>
          </a:prstGeom>
        </p:spPr>
        <p:txBody>
          <a:bodyPr vert="horz" lIns="91440" tIns="45720" rIns="91440" bIns="45720" rtlCol="0" anchor="ctr"/>
          <a:lstStyle>
            <a:lvl1pPr algn="l">
              <a:defRPr sz="1013">
                <a:solidFill>
                  <a:schemeClr val="tx1">
                    <a:tint val="75000"/>
                  </a:schemeClr>
                </a:solidFill>
              </a:defRPr>
            </a:lvl1pPr>
          </a:lstStyle>
          <a:p>
            <a:fld id="{1BF19D58-DC45-44E8-A23E-2D309480C719}" type="datetimeFigureOut">
              <a:rPr kumimoji="1" lang="ja-JP" altLang="en-US" smtClean="0"/>
              <a:t>2026/4/8</a:t>
            </a:fld>
            <a:endParaRPr kumimoji="1" lang="ja-JP" altLang="en-US"/>
          </a:p>
        </p:txBody>
      </p:sp>
      <p:sp>
        <p:nvSpPr>
          <p:cNvPr id="5" name="フッター プレースホルダー 4">
            <a:extLst>
              <a:ext uri="{FF2B5EF4-FFF2-40B4-BE49-F238E27FC236}">
                <a16:creationId xmlns:a16="http://schemas.microsoft.com/office/drawing/2014/main" id="{FCA89B27-98CD-4AA9-B4D0-86BB4CF1ACF7}"/>
              </a:ext>
            </a:extLst>
          </p:cNvPr>
          <p:cNvSpPr>
            <a:spLocks noGrp="1"/>
          </p:cNvSpPr>
          <p:nvPr>
            <p:ph type="ftr" sz="quarter" idx="3"/>
          </p:nvPr>
        </p:nvSpPr>
        <p:spPr>
          <a:xfrm>
            <a:off x="3407569" y="6356351"/>
            <a:ext cx="3471863" cy="365125"/>
          </a:xfrm>
          <a:prstGeom prst="rect">
            <a:avLst/>
          </a:prstGeom>
        </p:spPr>
        <p:txBody>
          <a:bodyPr vert="horz" lIns="91440" tIns="45720" rIns="91440" bIns="45720" rtlCol="0" anchor="ctr"/>
          <a:lstStyle>
            <a:lvl1pPr algn="ctr">
              <a:defRPr sz="1013">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6BDDD2C-5C93-45C0-8836-28FC83120472}"/>
              </a:ext>
            </a:extLst>
          </p:cNvPr>
          <p:cNvSpPr>
            <a:spLocks noGrp="1"/>
          </p:cNvSpPr>
          <p:nvPr>
            <p:ph type="sldNum" sz="quarter" idx="4"/>
          </p:nvPr>
        </p:nvSpPr>
        <p:spPr>
          <a:xfrm>
            <a:off x="7265194" y="6356351"/>
            <a:ext cx="2314575" cy="365125"/>
          </a:xfrm>
          <a:prstGeom prst="rect">
            <a:avLst/>
          </a:prstGeom>
        </p:spPr>
        <p:txBody>
          <a:bodyPr vert="horz" lIns="91440" tIns="45720" rIns="91440" bIns="45720" rtlCol="0" anchor="ctr"/>
          <a:lstStyle>
            <a:lvl1pPr algn="r">
              <a:defRPr sz="1013">
                <a:solidFill>
                  <a:schemeClr val="tx1">
                    <a:tint val="75000"/>
                  </a:schemeClr>
                </a:solidFill>
              </a:defRPr>
            </a:lvl1pPr>
          </a:lstStyle>
          <a:p>
            <a:fld id="{56E4317C-0F48-44CA-8450-C1689EA385A4}" type="slidenum">
              <a:rPr kumimoji="1" lang="ja-JP" altLang="en-US" smtClean="0"/>
              <a:t>‹#›</a:t>
            </a:fld>
            <a:endParaRPr kumimoji="1" lang="ja-JP" altLang="en-US"/>
          </a:p>
        </p:txBody>
      </p:sp>
    </p:spTree>
    <p:extLst>
      <p:ext uri="{BB962C8B-B14F-4D97-AF65-F5344CB8AC3E}">
        <p14:creationId xmlns:p14="http://schemas.microsoft.com/office/powerpoint/2010/main" val="2203637258"/>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Lst>
  <p:txStyles>
    <p:titleStyle>
      <a:lvl1pPr algn="l" defTabSz="771571" rtl="0" eaLnBrk="1" latinLnBrk="0" hangingPunct="1">
        <a:lnSpc>
          <a:spcPct val="90000"/>
        </a:lnSpc>
        <a:spcBef>
          <a:spcPct val="0"/>
        </a:spcBef>
        <a:buNone/>
        <a:defRPr kumimoji="1" sz="3713" kern="1200">
          <a:solidFill>
            <a:schemeClr val="tx1"/>
          </a:solidFill>
          <a:latin typeface="+mj-lt"/>
          <a:ea typeface="+mj-ea"/>
          <a:cs typeface="+mj-cs"/>
        </a:defRPr>
      </a:lvl1pPr>
    </p:titleStyle>
    <p:bodyStyle>
      <a:lvl1pPr marL="192893" indent="-192893" algn="l" defTabSz="771571" rtl="0" eaLnBrk="1" latinLnBrk="0" hangingPunct="1">
        <a:lnSpc>
          <a:spcPct val="90000"/>
        </a:lnSpc>
        <a:spcBef>
          <a:spcPts val="844"/>
        </a:spcBef>
        <a:buFont typeface="Arial" panose="020B0604020202020204" pitchFamily="34" charset="0"/>
        <a:buChar char="•"/>
        <a:defRPr kumimoji="1" sz="2363" kern="1200">
          <a:solidFill>
            <a:schemeClr val="tx1"/>
          </a:solidFill>
          <a:latin typeface="+mn-lt"/>
          <a:ea typeface="+mn-ea"/>
          <a:cs typeface="+mn-cs"/>
        </a:defRPr>
      </a:lvl1pPr>
      <a:lvl2pPr marL="578678" indent="-192893" algn="l" defTabSz="771571" rtl="0" eaLnBrk="1" latinLnBrk="0" hangingPunct="1">
        <a:lnSpc>
          <a:spcPct val="90000"/>
        </a:lnSpc>
        <a:spcBef>
          <a:spcPts val="422"/>
        </a:spcBef>
        <a:buFont typeface="Arial" panose="020B0604020202020204" pitchFamily="34" charset="0"/>
        <a:buChar char="•"/>
        <a:defRPr kumimoji="1" sz="2025" kern="1200">
          <a:solidFill>
            <a:schemeClr val="tx1"/>
          </a:solidFill>
          <a:latin typeface="+mn-lt"/>
          <a:ea typeface="+mn-ea"/>
          <a:cs typeface="+mn-cs"/>
        </a:defRPr>
      </a:lvl2pPr>
      <a:lvl3pPr marL="964463" indent="-192893" algn="l" defTabSz="771571" rtl="0" eaLnBrk="1" latinLnBrk="0" hangingPunct="1">
        <a:lnSpc>
          <a:spcPct val="90000"/>
        </a:lnSpc>
        <a:spcBef>
          <a:spcPts val="422"/>
        </a:spcBef>
        <a:buFont typeface="Arial" panose="020B0604020202020204" pitchFamily="34" charset="0"/>
        <a:buChar char="•"/>
        <a:defRPr kumimoji="1" sz="1688" kern="1200">
          <a:solidFill>
            <a:schemeClr val="tx1"/>
          </a:solidFill>
          <a:latin typeface="+mn-lt"/>
          <a:ea typeface="+mn-ea"/>
          <a:cs typeface="+mn-cs"/>
        </a:defRPr>
      </a:lvl3pPr>
      <a:lvl4pPr marL="1350249"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4pPr>
      <a:lvl5pPr marL="1736034"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5pPr>
      <a:lvl6pPr marL="2121819"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6pPr>
      <a:lvl7pPr marL="2507605"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7pPr>
      <a:lvl8pPr marL="2893390"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8pPr>
      <a:lvl9pPr marL="3279176" indent="-192893" algn="l" defTabSz="771571" rtl="0" eaLnBrk="1" latinLnBrk="0" hangingPunct="1">
        <a:lnSpc>
          <a:spcPct val="90000"/>
        </a:lnSpc>
        <a:spcBef>
          <a:spcPts val="422"/>
        </a:spcBef>
        <a:buFont typeface="Arial" panose="020B0604020202020204" pitchFamily="34" charset="0"/>
        <a:buChar char="•"/>
        <a:defRPr kumimoji="1" sz="1519" kern="1200">
          <a:solidFill>
            <a:schemeClr val="tx1"/>
          </a:solidFill>
          <a:latin typeface="+mn-lt"/>
          <a:ea typeface="+mn-ea"/>
          <a:cs typeface="+mn-cs"/>
        </a:defRPr>
      </a:lvl9pPr>
    </p:bodyStyle>
    <p:otherStyle>
      <a:defPPr>
        <a:defRPr lang="ja-JP"/>
      </a:defPPr>
      <a:lvl1pPr marL="0" algn="l" defTabSz="771571" rtl="0" eaLnBrk="1" latinLnBrk="0" hangingPunct="1">
        <a:defRPr kumimoji="1" sz="1519" kern="1200">
          <a:solidFill>
            <a:schemeClr val="tx1"/>
          </a:solidFill>
          <a:latin typeface="+mn-lt"/>
          <a:ea typeface="+mn-ea"/>
          <a:cs typeface="+mn-cs"/>
        </a:defRPr>
      </a:lvl1pPr>
      <a:lvl2pPr marL="385785" algn="l" defTabSz="771571" rtl="0" eaLnBrk="1" latinLnBrk="0" hangingPunct="1">
        <a:defRPr kumimoji="1" sz="1519" kern="1200">
          <a:solidFill>
            <a:schemeClr val="tx1"/>
          </a:solidFill>
          <a:latin typeface="+mn-lt"/>
          <a:ea typeface="+mn-ea"/>
          <a:cs typeface="+mn-cs"/>
        </a:defRPr>
      </a:lvl2pPr>
      <a:lvl3pPr marL="771571" algn="l" defTabSz="771571" rtl="0" eaLnBrk="1" latinLnBrk="0" hangingPunct="1">
        <a:defRPr kumimoji="1" sz="1519" kern="1200">
          <a:solidFill>
            <a:schemeClr val="tx1"/>
          </a:solidFill>
          <a:latin typeface="+mn-lt"/>
          <a:ea typeface="+mn-ea"/>
          <a:cs typeface="+mn-cs"/>
        </a:defRPr>
      </a:lvl3pPr>
      <a:lvl4pPr marL="1157356" algn="l" defTabSz="771571" rtl="0" eaLnBrk="1" latinLnBrk="0" hangingPunct="1">
        <a:defRPr kumimoji="1" sz="1519" kern="1200">
          <a:solidFill>
            <a:schemeClr val="tx1"/>
          </a:solidFill>
          <a:latin typeface="+mn-lt"/>
          <a:ea typeface="+mn-ea"/>
          <a:cs typeface="+mn-cs"/>
        </a:defRPr>
      </a:lvl4pPr>
      <a:lvl5pPr marL="1543141" algn="l" defTabSz="771571" rtl="0" eaLnBrk="1" latinLnBrk="0" hangingPunct="1">
        <a:defRPr kumimoji="1" sz="1519" kern="1200">
          <a:solidFill>
            <a:schemeClr val="tx1"/>
          </a:solidFill>
          <a:latin typeface="+mn-lt"/>
          <a:ea typeface="+mn-ea"/>
          <a:cs typeface="+mn-cs"/>
        </a:defRPr>
      </a:lvl5pPr>
      <a:lvl6pPr marL="1928927" algn="l" defTabSz="771571" rtl="0" eaLnBrk="1" latinLnBrk="0" hangingPunct="1">
        <a:defRPr kumimoji="1" sz="1519" kern="1200">
          <a:solidFill>
            <a:schemeClr val="tx1"/>
          </a:solidFill>
          <a:latin typeface="+mn-lt"/>
          <a:ea typeface="+mn-ea"/>
          <a:cs typeface="+mn-cs"/>
        </a:defRPr>
      </a:lvl6pPr>
      <a:lvl7pPr marL="2314712" algn="l" defTabSz="771571" rtl="0" eaLnBrk="1" latinLnBrk="0" hangingPunct="1">
        <a:defRPr kumimoji="1" sz="1519" kern="1200">
          <a:solidFill>
            <a:schemeClr val="tx1"/>
          </a:solidFill>
          <a:latin typeface="+mn-lt"/>
          <a:ea typeface="+mn-ea"/>
          <a:cs typeface="+mn-cs"/>
        </a:defRPr>
      </a:lvl7pPr>
      <a:lvl8pPr marL="2700498" algn="l" defTabSz="771571" rtl="0" eaLnBrk="1" latinLnBrk="0" hangingPunct="1">
        <a:defRPr kumimoji="1" sz="1519" kern="1200">
          <a:solidFill>
            <a:schemeClr val="tx1"/>
          </a:solidFill>
          <a:latin typeface="+mn-lt"/>
          <a:ea typeface="+mn-ea"/>
          <a:cs typeface="+mn-cs"/>
        </a:defRPr>
      </a:lvl8pPr>
      <a:lvl9pPr marL="3086283" algn="l" defTabSz="771571" rtl="0" eaLnBrk="1" latinLnBrk="0" hangingPunct="1">
        <a:defRPr kumimoji="1" sz="151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14313" y="196850"/>
            <a:ext cx="9815512"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マスター タイトルの書式設定</a:t>
            </a:r>
          </a:p>
        </p:txBody>
      </p:sp>
      <p:sp>
        <p:nvSpPr>
          <p:cNvPr id="1028" name="Rectangle 4"/>
          <p:cNvSpPr>
            <a:spLocks noGrp="1" noChangeArrowheads="1"/>
          </p:cNvSpPr>
          <p:nvPr>
            <p:ph type="body" idx="1"/>
          </p:nvPr>
        </p:nvSpPr>
        <p:spPr bwMode="auto">
          <a:xfrm>
            <a:off x="228600" y="1585913"/>
            <a:ext cx="9821863" cy="4978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ja-JP" altLang="en-US"/>
              <a:t>マスター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extLst>
      <p:ext uri="{BB962C8B-B14F-4D97-AF65-F5344CB8AC3E}">
        <p14:creationId xmlns:p14="http://schemas.microsoft.com/office/powerpoint/2010/main" val="115234333"/>
      </p:ext>
    </p:extLst>
  </p:cSld>
  <p:clrMap bg1="dk1" tx1="lt1" bg2="dk2" tx2="lt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Lst>
  <p:txStyles>
    <p:title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hyperlink" Target="http://www.youtube.com/watch?v=mHHRgFfGnzA" TargetMode="External"/><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3.png"/><Relationship Id="rId5" Type="http://schemas.openxmlformats.org/officeDocument/2006/relationships/hyperlink" Target="http://www.youtube.com/watch?v=4ruLVp1ERE0" TargetMode="External"/><Relationship Id="rId4" Type="http://schemas.openxmlformats.org/officeDocument/2006/relationships/image" Target="../media/image2.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hyperlink" Target="https://www.npa.go.jp/publications/statistics/safetylife/jisatsu.html" TargetMode="External"/><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hemeOverride" Target="../theme/themeOverr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9.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hemeOverride" Target="../theme/themeOverr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hyperlink" Target="https://www.fnn.jp/articles/gallery/752358" TargetMode="External"/><Relationship Id="rId1" Type="http://schemas.openxmlformats.org/officeDocument/2006/relationships/slideLayout" Target="../slideLayouts/slideLayout9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hemeOverride" Target="../theme/themeOverr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29.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29.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5.xml"/><Relationship Id="rId1" Type="http://schemas.openxmlformats.org/officeDocument/2006/relationships/themeOverride" Target="../theme/themeOverride5.xml"/><Relationship Id="rId4" Type="http://schemas.openxmlformats.org/officeDocument/2006/relationships/hyperlink" Target="https://www.mhlw.go.jp/stf/seisakunitsuite/bunya/hukushi_kaigo/seikatsuhogo/jisatsu/jisatsuhakusyo2025.html" TargetMode="Externa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hemeOverride" Target="../theme/themeOverride6.xml"/></Relationships>
</file>

<file path=ppt/slides/_rels/slide25.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9.xml"/><Relationship Id="rId5" Type="http://schemas.openxmlformats.org/officeDocument/2006/relationships/image" Target="../media/image31.png"/><Relationship Id="rId4" Type="http://schemas.openxmlformats.org/officeDocument/2006/relationships/hyperlink" Target="https://www3.nhk.or.jp/news/html/20250416/k10014780551000.html"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3.pn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3.png"/><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3.pn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33.png"/><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3.png"/><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33.png"/><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92uMsr2hWiU" TargetMode="External"/><Relationship Id="rId2" Type="http://schemas.openxmlformats.org/officeDocument/2006/relationships/hyperlink" Target="https://www.amazon.co.jp/dp/4260024035" TargetMode="External"/><Relationship Id="rId1" Type="http://schemas.openxmlformats.org/officeDocument/2006/relationships/slideLayout" Target="../slideLayouts/slideLayout7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45.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microsoft.com/office/2007/relationships/hdphoto" Target="../media/hdphoto1.wdp"/><Relationship Id="rId5" Type="http://schemas.openxmlformats.org/officeDocument/2006/relationships/image" Target="../media/image53.png"/><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video" Target="../media/media7.mp4"/><Relationship Id="rId2" Type="http://schemas.microsoft.com/office/2007/relationships/media" Target="../media/media7.mp4"/><Relationship Id="rId1" Type="http://schemas.openxmlformats.org/officeDocument/2006/relationships/tags" Target="../tags/tag1.xml"/><Relationship Id="rId6" Type="http://schemas.openxmlformats.org/officeDocument/2006/relationships/hyperlink" Target="https://www.r-ccs.riken.jp/en/fugaku/research/covid-19/msg-jp/" TargetMode="External"/><Relationship Id="rId5" Type="http://schemas.openxmlformats.org/officeDocument/2006/relationships/image" Target="../media/image55.png"/><Relationship Id="rId4" Type="http://schemas.openxmlformats.org/officeDocument/2006/relationships/slideLayout" Target="../slideLayouts/slideLayout8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45.xml"/><Relationship Id="rId6" Type="http://schemas.openxmlformats.org/officeDocument/2006/relationships/image" Target="../media/image47.png"/><Relationship Id="rId5" Type="http://schemas.openxmlformats.org/officeDocument/2006/relationships/image" Target="../media/image45.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92uMsr2hWiU" TargetMode="External"/><Relationship Id="rId2" Type="http://schemas.openxmlformats.org/officeDocument/2006/relationships/hyperlink" Target="https://www.amazon.co.jp/dp/4260024035" TargetMode="External"/><Relationship Id="rId1" Type="http://schemas.openxmlformats.org/officeDocument/2006/relationships/slideLayout" Target="../slideLayouts/slideLayout7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59.png"/><Relationship Id="rId4" Type="http://schemas.openxmlformats.org/officeDocument/2006/relationships/notesSlide" Target="../notesSlides/notesSlide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hyperlink" Target="https://www.cfa.go.jp/policies/jidougyakutai" TargetMode="External"/><Relationship Id="rId2" Type="http://schemas.openxmlformats.org/officeDocument/2006/relationships/image" Target="../media/image60.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29.xml"/><Relationship Id="rId1" Type="http://schemas.openxmlformats.org/officeDocument/2006/relationships/themeOverride" Target="../theme/themeOverride7.xml"/></Relationships>
</file>

<file path=ppt/slides/_rels/slide56.xml.rels><?xml version="1.0" encoding="UTF-8" standalone="yes"?>
<Relationships xmlns="http://schemas.openxmlformats.org/package/2006/relationships"><Relationship Id="rId3" Type="http://schemas.openxmlformats.org/officeDocument/2006/relationships/hyperlink" Target="https://www.cfa.go.jp/policies/jidougyakutai" TargetMode="External"/><Relationship Id="rId2" Type="http://schemas.openxmlformats.org/officeDocument/2006/relationships/image" Target="../media/image62.png"/><Relationship Id="rId1" Type="http://schemas.openxmlformats.org/officeDocument/2006/relationships/slideLayout" Target="../slideLayouts/slideLayout29.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hyperlink" Target="https://www.mext.go.jp/a_menu/shotou/seitoshidou/1302902.htm" TargetMode="External"/><Relationship Id="rId2" Type="http://schemas.openxmlformats.org/officeDocument/2006/relationships/image" Target="../media/image64.pn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hyperlink" Target="http://www.soumu.go.jp/johotsusintokei/new/index.html" TargetMode="External"/><Relationship Id="rId2" Type="http://schemas.openxmlformats.org/officeDocument/2006/relationships/image" Target="../media/image65.png"/><Relationship Id="rId1" Type="http://schemas.openxmlformats.org/officeDocument/2006/relationships/slideLayout" Target="../slideLayouts/slideLayout29.xml"/><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openxmlformats.org/officeDocument/2006/relationships/hyperlink" Target="https://www.mhlw.go.jp/toukei/youran/indexyk_1_2.html" TargetMode="External"/><Relationship Id="rId2" Type="http://schemas.openxmlformats.org/officeDocument/2006/relationships/hyperlink" Target="https://www.mhlw.go.jp/toukei/list/81-1a.html" TargetMode="Externa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hemeOverride" Target="../theme/themeOverride8.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hemeOverride" Target="../theme/themeOverride9.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45.xml"/><Relationship Id="rId1" Type="http://schemas.openxmlformats.org/officeDocument/2006/relationships/tags" Target="../tags/tag2.xml"/></Relationships>
</file>

<file path=ppt/slides/_rels/slide6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6.xml"/><Relationship Id="rId7" Type="http://schemas.openxmlformats.org/officeDocument/2006/relationships/image" Target="../media/image69.png"/><Relationship Id="rId2" Type="http://schemas.openxmlformats.org/officeDocument/2006/relationships/slideLayout" Target="../slideLayouts/slideLayout45.xml"/><Relationship Id="rId1" Type="http://schemas.openxmlformats.org/officeDocument/2006/relationships/tags" Target="../tags/tag3.xml"/><Relationship Id="rId6" Type="http://schemas.openxmlformats.org/officeDocument/2006/relationships/hyperlink" Target="https://www.mhlw.go.jp/stf/newpage_33414.html"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hemeOverride" Target="../theme/themeOverride10.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ags" Target="../tags/tag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0.xml"/><Relationship Id="rId1" Type="http://schemas.openxmlformats.org/officeDocument/2006/relationships/tags" Target="../tags/tag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9.xml"/><Relationship Id="rId1" Type="http://schemas.openxmlformats.org/officeDocument/2006/relationships/tags" Target="../tags/tag6.xml"/><Relationship Id="rId4" Type="http://schemas.openxmlformats.org/officeDocument/2006/relationships/hyperlink" Target="http://www.jpha.or.jp/sub/menu04_10.html" TargetMode="Externa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hemeOverride" Target="../theme/themeOverride11.xml"/></Relationships>
</file>

<file path=ppt/slides/_rels/slide71.xml.rels><?xml version="1.0" encoding="UTF-8" standalone="yes"?>
<Relationships xmlns="http://schemas.openxmlformats.org/package/2006/relationships"><Relationship Id="rId3" Type="http://schemas.openxmlformats.org/officeDocument/2006/relationships/hyperlink" Target="https://www.amazon.co.jp/dp/4382049245/" TargetMode="External"/><Relationship Id="rId2" Type="http://schemas.openxmlformats.org/officeDocument/2006/relationships/image" Target="../media/image71.jpe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hyperlink" Target="https://www.amazon.com/dp/0060419873" TargetMode="External"/><Relationship Id="rId2" Type="http://schemas.openxmlformats.org/officeDocument/2006/relationships/image" Target="../media/image72.jpeg"/><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hyperlink" Target="https://www.amazon.com/dp/0060419873"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hyperlink" Target="http://www.ritsumei.ac.jp/ss/sansharonshu/assets/file/2009/45-1_03-02.pdf"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hyperlink" Target="http://www.ritsumei.ac.jp/ss/sansharonshu/assets/file/2009/45-1_03-02.pdf"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hemeOverride" Target="../theme/themeOverride12.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1.xml"/><Relationship Id="rId4" Type="http://schemas.openxmlformats.org/officeDocument/2006/relationships/image" Target="../media/image75.jpeg"/></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4.xml"/><Relationship Id="rId1" Type="http://schemas.openxmlformats.org/officeDocument/2006/relationships/themeOverride" Target="../theme/themeOverride13.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77.jpeg"/></Relationships>
</file>

<file path=ppt/slides/_rels/slide10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10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4.xml"/><Relationship Id="rId1" Type="http://schemas.openxmlformats.org/officeDocument/2006/relationships/tags" Target="../tags/tag9.xml"/></Relationships>
</file>

<file path=ppt/slides/_rels/slide10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4.xml"/><Relationship Id="rId1" Type="http://schemas.openxmlformats.org/officeDocument/2006/relationships/tags" Target="../tags/tag10.xml"/></Relationships>
</file>

<file path=ppt/slides/_rels/slide10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slideLayout" Target="../slideLayouts/slideLayout14.xml"/><Relationship Id="rId1" Type="http://schemas.openxmlformats.org/officeDocument/2006/relationships/tags" Target="../tags/tag11.xml"/><Relationship Id="rId5" Type="http://schemas.openxmlformats.org/officeDocument/2006/relationships/image" Target="../media/image77.jpeg"/><Relationship Id="rId4" Type="http://schemas.openxmlformats.org/officeDocument/2006/relationships/image" Target="../media/image79.jpeg"/></Relationships>
</file>

<file path=ppt/slides/_rels/slide10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8.jpg"/><Relationship Id="rId1" Type="http://schemas.openxmlformats.org/officeDocument/2006/relationships/slideLayout" Target="../slideLayouts/slideLayout14.xml"/><Relationship Id="rId4" Type="http://schemas.openxmlformats.org/officeDocument/2006/relationships/image" Target="../media/image79.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hemeOverride" Target="../theme/themeOverride14.xml"/></Relationships>
</file>

<file path=ppt/slides/_rels/slide114.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72.xml"/></Relationships>
</file>

<file path=ppt/slides/_rels/slide115.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72.xml"/></Relationships>
</file>

<file path=ppt/slides/_rels/slide116.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72.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56.xml"/><Relationship Id="rId6" Type="http://schemas.openxmlformats.org/officeDocument/2006/relationships/hyperlink" Target="https://www3.nhk.or.jp/news/html/20210122/k10012827321000.html" TargetMode="External"/><Relationship Id="rId5" Type="http://schemas.openxmlformats.org/officeDocument/2006/relationships/image" Target="../media/image86.png"/><Relationship Id="rId4" Type="http://schemas.openxmlformats.org/officeDocument/2006/relationships/image" Target="../media/image85.png"/></Relationships>
</file>

<file path=ppt/slides/_rels/slide118.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3" Type="http://schemas.openxmlformats.org/officeDocument/2006/relationships/hyperlink" Target="http://www.amazon.co.jp/gp/search?search-alias=stripbooks&amp;field-author=%E6%AD%A6%E5%BD%A6,%20%E6%98%A5%E6%97%A5&amp;__mk_ja_JP=%E3%82%AB%E3%82%BF%E3%82%AB%E3%83%8A" TargetMode="External"/><Relationship Id="rId2" Type="http://schemas.openxmlformats.org/officeDocument/2006/relationships/image" Target="../media/image82.jpeg"/><Relationship Id="rId1" Type="http://schemas.openxmlformats.org/officeDocument/2006/relationships/slideLayout" Target="../slideLayouts/slideLayout14.xml"/><Relationship Id="rId5" Type="http://schemas.openxmlformats.org/officeDocument/2006/relationships/image" Target="../media/image87.png"/><Relationship Id="rId4" Type="http://schemas.openxmlformats.org/officeDocument/2006/relationships/hyperlink" Target="http://www.secretariat.ne.jp/jsmd/0726.pdf"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png"/><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slideLayout" Target="../slideLayouts/slideLayout34.xml"/><Relationship Id="rId1" Type="http://schemas.openxmlformats.org/officeDocument/2006/relationships/themeOverride" Target="../theme/themeOverride15.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hyperlink" Target="http://oofunato-hp.com/kanwacare.php"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s://www.amazon.co.jp/dp/0742561372/" TargetMode="External"/><Relationship Id="rId1" Type="http://schemas.openxmlformats.org/officeDocument/2006/relationships/slideLayout" Target="../slideLayouts/slideLayout72.xml"/></Relationships>
</file>

<file path=ppt/slides/_rels/slide13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s://www.tokyo-jinken.or.jp/publication/tj_56_interview.html" TargetMode="External"/><Relationship Id="rId1" Type="http://schemas.openxmlformats.org/officeDocument/2006/relationships/slideLayout" Target="../slideLayouts/slideLayout7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png"/><Relationship Id="rId1" Type="http://schemas.openxmlformats.org/officeDocument/2006/relationships/slideLayout" Target="../slideLayouts/slideLayout7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themeOverride" Target="../theme/themeOverride16.xml"/></Relationships>
</file>

<file path=ppt/slides/_rels/slide136.xml.rels><?xml version="1.0" encoding="UTF-8" standalone="yes"?>
<Relationships xmlns="http://schemas.openxmlformats.org/package/2006/relationships"><Relationship Id="rId2" Type="http://schemas.openxmlformats.org/officeDocument/2006/relationships/hyperlink" Target="http://www.sankei.com/premium/news/161022/prm1610220014-n1.html" TargetMode="External"/><Relationship Id="rId1" Type="http://schemas.openxmlformats.org/officeDocument/2006/relationships/slideLayout" Target="../slideLayouts/slideLayout56.xml"/></Relationships>
</file>

<file path=ppt/slides/_rels/slide137.xml.rels><?xml version="1.0" encoding="UTF-8" standalone="yes"?>
<Relationships xmlns="http://schemas.openxmlformats.org/package/2006/relationships"><Relationship Id="rId2" Type="http://schemas.openxmlformats.org/officeDocument/2006/relationships/hyperlink" Target="http://www.sankei.com/premium/news/161022/prm1610220014-n1.html" TargetMode="External"/><Relationship Id="rId1" Type="http://schemas.openxmlformats.org/officeDocument/2006/relationships/slideLayout" Target="../slideLayouts/slideLayout56.xml"/></Relationships>
</file>

<file path=ppt/slides/_rels/slide138.xml.rels><?xml version="1.0" encoding="UTF-8" standalone="yes"?>
<Relationships xmlns="http://schemas.openxmlformats.org/package/2006/relationships"><Relationship Id="rId2" Type="http://schemas.openxmlformats.org/officeDocument/2006/relationships/hyperlink" Target="http://www.sankei.com/premium/news/161022/prm1610220014-n1.html" TargetMode="External"/><Relationship Id="rId1" Type="http://schemas.openxmlformats.org/officeDocument/2006/relationships/slideLayout" Target="../slideLayouts/slideLayout56.xml"/></Relationships>
</file>

<file path=ppt/slides/_rels/slide139.xml.rels><?xml version="1.0" encoding="UTF-8" standalone="yes"?>
<Relationships xmlns="http://schemas.openxmlformats.org/package/2006/relationships"><Relationship Id="rId2" Type="http://schemas.openxmlformats.org/officeDocument/2006/relationships/hyperlink" Target="http://www.sankei.com/premium/news/161022/prm1610220014-n1.html" TargetMode="External"/><Relationship Id="rId1" Type="http://schemas.openxmlformats.org/officeDocument/2006/relationships/slideLayout" Target="../slideLayouts/slideLayout56.xml"/></Relationships>
</file>

<file path=ppt/slides/_rels/slide140.xml.rels><?xml version="1.0" encoding="UTF-8" standalone="yes"?>
<Relationships xmlns="http://schemas.openxmlformats.org/package/2006/relationships"><Relationship Id="rId3" Type="http://schemas.openxmlformats.org/officeDocument/2006/relationships/hyperlink" Target="http://www.sankei.com/premium/news/161022/prm1610220014-n1.html" TargetMode="External"/><Relationship Id="rId2" Type="http://schemas.openxmlformats.org/officeDocument/2006/relationships/slideLayout" Target="../slideLayouts/slideLayout56.xml"/><Relationship Id="rId1" Type="http://schemas.openxmlformats.org/officeDocument/2006/relationships/tags" Target="../tags/tag12.xml"/></Relationships>
</file>

<file path=ppt/slides/_rels/slide14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png"/><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5.xml"/><Relationship Id="rId1" Type="http://schemas.openxmlformats.org/officeDocument/2006/relationships/tags" Target="../tags/tag13.xml"/><Relationship Id="rId6" Type="http://schemas.openxmlformats.org/officeDocument/2006/relationships/image" Target="../media/image70.png"/><Relationship Id="rId5" Type="http://schemas.openxmlformats.org/officeDocument/2006/relationships/hyperlink" Target="https://www.mhlw.go.jp/stf/newpage_33414.html" TargetMode="External"/><Relationship Id="rId4" Type="http://schemas.openxmlformats.org/officeDocument/2006/relationships/image" Target="../media/image67.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5.png"/><Relationship Id="rId1" Type="http://schemas.openxmlformats.org/officeDocument/2006/relationships/slideLayout" Target="../slideLayouts/slideLayout45.xml"/></Relationships>
</file>

<file path=ppt/slides/_rels/slide14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4.xml"/></Relationships>
</file>

<file path=ppt/slides/_rels/slide1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s://www.cambridge.org/core/services/aop-cambridge-core/content/view/6FB083A07E7224240B597D89A879438B/S0950268899003805a.pdf" TargetMode="External"/><Relationship Id="rId1" Type="http://schemas.openxmlformats.org/officeDocument/2006/relationships/slideLayout" Target="../slideLayouts/slideLayout45.xml"/></Relationships>
</file>

<file path=ppt/slides/_rels/slide150.xml.rels><?xml version="1.0" encoding="UTF-8" standalone="yes"?>
<Relationships xmlns="http://schemas.openxmlformats.org/package/2006/relationships"><Relationship Id="rId2" Type="http://schemas.openxmlformats.org/officeDocument/2006/relationships/hyperlink" Target="https://pmc.ncbi.nlm.nih.gov/articles/PMC6111106/" TargetMode="External"/><Relationship Id="rId1" Type="http://schemas.openxmlformats.org/officeDocument/2006/relationships/slideLayout" Target="../slideLayouts/slideLayout45.xml"/></Relationships>
</file>

<file path=ppt/slides/_rels/slide151.xml.rels><?xml version="1.0" encoding="UTF-8" standalone="yes"?>
<Relationships xmlns="http://schemas.openxmlformats.org/package/2006/relationships"><Relationship Id="rId2" Type="http://schemas.openxmlformats.org/officeDocument/2006/relationships/hyperlink" Target="https://pubmed.ncbi.nlm.nih.gov/33266188/" TargetMode="External"/><Relationship Id="rId1" Type="http://schemas.openxmlformats.org/officeDocument/2006/relationships/slideLayout" Target="../slideLayouts/slideLayout4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119414"/>
            <a:ext cx="10286999" cy="1937271"/>
          </a:xfrm>
        </p:spPr>
        <p:txBody>
          <a:bodyPr/>
          <a:lstStyle/>
          <a:p>
            <a:pPr eaLnBrk="1" hangingPunct="1">
              <a:lnSpc>
                <a:spcPct val="150000"/>
              </a:lnSpc>
            </a:pPr>
            <a:r>
              <a:rPr lang="ja-JP" altLang="en-US" sz="6000" dirty="0"/>
              <a:t>思春期保健</a:t>
            </a:r>
            <a:endParaRPr lang="ja-JP" altLang="en-US" sz="2000" dirty="0">
              <a:solidFill>
                <a:schemeClr val="tx1"/>
              </a:solidFill>
            </a:endParaRPr>
          </a:p>
        </p:txBody>
      </p:sp>
      <p:sp>
        <p:nvSpPr>
          <p:cNvPr id="7171" name="Rectangle 3"/>
          <p:cNvSpPr>
            <a:spLocks noGrp="1" noChangeArrowheads="1"/>
          </p:cNvSpPr>
          <p:nvPr>
            <p:ph idx="1"/>
          </p:nvPr>
        </p:nvSpPr>
        <p:spPr>
          <a:xfrm>
            <a:off x="368300" y="4527030"/>
            <a:ext cx="9455150" cy="2330970"/>
          </a:xfrm>
        </p:spPr>
        <p:txBody>
          <a:bodyPr/>
          <a:lstStyle/>
          <a:p>
            <a:pPr algn="ctr" eaLnBrk="1" hangingPunct="1">
              <a:lnSpc>
                <a:spcPct val="90000"/>
              </a:lnSpc>
              <a:buFont typeface="Monotype Sorts" pitchFamily="2" charset="2"/>
              <a:buNone/>
            </a:pPr>
            <a:r>
              <a:rPr lang="ja-JP" altLang="en-US" dirty="0"/>
              <a:t>ヘルスプロモーション推進センター</a:t>
            </a:r>
            <a:endParaRPr lang="en-US" altLang="ja-JP" dirty="0"/>
          </a:p>
          <a:p>
            <a:pPr algn="ctr" eaLnBrk="1" hangingPunct="1">
              <a:lnSpc>
                <a:spcPct val="90000"/>
              </a:lnSpc>
              <a:buFont typeface="Monotype Sorts" pitchFamily="2" charset="2"/>
              <a:buNone/>
            </a:pPr>
            <a:r>
              <a:rPr lang="ja-JP" altLang="en-US" dirty="0"/>
              <a:t>（オフィス</a:t>
            </a:r>
            <a:r>
              <a:rPr lang="ja-JP" altLang="en-US" dirty="0" err="1"/>
              <a:t>いわむろ</a:t>
            </a:r>
            <a:r>
              <a:rPr lang="ja-JP" altLang="en-US"/>
              <a:t>）</a:t>
            </a:r>
            <a:endParaRPr lang="ja-JP" altLang="en-US" dirty="0"/>
          </a:p>
          <a:p>
            <a:pPr algn="ctr" eaLnBrk="1" hangingPunct="1">
              <a:lnSpc>
                <a:spcPct val="90000"/>
              </a:lnSpc>
              <a:buFont typeface="Monotype Sorts" pitchFamily="2" charset="2"/>
              <a:buNone/>
            </a:pPr>
            <a:endParaRPr lang="ja-JP" altLang="en-US" dirty="0"/>
          </a:p>
          <a:p>
            <a:pPr algn="ctr" eaLnBrk="1" hangingPunct="1">
              <a:lnSpc>
                <a:spcPct val="90000"/>
              </a:lnSpc>
              <a:buFont typeface="Monotype Sorts" pitchFamily="2" charset="2"/>
              <a:buNone/>
            </a:pPr>
            <a:r>
              <a:rPr lang="ja-JP" altLang="en-US" sz="4400" dirty="0"/>
              <a:t>岩　室　紳　也</a:t>
            </a:r>
          </a:p>
          <a:p>
            <a:pPr algn="ctr" eaLnBrk="1" hangingPunct="1">
              <a:lnSpc>
                <a:spcPct val="90000"/>
              </a:lnSpc>
              <a:buFont typeface="Monotype Sorts" pitchFamily="2" charset="2"/>
              <a:buNone/>
            </a:pPr>
            <a:endParaRPr lang="ja-JP" altLang="en-US" sz="4400" dirty="0"/>
          </a:p>
        </p:txBody>
      </p:sp>
    </p:spTree>
    <p:extLst>
      <p:ext uri="{BB962C8B-B14F-4D97-AF65-F5344CB8AC3E}">
        <p14:creationId xmlns:p14="http://schemas.microsoft.com/office/powerpoint/2010/main" val="281102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1592298"/>
            <a:ext cx="10287000" cy="3673403"/>
          </a:xfrm>
        </p:spPr>
        <p:txBody>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臨床医の岩室紳也は</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公衆衛生マインドに学ぶ</a:t>
            </a:r>
            <a:endParaRPr lang="ja-JP" altLang="ja-JP" sz="2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267004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3133788"/>
            <a:ext cx="5365820" cy="3521043"/>
          </a:xfrm>
          <a:prstGeom prst="rect">
            <a:avLst/>
          </a:prstGeom>
        </p:spPr>
      </p:pic>
      <p:pic>
        <p:nvPicPr>
          <p:cNvPr id="8" name="図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75044" y="1188445"/>
            <a:ext cx="5411956" cy="3564426"/>
          </a:xfrm>
          <a:prstGeom prst="rect">
            <a:avLst/>
          </a:prstGeom>
        </p:spPr>
      </p:pic>
      <p:sp>
        <p:nvSpPr>
          <p:cNvPr id="2" name="タイトル 1"/>
          <p:cNvSpPr>
            <a:spLocks noGrp="1"/>
          </p:cNvSpPr>
          <p:nvPr>
            <p:ph type="title"/>
          </p:nvPr>
        </p:nvSpPr>
        <p:spPr>
          <a:xfrm>
            <a:off x="3024264" y="-8264"/>
            <a:ext cx="5595146" cy="754872"/>
          </a:xfrm>
        </p:spPr>
        <p:txBody>
          <a:bodyPr/>
          <a:lstStyle/>
          <a:p>
            <a:r>
              <a:rPr kumimoji="1" lang="ja-JP" altLang="en-US" dirty="0"/>
              <a:t>のコンドームの達人講座</a:t>
            </a:r>
          </a:p>
        </p:txBody>
      </p:sp>
      <p:sp>
        <p:nvSpPr>
          <p:cNvPr id="3" name="コンテンツ プレースホルダ 2"/>
          <p:cNvSpPr>
            <a:spLocks noGrp="1"/>
          </p:cNvSpPr>
          <p:nvPr>
            <p:ph idx="1"/>
          </p:nvPr>
        </p:nvSpPr>
        <p:spPr>
          <a:xfrm>
            <a:off x="1" y="1430870"/>
            <a:ext cx="4427015" cy="308628"/>
          </a:xfrm>
        </p:spPr>
        <p:txBody>
          <a:bodyPr/>
          <a:lstStyle/>
          <a:p>
            <a:r>
              <a:rPr lang="en-US" altLang="ja-JP" sz="1600" dirty="0">
                <a:latin typeface="+mj-ea"/>
                <a:ea typeface="+mj-ea"/>
                <a:hlinkClick r:id="rId5"/>
              </a:rPr>
              <a:t>http://www.youtube.com/watch?v=4ruLVp1ERE0</a:t>
            </a:r>
            <a:endParaRPr kumimoji="1" lang="ja-JP" altLang="en-US" sz="1600" dirty="0">
              <a:latin typeface="+mj-ea"/>
              <a:ea typeface="+mj-ea"/>
            </a:endParaRPr>
          </a:p>
        </p:txBody>
      </p:sp>
      <p:pic>
        <p:nvPicPr>
          <p:cNvPr id="9" name="Picture 2"/>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a:off x="1638655" y="-7648"/>
            <a:ext cx="1527764"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正方形/長方形 3"/>
          <p:cNvSpPr/>
          <p:nvPr/>
        </p:nvSpPr>
        <p:spPr>
          <a:xfrm>
            <a:off x="595619" y="1092316"/>
            <a:ext cx="4509122" cy="338554"/>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hlinkClick r:id="rId7"/>
              </a:rPr>
              <a:t>http://www.youtube.com/watch?v=mHHRgFfGnzA</a:t>
            </a:r>
            <a:endParaRPr kumimoji="1" lang="ja-JP" altLang="en-US" sz="1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6" name="テキスト ボックス 5"/>
          <p:cNvSpPr txBox="1"/>
          <p:nvPr/>
        </p:nvSpPr>
        <p:spPr>
          <a:xfrm>
            <a:off x="2412166" y="2300329"/>
            <a:ext cx="64633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旧</a:t>
            </a:r>
          </a:p>
        </p:txBody>
      </p:sp>
      <p:sp>
        <p:nvSpPr>
          <p:cNvPr id="12" name="テキスト ボックス 11"/>
          <p:cNvSpPr txBox="1"/>
          <p:nvPr/>
        </p:nvSpPr>
        <p:spPr>
          <a:xfrm>
            <a:off x="7260640" y="542114"/>
            <a:ext cx="64633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新</a:t>
            </a:r>
          </a:p>
        </p:txBody>
      </p:sp>
      <p:sp>
        <p:nvSpPr>
          <p:cNvPr id="13" name="テキスト ボックス 12"/>
          <p:cNvSpPr txBox="1"/>
          <p:nvPr/>
        </p:nvSpPr>
        <p:spPr>
          <a:xfrm>
            <a:off x="4627948" y="6380634"/>
            <a:ext cx="736099" cy="261610"/>
          </a:xfrm>
          <a:prstGeom prst="rect">
            <a:avLst/>
          </a:prstGeom>
          <a:solidFill>
            <a:schemeClr val="tx1"/>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FFFFFF">
                    <a:lumMod val="50000"/>
                  </a:srgbClr>
                </a:solidFill>
                <a:effectLst/>
                <a:uLnTx/>
                <a:uFillTx/>
                <a:latin typeface="ＭＳ Ｐゴシック"/>
                <a:ea typeface="ＭＳ Ｐゴシック"/>
                <a:cs typeface="+mn-cs"/>
              </a:rPr>
              <a:t>2,913,151</a:t>
            </a:r>
            <a:endParaRPr kumimoji="1" lang="ja-JP" altLang="en-US" sz="3200" b="1" i="0" u="none" strike="noStrike" kern="1200" cap="none" spc="0" normalizeH="0" baseline="0" noProof="0" dirty="0">
              <a:ln>
                <a:noFill/>
              </a:ln>
              <a:solidFill>
                <a:srgbClr val="FFFFFF">
                  <a:lumMod val="50000"/>
                </a:srgbClr>
              </a:solidFill>
              <a:effectLst/>
              <a:uLnTx/>
              <a:uFillTx/>
              <a:latin typeface="ＭＳ Ｐゴシック"/>
              <a:ea typeface="ＭＳ Ｐゴシック"/>
              <a:cs typeface="+mn-cs"/>
            </a:endParaRPr>
          </a:p>
        </p:txBody>
      </p:sp>
      <p:sp>
        <p:nvSpPr>
          <p:cNvPr id="5" name="角丸四角形吹き出し 4"/>
          <p:cNvSpPr/>
          <p:nvPr/>
        </p:nvSpPr>
        <p:spPr bwMode="auto">
          <a:xfrm>
            <a:off x="5708978" y="5287622"/>
            <a:ext cx="4578512" cy="1474966"/>
          </a:xfrm>
          <a:prstGeom prst="wedgeRoundRectCallout">
            <a:avLst>
              <a:gd name="adj1" fmla="val -58778"/>
              <a:gd name="adj2" fmla="val 35256"/>
              <a:gd name="adj3" fmla="val 16667"/>
            </a:avLst>
          </a:prstGeom>
          <a:solidFill>
            <a:schemeClr val="accent1"/>
          </a:solidFill>
          <a:ln w="9525" cap="flat" cmpd="sng" algn="ctr">
            <a:solidFill>
              <a:srgbClr val="FF7C8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6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p:txBody>
      </p:sp>
      <p:sp>
        <p:nvSpPr>
          <p:cNvPr id="10" name="角丸四角形吹き出し 9"/>
          <p:cNvSpPr/>
          <p:nvPr/>
        </p:nvSpPr>
        <p:spPr bwMode="auto">
          <a:xfrm>
            <a:off x="5708488" y="5287622"/>
            <a:ext cx="4578512" cy="1474966"/>
          </a:xfrm>
          <a:prstGeom prst="wedgeRoundRectCallout">
            <a:avLst>
              <a:gd name="adj1" fmla="val 42544"/>
              <a:gd name="adj2" fmla="val -85199"/>
              <a:gd name="adj3" fmla="val 16667"/>
            </a:avLst>
          </a:prstGeom>
          <a:solidFill>
            <a:schemeClr val="accent1"/>
          </a:solidFill>
          <a:ln w="9525" cap="flat" cmpd="sng" algn="ctr">
            <a:solidFill>
              <a:srgbClr val="FF7C8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charset="-128"/>
                <a:cs typeface="+mn-cs"/>
              </a:rPr>
              <a:t>再生回数（新旧合計）</a:t>
            </a:r>
            <a:endParaRPr kumimoji="1" lang="en-US" altLang="ja-JP"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6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672</a:t>
            </a:r>
            <a:r>
              <a:rPr kumimoji="1" lang="ja-JP" altLang="en-US" sz="6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万</a:t>
            </a:r>
            <a:r>
              <a:rPr kumimoji="1" lang="ja-JP" altLang="en-US" sz="6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charset="-128"/>
                <a:cs typeface="+mn-cs"/>
              </a:rPr>
              <a:t>回</a:t>
            </a:r>
          </a:p>
        </p:txBody>
      </p:sp>
      <p:sp>
        <p:nvSpPr>
          <p:cNvPr id="16" name="テキスト ボックス 15"/>
          <p:cNvSpPr txBox="1"/>
          <p:nvPr/>
        </p:nvSpPr>
        <p:spPr>
          <a:xfrm>
            <a:off x="9550903" y="4475634"/>
            <a:ext cx="736099" cy="261610"/>
          </a:xfrm>
          <a:prstGeom prst="rect">
            <a:avLst/>
          </a:prstGeom>
          <a:solidFill>
            <a:schemeClr val="tx1"/>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FFFFFF">
                    <a:lumMod val="50000"/>
                  </a:srgbClr>
                </a:solidFill>
                <a:effectLst/>
                <a:uLnTx/>
                <a:uFillTx/>
                <a:latin typeface="ＭＳ Ｐゴシック"/>
                <a:ea typeface="ＭＳ Ｐゴシック"/>
                <a:cs typeface="+mn-cs"/>
              </a:rPr>
              <a:t>3,794,976</a:t>
            </a:r>
            <a:endParaRPr kumimoji="1" lang="ja-JP" altLang="en-US" sz="3200" b="1" i="0" u="none" strike="noStrike" kern="1200" cap="none" spc="0" normalizeH="0" baseline="0" noProof="0" dirty="0">
              <a:ln>
                <a:noFill/>
              </a:ln>
              <a:solidFill>
                <a:srgbClr val="FFFFFF">
                  <a:lumMod val="50000"/>
                </a:srgbClr>
              </a:solidFill>
              <a:effectLst/>
              <a:uLnTx/>
              <a:uFillTx/>
              <a:latin typeface="ＭＳ Ｐゴシック"/>
              <a:ea typeface="ＭＳ Ｐゴシック"/>
              <a:cs typeface="+mn-cs"/>
            </a:endParaRPr>
          </a:p>
        </p:txBody>
      </p:sp>
      <p:pic>
        <p:nvPicPr>
          <p:cNvPr id="11" name="図 10">
            <a:extLst>
              <a:ext uri="{FF2B5EF4-FFF2-40B4-BE49-F238E27FC236}">
                <a16:creationId xmlns:a16="http://schemas.microsoft.com/office/drawing/2014/main" id="{427591AB-2F6A-411A-9FC9-2551439E6DB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07315" y="4508642"/>
            <a:ext cx="1633549" cy="228602"/>
          </a:xfrm>
          <a:prstGeom prst="rect">
            <a:avLst/>
          </a:prstGeom>
        </p:spPr>
      </p:pic>
      <p:pic>
        <p:nvPicPr>
          <p:cNvPr id="17" name="図 16">
            <a:extLst>
              <a:ext uri="{FF2B5EF4-FFF2-40B4-BE49-F238E27FC236}">
                <a16:creationId xmlns:a16="http://schemas.microsoft.com/office/drawing/2014/main" id="{45EBFD2F-D390-6CAD-E094-96238E2FF85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458396" y="6368047"/>
            <a:ext cx="1809763" cy="257177"/>
          </a:xfrm>
          <a:prstGeom prst="rect">
            <a:avLst/>
          </a:prstGeom>
        </p:spPr>
      </p:pic>
    </p:spTree>
    <p:extLst>
      <p:ext uri="{BB962C8B-B14F-4D97-AF65-F5344CB8AC3E}">
        <p14:creationId xmlns:p14="http://schemas.microsoft.com/office/powerpoint/2010/main" val="263332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bg/>
                                          </p:spTgt>
                                        </p:tgtEl>
                                        <p:attrNameLst>
                                          <p:attrName>style.visibility</p:attrName>
                                        </p:attrNameLst>
                                      </p:cBhvr>
                                      <p:to>
                                        <p:strVal val="visible"/>
                                      </p:to>
                                    </p:set>
                                    <p:animEffect transition="in" filter="fade">
                                      <p:cBhvr>
                                        <p:cTn id="10" dur="1500"/>
                                        <p:tgtEl>
                                          <p:spTgt spid="10">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1500"/>
                                        <p:tgtEl>
                                          <p:spTgt spid="10">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1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10"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Text Box 2"/>
          <p:cNvSpPr txBox="1">
            <a:spLocks noChangeArrowheads="1"/>
          </p:cNvSpPr>
          <p:nvPr/>
        </p:nvSpPr>
        <p:spPr bwMode="auto">
          <a:xfrm rot="10800000" flipV="1">
            <a:off x="484187" y="1736511"/>
            <a:ext cx="9305925" cy="3154710"/>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99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144/151</a:t>
            </a:r>
            <a:endParaRPr kumimoji="1" lang="ja-JP" altLang="en-US" sz="199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572968">
            <a:off x="4709585" y="4617"/>
            <a:ext cx="1372325" cy="6858000"/>
          </a:xfrm>
          <a:prstGeom prst="rect">
            <a:avLst/>
          </a:prstGeom>
        </p:spPr>
      </p:pic>
    </p:spTree>
    <p:extLst>
      <p:ext uri="{BB962C8B-B14F-4D97-AF65-F5344CB8AC3E}">
        <p14:creationId xmlns:p14="http://schemas.microsoft.com/office/powerpoint/2010/main" val="328973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31303E-6 -1.85185E-6 L -0.29391 -0.28796 " pathEditMode="relative" rAng="0" ptsTypes="AA">
                                      <p:cBhvr>
                                        <p:cTn id="6" dur="2000" fill="hold"/>
                                        <p:tgtEl>
                                          <p:spTgt spid="937986"/>
                                        </p:tgtEl>
                                        <p:attrNameLst>
                                          <p:attrName>ppt_x</p:attrName>
                                          <p:attrName>ppt_y</p:attrName>
                                        </p:attrNameLst>
                                      </p:cBhvr>
                                      <p:rCtr x="-14695" y="-14398"/>
                                    </p:animMotion>
                                  </p:childTnLst>
                                </p:cTn>
                              </p:par>
                              <p:par>
                                <p:cTn id="7" presetID="6" presetClass="emph" presetSubtype="0" fill="hold" grpId="1" nodeType="withEffect">
                                  <p:stCondLst>
                                    <p:cond delay="0"/>
                                  </p:stCondLst>
                                  <p:childTnLst>
                                    <p:animScale>
                                      <p:cBhvr>
                                        <p:cTn id="8" dur="2000" fill="hold"/>
                                        <p:tgtEl>
                                          <p:spTgt spid="937986"/>
                                        </p:tgtEl>
                                      </p:cBhvr>
                                      <p:by x="50000" y="50000"/>
                                    </p:animScale>
                                  </p:childTnLst>
                                </p:cTn>
                              </p:par>
                              <p:par>
                                <p:cTn id="9" presetID="3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fltVal val="0"/>
                                          </p:val>
                                        </p:tav>
                                        <p:tav tm="100000">
                                          <p:val>
                                            <p:strVal val="#ppt_w"/>
                                          </p:val>
                                        </p:tav>
                                      </p:tavLst>
                                    </p:anim>
                                    <p:anim calcmode="lin" valueType="num">
                                      <p:cBhvr>
                                        <p:cTn id="12" dur="2000" fill="hold"/>
                                        <p:tgtEl>
                                          <p:spTgt spid="3"/>
                                        </p:tgtEl>
                                        <p:attrNameLst>
                                          <p:attrName>ppt_h</p:attrName>
                                        </p:attrNameLst>
                                      </p:cBhvr>
                                      <p:tavLst>
                                        <p:tav tm="0">
                                          <p:val>
                                            <p:fltVal val="0"/>
                                          </p:val>
                                        </p:tav>
                                        <p:tav tm="100000">
                                          <p:val>
                                            <p:strVal val="#ppt_h"/>
                                          </p:val>
                                        </p:tav>
                                      </p:tavLst>
                                    </p:anim>
                                    <p:anim calcmode="lin" valueType="num">
                                      <p:cBhvr>
                                        <p:cTn id="13" dur="2000" fill="hold"/>
                                        <p:tgtEl>
                                          <p:spTgt spid="3"/>
                                        </p:tgtEl>
                                        <p:attrNameLst>
                                          <p:attrName>style.rotation</p:attrName>
                                        </p:attrNameLst>
                                      </p:cBhvr>
                                      <p:tavLst>
                                        <p:tav tm="0">
                                          <p:val>
                                            <p:fltVal val="90"/>
                                          </p:val>
                                        </p:tav>
                                        <p:tav tm="100000">
                                          <p:val>
                                            <p:fltVal val="0"/>
                                          </p:val>
                                        </p:tav>
                                      </p:tavLst>
                                    </p:anim>
                                    <p:animEffect transition="in" filter="fade">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7986" grpId="0"/>
      <p:bldP spid="93798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370" name="Text Box 2"/>
          <p:cNvSpPr txBox="1">
            <a:spLocks noChangeArrowheads="1"/>
          </p:cNvSpPr>
          <p:nvPr/>
        </p:nvSpPr>
        <p:spPr bwMode="auto">
          <a:xfrm rot="10800000" flipV="1">
            <a:off x="0" y="739350"/>
            <a:ext cx="10287000" cy="3724096"/>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ＨＩＶ</a:t>
            </a:r>
            <a:r>
              <a:rPr kumimoji="1" lang="en-US" altLang="ja-JP"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ja-JP" altLang="en-US"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エイズ予防は</a:t>
            </a:r>
            <a:endParaRPr kumimoji="1" lang="en-US" altLang="ja-JP"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ノーセックスかコンドーム</a:t>
            </a:r>
            <a:endParaRPr kumimoji="1" lang="en-US" altLang="ja-JP"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と</a:t>
            </a:r>
            <a:r>
              <a:rPr kumimoji="1" lang="ja-JP" altLang="en-US" sz="4400" b="0" i="0" u="none" strike="noStrike" kern="1200" cap="none" spc="0" normalizeH="0" baseline="0" noProof="0" dirty="0">
                <a:ln>
                  <a:noFill/>
                </a:ln>
                <a:solidFill>
                  <a:srgbClr val="FFB3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正解</a:t>
            </a: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を押し付ける医者　　　</a:t>
            </a:r>
            <a:endParaRPr kumimoji="1" lang="en-US" altLang="ja-JP"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3" name="Picture 3" descr="ホンジャマカ">
            <a:extLst>
              <a:ext uri="{FF2B5EF4-FFF2-40B4-BE49-F238E27FC236}">
                <a16:creationId xmlns:a16="http://schemas.microsoft.com/office/drawing/2014/main" id="{4972A75D-02D2-4445-9A6B-6D622AE3F091}"/>
              </a:ext>
            </a:extLst>
          </p:cNvPr>
          <p:cNvPicPr>
            <a:picLocks noGrp="1" noChangeAspect="1" noChangeArrowheads="1"/>
          </p:cNvPicPr>
          <p:nvPr>
            <p:ph idx="1"/>
          </p:nvPr>
        </p:nvPicPr>
        <p:blipFill rotWithShape="1">
          <a:blip r:embed="rId2" cstate="print">
            <a:extLst>
              <a:ext uri="{28A0092B-C50C-407E-A947-70E740481C1C}">
                <a14:useLocalDpi xmlns:a14="http://schemas.microsoft.com/office/drawing/2010/main"/>
              </a:ext>
            </a:extLst>
          </a:blip>
          <a:srcRect/>
          <a:stretch/>
        </p:blipFill>
        <p:spPr>
          <a:xfrm>
            <a:off x="7406221" y="3388313"/>
            <a:ext cx="1182847" cy="1342239"/>
          </a:xfrm>
          <a:prstGeom prst="ellipse">
            <a:avLst/>
          </a:prstGeom>
          <a:ln>
            <a:noFill/>
          </a:ln>
          <a:effectLst>
            <a:softEdge rad="112500"/>
          </a:effectLst>
        </p:spPr>
      </p:pic>
      <p:sp>
        <p:nvSpPr>
          <p:cNvPr id="2" name="テキスト ボックス 1">
            <a:extLst>
              <a:ext uri="{FF2B5EF4-FFF2-40B4-BE49-F238E27FC236}">
                <a16:creationId xmlns:a16="http://schemas.microsoft.com/office/drawing/2014/main" id="{75833F10-F2F2-4339-A9F4-A289C84B1578}"/>
              </a:ext>
            </a:extLst>
          </p:cNvPr>
          <p:cNvSpPr txBox="1"/>
          <p:nvPr/>
        </p:nvSpPr>
        <p:spPr>
          <a:xfrm>
            <a:off x="492227" y="5290049"/>
            <a:ext cx="9302547"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この言葉で、</a:t>
            </a:r>
            <a:r>
              <a:rPr kumimoji="1" lang="ja-JP" altLang="en-US" sz="4400" b="0" i="0" u="none" strike="noStrike" kern="1200" cap="none" spc="0" normalizeH="0" baseline="0" noProof="0" dirty="0">
                <a:ln>
                  <a:noFill/>
                </a:ln>
                <a:solidFill>
                  <a:srgbClr val="FFB3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正解</a:t>
            </a:r>
            <a:r>
              <a:rPr kumimoji="1" lang="ja-JP" altLang="en-US" sz="4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で傷つく</a:t>
            </a:r>
            <a:r>
              <a:rPr kumimoji="1" lang="ja-JP" altLang="en-US" sz="4400" b="0" i="0" u="none" strike="noStrike" kern="1200" cap="none" spc="0" normalizeH="0" baseline="0" noProof="0" dirty="0">
                <a:ln>
                  <a:noFill/>
                </a:ln>
                <a:solidFill>
                  <a:srgbClr val="FFB3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人</a:t>
            </a:r>
            <a:r>
              <a:rPr kumimoji="1" lang="ja-JP" altLang="en-US" sz="48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は誰？</a:t>
            </a:r>
          </a:p>
        </p:txBody>
      </p:sp>
    </p:spTree>
    <p:extLst>
      <p:ext uri="{BB962C8B-B14F-4D97-AF65-F5344CB8AC3E}">
        <p14:creationId xmlns:p14="http://schemas.microsoft.com/office/powerpoint/2010/main" val="222418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10370">
                                            <p:txEl>
                                              <p:pRg st="0" end="0"/>
                                            </p:txEl>
                                          </p:spTgt>
                                        </p:tgtEl>
                                        <p:attrNameLst>
                                          <p:attrName>style.visibility</p:attrName>
                                        </p:attrNameLst>
                                      </p:cBhvr>
                                      <p:to>
                                        <p:strVal val="visible"/>
                                      </p:to>
                                    </p:set>
                                    <p:animEffect transition="in" filter="fade">
                                      <p:cBhvr>
                                        <p:cTn id="7" dur="1500"/>
                                        <p:tgtEl>
                                          <p:spTgt spid="1210370">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210370">
                                            <p:txEl>
                                              <p:pRg st="2" end="2"/>
                                            </p:txEl>
                                          </p:spTgt>
                                        </p:tgtEl>
                                        <p:attrNameLst>
                                          <p:attrName>style.visibility</p:attrName>
                                        </p:attrNameLst>
                                      </p:cBhvr>
                                      <p:to>
                                        <p:strVal val="visible"/>
                                      </p:to>
                                    </p:set>
                                    <p:animEffect transition="in" filter="fade">
                                      <p:cBhvr>
                                        <p:cTn id="11" dur="1500"/>
                                        <p:tgtEl>
                                          <p:spTgt spid="1210370">
                                            <p:txEl>
                                              <p:pRg st="2" end="2"/>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210370">
                                            <p:txEl>
                                              <p:pRg st="4" end="4"/>
                                            </p:txEl>
                                          </p:spTgt>
                                        </p:tgtEl>
                                        <p:attrNameLst>
                                          <p:attrName>style.visibility</p:attrName>
                                        </p:attrNameLst>
                                      </p:cBhvr>
                                      <p:to>
                                        <p:strVal val="visible"/>
                                      </p:to>
                                    </p:set>
                                    <p:animEffect transition="in" filter="fade">
                                      <p:cBhvr>
                                        <p:cTn id="15" dur="1500"/>
                                        <p:tgtEl>
                                          <p:spTgt spid="1210370">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500"/>
                                        <p:tgtEl>
                                          <p:spTgt spid="3"/>
                                        </p:tgtEl>
                                      </p:cBhvr>
                                    </p:animEffect>
                                  </p:childTnLst>
                                </p:cTn>
                              </p:par>
                            </p:childTnLst>
                          </p:cTn>
                        </p:par>
                        <p:par>
                          <p:cTn id="19" fill="hold">
                            <p:stCondLst>
                              <p:cond delay="4500"/>
                            </p:stCondLst>
                            <p:childTnLst>
                              <p:par>
                                <p:cTn id="20" presetID="53" presetClass="entr" presetSubtype="16" fill="hold" grpId="0"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 calcmode="lin" valueType="num">
                                      <p:cBhvr>
                                        <p:cTn id="22" dur="1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3" dur="1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4" dur="1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0" grpId="0" uiExpand="1" build="p"/>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tx1">
                <a:lumMod val="50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0" y="2698543"/>
            <a:ext cx="10287000" cy="1460913"/>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正解依存症にご注意を！</a:t>
            </a:r>
          </a:p>
        </p:txBody>
      </p:sp>
    </p:spTree>
    <p:extLst>
      <p:ext uri="{BB962C8B-B14F-4D97-AF65-F5344CB8AC3E}">
        <p14:creationId xmlns:p14="http://schemas.microsoft.com/office/powerpoint/2010/main" val="1859545827"/>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1500">
        <p:fade/>
      </p:transition>
    </mc:Choice>
    <mc:Fallback xmlns="">
      <p:transition spd="med" advTm="15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877620-AE2F-4FD3-82A7-52D872EF4A4F}"/>
              </a:ext>
            </a:extLst>
          </p:cNvPr>
          <p:cNvSpPr>
            <a:spLocks noGrp="1"/>
          </p:cNvSpPr>
          <p:nvPr>
            <p:ph type="title"/>
          </p:nvPr>
        </p:nvSpPr>
        <p:spPr>
          <a:xfrm>
            <a:off x="214313" y="196850"/>
            <a:ext cx="9815512" cy="884604"/>
          </a:xfrm>
        </p:spPr>
        <p:txBody>
          <a:bodyPr/>
          <a:lstStyle/>
          <a:p>
            <a:r>
              <a:rPr kumimoji="1" lang="ja-JP" altLang="en-US" dirty="0"/>
              <a:t>「正解依存症」とは？</a:t>
            </a:r>
          </a:p>
        </p:txBody>
      </p:sp>
      <p:sp>
        <p:nvSpPr>
          <p:cNvPr id="3" name="コンテンツ プレースホルダー 2">
            <a:extLst>
              <a:ext uri="{FF2B5EF4-FFF2-40B4-BE49-F238E27FC236}">
                <a16:creationId xmlns:a16="http://schemas.microsoft.com/office/drawing/2014/main" id="{2C375EBD-4451-459D-B41D-84B0AB24A423}"/>
              </a:ext>
            </a:extLst>
          </p:cNvPr>
          <p:cNvSpPr>
            <a:spLocks noGrp="1"/>
          </p:cNvSpPr>
          <p:nvPr>
            <p:ph idx="1"/>
          </p:nvPr>
        </p:nvSpPr>
        <p:spPr>
          <a:xfrm>
            <a:off x="236538" y="1339850"/>
            <a:ext cx="9823450" cy="4894695"/>
          </a:xfrm>
        </p:spPr>
        <p:txBody>
          <a:bodyPr/>
          <a:lstStyle/>
          <a:p>
            <a:pPr marL="0" indent="0" algn="ctr">
              <a:lnSpc>
                <a:spcPct val="200000"/>
              </a:lnSpc>
            </a:pPr>
            <a:r>
              <a:rPr lang="ja-JP" altLang="en-US" dirty="0"/>
              <a:t>自分なりの「正解」を見つけると、</a:t>
            </a:r>
            <a:endParaRPr lang="en-US" altLang="ja-JP" dirty="0"/>
          </a:p>
          <a:p>
            <a:pPr marL="0" indent="0" algn="ctr">
              <a:lnSpc>
                <a:spcPct val="200000"/>
              </a:lnSpc>
            </a:pPr>
            <a:r>
              <a:rPr lang="ja-JP" altLang="en-US" dirty="0"/>
              <a:t>その「正解」を疑うことができないだけではなく、</a:t>
            </a:r>
            <a:endParaRPr lang="en-US" altLang="ja-JP" dirty="0"/>
          </a:p>
          <a:p>
            <a:pPr marL="0" indent="0" algn="ctr">
              <a:lnSpc>
                <a:spcPct val="200000"/>
              </a:lnSpc>
            </a:pPr>
            <a:r>
              <a:rPr lang="ja-JP" altLang="en-US" dirty="0"/>
              <a:t>その「正解」を他の人にも押し付ける、</a:t>
            </a:r>
            <a:endParaRPr lang="en-US" altLang="ja-JP" dirty="0"/>
          </a:p>
          <a:p>
            <a:pPr marL="0" indent="0" algn="ctr">
              <a:lnSpc>
                <a:spcPct val="200000"/>
              </a:lnSpc>
            </a:pPr>
            <a:r>
              <a:rPr kumimoji="1" lang="ja-JP" altLang="en-US" dirty="0"/>
              <a:t>自分なりの「正解」以外</a:t>
            </a:r>
            <a:r>
              <a:rPr lang="ja-JP" altLang="en-US" dirty="0"/>
              <a:t>は受け付けられない、</a:t>
            </a:r>
            <a:endParaRPr lang="en-US" altLang="ja-JP" dirty="0"/>
          </a:p>
          <a:p>
            <a:pPr marL="0" indent="0" algn="ctr">
              <a:lnSpc>
                <a:spcPct val="200000"/>
              </a:lnSpc>
            </a:pPr>
            <a:r>
              <a:rPr lang="ja-JP" altLang="en-US" dirty="0"/>
              <a:t>考えられない</a:t>
            </a:r>
            <a:r>
              <a:rPr lang="ja-JP" altLang="en-US" dirty="0">
                <a:solidFill>
                  <a:srgbClr val="FFCCFF"/>
                </a:solidFill>
              </a:rPr>
              <a:t>病んだ状態</a:t>
            </a:r>
            <a:r>
              <a:rPr lang="ja-JP" altLang="en-US" dirty="0"/>
              <a:t>。</a:t>
            </a:r>
            <a:endParaRPr kumimoji="1" lang="ja-JP" altLang="en-US" dirty="0"/>
          </a:p>
        </p:txBody>
      </p:sp>
    </p:spTree>
    <p:extLst>
      <p:ext uri="{BB962C8B-B14F-4D97-AF65-F5344CB8AC3E}">
        <p14:creationId xmlns:p14="http://schemas.microsoft.com/office/powerpoint/2010/main" val="162023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24F7DB2-1755-2906-87F5-2DC98AE8F101}"/>
              </a:ext>
            </a:extLst>
          </p:cNvPr>
          <p:cNvSpPr txBox="1"/>
          <p:nvPr/>
        </p:nvSpPr>
        <p:spPr>
          <a:xfrm>
            <a:off x="434518" y="700464"/>
            <a:ext cx="9417963" cy="5457071"/>
          </a:xfrm>
          <a:prstGeom prst="rect">
            <a:avLst/>
          </a:prstGeom>
          <a:noFill/>
        </p:spPr>
        <p:txBody>
          <a:bodyPr wrap="none" rtlCol="0">
            <a:spAutoFit/>
          </a:bodyPr>
          <a:lstStyle/>
          <a:p>
            <a:pPr>
              <a:lnSpc>
                <a:spcPct val="150000"/>
              </a:lnSpc>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医療で大切なことは</a:t>
            </a:r>
            <a:endParaRPr kumimoji="1" lang="en-US" altLang="ja-JP"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a:lnSpc>
                <a:spcPct val="150000"/>
              </a:lnSpc>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データについて</a:t>
            </a:r>
            <a:endParaRPr kumimoji="1" lang="en-US" altLang="ja-JP"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a:lnSpc>
                <a:spcPct val="150000"/>
              </a:lnSpc>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「？？？」を</a:t>
            </a:r>
            <a:endParaRPr lang="en-US" altLang="ja-JP" sz="6000" kern="100" dirty="0">
              <a:solidFill>
                <a:srgbClr val="FF0000"/>
              </a:solidFill>
              <a:latin typeface="Century"/>
              <a:ea typeface="HG創英角ﾎﾟｯﾌﾟ体"/>
              <a:cs typeface="Times New Roman"/>
            </a:endParaRPr>
          </a:p>
          <a:p>
            <a:pPr>
              <a:lnSpc>
                <a:spcPct val="150000"/>
              </a:lnSpc>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持ち続け、悩み続けること</a:t>
            </a:r>
            <a:endParaRPr kumimoji="1" lang="ja-JP" altLang="en-US" sz="2800" dirty="0"/>
          </a:p>
        </p:txBody>
      </p:sp>
    </p:spTree>
    <p:extLst>
      <p:ext uri="{BB962C8B-B14F-4D97-AF65-F5344CB8AC3E}">
        <p14:creationId xmlns:p14="http://schemas.microsoft.com/office/powerpoint/2010/main" val="215304367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500"/>
                                        <p:tgtEl>
                                          <p:spTgt spid="3">
                                            <p:txEl>
                                              <p:pRg st="2" end="2"/>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69EF2-094B-9A1F-3D05-965749A83B4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C123949D-DC27-76C8-0062-0E18A195E8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53846"/>
            <a:ext cx="10287000" cy="6004154"/>
          </a:xfrm>
          <a:prstGeom prst="rect">
            <a:avLst/>
          </a:prstGeom>
        </p:spPr>
      </p:pic>
      <p:sp>
        <p:nvSpPr>
          <p:cNvPr id="21" name="Text Box 7">
            <a:extLst>
              <a:ext uri="{FF2B5EF4-FFF2-40B4-BE49-F238E27FC236}">
                <a16:creationId xmlns:a16="http://schemas.microsoft.com/office/drawing/2014/main" id="{8186C0A2-88CA-451B-B500-B36E3E072579}"/>
              </a:ext>
            </a:extLst>
          </p:cNvPr>
          <p:cNvSpPr txBox="1">
            <a:spLocks noChangeArrowheads="1"/>
          </p:cNvSpPr>
          <p:nvPr/>
        </p:nvSpPr>
        <p:spPr bwMode="auto">
          <a:xfrm>
            <a:off x="32658" y="0"/>
            <a:ext cx="10210800" cy="707886"/>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FF00"/>
                </a:solidFill>
                <a:effectLst/>
                <a:uLnTx/>
                <a:uFillTx/>
                <a:latin typeface="Times New Roman" pitchFamily="18" charset="0"/>
                <a:ea typeface="ＭＳ Ｐゴシック" pitchFamily="50" charset="-128"/>
                <a:cs typeface="+mn-cs"/>
              </a:rPr>
              <a:t>自殺者数の推移</a:t>
            </a:r>
          </a:p>
        </p:txBody>
      </p:sp>
      <p:sp>
        <p:nvSpPr>
          <p:cNvPr id="10" name="テキスト ボックス 9">
            <a:extLst>
              <a:ext uri="{FF2B5EF4-FFF2-40B4-BE49-F238E27FC236}">
                <a16:creationId xmlns:a16="http://schemas.microsoft.com/office/drawing/2014/main" id="{E490588B-C16C-84C7-B04F-FC833771E1DC}"/>
              </a:ext>
            </a:extLst>
          </p:cNvPr>
          <p:cNvSpPr txBox="1"/>
          <p:nvPr/>
        </p:nvSpPr>
        <p:spPr>
          <a:xfrm>
            <a:off x="6625319" y="6611779"/>
            <a:ext cx="3661681"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https://www.npa.go.jp/publications/statistics/safetylife/jisatsu.html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テキスト ボックス 1">
            <a:extLst>
              <a:ext uri="{FF2B5EF4-FFF2-40B4-BE49-F238E27FC236}">
                <a16:creationId xmlns:a16="http://schemas.microsoft.com/office/drawing/2014/main" id="{D7342ECC-4607-BFD4-8EF5-3483F280CAAD}"/>
              </a:ext>
            </a:extLst>
          </p:cNvPr>
          <p:cNvSpPr txBox="1"/>
          <p:nvPr/>
        </p:nvSpPr>
        <p:spPr>
          <a:xfrm>
            <a:off x="2773658" y="5214539"/>
            <a:ext cx="598272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男と女のどちらが自殺が多いと思いますか？</a:t>
            </a:r>
          </a:p>
        </p:txBody>
      </p:sp>
    </p:spTree>
    <p:extLst>
      <p:ext uri="{BB962C8B-B14F-4D97-AF65-F5344CB8AC3E}">
        <p14:creationId xmlns:p14="http://schemas.microsoft.com/office/powerpoint/2010/main" val="204668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0C484F7-D398-3000-0755-317CF0E2B5C0}"/>
              </a:ext>
            </a:extLst>
          </p:cNvPr>
          <p:cNvSpPr txBox="1"/>
          <p:nvPr/>
        </p:nvSpPr>
        <p:spPr>
          <a:xfrm>
            <a:off x="434518" y="2656994"/>
            <a:ext cx="9417963" cy="1544012"/>
          </a:xfrm>
          <a:prstGeom prst="rect">
            <a:avLst/>
          </a:prstGeom>
          <a:noFill/>
        </p:spPr>
        <p:txBody>
          <a:bodyPr wrap="none" rtlCol="0">
            <a:spAutoFit/>
          </a:bodyPr>
          <a:lstStyle/>
          <a:p>
            <a:pPr lvl="0">
              <a:lnSpc>
                <a:spcPct val="150000"/>
              </a:lnSpc>
              <a:defRPr/>
            </a:pPr>
            <a:r>
              <a:rPr lang="ja-JP" altLang="en-US" sz="7200" kern="100" dirty="0">
                <a:solidFill>
                  <a:srgbClr val="FF0000"/>
                </a:solidFill>
                <a:latin typeface="Century"/>
                <a:ea typeface="HG創英角ﾎﾟｯﾌﾟ体"/>
                <a:cs typeface="Times New Roman"/>
              </a:rPr>
              <a:t>正解依存症の自殺対策</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3195672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BCEB51B-A0FD-E2D9-7D27-034D7C0177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23197"/>
            <a:ext cx="10287000" cy="4411605"/>
          </a:xfrm>
          <a:prstGeom prst="rect">
            <a:avLst/>
          </a:prstGeom>
        </p:spPr>
      </p:pic>
      <p:pic>
        <p:nvPicPr>
          <p:cNvPr id="7" name="図 6">
            <a:extLst>
              <a:ext uri="{FF2B5EF4-FFF2-40B4-BE49-F238E27FC236}">
                <a16:creationId xmlns:a16="http://schemas.microsoft.com/office/drawing/2014/main" id="{7BDDA79E-19D0-9301-2A78-D97C3BD57EEC}"/>
              </a:ext>
            </a:extLst>
          </p:cNvPr>
          <p:cNvPicPr>
            <a:picLocks noChangeAspect="1"/>
          </p:cNvPicPr>
          <p:nvPr/>
        </p:nvPicPr>
        <p:blipFill>
          <a:blip r:embed="rId3"/>
          <a:stretch>
            <a:fillRect/>
          </a:stretch>
        </p:blipFill>
        <p:spPr>
          <a:xfrm>
            <a:off x="88087" y="246914"/>
            <a:ext cx="1895740" cy="790685"/>
          </a:xfrm>
          <a:prstGeom prst="rect">
            <a:avLst/>
          </a:prstGeom>
        </p:spPr>
      </p:pic>
      <p:sp>
        <p:nvSpPr>
          <p:cNvPr id="2" name="正方形/長方形 1">
            <a:extLst>
              <a:ext uri="{FF2B5EF4-FFF2-40B4-BE49-F238E27FC236}">
                <a16:creationId xmlns:a16="http://schemas.microsoft.com/office/drawing/2014/main" id="{C24A67A4-1FA1-4C9C-9198-16888FC3AE2B}"/>
              </a:ext>
            </a:extLst>
          </p:cNvPr>
          <p:cNvSpPr/>
          <p:nvPr/>
        </p:nvSpPr>
        <p:spPr bwMode="auto">
          <a:xfrm>
            <a:off x="149981" y="2090057"/>
            <a:ext cx="9831009" cy="429139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latin typeface="Times New Roman" pitchFamily="18" charset="0"/>
              <a:ea typeface="ＭＳ Ｐゴシック" pitchFamily="50" charset="-128"/>
            </a:endParaRPr>
          </a:p>
        </p:txBody>
      </p:sp>
    </p:spTree>
    <p:extLst>
      <p:ext uri="{BB962C8B-B14F-4D97-AF65-F5344CB8AC3E}">
        <p14:creationId xmlns:p14="http://schemas.microsoft.com/office/powerpoint/2010/main" val="378016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F0"/>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654DC9F-19EE-E277-994C-1917FE38BF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1850" y="0"/>
            <a:ext cx="8163299" cy="6858000"/>
          </a:xfrm>
          <a:prstGeom prst="rect">
            <a:avLst/>
          </a:prstGeom>
        </p:spPr>
      </p:pic>
    </p:spTree>
    <p:extLst>
      <p:ext uri="{BB962C8B-B14F-4D97-AF65-F5344CB8AC3E}">
        <p14:creationId xmlns:p14="http://schemas.microsoft.com/office/powerpoint/2010/main" val="241968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2873" y="911225"/>
            <a:ext cx="5189736" cy="1143000"/>
          </a:xfrm>
        </p:spPr>
        <p:txBody>
          <a:bodyPr/>
          <a:lstStyle/>
          <a:p>
            <a:r>
              <a:rPr lang="ja-JP" altLang="en-US" dirty="0"/>
              <a:t>うつ病のサイン？？？</a:t>
            </a:r>
            <a:endParaRPr kumimoji="1" lang="ja-JP" altLang="en-US" dirty="0"/>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04049" y="0"/>
            <a:ext cx="4882951" cy="6858000"/>
          </a:xfrm>
          <a:prstGeom prst="rect">
            <a:avLst/>
          </a:prstGeom>
        </p:spPr>
      </p:pic>
      <p:sp>
        <p:nvSpPr>
          <p:cNvPr id="5" name="コンテンツ プレースホルダー 4"/>
          <p:cNvSpPr>
            <a:spLocks noGrp="1"/>
          </p:cNvSpPr>
          <p:nvPr>
            <p:ph idx="1"/>
          </p:nvPr>
        </p:nvSpPr>
        <p:spPr>
          <a:xfrm>
            <a:off x="0" y="2857499"/>
            <a:ext cx="5600700" cy="3706813"/>
          </a:xfrm>
        </p:spPr>
        <p:txBody>
          <a:bodyPr/>
          <a:lstStyle/>
          <a:p>
            <a:pPr algn="ctr"/>
            <a:r>
              <a:rPr kumimoji="1" lang="ja-JP" altLang="en-US" dirty="0"/>
              <a:t>見逃すと・・・・・</a:t>
            </a:r>
            <a:endParaRPr kumimoji="1" lang="en-US" altLang="ja-JP" dirty="0"/>
          </a:p>
          <a:p>
            <a:pPr algn="ctr"/>
            <a:endParaRPr lang="en-US" altLang="ja-JP" dirty="0"/>
          </a:p>
          <a:p>
            <a:pPr algn="ctr"/>
            <a:r>
              <a:rPr kumimoji="1" lang="ja-JP" altLang="en-US" dirty="0"/>
              <a:t>周囲の人が注意を怠ると・・・・・</a:t>
            </a:r>
          </a:p>
        </p:txBody>
      </p:sp>
      <p:sp>
        <p:nvSpPr>
          <p:cNvPr id="4" name="テキスト ボックス 3">
            <a:extLst>
              <a:ext uri="{FF2B5EF4-FFF2-40B4-BE49-F238E27FC236}">
                <a16:creationId xmlns:a16="http://schemas.microsoft.com/office/drawing/2014/main" id="{8F19BE63-F359-1FA4-8A6B-5FB88C84E5D0}"/>
              </a:ext>
            </a:extLst>
          </p:cNvPr>
          <p:cNvSpPr txBox="1"/>
          <p:nvPr/>
        </p:nvSpPr>
        <p:spPr>
          <a:xfrm>
            <a:off x="1060956" y="5515429"/>
            <a:ext cx="3185487" cy="646331"/>
          </a:xfrm>
          <a:prstGeom prst="rect">
            <a:avLst/>
          </a:prstGeom>
          <a:noFill/>
        </p:spPr>
        <p:txBody>
          <a:bodyPr wrap="none" rtlCol="0">
            <a:spAutoFit/>
          </a:bodyPr>
          <a:lstStyle/>
          <a:p>
            <a:r>
              <a:rPr kumimoji="1" lang="en-US" altLang="ja-JP" dirty="0">
                <a:latin typeface="+mj-ea"/>
                <a:ea typeface="+mj-ea"/>
              </a:rPr>
              <a:t>2008</a:t>
            </a:r>
            <a:r>
              <a:rPr kumimoji="1" lang="ja-JP" altLang="en-US" dirty="0">
                <a:latin typeface="+mj-ea"/>
                <a:ea typeface="+mj-ea"/>
              </a:rPr>
              <a:t>年</a:t>
            </a:r>
            <a:r>
              <a:rPr kumimoji="1" lang="en-US" altLang="ja-JP" dirty="0">
                <a:latin typeface="+mj-ea"/>
                <a:ea typeface="+mj-ea"/>
              </a:rPr>
              <a:t>2</a:t>
            </a:r>
            <a:r>
              <a:rPr kumimoji="1" lang="ja-JP" altLang="en-US" dirty="0">
                <a:latin typeface="+mj-ea"/>
                <a:ea typeface="+mj-ea"/>
              </a:rPr>
              <a:t>月発売</a:t>
            </a:r>
          </a:p>
        </p:txBody>
      </p:sp>
    </p:spTree>
    <p:extLst>
      <p:ext uri="{BB962C8B-B14F-4D97-AF65-F5344CB8AC3E}">
        <p14:creationId xmlns:p14="http://schemas.microsoft.com/office/powerpoint/2010/main" val="215646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395" y="1000138"/>
            <a:ext cx="10345809" cy="5877053"/>
          </a:xfrm>
          <a:prstGeom prst="rect">
            <a:avLst/>
          </a:prstGeom>
        </p:spPr>
      </p:pic>
      <p:sp>
        <p:nvSpPr>
          <p:cNvPr id="6" name="正方形/長方形 5"/>
          <p:cNvSpPr/>
          <p:nvPr/>
        </p:nvSpPr>
        <p:spPr>
          <a:xfrm>
            <a:off x="4307504" y="6608617"/>
            <a:ext cx="5979495" cy="261610"/>
          </a:xfrm>
          <a:prstGeom prst="rect">
            <a:avLst/>
          </a:prstGeom>
        </p:spPr>
        <p:txBody>
          <a:bodyPr wrap="square">
            <a:spAutoFit/>
          </a:bodyPr>
          <a:lstStyle/>
          <a:p>
            <a:pPr algn="r"/>
            <a:r>
              <a:rPr lang="ja-JP" altLang="ja-JP" sz="1100" dirty="0">
                <a:solidFill>
                  <a:srgbClr val="FFFFFF"/>
                </a:solidFill>
                <a:effectLst/>
              </a:rPr>
              <a:t>渡辺昌祐、他：プライマリケアのためのうつ病診療</a:t>
            </a:r>
            <a:r>
              <a:rPr lang="en-US" altLang="ja-JP" sz="1100" dirty="0">
                <a:solidFill>
                  <a:srgbClr val="FFFFFF"/>
                </a:solidFill>
                <a:effectLst/>
              </a:rPr>
              <a:t>Q&amp;A</a:t>
            </a:r>
            <a:r>
              <a:rPr lang="ja-JP" altLang="ja-JP" sz="1100" dirty="0" err="1">
                <a:solidFill>
                  <a:srgbClr val="FFFFFF"/>
                </a:solidFill>
                <a:effectLst/>
              </a:rPr>
              <a:t>、</a:t>
            </a:r>
            <a:r>
              <a:rPr lang="ja-JP" altLang="ja-JP" sz="1100" dirty="0">
                <a:solidFill>
                  <a:srgbClr val="FFFFFF"/>
                </a:solidFill>
                <a:effectLst/>
              </a:rPr>
              <a:t>第</a:t>
            </a:r>
            <a:r>
              <a:rPr lang="en-US" altLang="ja-JP" sz="1100" dirty="0">
                <a:solidFill>
                  <a:srgbClr val="FFFFFF"/>
                </a:solidFill>
                <a:effectLst/>
              </a:rPr>
              <a:t>2</a:t>
            </a:r>
            <a:r>
              <a:rPr lang="ja-JP" altLang="ja-JP" sz="1100" dirty="0">
                <a:solidFill>
                  <a:srgbClr val="FFFFFF"/>
                </a:solidFill>
                <a:effectLst/>
              </a:rPr>
              <a:t>版、金原出版、東京、</a:t>
            </a:r>
            <a:r>
              <a:rPr lang="en-US" altLang="ja-JP" sz="1100" dirty="0">
                <a:solidFill>
                  <a:srgbClr val="FFFFFF"/>
                </a:solidFill>
                <a:effectLst/>
              </a:rPr>
              <a:t>1997</a:t>
            </a:r>
            <a:endParaRPr lang="ja-JP" altLang="ja-JP" sz="1100" dirty="0">
              <a:solidFill>
                <a:srgbClr val="FFFFFF"/>
              </a:solidFill>
              <a:effectLst/>
            </a:endParaRPr>
          </a:p>
        </p:txBody>
      </p:sp>
      <p:sp>
        <p:nvSpPr>
          <p:cNvPr id="2" name="タイトル 1"/>
          <p:cNvSpPr>
            <a:spLocks noGrp="1"/>
          </p:cNvSpPr>
          <p:nvPr>
            <p:ph type="title"/>
          </p:nvPr>
        </p:nvSpPr>
        <p:spPr>
          <a:xfrm>
            <a:off x="176528" y="0"/>
            <a:ext cx="9815512" cy="1143000"/>
          </a:xfrm>
        </p:spPr>
        <p:txBody>
          <a:bodyPr/>
          <a:lstStyle/>
          <a:p>
            <a:r>
              <a:rPr kumimoji="1" lang="ja-JP" altLang="en-US" dirty="0"/>
              <a:t>うつ病の主要症状</a:t>
            </a:r>
            <a:br>
              <a:rPr kumimoji="1" lang="en-US" altLang="ja-JP" dirty="0"/>
            </a:br>
            <a:r>
              <a:rPr kumimoji="1" lang="ja-JP" altLang="en-US" dirty="0"/>
              <a:t>（自覚症状の割合）</a:t>
            </a:r>
          </a:p>
        </p:txBody>
      </p:sp>
      <p:sp>
        <p:nvSpPr>
          <p:cNvPr id="7" name="テキスト ボックス 1"/>
          <p:cNvSpPr txBox="1"/>
          <p:nvPr/>
        </p:nvSpPr>
        <p:spPr>
          <a:xfrm>
            <a:off x="9224349" y="1622872"/>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94% </a:t>
            </a:r>
            <a:endParaRPr lang="ja-JP" altLang="en-US" sz="1600" dirty="0">
              <a:solidFill>
                <a:srgbClr val="010000">
                  <a:lumMod val="10000"/>
                  <a:lumOff val="90000"/>
                </a:srgbClr>
              </a:solidFill>
            </a:endParaRPr>
          </a:p>
        </p:txBody>
      </p:sp>
      <p:sp>
        <p:nvSpPr>
          <p:cNvPr id="8" name="テキスト ボックス 2"/>
          <p:cNvSpPr txBox="1"/>
          <p:nvPr/>
        </p:nvSpPr>
        <p:spPr>
          <a:xfrm>
            <a:off x="8922198" y="2117982"/>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89% </a:t>
            </a:r>
            <a:endParaRPr lang="ja-JP" altLang="en-US" sz="1600" dirty="0">
              <a:solidFill>
                <a:srgbClr val="010000">
                  <a:lumMod val="10000"/>
                  <a:lumOff val="90000"/>
                </a:srgbClr>
              </a:solidFill>
            </a:endParaRPr>
          </a:p>
        </p:txBody>
      </p:sp>
      <p:sp>
        <p:nvSpPr>
          <p:cNvPr id="9" name="テキスト ボックス 3"/>
          <p:cNvSpPr txBox="1"/>
          <p:nvPr/>
        </p:nvSpPr>
        <p:spPr>
          <a:xfrm>
            <a:off x="8495763" y="2613092"/>
            <a:ext cx="578828"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84% </a:t>
            </a:r>
            <a:endParaRPr lang="ja-JP" altLang="en-US" sz="1600" dirty="0">
              <a:solidFill>
                <a:srgbClr val="010000">
                  <a:lumMod val="10000"/>
                  <a:lumOff val="90000"/>
                </a:srgbClr>
              </a:solidFill>
            </a:endParaRPr>
          </a:p>
        </p:txBody>
      </p:sp>
      <p:sp>
        <p:nvSpPr>
          <p:cNvPr id="10" name="テキスト ボックス 4"/>
          <p:cNvSpPr txBox="1"/>
          <p:nvPr/>
        </p:nvSpPr>
        <p:spPr>
          <a:xfrm>
            <a:off x="7206508" y="3108202"/>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66% </a:t>
            </a:r>
            <a:endParaRPr lang="ja-JP" altLang="en-US" sz="1600" dirty="0">
              <a:solidFill>
                <a:srgbClr val="010000">
                  <a:lumMod val="10000"/>
                  <a:lumOff val="90000"/>
                </a:srgbClr>
              </a:solidFill>
            </a:endParaRPr>
          </a:p>
        </p:txBody>
      </p:sp>
      <p:sp>
        <p:nvSpPr>
          <p:cNvPr id="11" name="テキスト ボックス 5"/>
          <p:cNvSpPr txBox="1"/>
          <p:nvPr/>
        </p:nvSpPr>
        <p:spPr>
          <a:xfrm>
            <a:off x="9074558" y="4077115"/>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91% </a:t>
            </a:r>
            <a:endParaRPr lang="ja-JP" altLang="en-US" sz="1600" dirty="0">
              <a:solidFill>
                <a:srgbClr val="010000">
                  <a:lumMod val="10000"/>
                  <a:lumOff val="90000"/>
                </a:srgbClr>
              </a:solidFill>
            </a:endParaRPr>
          </a:p>
        </p:txBody>
      </p:sp>
      <p:sp>
        <p:nvSpPr>
          <p:cNvPr id="12" name="テキスト ボックス 6"/>
          <p:cNvSpPr txBox="1"/>
          <p:nvPr/>
        </p:nvSpPr>
        <p:spPr>
          <a:xfrm>
            <a:off x="8604999" y="4582249"/>
            <a:ext cx="578828"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85% </a:t>
            </a:r>
            <a:endParaRPr lang="ja-JP" altLang="en-US" sz="1600" dirty="0">
              <a:solidFill>
                <a:srgbClr val="010000">
                  <a:lumMod val="10000"/>
                  <a:lumOff val="90000"/>
                </a:srgbClr>
              </a:solidFill>
            </a:endParaRPr>
          </a:p>
        </p:txBody>
      </p:sp>
      <p:sp>
        <p:nvSpPr>
          <p:cNvPr id="13" name="テキスト ボックス 7"/>
          <p:cNvSpPr txBox="1"/>
          <p:nvPr/>
        </p:nvSpPr>
        <p:spPr>
          <a:xfrm>
            <a:off x="7473442" y="5087383"/>
            <a:ext cx="578828"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a:solidFill>
                  <a:srgbClr val="010000">
                    <a:lumMod val="10000"/>
                    <a:lumOff val="90000"/>
                  </a:srgbClr>
                </a:solidFill>
              </a:rPr>
              <a:t>70% </a:t>
            </a:r>
            <a:endParaRPr lang="ja-JP" altLang="en-US" sz="1600">
              <a:solidFill>
                <a:srgbClr val="010000">
                  <a:lumMod val="10000"/>
                  <a:lumOff val="90000"/>
                </a:srgbClr>
              </a:solidFill>
            </a:endParaRPr>
          </a:p>
        </p:txBody>
      </p:sp>
      <p:sp>
        <p:nvSpPr>
          <p:cNvPr id="14" name="テキスト ボックス 8"/>
          <p:cNvSpPr txBox="1"/>
          <p:nvPr/>
        </p:nvSpPr>
        <p:spPr>
          <a:xfrm>
            <a:off x="6633255" y="5592518"/>
            <a:ext cx="578827" cy="263121"/>
          </a:xfrm>
          <a:prstGeom prst="rect">
            <a:avLst/>
          </a:prstGeom>
        </p:spPr>
        <p:txBody>
          <a:bodyPr wrap="non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dirty="0">
                <a:solidFill>
                  <a:srgbClr val="010000">
                    <a:lumMod val="10000"/>
                    <a:lumOff val="90000"/>
                  </a:srgbClr>
                </a:solidFill>
              </a:rPr>
              <a:t>58% </a:t>
            </a:r>
            <a:endParaRPr lang="ja-JP" altLang="en-US" sz="1600" dirty="0">
              <a:solidFill>
                <a:srgbClr val="010000">
                  <a:lumMod val="10000"/>
                  <a:lumOff val="90000"/>
                </a:srgbClr>
              </a:solidFill>
            </a:endParaRPr>
          </a:p>
        </p:txBody>
      </p:sp>
      <p:sp>
        <p:nvSpPr>
          <p:cNvPr id="16" name="正方形/長方形 15"/>
          <p:cNvSpPr/>
          <p:nvPr/>
        </p:nvSpPr>
        <p:spPr bwMode="auto">
          <a:xfrm>
            <a:off x="5693790" y="6202837"/>
            <a:ext cx="3091387" cy="40578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endParaRPr lang="ja-JP" altLang="en-US">
              <a:solidFill>
                <a:srgbClr val="FFFFFF"/>
              </a:solidFill>
            </a:endParaRPr>
          </a:p>
        </p:txBody>
      </p:sp>
      <p:sp>
        <p:nvSpPr>
          <p:cNvPr id="17" name="正方形/長方形 16"/>
          <p:cNvSpPr/>
          <p:nvPr/>
        </p:nvSpPr>
        <p:spPr bwMode="auto">
          <a:xfrm>
            <a:off x="1670115" y="6194981"/>
            <a:ext cx="3091387" cy="40578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endParaRPr lang="ja-JP" altLang="en-US">
              <a:solidFill>
                <a:srgbClr val="FFFFFF"/>
              </a:solidFill>
            </a:endParaRPr>
          </a:p>
        </p:txBody>
      </p:sp>
      <p:sp>
        <p:nvSpPr>
          <p:cNvPr id="3" name="テキスト ボックス 2"/>
          <p:cNvSpPr txBox="1"/>
          <p:nvPr/>
        </p:nvSpPr>
        <p:spPr>
          <a:xfrm>
            <a:off x="-35775" y="1779927"/>
            <a:ext cx="553998" cy="1323439"/>
          </a:xfrm>
          <a:prstGeom prst="rect">
            <a:avLst/>
          </a:prstGeom>
          <a:noFill/>
        </p:spPr>
        <p:txBody>
          <a:bodyPr vert="eaVert" wrap="none" rtlCol="0">
            <a:spAutoFit/>
          </a:bodyPr>
          <a:lstStyle/>
          <a:p>
            <a:r>
              <a:rPr lang="ja-JP" altLang="en-US" sz="2400" dirty="0">
                <a:solidFill>
                  <a:srgbClr val="FFFFFF"/>
                </a:solidFill>
              </a:rPr>
              <a:t>身体症状</a:t>
            </a:r>
          </a:p>
        </p:txBody>
      </p:sp>
      <p:sp>
        <p:nvSpPr>
          <p:cNvPr id="18" name="テキスト ボックス 17"/>
          <p:cNvSpPr txBox="1"/>
          <p:nvPr/>
        </p:nvSpPr>
        <p:spPr>
          <a:xfrm>
            <a:off x="-35775" y="4329067"/>
            <a:ext cx="553998" cy="1323439"/>
          </a:xfrm>
          <a:prstGeom prst="rect">
            <a:avLst/>
          </a:prstGeom>
          <a:noFill/>
        </p:spPr>
        <p:txBody>
          <a:bodyPr vert="eaVert" wrap="none" rtlCol="0">
            <a:spAutoFit/>
          </a:bodyPr>
          <a:lstStyle/>
          <a:p>
            <a:r>
              <a:rPr lang="ja-JP" altLang="en-US" sz="2400" dirty="0">
                <a:solidFill>
                  <a:srgbClr val="FFFFFF"/>
                </a:solidFill>
              </a:rPr>
              <a:t>精神症状</a:t>
            </a:r>
          </a:p>
        </p:txBody>
      </p:sp>
    </p:spTree>
    <p:extLst>
      <p:ext uri="{BB962C8B-B14F-4D97-AF65-F5344CB8AC3E}">
        <p14:creationId xmlns:p14="http://schemas.microsoft.com/office/powerpoint/2010/main" val="3674091238"/>
      </p:ext>
    </p:extLst>
  </p:cSld>
  <p:clrMapOvr>
    <a:masterClrMapping/>
  </p:clrMapOvr>
  <mc:AlternateContent xmlns:mc="http://schemas.openxmlformats.org/markup-compatibility/2006" xmlns:p14="http://schemas.microsoft.com/office/powerpoint/2010/main">
    <mc:Choice Requires="p14">
      <p:transition spd="med" p14:dur="700" advTm="836470">
        <p:fade/>
      </p:transition>
    </mc:Choice>
    <mc:Fallback xmlns="">
      <p:transition spd="med" advTm="836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1000"/>
                                        <p:tgtEl>
                                          <p:spTgt spid="17"/>
                                        </p:tgtEl>
                                      </p:cBhvr>
                                    </p:animEffect>
                                    <p:set>
                                      <p:cBhvr>
                                        <p:cTn id="7" dur="1" fill="hold">
                                          <p:stCondLst>
                                            <p:cond delay="9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1000"/>
                                        <p:tgtEl>
                                          <p:spTgt spid="16"/>
                                        </p:tgtEl>
                                      </p:cBhvr>
                                    </p:animEffect>
                                    <p:set>
                                      <p:cBhvr>
                                        <p:cTn id="12" dur="1" fill="hold">
                                          <p:stCondLst>
                                            <p:cond delay="999"/>
                                          </p:stCondLst>
                                        </p:cTn>
                                        <p:tgtEl>
                                          <p:spTgt spid="16"/>
                                        </p:tgtEl>
                                        <p:attrNameLst>
                                          <p:attrName>style.visibility</p:attrName>
                                        </p:attrNameLst>
                                      </p:cBhvr>
                                      <p:to>
                                        <p:strVal val="hidden"/>
                                      </p:to>
                                    </p:se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5355790" y="24063"/>
            <a:ext cx="3952648" cy="6833937"/>
          </a:xfrm>
        </p:spPr>
      </p:pic>
      <p:pic>
        <p:nvPicPr>
          <p:cNvPr id="5" name="コンテンツ プレースホルダー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251292" y="3208422"/>
            <a:ext cx="3952648" cy="3561347"/>
          </a:xfrm>
          <a:prstGeom prst="rect">
            <a:avLst/>
          </a:prstGeom>
          <a:noFill/>
          <a:ln w="9525">
            <a:noFill/>
            <a:miter lim="800000"/>
            <a:headEnd/>
            <a:tailEnd/>
          </a:ln>
        </p:spPr>
      </p:pic>
      <p:pic>
        <p:nvPicPr>
          <p:cNvPr id="6" name="図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3558" y="5037220"/>
            <a:ext cx="2510251" cy="1720641"/>
          </a:xfrm>
          <a:prstGeom prst="rect">
            <a:avLst/>
          </a:prstGeom>
        </p:spPr>
      </p:pic>
      <p:sp>
        <p:nvSpPr>
          <p:cNvPr id="7" name="テキスト ボックス 6"/>
          <p:cNvSpPr txBox="1"/>
          <p:nvPr/>
        </p:nvSpPr>
        <p:spPr>
          <a:xfrm>
            <a:off x="934040" y="489284"/>
            <a:ext cx="3570208" cy="221599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 P教科書体M" panose="03000600000000000000" pitchFamily="66" charset="-128"/>
                <a:ea typeface="AR P教科書体M" panose="03000600000000000000" pitchFamily="66" charset="-128"/>
                <a:cs typeface="+mn-cs"/>
              </a:rPr>
              <a:t>読売新聞</a:t>
            </a:r>
            <a:endParaRPr kumimoji="1" lang="en-US" altLang="ja-JP" sz="6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 P教科書体M" panose="03000600000000000000" pitchFamily="66" charset="-128"/>
              <a:ea typeface="AR P教科書体M" panose="03000600000000000000" pitchFamily="66"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2015</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8</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月</a:t>
            </a: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31</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日</a:t>
            </a:r>
          </a:p>
        </p:txBody>
      </p:sp>
    </p:spTree>
    <p:extLst>
      <p:ext uri="{BB962C8B-B14F-4D97-AF65-F5344CB8AC3E}">
        <p14:creationId xmlns:p14="http://schemas.microsoft.com/office/powerpoint/2010/main" val="140979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tx1">
                <a:lumMod val="50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242094" y="2622497"/>
            <a:ext cx="9802812" cy="1613006"/>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なのに・・・</a:t>
            </a:r>
          </a:p>
        </p:txBody>
      </p:sp>
    </p:spTree>
    <p:extLst>
      <p:ext uri="{BB962C8B-B14F-4D97-AF65-F5344CB8AC3E}">
        <p14:creationId xmlns:p14="http://schemas.microsoft.com/office/powerpoint/2010/main" val="2171302710"/>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55E18F1-B58E-C772-84C6-51DA7F203F8D}"/>
              </a:ext>
            </a:extLst>
          </p:cNvPr>
          <p:cNvSpPr txBox="1"/>
          <p:nvPr/>
        </p:nvSpPr>
        <p:spPr>
          <a:xfrm>
            <a:off x="7845652" y="6611779"/>
            <a:ext cx="244134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https://www.fnn.jp/articles/gallery/752358</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1" name="図 10">
            <a:extLst>
              <a:ext uri="{FF2B5EF4-FFF2-40B4-BE49-F238E27FC236}">
                <a16:creationId xmlns:a16="http://schemas.microsoft.com/office/drawing/2014/main" id="{E0C3DD20-C943-0C4B-9305-1629A589C2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2389565" cy="349853"/>
          </a:xfrm>
          <a:prstGeom prst="rect">
            <a:avLst/>
          </a:prstGeom>
        </p:spPr>
      </p:pic>
      <p:pic>
        <p:nvPicPr>
          <p:cNvPr id="13" name="図 12">
            <a:extLst>
              <a:ext uri="{FF2B5EF4-FFF2-40B4-BE49-F238E27FC236}">
                <a16:creationId xmlns:a16="http://schemas.microsoft.com/office/drawing/2014/main" id="{2E59A274-8C05-037A-2309-27F86618C7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71749" y="0"/>
            <a:ext cx="6576342" cy="1282805"/>
          </a:xfrm>
          <a:prstGeom prst="rect">
            <a:avLst/>
          </a:prstGeom>
        </p:spPr>
      </p:pic>
      <p:pic>
        <p:nvPicPr>
          <p:cNvPr id="15" name="図 14">
            <a:extLst>
              <a:ext uri="{FF2B5EF4-FFF2-40B4-BE49-F238E27FC236}">
                <a16:creationId xmlns:a16="http://schemas.microsoft.com/office/drawing/2014/main" id="{4BDAD542-0CC4-B25E-CAD8-7306A50F42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1530" y="1441175"/>
            <a:ext cx="7749666" cy="2154041"/>
          </a:xfrm>
          <a:prstGeom prst="rect">
            <a:avLst/>
          </a:prstGeom>
        </p:spPr>
      </p:pic>
      <p:pic>
        <p:nvPicPr>
          <p:cNvPr id="7" name="図 6">
            <a:extLst>
              <a:ext uri="{FF2B5EF4-FFF2-40B4-BE49-F238E27FC236}">
                <a16:creationId xmlns:a16="http://schemas.microsoft.com/office/drawing/2014/main" id="{CA70BAD6-475C-3AC5-A11D-80FA160CCBB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092481" y="3753586"/>
            <a:ext cx="5194519" cy="2886955"/>
          </a:xfrm>
          <a:prstGeom prst="rect">
            <a:avLst/>
          </a:prstGeom>
        </p:spPr>
      </p:pic>
      <p:pic>
        <p:nvPicPr>
          <p:cNvPr id="9" name="図 8">
            <a:extLst>
              <a:ext uri="{FF2B5EF4-FFF2-40B4-BE49-F238E27FC236}">
                <a16:creationId xmlns:a16="http://schemas.microsoft.com/office/drawing/2014/main" id="{BA34FA76-03CF-1C84-9A09-593F8B3E2A8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3753586"/>
            <a:ext cx="5143499" cy="2886543"/>
          </a:xfrm>
          <a:prstGeom prst="rect">
            <a:avLst/>
          </a:prstGeom>
        </p:spPr>
      </p:pic>
    </p:spTree>
    <p:extLst>
      <p:ext uri="{BB962C8B-B14F-4D97-AF65-F5344CB8AC3E}">
        <p14:creationId xmlns:p14="http://schemas.microsoft.com/office/powerpoint/2010/main" val="23850038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0C484F7-D398-3000-0755-317CF0E2B5C0}"/>
              </a:ext>
            </a:extLst>
          </p:cNvPr>
          <p:cNvSpPr txBox="1"/>
          <p:nvPr/>
        </p:nvSpPr>
        <p:spPr>
          <a:xfrm>
            <a:off x="896183" y="1825997"/>
            <a:ext cx="8494633" cy="3206006"/>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誰も触れない</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「性差」という視点</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24269552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p:cNvSpPr>
            <a:spLocks noGrp="1" noChangeArrowheads="1"/>
          </p:cNvSpPr>
          <p:nvPr>
            <p:ph type="title"/>
          </p:nvPr>
        </p:nvSpPr>
        <p:spPr/>
        <p:txBody>
          <a:bodyPr/>
          <a:lstStyle/>
          <a:p>
            <a:r>
              <a:rPr lang="ja-JP" altLang="en-US" dirty="0"/>
              <a:t>そもそも「雄（オス）」とは？</a:t>
            </a:r>
          </a:p>
        </p:txBody>
      </p:sp>
      <p:sp>
        <p:nvSpPr>
          <p:cNvPr id="1372163" name="Rectangle 3"/>
          <p:cNvSpPr>
            <a:spLocks noGrp="1" noChangeArrowheads="1"/>
          </p:cNvSpPr>
          <p:nvPr>
            <p:ph idx="1"/>
          </p:nvPr>
        </p:nvSpPr>
        <p:spPr>
          <a:xfrm>
            <a:off x="267730" y="1385094"/>
            <a:ext cx="9823450" cy="4584700"/>
          </a:xfrm>
        </p:spPr>
        <p:txBody>
          <a:bodyPr/>
          <a:lstStyle/>
          <a:p>
            <a:pPr algn="ctr">
              <a:lnSpc>
                <a:spcPct val="130000"/>
              </a:lnSpc>
            </a:pPr>
            <a:r>
              <a:rPr lang="ja-JP" altLang="en-US" dirty="0"/>
              <a:t>群れない習性</a:t>
            </a:r>
          </a:p>
          <a:p>
            <a:pPr algn="ctr">
              <a:lnSpc>
                <a:spcPct val="130000"/>
              </a:lnSpc>
            </a:pPr>
            <a:endParaRPr lang="en-US" altLang="ja-JP" dirty="0"/>
          </a:p>
          <a:p>
            <a:pPr algn="ctr">
              <a:lnSpc>
                <a:spcPct val="130000"/>
              </a:lnSpc>
            </a:pPr>
            <a:r>
              <a:rPr lang="ja-JP" altLang="en-US" dirty="0"/>
              <a:t>欲望（性欲・顕示欲・独占欲、等々）の塊（かたまり）</a:t>
            </a:r>
          </a:p>
          <a:p>
            <a:pPr algn="ctr">
              <a:lnSpc>
                <a:spcPct val="130000"/>
              </a:lnSpc>
            </a:pPr>
            <a:endParaRPr lang="ja-JP" altLang="en-US" dirty="0">
              <a:solidFill>
                <a:srgbClr val="FF99FF"/>
              </a:solidFill>
            </a:endParaRPr>
          </a:p>
          <a:p>
            <a:pPr algn="ctr">
              <a:lnSpc>
                <a:spcPct val="130000"/>
              </a:lnSpc>
            </a:pPr>
            <a:r>
              <a:rPr lang="ja-JP" altLang="en-US" dirty="0"/>
              <a:t>「プライド」の生き物</a:t>
            </a:r>
          </a:p>
          <a:p>
            <a:pPr algn="ctr">
              <a:lnSpc>
                <a:spcPct val="130000"/>
              </a:lnSpc>
            </a:pPr>
            <a:endParaRPr lang="ja-JP" altLang="en-US" dirty="0"/>
          </a:p>
        </p:txBody>
      </p:sp>
      <p:sp>
        <p:nvSpPr>
          <p:cNvPr id="4" name="Rectangle 3"/>
          <p:cNvSpPr txBox="1">
            <a:spLocks noChangeArrowheads="1"/>
          </p:cNvSpPr>
          <p:nvPr/>
        </p:nvSpPr>
        <p:spPr bwMode="auto">
          <a:xfrm>
            <a:off x="267730" y="1385094"/>
            <a:ext cx="9823450" cy="45847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関係性に学べない、一人で犯罪</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名刺と役割がないと人前に出られず</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人に言われても変われず、おだてられないといじける</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8990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372163">
                                            <p:txEl>
                                              <p:pRg st="0" end="0"/>
                                            </p:txEl>
                                          </p:spTgt>
                                        </p:tgtEl>
                                        <p:attrNameLst>
                                          <p:attrName>style.visibility</p:attrName>
                                        </p:attrNameLst>
                                      </p:cBhvr>
                                      <p:to>
                                        <p:strVal val="visible"/>
                                      </p:to>
                                    </p:set>
                                    <p:animEffect transition="in" filter="fade">
                                      <p:cBhvr>
                                        <p:cTn id="7" dur="2000"/>
                                        <p:tgtEl>
                                          <p:spTgt spid="1372163">
                                            <p:txEl>
                                              <p:pRg st="0" end="0"/>
                                            </p:txEl>
                                          </p:spTgt>
                                        </p:tgtEl>
                                      </p:cBhvr>
                                    </p:animEffect>
                                  </p:childTnLst>
                                </p:cTn>
                              </p:par>
                            </p:childTnLst>
                          </p:cTn>
                        </p:par>
                        <p:par>
                          <p:cTn id="8" fill="hold">
                            <p:stCondLst>
                              <p:cond delay="22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372163">
                                            <p:txEl>
                                              <p:pRg st="2" end="2"/>
                                            </p:txEl>
                                          </p:spTgt>
                                        </p:tgtEl>
                                        <p:attrNameLst>
                                          <p:attrName>style.visibility</p:attrName>
                                        </p:attrNameLst>
                                      </p:cBhvr>
                                      <p:to>
                                        <p:strVal val="visible"/>
                                      </p:to>
                                    </p:set>
                                    <p:animEffect transition="in" filter="fade">
                                      <p:cBhvr>
                                        <p:cTn id="11" dur="1000"/>
                                        <p:tgtEl>
                                          <p:spTgt spid="1372163">
                                            <p:txEl>
                                              <p:pRg st="2" end="2"/>
                                            </p:txEl>
                                          </p:spTgt>
                                        </p:tgtEl>
                                      </p:cBhvr>
                                    </p:animEffect>
                                  </p:childTnLst>
                                </p:cTn>
                              </p:par>
                            </p:childTnLst>
                          </p:cTn>
                        </p:par>
                        <p:par>
                          <p:cTn id="12" fill="hold">
                            <p:stCondLst>
                              <p:cond delay="48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372163">
                                            <p:txEl>
                                              <p:pRg st="4" end="4"/>
                                            </p:txEl>
                                          </p:spTgt>
                                        </p:tgtEl>
                                        <p:attrNameLst>
                                          <p:attrName>style.visibility</p:attrName>
                                        </p:attrNameLst>
                                      </p:cBhvr>
                                      <p:to>
                                        <p:strVal val="visible"/>
                                      </p:to>
                                    </p:set>
                                    <p:animEffect transition="in" filter="fade">
                                      <p:cBhvr>
                                        <p:cTn id="15" dur="2000"/>
                                        <p:tgtEl>
                                          <p:spTgt spid="137216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wd">
                                    <p:tmPct val="10000"/>
                                  </p:iterate>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par>
                          <p:cTn id="21" fill="hold">
                            <p:stCondLst>
                              <p:cond delay="32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2000"/>
                                        <p:tgtEl>
                                          <p:spTgt spid="4">
                                            <p:txEl>
                                              <p:pRg st="3" end="3"/>
                                            </p:txEl>
                                          </p:spTgt>
                                        </p:tgtEl>
                                      </p:cBhvr>
                                    </p:animEffect>
                                  </p:childTnLst>
                                </p:cTn>
                              </p:par>
                            </p:childTnLst>
                          </p:cTn>
                        </p:par>
                        <p:par>
                          <p:cTn id="25" fill="hold">
                            <p:stCondLst>
                              <p:cond delay="68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63" grpId="0" uiExpand="1" build="p"/>
      <p:bldP spid="4"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0" name="Rectangle 2"/>
          <p:cNvSpPr>
            <a:spLocks noGrp="1" noChangeArrowheads="1"/>
          </p:cNvSpPr>
          <p:nvPr>
            <p:ph type="title"/>
          </p:nvPr>
        </p:nvSpPr>
        <p:spPr/>
        <p:txBody>
          <a:bodyPr/>
          <a:lstStyle/>
          <a:p>
            <a:r>
              <a:rPr lang="ja-JP" altLang="en-US" dirty="0"/>
              <a:t>そもそも「雌（メ ス）」とは？</a:t>
            </a:r>
          </a:p>
        </p:txBody>
      </p:sp>
      <p:sp>
        <p:nvSpPr>
          <p:cNvPr id="1374211" name="Rectangle 3"/>
          <p:cNvSpPr>
            <a:spLocks noGrp="1" noChangeArrowheads="1"/>
          </p:cNvSpPr>
          <p:nvPr>
            <p:ph idx="1"/>
          </p:nvPr>
        </p:nvSpPr>
        <p:spPr>
          <a:xfrm>
            <a:off x="228600" y="1370013"/>
            <a:ext cx="9823450" cy="4584700"/>
          </a:xfrm>
        </p:spPr>
        <p:txBody>
          <a:bodyPr/>
          <a:lstStyle/>
          <a:p>
            <a:pPr algn="ctr">
              <a:lnSpc>
                <a:spcPct val="130000"/>
              </a:lnSpc>
            </a:pPr>
            <a:r>
              <a:rPr lang="ja-JP" altLang="en-US" dirty="0"/>
              <a:t>群れる習性</a:t>
            </a:r>
          </a:p>
          <a:p>
            <a:pPr algn="ctr">
              <a:lnSpc>
                <a:spcPct val="130000"/>
              </a:lnSpc>
            </a:pPr>
            <a:endParaRPr lang="ja-JP" altLang="en-US" dirty="0">
              <a:solidFill>
                <a:srgbClr val="FF99FF"/>
              </a:solidFill>
            </a:endParaRPr>
          </a:p>
          <a:p>
            <a:pPr algn="ctr">
              <a:lnSpc>
                <a:spcPct val="130000"/>
              </a:lnSpc>
            </a:pPr>
            <a:r>
              <a:rPr lang="ja-JP" altLang="en-US" dirty="0"/>
              <a:t>欲望（食欲・愛情欲・物欲、等々）がオスと異なる</a:t>
            </a:r>
          </a:p>
          <a:p>
            <a:pPr algn="ctr">
              <a:lnSpc>
                <a:spcPct val="130000"/>
              </a:lnSpc>
            </a:pPr>
            <a:endParaRPr lang="ja-JP" altLang="en-US" dirty="0">
              <a:solidFill>
                <a:srgbClr val="FF99FF"/>
              </a:solidFill>
            </a:endParaRPr>
          </a:p>
          <a:p>
            <a:pPr algn="ctr">
              <a:lnSpc>
                <a:spcPct val="130000"/>
              </a:lnSpc>
            </a:pPr>
            <a:r>
              <a:rPr lang="ja-JP" altLang="en-US" dirty="0"/>
              <a:t>「プライド」より「本能」と「あきらめ」の生き物</a:t>
            </a:r>
          </a:p>
          <a:p>
            <a:pPr algn="ctr">
              <a:lnSpc>
                <a:spcPct val="130000"/>
              </a:lnSpc>
            </a:pPr>
            <a:endParaRPr lang="ja-JP" altLang="en-US" dirty="0"/>
          </a:p>
        </p:txBody>
      </p:sp>
      <p:sp>
        <p:nvSpPr>
          <p:cNvPr id="4" name="Rectangle 3"/>
          <p:cNvSpPr txBox="1">
            <a:spLocks noChangeArrowheads="1"/>
          </p:cNvSpPr>
          <p:nvPr/>
        </p:nvSpPr>
        <p:spPr bwMode="auto">
          <a:xfrm>
            <a:off x="228600" y="1370013"/>
            <a:ext cx="9823450" cy="45847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周りに合わせ、関係性に学び、癒される</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日常の中に幸せと役割を見つけ</a:t>
            </a: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FF"/>
                </a:solidFill>
                <a:effectLst/>
                <a:uLnTx/>
                <a:uFillTx/>
                <a:latin typeface="Arial"/>
                <a:ea typeface="ＭＳ Ｐゴシック"/>
                <a:cs typeface="+mn-cs"/>
              </a:rPr>
              <a:t>「まあいいか」と現実を受け入れ続ける</a:t>
            </a: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4531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374211">
                                            <p:txEl>
                                              <p:pRg st="0" end="0"/>
                                            </p:txEl>
                                          </p:spTgt>
                                        </p:tgtEl>
                                        <p:attrNameLst>
                                          <p:attrName>style.visibility</p:attrName>
                                        </p:attrNameLst>
                                      </p:cBhvr>
                                      <p:to>
                                        <p:strVal val="visible"/>
                                      </p:to>
                                    </p:set>
                                    <p:animEffect transition="in" filter="fade">
                                      <p:cBhvr>
                                        <p:cTn id="7" dur="2000"/>
                                        <p:tgtEl>
                                          <p:spTgt spid="1374211">
                                            <p:txEl>
                                              <p:pRg st="0" end="0"/>
                                            </p:txEl>
                                          </p:spTgt>
                                        </p:tgtEl>
                                      </p:cBhvr>
                                    </p:animEffect>
                                  </p:childTnLst>
                                </p:cTn>
                              </p:par>
                            </p:childTnLst>
                          </p:cTn>
                        </p:par>
                        <p:par>
                          <p:cTn id="8" fill="hold">
                            <p:stCondLst>
                              <p:cond delay="22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374211">
                                            <p:txEl>
                                              <p:pRg st="2" end="2"/>
                                            </p:txEl>
                                          </p:spTgt>
                                        </p:tgtEl>
                                        <p:attrNameLst>
                                          <p:attrName>style.visibility</p:attrName>
                                        </p:attrNameLst>
                                      </p:cBhvr>
                                      <p:to>
                                        <p:strVal val="visible"/>
                                      </p:to>
                                    </p:set>
                                    <p:animEffect transition="in" filter="fade">
                                      <p:cBhvr>
                                        <p:cTn id="11" dur="1000"/>
                                        <p:tgtEl>
                                          <p:spTgt spid="1374211">
                                            <p:txEl>
                                              <p:pRg st="2" end="2"/>
                                            </p:txEl>
                                          </p:spTgt>
                                        </p:tgtEl>
                                      </p:cBhvr>
                                    </p:animEffect>
                                  </p:childTnLst>
                                </p:cTn>
                              </p:par>
                            </p:childTnLst>
                          </p:cTn>
                        </p:par>
                        <p:par>
                          <p:cTn id="12" fill="hold">
                            <p:stCondLst>
                              <p:cond delay="46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374211">
                                            <p:txEl>
                                              <p:pRg st="4" end="4"/>
                                            </p:txEl>
                                          </p:spTgt>
                                        </p:tgtEl>
                                        <p:attrNameLst>
                                          <p:attrName>style.visibility</p:attrName>
                                        </p:attrNameLst>
                                      </p:cBhvr>
                                      <p:to>
                                        <p:strVal val="visible"/>
                                      </p:to>
                                    </p:set>
                                    <p:animEffect transition="in" filter="fade">
                                      <p:cBhvr>
                                        <p:cTn id="15" dur="2000"/>
                                        <p:tgtEl>
                                          <p:spTgt spid="1374211">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wd">
                                    <p:tmPct val="10000"/>
                                  </p:iterate>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par>
                          <p:cTn id="21" fill="hold">
                            <p:stCondLst>
                              <p:cond delay="36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2000"/>
                                        <p:tgtEl>
                                          <p:spTgt spid="4">
                                            <p:txEl>
                                              <p:pRg st="3" end="3"/>
                                            </p:txEl>
                                          </p:spTgt>
                                        </p:tgtEl>
                                      </p:cBhvr>
                                    </p:animEffect>
                                  </p:childTnLst>
                                </p:cTn>
                              </p:par>
                            </p:childTnLst>
                          </p:cTn>
                        </p:par>
                        <p:par>
                          <p:cTn id="25" fill="hold">
                            <p:stCondLst>
                              <p:cond delay="72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4211" grpId="0" uiExpand="1" build="p"/>
      <p:bldP spid="4"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a:extLst>
              <a:ext uri="{FF2B5EF4-FFF2-40B4-BE49-F238E27FC236}">
                <a16:creationId xmlns:a16="http://schemas.microsoft.com/office/drawing/2014/main" id="{DC56324E-9E6A-469B-AAED-6C4C28AA5FDF}"/>
              </a:ext>
            </a:extLst>
          </p:cNvPr>
          <p:cNvSpPr>
            <a:spLocks noGrp="1" noChangeArrowheads="1"/>
          </p:cNvSpPr>
          <p:nvPr>
            <p:ph type="title"/>
          </p:nvPr>
        </p:nvSpPr>
        <p:spPr>
          <a:xfrm>
            <a:off x="235744" y="0"/>
            <a:ext cx="9815512" cy="647700"/>
          </a:xfrm>
        </p:spPr>
        <p:txBody>
          <a:bodyPr/>
          <a:lstStyle/>
          <a:p>
            <a:pPr eaLnBrk="1" hangingPunct="1"/>
            <a:r>
              <a:rPr lang="ja-JP" altLang="en-US" dirty="0"/>
              <a:t>年齢階級別自殺率の推移（男性）</a:t>
            </a:r>
          </a:p>
        </p:txBody>
      </p:sp>
      <p:sp>
        <p:nvSpPr>
          <p:cNvPr id="5" name="正方形/長方形 4">
            <a:extLst>
              <a:ext uri="{FF2B5EF4-FFF2-40B4-BE49-F238E27FC236}">
                <a16:creationId xmlns:a16="http://schemas.microsoft.com/office/drawing/2014/main" id="{501186F9-9918-4D13-A56A-E602639D217B}"/>
              </a:ext>
            </a:extLst>
          </p:cNvPr>
          <p:cNvSpPr/>
          <p:nvPr/>
        </p:nvSpPr>
        <p:spPr>
          <a:xfrm>
            <a:off x="1115564" y="883260"/>
            <a:ext cx="8174979"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注）</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2006</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年までは「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歳以上」だが、自殺統計原票改正以降は「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80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歳以上」に細分化された。</a:t>
            </a:r>
            <a:r>
              <a:rPr kumimoji="1" lang="ja-JP" altLang="en-US" sz="1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p>
        </p:txBody>
      </p:sp>
      <p:sp>
        <p:nvSpPr>
          <p:cNvPr id="11" name="正方形/長方形 10">
            <a:extLst>
              <a:ext uri="{FF2B5EF4-FFF2-40B4-BE49-F238E27FC236}">
                <a16:creationId xmlns:a16="http://schemas.microsoft.com/office/drawing/2014/main" id="{9F9233CE-CA80-4A11-8019-E72A2200C58F}"/>
              </a:ext>
            </a:extLst>
          </p:cNvPr>
          <p:cNvSpPr/>
          <p:nvPr/>
        </p:nvSpPr>
        <p:spPr bwMode="auto">
          <a:xfrm>
            <a:off x="8969829" y="836465"/>
            <a:ext cx="1296000" cy="1317884"/>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2" name="正方形/長方形 11">
            <a:extLst>
              <a:ext uri="{FF2B5EF4-FFF2-40B4-BE49-F238E27FC236}">
                <a16:creationId xmlns:a16="http://schemas.microsoft.com/office/drawing/2014/main" id="{D9F8EE64-C9FF-41AE-A162-2214E5F0ABEC}"/>
              </a:ext>
            </a:extLst>
          </p:cNvPr>
          <p:cNvSpPr/>
          <p:nvPr/>
        </p:nvSpPr>
        <p:spPr bwMode="auto">
          <a:xfrm>
            <a:off x="8969829" y="2189934"/>
            <a:ext cx="1296000" cy="792000"/>
          </a:xfrm>
          <a:prstGeom prst="rect">
            <a:avLst/>
          </a:prstGeom>
          <a:noFill/>
          <a:ln w="28575" cap="flat" cmpd="sng" algn="ctr">
            <a:solidFill>
              <a:srgbClr val="FFCC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5" name="正方形/長方形 14">
            <a:extLst>
              <a:ext uri="{FF2B5EF4-FFF2-40B4-BE49-F238E27FC236}">
                <a16:creationId xmlns:a16="http://schemas.microsoft.com/office/drawing/2014/main" id="{77FC31E8-856C-42D6-A46A-EF8955C00B83}"/>
              </a:ext>
            </a:extLst>
          </p:cNvPr>
          <p:cNvSpPr/>
          <p:nvPr/>
        </p:nvSpPr>
        <p:spPr bwMode="auto">
          <a:xfrm>
            <a:off x="8969829" y="3017518"/>
            <a:ext cx="1296000" cy="540000"/>
          </a:xfrm>
          <a:prstGeom prst="rect">
            <a:avLst/>
          </a:prstGeom>
          <a:no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3" name="テキスト ボックス 2">
            <a:extLst>
              <a:ext uri="{FF2B5EF4-FFF2-40B4-BE49-F238E27FC236}">
                <a16:creationId xmlns:a16="http://schemas.microsoft.com/office/drawing/2014/main" id="{D57AE01E-06CF-C407-2538-CBB223B4DF0E}"/>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9" name="テキスト ボックス 8">
            <a:extLst>
              <a:ext uri="{FF2B5EF4-FFF2-40B4-BE49-F238E27FC236}">
                <a16:creationId xmlns:a16="http://schemas.microsoft.com/office/drawing/2014/main" id="{D1B1DD88-71F3-A4E0-E524-F8366397736F}"/>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31EFFBAE-5AEE-8E36-34AE-37D94EDD83A4}"/>
              </a:ext>
            </a:extLst>
          </p:cNvPr>
          <p:cNvSpPr txBox="1"/>
          <p:nvPr/>
        </p:nvSpPr>
        <p:spPr>
          <a:xfrm>
            <a:off x="9871501"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 name="図 1">
            <a:extLst>
              <a:ext uri="{FF2B5EF4-FFF2-40B4-BE49-F238E27FC236}">
                <a16:creationId xmlns:a16="http://schemas.microsoft.com/office/drawing/2014/main" id="{D3DA6EC8-BE13-DBAC-7AF1-8951A1ECCB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75" y="822437"/>
            <a:ext cx="10272650" cy="6035563"/>
          </a:xfrm>
          <a:prstGeom prst="rect">
            <a:avLst/>
          </a:prstGeom>
        </p:spPr>
      </p:pic>
    </p:spTree>
    <p:extLst>
      <p:ext uri="{BB962C8B-B14F-4D97-AF65-F5344CB8AC3E}">
        <p14:creationId xmlns:p14="http://schemas.microsoft.com/office/powerpoint/2010/main" val="256752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500"/>
                                        <p:tgtEl>
                                          <p:spTgt spid="11"/>
                                        </p:tgtEl>
                                      </p:cBhvr>
                                    </p:animEffect>
                                  </p:childTnLst>
                                </p:cTn>
                              </p:par>
                              <p:par>
                                <p:cTn id="11" presetID="10" presetClass="entr" presetSubtype="0" fill="hold" grpId="0" nodeType="withEffect">
                                  <p:stCondLst>
                                    <p:cond delay="4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a:extLst>
              <a:ext uri="{FF2B5EF4-FFF2-40B4-BE49-F238E27FC236}">
                <a16:creationId xmlns:a16="http://schemas.microsoft.com/office/drawing/2014/main" id="{19C81949-7F03-4D59-9C90-B663E75A62E9}"/>
              </a:ext>
            </a:extLst>
          </p:cNvPr>
          <p:cNvSpPr>
            <a:spLocks noGrp="1" noChangeArrowheads="1"/>
          </p:cNvSpPr>
          <p:nvPr>
            <p:ph type="title"/>
          </p:nvPr>
        </p:nvSpPr>
        <p:spPr>
          <a:xfrm>
            <a:off x="235744" y="0"/>
            <a:ext cx="9815512" cy="647700"/>
          </a:xfrm>
        </p:spPr>
        <p:txBody>
          <a:bodyPr/>
          <a:lstStyle/>
          <a:p>
            <a:pPr eaLnBrk="1" hangingPunct="1"/>
            <a:r>
              <a:rPr lang="ja-JP" altLang="en-US" dirty="0"/>
              <a:t>年齢階級別自殺率の推移（女性）</a:t>
            </a:r>
          </a:p>
        </p:txBody>
      </p:sp>
      <p:sp>
        <p:nvSpPr>
          <p:cNvPr id="4" name="正方形/長方形 3">
            <a:extLst>
              <a:ext uri="{FF2B5EF4-FFF2-40B4-BE49-F238E27FC236}">
                <a16:creationId xmlns:a16="http://schemas.microsoft.com/office/drawing/2014/main" id="{AD5D8A31-5F55-D5D0-86C0-2987822EFDC2}"/>
              </a:ext>
            </a:extLst>
          </p:cNvPr>
          <p:cNvSpPr/>
          <p:nvPr/>
        </p:nvSpPr>
        <p:spPr>
          <a:xfrm>
            <a:off x="1115564" y="883260"/>
            <a:ext cx="8174979" cy="27699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注）</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2006</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年までは「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歳以上」だが、自殺統計原票改正以降は「</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69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79</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a:t>
            </a:r>
            <a:r>
              <a:rPr kumimoji="1" lang="en-US" altLang="ja-JP"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80</a:t>
            </a:r>
            <a:r>
              <a:rPr kumimoji="1" lang="ja-JP" altLang="en-US" sz="1200" b="0" i="0" u="none" strike="noStrike" kern="1200" cap="none" spc="0" normalizeH="0" baseline="0" noProof="0" dirty="0">
                <a:ln>
                  <a:noFill/>
                </a:ln>
                <a:solidFill>
                  <a:srgbClr val="FFCCFF"/>
                </a:solidFill>
                <a:effectLst/>
                <a:uLnTx/>
                <a:uFillTx/>
                <a:latin typeface="ＭＳ Ｐゴシック" panose="020B0600070205080204" pitchFamily="50" charset="-128"/>
                <a:ea typeface="ＭＳ Ｐゴシック" pitchFamily="50" charset="-128"/>
                <a:cs typeface="+mn-cs"/>
              </a:rPr>
              <a:t>歳以上」に細分化された。</a:t>
            </a:r>
            <a:r>
              <a:rPr kumimoji="1" lang="ja-JP" altLang="en-US" sz="12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p>
        </p:txBody>
      </p:sp>
      <p:sp>
        <p:nvSpPr>
          <p:cNvPr id="11" name="テキスト ボックス 10">
            <a:extLst>
              <a:ext uri="{FF2B5EF4-FFF2-40B4-BE49-F238E27FC236}">
                <a16:creationId xmlns:a16="http://schemas.microsoft.com/office/drawing/2014/main" id="{34E3564F-AAB4-47B6-0558-B9053064C3CB}"/>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テキスト ボックス 12">
            <a:extLst>
              <a:ext uri="{FF2B5EF4-FFF2-40B4-BE49-F238E27FC236}">
                <a16:creationId xmlns:a16="http://schemas.microsoft.com/office/drawing/2014/main" id="{A1EF5048-71DB-A93E-9846-A56B6060F738}"/>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テキスト ボックス 1">
            <a:extLst>
              <a:ext uri="{FF2B5EF4-FFF2-40B4-BE49-F238E27FC236}">
                <a16:creationId xmlns:a16="http://schemas.microsoft.com/office/drawing/2014/main" id="{7B9A6129-B098-F785-B34C-5880BC68FCC8}"/>
              </a:ext>
            </a:extLst>
          </p:cNvPr>
          <p:cNvSpPr txBox="1"/>
          <p:nvPr/>
        </p:nvSpPr>
        <p:spPr>
          <a:xfrm>
            <a:off x="9871501"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正方形/長方形 2">
            <a:extLst>
              <a:ext uri="{FF2B5EF4-FFF2-40B4-BE49-F238E27FC236}">
                <a16:creationId xmlns:a16="http://schemas.microsoft.com/office/drawing/2014/main" id="{08AB5D82-617B-A0A5-F1BF-952E4B4B7BC9}"/>
              </a:ext>
            </a:extLst>
          </p:cNvPr>
          <p:cNvSpPr/>
          <p:nvPr/>
        </p:nvSpPr>
        <p:spPr bwMode="auto">
          <a:xfrm>
            <a:off x="8969829" y="836465"/>
            <a:ext cx="1296000" cy="1317884"/>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正方形/長方形 4">
            <a:extLst>
              <a:ext uri="{FF2B5EF4-FFF2-40B4-BE49-F238E27FC236}">
                <a16:creationId xmlns:a16="http://schemas.microsoft.com/office/drawing/2014/main" id="{E9D6DC4E-1DB1-413C-D572-C71AEAC5842F}"/>
              </a:ext>
            </a:extLst>
          </p:cNvPr>
          <p:cNvSpPr/>
          <p:nvPr/>
        </p:nvSpPr>
        <p:spPr bwMode="auto">
          <a:xfrm>
            <a:off x="8969829" y="2189934"/>
            <a:ext cx="1296000" cy="792000"/>
          </a:xfrm>
          <a:prstGeom prst="rect">
            <a:avLst/>
          </a:prstGeom>
          <a:noFill/>
          <a:ln w="28575" cap="flat" cmpd="sng" algn="ctr">
            <a:solidFill>
              <a:srgbClr val="FFCC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7" name="正方形/長方形 6">
            <a:extLst>
              <a:ext uri="{FF2B5EF4-FFF2-40B4-BE49-F238E27FC236}">
                <a16:creationId xmlns:a16="http://schemas.microsoft.com/office/drawing/2014/main" id="{ED0E0120-D24F-752E-47F7-3EC42C7B62B7}"/>
              </a:ext>
            </a:extLst>
          </p:cNvPr>
          <p:cNvSpPr/>
          <p:nvPr/>
        </p:nvSpPr>
        <p:spPr bwMode="auto">
          <a:xfrm>
            <a:off x="8969829" y="3017518"/>
            <a:ext cx="1296000" cy="540000"/>
          </a:xfrm>
          <a:prstGeom prst="rect">
            <a:avLst/>
          </a:prstGeom>
          <a:noFill/>
          <a:ln w="28575" cap="flat" cmpd="sng" algn="ctr">
            <a:solidFill>
              <a:schemeClr val="tx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pic>
        <p:nvPicPr>
          <p:cNvPr id="9" name="図 8">
            <a:extLst>
              <a:ext uri="{FF2B5EF4-FFF2-40B4-BE49-F238E27FC236}">
                <a16:creationId xmlns:a16="http://schemas.microsoft.com/office/drawing/2014/main" id="{DD4F6D5A-A26B-335D-2534-04EFE0EC2D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88183"/>
            <a:ext cx="10287000" cy="6069817"/>
          </a:xfrm>
          <a:prstGeom prst="rect">
            <a:avLst/>
          </a:prstGeom>
        </p:spPr>
      </p:pic>
    </p:spTree>
    <p:extLst>
      <p:ext uri="{BB962C8B-B14F-4D97-AF65-F5344CB8AC3E}">
        <p14:creationId xmlns:p14="http://schemas.microsoft.com/office/powerpoint/2010/main" val="394175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C0D5864-74A8-E88D-3656-7C644835DE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13683"/>
            <a:ext cx="10287000" cy="4430634"/>
          </a:xfrm>
          <a:prstGeom prst="rect">
            <a:avLst/>
          </a:prstGeom>
        </p:spPr>
      </p:pic>
      <p:sp>
        <p:nvSpPr>
          <p:cNvPr id="6" name="テキスト ボックス 5">
            <a:extLst>
              <a:ext uri="{FF2B5EF4-FFF2-40B4-BE49-F238E27FC236}">
                <a16:creationId xmlns:a16="http://schemas.microsoft.com/office/drawing/2014/main" id="{61AE000F-8FB7-8B00-7AA2-102D129A0028}"/>
              </a:ext>
            </a:extLst>
          </p:cNvPr>
          <p:cNvSpPr txBox="1"/>
          <p:nvPr/>
        </p:nvSpPr>
        <p:spPr>
          <a:xfrm>
            <a:off x="3980795" y="6540931"/>
            <a:ext cx="6235262"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https://www.mhlw.go.jp/stf/seisakunitsuite/bunya/hukushi_kaigo/seikatsuhogo/jisatsu/jisatsuhakusyo2025.html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12" name="グループ化 11">
            <a:extLst>
              <a:ext uri="{FF2B5EF4-FFF2-40B4-BE49-F238E27FC236}">
                <a16:creationId xmlns:a16="http://schemas.microsoft.com/office/drawing/2014/main" id="{EE25F320-B806-3549-6374-EDBE2A727389}"/>
              </a:ext>
            </a:extLst>
          </p:cNvPr>
          <p:cNvGrpSpPr/>
          <p:nvPr/>
        </p:nvGrpSpPr>
        <p:grpSpPr>
          <a:xfrm>
            <a:off x="5890117" y="4374424"/>
            <a:ext cx="1158063" cy="253916"/>
            <a:chOff x="3416595" y="4386373"/>
            <a:chExt cx="1158063" cy="253916"/>
          </a:xfrm>
        </p:grpSpPr>
        <p:sp>
          <p:nvSpPr>
            <p:cNvPr id="7" name="テキスト ボックス 6">
              <a:extLst>
                <a:ext uri="{FF2B5EF4-FFF2-40B4-BE49-F238E27FC236}">
                  <a16:creationId xmlns:a16="http://schemas.microsoft.com/office/drawing/2014/main" id="{CC14BA84-F06B-3AD9-F98B-53AE81F404A2}"/>
                </a:ext>
              </a:extLst>
            </p:cNvPr>
            <p:cNvSpPr txBox="1"/>
            <p:nvPr/>
          </p:nvSpPr>
          <p:spPr>
            <a:xfrm>
              <a:off x="4322134"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23</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8" name="テキスト ボックス 7">
              <a:extLst>
                <a:ext uri="{FF2B5EF4-FFF2-40B4-BE49-F238E27FC236}">
                  <a16:creationId xmlns:a16="http://schemas.microsoft.com/office/drawing/2014/main" id="{6CBD1A66-CEB3-AA95-4806-970E43CC17C1}"/>
                </a:ext>
              </a:extLst>
            </p:cNvPr>
            <p:cNvSpPr txBox="1"/>
            <p:nvPr/>
          </p:nvSpPr>
          <p:spPr>
            <a:xfrm>
              <a:off x="341659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19</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9" name="テキスト ボックス 8">
              <a:extLst>
                <a:ext uri="{FF2B5EF4-FFF2-40B4-BE49-F238E27FC236}">
                  <a16:creationId xmlns:a16="http://schemas.microsoft.com/office/drawing/2014/main" id="{942E845D-D0BA-448A-3A9E-D91AFAB0F524}"/>
                </a:ext>
              </a:extLst>
            </p:cNvPr>
            <p:cNvSpPr txBox="1"/>
            <p:nvPr/>
          </p:nvSpPr>
          <p:spPr>
            <a:xfrm>
              <a:off x="364298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20</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10" name="テキスト ボックス 9">
              <a:extLst>
                <a:ext uri="{FF2B5EF4-FFF2-40B4-BE49-F238E27FC236}">
                  <a16:creationId xmlns:a16="http://schemas.microsoft.com/office/drawing/2014/main" id="{F68BE4F0-22C3-59BE-F8CF-F8454511AF9F}"/>
                </a:ext>
              </a:extLst>
            </p:cNvPr>
            <p:cNvSpPr txBox="1"/>
            <p:nvPr/>
          </p:nvSpPr>
          <p:spPr>
            <a:xfrm>
              <a:off x="386936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21</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11" name="テキスト ボックス 10">
              <a:extLst>
                <a:ext uri="{FF2B5EF4-FFF2-40B4-BE49-F238E27FC236}">
                  <a16:creationId xmlns:a16="http://schemas.microsoft.com/office/drawing/2014/main" id="{E9455DBF-3AC4-9909-AA60-7E1C9FEFAA0B}"/>
                </a:ext>
              </a:extLst>
            </p:cNvPr>
            <p:cNvSpPr txBox="1"/>
            <p:nvPr/>
          </p:nvSpPr>
          <p:spPr>
            <a:xfrm>
              <a:off x="409575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22</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grpSp>
      <p:grpSp>
        <p:nvGrpSpPr>
          <p:cNvPr id="13" name="グループ化 12">
            <a:extLst>
              <a:ext uri="{FF2B5EF4-FFF2-40B4-BE49-F238E27FC236}">
                <a16:creationId xmlns:a16="http://schemas.microsoft.com/office/drawing/2014/main" id="{547F5C5B-5321-F869-D65A-9C5344725D46}"/>
              </a:ext>
            </a:extLst>
          </p:cNvPr>
          <p:cNvGrpSpPr/>
          <p:nvPr/>
        </p:nvGrpSpPr>
        <p:grpSpPr>
          <a:xfrm>
            <a:off x="2185105" y="4374424"/>
            <a:ext cx="1158063" cy="253916"/>
            <a:chOff x="3416595" y="4386373"/>
            <a:chExt cx="1158063" cy="253916"/>
          </a:xfrm>
        </p:grpSpPr>
        <p:sp>
          <p:nvSpPr>
            <p:cNvPr id="14" name="テキスト ボックス 13">
              <a:extLst>
                <a:ext uri="{FF2B5EF4-FFF2-40B4-BE49-F238E27FC236}">
                  <a16:creationId xmlns:a16="http://schemas.microsoft.com/office/drawing/2014/main" id="{59E421F4-A1D6-9AF2-B830-EB6AC0DB01F7}"/>
                </a:ext>
              </a:extLst>
            </p:cNvPr>
            <p:cNvSpPr txBox="1"/>
            <p:nvPr/>
          </p:nvSpPr>
          <p:spPr>
            <a:xfrm>
              <a:off x="4322134"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23</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15" name="テキスト ボックス 14">
              <a:extLst>
                <a:ext uri="{FF2B5EF4-FFF2-40B4-BE49-F238E27FC236}">
                  <a16:creationId xmlns:a16="http://schemas.microsoft.com/office/drawing/2014/main" id="{2A9AEA40-B846-12EB-DFCD-C231E7AC5E53}"/>
                </a:ext>
              </a:extLst>
            </p:cNvPr>
            <p:cNvSpPr txBox="1"/>
            <p:nvPr/>
          </p:nvSpPr>
          <p:spPr>
            <a:xfrm>
              <a:off x="341659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19</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16" name="テキスト ボックス 15">
              <a:extLst>
                <a:ext uri="{FF2B5EF4-FFF2-40B4-BE49-F238E27FC236}">
                  <a16:creationId xmlns:a16="http://schemas.microsoft.com/office/drawing/2014/main" id="{1E06C68D-BFA0-2129-202C-2B95A9F4438B}"/>
                </a:ext>
              </a:extLst>
            </p:cNvPr>
            <p:cNvSpPr txBox="1"/>
            <p:nvPr/>
          </p:nvSpPr>
          <p:spPr>
            <a:xfrm>
              <a:off x="364298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20</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17" name="テキスト ボックス 16">
              <a:extLst>
                <a:ext uri="{FF2B5EF4-FFF2-40B4-BE49-F238E27FC236}">
                  <a16:creationId xmlns:a16="http://schemas.microsoft.com/office/drawing/2014/main" id="{84AABB79-49BA-B4F7-B92B-39376B71B0CC}"/>
                </a:ext>
              </a:extLst>
            </p:cNvPr>
            <p:cNvSpPr txBox="1"/>
            <p:nvPr/>
          </p:nvSpPr>
          <p:spPr>
            <a:xfrm>
              <a:off x="386936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21</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788BD536-A65F-331D-00C0-4AE0D1EA72EE}"/>
                </a:ext>
              </a:extLst>
            </p:cNvPr>
            <p:cNvSpPr txBox="1"/>
            <p:nvPr/>
          </p:nvSpPr>
          <p:spPr>
            <a:xfrm>
              <a:off x="409575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22</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grpSp>
      <p:grpSp>
        <p:nvGrpSpPr>
          <p:cNvPr id="22" name="グループ化 21">
            <a:extLst>
              <a:ext uri="{FF2B5EF4-FFF2-40B4-BE49-F238E27FC236}">
                <a16:creationId xmlns:a16="http://schemas.microsoft.com/office/drawing/2014/main" id="{DC511793-171E-E62E-8A5E-B845F14FCBA7}"/>
              </a:ext>
            </a:extLst>
          </p:cNvPr>
          <p:cNvGrpSpPr/>
          <p:nvPr/>
        </p:nvGrpSpPr>
        <p:grpSpPr>
          <a:xfrm>
            <a:off x="3420109" y="4374424"/>
            <a:ext cx="1158063" cy="253916"/>
            <a:chOff x="3416595" y="4386373"/>
            <a:chExt cx="1158063" cy="253916"/>
          </a:xfrm>
        </p:grpSpPr>
        <p:sp>
          <p:nvSpPr>
            <p:cNvPr id="23" name="テキスト ボックス 22">
              <a:extLst>
                <a:ext uri="{FF2B5EF4-FFF2-40B4-BE49-F238E27FC236}">
                  <a16:creationId xmlns:a16="http://schemas.microsoft.com/office/drawing/2014/main" id="{A3C857F7-CA18-D3EE-CB41-60EF866AEA6D}"/>
                </a:ext>
              </a:extLst>
            </p:cNvPr>
            <p:cNvSpPr txBox="1"/>
            <p:nvPr/>
          </p:nvSpPr>
          <p:spPr>
            <a:xfrm>
              <a:off x="4322134"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23</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24" name="テキスト ボックス 23">
              <a:extLst>
                <a:ext uri="{FF2B5EF4-FFF2-40B4-BE49-F238E27FC236}">
                  <a16:creationId xmlns:a16="http://schemas.microsoft.com/office/drawing/2014/main" id="{A9063FE6-E983-56AE-C71A-2B442771B14E}"/>
                </a:ext>
              </a:extLst>
            </p:cNvPr>
            <p:cNvSpPr txBox="1"/>
            <p:nvPr/>
          </p:nvSpPr>
          <p:spPr>
            <a:xfrm>
              <a:off x="341659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19</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25" name="テキスト ボックス 24">
              <a:extLst>
                <a:ext uri="{FF2B5EF4-FFF2-40B4-BE49-F238E27FC236}">
                  <a16:creationId xmlns:a16="http://schemas.microsoft.com/office/drawing/2014/main" id="{6BAF4E8C-4EC4-3174-7363-D71F417A09A7}"/>
                </a:ext>
              </a:extLst>
            </p:cNvPr>
            <p:cNvSpPr txBox="1"/>
            <p:nvPr/>
          </p:nvSpPr>
          <p:spPr>
            <a:xfrm>
              <a:off x="364298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20</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26" name="テキスト ボックス 25">
              <a:extLst>
                <a:ext uri="{FF2B5EF4-FFF2-40B4-BE49-F238E27FC236}">
                  <a16:creationId xmlns:a16="http://schemas.microsoft.com/office/drawing/2014/main" id="{B750DC61-D514-AECC-4108-74A588097467}"/>
                </a:ext>
              </a:extLst>
            </p:cNvPr>
            <p:cNvSpPr txBox="1"/>
            <p:nvPr/>
          </p:nvSpPr>
          <p:spPr>
            <a:xfrm>
              <a:off x="386936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21</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27" name="テキスト ボックス 26">
              <a:extLst>
                <a:ext uri="{FF2B5EF4-FFF2-40B4-BE49-F238E27FC236}">
                  <a16:creationId xmlns:a16="http://schemas.microsoft.com/office/drawing/2014/main" id="{05B2D50F-4FA5-8412-D0EA-DAC0C5FBE4A3}"/>
                </a:ext>
              </a:extLst>
            </p:cNvPr>
            <p:cNvSpPr txBox="1"/>
            <p:nvPr/>
          </p:nvSpPr>
          <p:spPr>
            <a:xfrm>
              <a:off x="409575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22</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grpSp>
      <p:grpSp>
        <p:nvGrpSpPr>
          <p:cNvPr id="28" name="グループ化 27">
            <a:extLst>
              <a:ext uri="{FF2B5EF4-FFF2-40B4-BE49-F238E27FC236}">
                <a16:creationId xmlns:a16="http://schemas.microsoft.com/office/drawing/2014/main" id="{CD30B718-C5CD-B821-D036-558478327109}"/>
              </a:ext>
            </a:extLst>
          </p:cNvPr>
          <p:cNvGrpSpPr/>
          <p:nvPr/>
        </p:nvGrpSpPr>
        <p:grpSpPr>
          <a:xfrm>
            <a:off x="4655113" y="4374424"/>
            <a:ext cx="1158063" cy="253916"/>
            <a:chOff x="3416595" y="4386373"/>
            <a:chExt cx="1158063" cy="253916"/>
          </a:xfrm>
        </p:grpSpPr>
        <p:sp>
          <p:nvSpPr>
            <p:cNvPr id="29" name="テキスト ボックス 28">
              <a:extLst>
                <a:ext uri="{FF2B5EF4-FFF2-40B4-BE49-F238E27FC236}">
                  <a16:creationId xmlns:a16="http://schemas.microsoft.com/office/drawing/2014/main" id="{7896140E-0CF0-4DCC-FF94-5DF0741AB955}"/>
                </a:ext>
              </a:extLst>
            </p:cNvPr>
            <p:cNvSpPr txBox="1"/>
            <p:nvPr/>
          </p:nvSpPr>
          <p:spPr>
            <a:xfrm>
              <a:off x="4322134"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23</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30" name="テキスト ボックス 29">
              <a:extLst>
                <a:ext uri="{FF2B5EF4-FFF2-40B4-BE49-F238E27FC236}">
                  <a16:creationId xmlns:a16="http://schemas.microsoft.com/office/drawing/2014/main" id="{CFAF5DBC-5E4D-3AB4-9926-674958F3ECDB}"/>
                </a:ext>
              </a:extLst>
            </p:cNvPr>
            <p:cNvSpPr txBox="1"/>
            <p:nvPr/>
          </p:nvSpPr>
          <p:spPr>
            <a:xfrm>
              <a:off x="341659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19</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31" name="テキスト ボックス 30">
              <a:extLst>
                <a:ext uri="{FF2B5EF4-FFF2-40B4-BE49-F238E27FC236}">
                  <a16:creationId xmlns:a16="http://schemas.microsoft.com/office/drawing/2014/main" id="{F8C0045B-8326-883B-4195-359D6EBF9A76}"/>
                </a:ext>
              </a:extLst>
            </p:cNvPr>
            <p:cNvSpPr txBox="1"/>
            <p:nvPr/>
          </p:nvSpPr>
          <p:spPr>
            <a:xfrm>
              <a:off x="364298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20</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32" name="テキスト ボックス 31">
              <a:extLst>
                <a:ext uri="{FF2B5EF4-FFF2-40B4-BE49-F238E27FC236}">
                  <a16:creationId xmlns:a16="http://schemas.microsoft.com/office/drawing/2014/main" id="{3EB09EE7-5BD5-F9C4-1608-E35C83E0BAE0}"/>
                </a:ext>
              </a:extLst>
            </p:cNvPr>
            <p:cNvSpPr txBox="1"/>
            <p:nvPr/>
          </p:nvSpPr>
          <p:spPr>
            <a:xfrm>
              <a:off x="386936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21</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33" name="テキスト ボックス 32">
              <a:extLst>
                <a:ext uri="{FF2B5EF4-FFF2-40B4-BE49-F238E27FC236}">
                  <a16:creationId xmlns:a16="http://schemas.microsoft.com/office/drawing/2014/main" id="{86E6B03D-1A76-49C8-FE24-3F806A0D3737}"/>
                </a:ext>
              </a:extLst>
            </p:cNvPr>
            <p:cNvSpPr txBox="1"/>
            <p:nvPr/>
          </p:nvSpPr>
          <p:spPr>
            <a:xfrm>
              <a:off x="409575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22</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grpSp>
      <p:grpSp>
        <p:nvGrpSpPr>
          <p:cNvPr id="34" name="グループ化 33">
            <a:extLst>
              <a:ext uri="{FF2B5EF4-FFF2-40B4-BE49-F238E27FC236}">
                <a16:creationId xmlns:a16="http://schemas.microsoft.com/office/drawing/2014/main" id="{1E8D8E1B-F391-7AE7-10B6-09D29F3BAFC4}"/>
              </a:ext>
            </a:extLst>
          </p:cNvPr>
          <p:cNvGrpSpPr/>
          <p:nvPr/>
        </p:nvGrpSpPr>
        <p:grpSpPr>
          <a:xfrm>
            <a:off x="7125122" y="4374424"/>
            <a:ext cx="1158063" cy="253916"/>
            <a:chOff x="3416595" y="4386373"/>
            <a:chExt cx="1158063" cy="253916"/>
          </a:xfrm>
        </p:grpSpPr>
        <p:sp>
          <p:nvSpPr>
            <p:cNvPr id="35" name="テキスト ボックス 34">
              <a:extLst>
                <a:ext uri="{FF2B5EF4-FFF2-40B4-BE49-F238E27FC236}">
                  <a16:creationId xmlns:a16="http://schemas.microsoft.com/office/drawing/2014/main" id="{73E4C787-AE41-F865-117C-E263453ED352}"/>
                </a:ext>
              </a:extLst>
            </p:cNvPr>
            <p:cNvSpPr txBox="1"/>
            <p:nvPr/>
          </p:nvSpPr>
          <p:spPr>
            <a:xfrm>
              <a:off x="4322134"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23</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36" name="テキスト ボックス 35">
              <a:extLst>
                <a:ext uri="{FF2B5EF4-FFF2-40B4-BE49-F238E27FC236}">
                  <a16:creationId xmlns:a16="http://schemas.microsoft.com/office/drawing/2014/main" id="{6F72908F-6E5C-81E1-B016-CC86CCD8BEFE}"/>
                </a:ext>
              </a:extLst>
            </p:cNvPr>
            <p:cNvSpPr txBox="1"/>
            <p:nvPr/>
          </p:nvSpPr>
          <p:spPr>
            <a:xfrm>
              <a:off x="341659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a:cs typeface="+mn-cs"/>
                </a:rPr>
                <a:t>19</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a:cs typeface="+mn-cs"/>
              </a:endParaRPr>
            </a:p>
          </p:txBody>
        </p:sp>
        <p:sp>
          <p:nvSpPr>
            <p:cNvPr id="37" name="テキスト ボックス 36">
              <a:extLst>
                <a:ext uri="{FF2B5EF4-FFF2-40B4-BE49-F238E27FC236}">
                  <a16:creationId xmlns:a16="http://schemas.microsoft.com/office/drawing/2014/main" id="{D9752A04-5C66-93DA-1EB0-45CA08085CF6}"/>
                </a:ext>
              </a:extLst>
            </p:cNvPr>
            <p:cNvSpPr txBox="1"/>
            <p:nvPr/>
          </p:nvSpPr>
          <p:spPr>
            <a:xfrm>
              <a:off x="364298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20</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38" name="テキスト ボックス 37">
              <a:extLst>
                <a:ext uri="{FF2B5EF4-FFF2-40B4-BE49-F238E27FC236}">
                  <a16:creationId xmlns:a16="http://schemas.microsoft.com/office/drawing/2014/main" id="{E5E69044-94D0-F394-6319-00A056C39FEC}"/>
                </a:ext>
              </a:extLst>
            </p:cNvPr>
            <p:cNvSpPr txBox="1"/>
            <p:nvPr/>
          </p:nvSpPr>
          <p:spPr>
            <a:xfrm>
              <a:off x="3869365"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21</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sp>
          <p:nvSpPr>
            <p:cNvPr id="39" name="テキスト ボックス 38">
              <a:extLst>
                <a:ext uri="{FF2B5EF4-FFF2-40B4-BE49-F238E27FC236}">
                  <a16:creationId xmlns:a16="http://schemas.microsoft.com/office/drawing/2014/main" id="{3B60BF31-31D9-147C-8E2A-AF1E2C3FFE00}"/>
                </a:ext>
              </a:extLst>
            </p:cNvPr>
            <p:cNvSpPr txBox="1"/>
            <p:nvPr/>
          </p:nvSpPr>
          <p:spPr>
            <a:xfrm>
              <a:off x="4095750" y="4386373"/>
              <a:ext cx="252524" cy="253916"/>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rPr>
                <a:t>22</a:t>
              </a:r>
              <a:endParaRPr kumimoji="1" lang="ja-JP" altLang="en-US" sz="3600" b="1" i="0" u="none" strike="noStrike" kern="1200" cap="none" spc="0" normalizeH="0" baseline="0" noProof="0" dirty="0">
                <a:ln>
                  <a:noFill/>
                </a:ln>
                <a:solidFill>
                  <a:srgbClr val="010000"/>
                </a:solidFill>
                <a:effectLst/>
                <a:uLnTx/>
                <a:uFillTx/>
                <a:latin typeface="ＭＳ Ｐゴシック"/>
                <a:ea typeface="ＭＳ Ｐゴシック" pitchFamily="50" charset="-128"/>
                <a:cs typeface="+mn-cs"/>
              </a:endParaRPr>
            </a:p>
          </p:txBody>
        </p:sp>
      </p:grpSp>
      <p:sp>
        <p:nvSpPr>
          <p:cNvPr id="2" name="正方形/長方形 1">
            <a:extLst>
              <a:ext uri="{FF2B5EF4-FFF2-40B4-BE49-F238E27FC236}">
                <a16:creationId xmlns:a16="http://schemas.microsoft.com/office/drawing/2014/main" id="{6A1DD861-CB14-2137-89F8-8E7AD9060263}"/>
              </a:ext>
            </a:extLst>
          </p:cNvPr>
          <p:cNvSpPr/>
          <p:nvPr/>
        </p:nvSpPr>
        <p:spPr bwMode="auto">
          <a:xfrm>
            <a:off x="2501295" y="4572000"/>
            <a:ext cx="589349" cy="216000"/>
          </a:xfrm>
          <a:prstGeom prst="rect">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ja-JP" altLang="en-US" sz="3200" b="0" i="0" u="none" strike="noStrike" cap="none" normalizeH="0" baseline="0">
              <a:ln>
                <a:noFill/>
              </a:ln>
              <a:solidFill>
                <a:schemeClr val="tx1"/>
              </a:solidFill>
              <a:effectLst/>
              <a:latin typeface="Times New Roman" pitchFamily="18" charset="0"/>
              <a:ea typeface="ＭＳ Ｐゴシック" pitchFamily="50" charset="-128"/>
            </a:endParaRPr>
          </a:p>
        </p:txBody>
      </p:sp>
      <p:sp>
        <p:nvSpPr>
          <p:cNvPr id="3" name="正方形/長方形 2">
            <a:extLst>
              <a:ext uri="{FF2B5EF4-FFF2-40B4-BE49-F238E27FC236}">
                <a16:creationId xmlns:a16="http://schemas.microsoft.com/office/drawing/2014/main" id="{CE39768A-F7CF-58E1-4FD7-B33FE2E192FB}"/>
              </a:ext>
            </a:extLst>
          </p:cNvPr>
          <p:cNvSpPr/>
          <p:nvPr/>
        </p:nvSpPr>
        <p:spPr bwMode="auto">
          <a:xfrm>
            <a:off x="5234145" y="4910652"/>
            <a:ext cx="589349" cy="216000"/>
          </a:xfrm>
          <a:prstGeom prst="rect">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ja-JP" altLang="en-US" sz="3200" b="0" i="0" u="none" strike="noStrike" cap="none" normalizeH="0" baseline="0">
              <a:ln>
                <a:noFill/>
              </a:ln>
              <a:solidFill>
                <a:schemeClr val="tx1"/>
              </a:solidFill>
              <a:effectLst/>
              <a:latin typeface="Times New Roman" pitchFamily="18" charset="0"/>
              <a:ea typeface="ＭＳ Ｐゴシック" pitchFamily="50" charset="-128"/>
            </a:endParaRPr>
          </a:p>
        </p:txBody>
      </p:sp>
    </p:spTree>
    <p:extLst>
      <p:ext uri="{BB962C8B-B14F-4D97-AF65-F5344CB8AC3E}">
        <p14:creationId xmlns:p14="http://schemas.microsoft.com/office/powerpoint/2010/main" val="2082872774"/>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0C484F7-D398-3000-0755-317CF0E2B5C0}"/>
              </a:ext>
            </a:extLst>
          </p:cNvPr>
          <p:cNvSpPr txBox="1"/>
          <p:nvPr/>
        </p:nvSpPr>
        <p:spPr>
          <a:xfrm>
            <a:off x="-27141" y="1720840"/>
            <a:ext cx="10341294" cy="34163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一番相談している</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Times New Roman"/>
              </a:rPr>
              <a:t>10</a:t>
            </a: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代の女性の自殺が急増</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88279467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0CFB8-7770-4354-5953-1B641D3176FF}"/>
            </a:ext>
          </a:extLst>
        </p:cNvPr>
        <p:cNvGrpSpPr/>
        <p:nvPr/>
      </p:nvGrpSpPr>
      <p:grpSpPr>
        <a:xfrm>
          <a:off x="0" y="0"/>
          <a:ext cx="0" cy="0"/>
          <a:chOff x="0" y="0"/>
          <a:chExt cx="0" cy="0"/>
        </a:xfrm>
      </p:grpSpPr>
      <p:sp>
        <p:nvSpPr>
          <p:cNvPr id="6" name="Rectangle 12">
            <a:extLst>
              <a:ext uri="{FF2B5EF4-FFF2-40B4-BE49-F238E27FC236}">
                <a16:creationId xmlns:a16="http://schemas.microsoft.com/office/drawing/2014/main" id="{1DC90C3C-94AF-87A3-6CBE-38AEC199EDC3}"/>
              </a:ext>
            </a:extLst>
          </p:cNvPr>
          <p:cNvSpPr>
            <a:spLocks noGrp="1" noChangeArrowheads="1"/>
          </p:cNvSpPr>
          <p:nvPr>
            <p:ph type="title"/>
          </p:nvPr>
        </p:nvSpPr>
        <p:spPr>
          <a:xfrm>
            <a:off x="235744" y="0"/>
            <a:ext cx="9815512" cy="647700"/>
          </a:xfrm>
        </p:spPr>
        <p:txBody>
          <a:bodyPr/>
          <a:lstStyle/>
          <a:p>
            <a:pPr eaLnBrk="1" hangingPunct="1"/>
            <a:r>
              <a:rPr lang="ja-JP" altLang="en-US" dirty="0"/>
              <a:t>１０代男女別自殺率の推移</a:t>
            </a:r>
          </a:p>
        </p:txBody>
      </p:sp>
      <p:sp>
        <p:nvSpPr>
          <p:cNvPr id="11" name="テキスト ボックス 10">
            <a:extLst>
              <a:ext uri="{FF2B5EF4-FFF2-40B4-BE49-F238E27FC236}">
                <a16:creationId xmlns:a16="http://schemas.microsoft.com/office/drawing/2014/main" id="{70532EF0-7B9B-5940-AE90-7A9D052D03DC}"/>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テキスト ボックス 12">
            <a:extLst>
              <a:ext uri="{FF2B5EF4-FFF2-40B4-BE49-F238E27FC236}">
                <a16:creationId xmlns:a16="http://schemas.microsoft.com/office/drawing/2014/main" id="{A5053B7B-0876-663C-10E6-810688BB8F19}"/>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テキスト ボックス 13">
            <a:extLst>
              <a:ext uri="{FF2B5EF4-FFF2-40B4-BE49-F238E27FC236}">
                <a16:creationId xmlns:a16="http://schemas.microsoft.com/office/drawing/2014/main" id="{2EE34B63-99B2-1C6B-0E59-4D65221C5125}"/>
              </a:ext>
            </a:extLst>
          </p:cNvPr>
          <p:cNvSpPr txBox="1"/>
          <p:nvPr/>
        </p:nvSpPr>
        <p:spPr>
          <a:xfrm>
            <a:off x="9871501"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 name="図 1">
            <a:extLst>
              <a:ext uri="{FF2B5EF4-FFF2-40B4-BE49-F238E27FC236}">
                <a16:creationId xmlns:a16="http://schemas.microsoft.com/office/drawing/2014/main" id="{94BAE59F-3CFC-CBA6-CE86-FBB6710CC0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21146"/>
            <a:ext cx="10287000" cy="6136854"/>
          </a:xfrm>
          <a:prstGeom prst="rect">
            <a:avLst/>
          </a:prstGeom>
        </p:spPr>
      </p:pic>
    </p:spTree>
    <p:extLst>
      <p:ext uri="{BB962C8B-B14F-4D97-AF65-F5344CB8AC3E}">
        <p14:creationId xmlns:p14="http://schemas.microsoft.com/office/powerpoint/2010/main" val="211912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20AD20D-66B7-8904-D6D7-5000C104A92F}"/>
              </a:ext>
            </a:extLst>
          </p:cNvPr>
          <p:cNvSpPr>
            <a:spLocks noGrp="1"/>
          </p:cNvSpPr>
          <p:nvPr>
            <p:ph type="title"/>
          </p:nvPr>
        </p:nvSpPr>
        <p:spPr>
          <a:xfrm>
            <a:off x="0" y="1339160"/>
            <a:ext cx="10287000" cy="3673403"/>
          </a:xfrm>
        </p:spPr>
        <p:txBody>
          <a:bodyPr/>
          <a:lstStyle/>
          <a:p>
            <a:pPr>
              <a:lnSpc>
                <a:spcPct val="150000"/>
              </a:lnSpc>
              <a:spcAft>
                <a:spcPts val="0"/>
              </a:spcAft>
            </a:pPr>
            <a:r>
              <a:rPr lang="ja-JP" altLang="en-US" sz="88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事件の根底に学ぶ！</a:t>
            </a:r>
            <a:endParaRPr lang="ja-JP" altLang="ja-JP" sz="66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325026903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 3" descr="名称未設定 1.jp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516731" y="234462"/>
            <a:ext cx="7103269" cy="6366363"/>
          </a:xfrm>
        </p:spPr>
      </p:pic>
      <p:sp>
        <p:nvSpPr>
          <p:cNvPr id="3" name="Text Box 2"/>
          <p:cNvSpPr txBox="1">
            <a:spLocks noChangeArrowheads="1"/>
          </p:cNvSpPr>
          <p:nvPr/>
        </p:nvSpPr>
        <p:spPr bwMode="auto">
          <a:xfrm rot="10800000" flipV="1">
            <a:off x="7732642" y="2592812"/>
            <a:ext cx="2554357" cy="1232838"/>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4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に学ぶ</a:t>
            </a:r>
          </a:p>
        </p:txBody>
      </p:sp>
      <p:sp>
        <p:nvSpPr>
          <p:cNvPr id="2" name="テキスト ボックス 1"/>
          <p:cNvSpPr txBox="1"/>
          <p:nvPr/>
        </p:nvSpPr>
        <p:spPr>
          <a:xfrm>
            <a:off x="7941484" y="4611756"/>
            <a:ext cx="2031325"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2008</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6</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月</a:t>
            </a:r>
            <a:r>
              <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9</a:t>
            </a: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日</a:t>
            </a:r>
          </a:p>
        </p:txBody>
      </p:sp>
    </p:spTree>
    <p:extLst>
      <p:ext uri="{BB962C8B-B14F-4D97-AF65-F5344CB8AC3E}">
        <p14:creationId xmlns:p14="http://schemas.microsoft.com/office/powerpoint/2010/main" val="251970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 3" descr="名称未設定 1.bmp"/>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5352" y="214623"/>
            <a:ext cx="4381611" cy="6428495"/>
          </a:xfrm>
        </p:spPr>
      </p:pic>
      <p:sp>
        <p:nvSpPr>
          <p:cNvPr id="6" name="テキスト ボックス 5"/>
          <p:cNvSpPr txBox="1"/>
          <p:nvPr/>
        </p:nvSpPr>
        <p:spPr>
          <a:xfrm>
            <a:off x="5957303" y="465667"/>
            <a:ext cx="3508653" cy="6002868"/>
          </a:xfrm>
          <a:prstGeom prst="rect">
            <a:avLst/>
          </a:prstGeom>
          <a:noFill/>
        </p:spPr>
        <p:txBody>
          <a:bodyPr vert="eaVert" wrap="square" rtlCol="0">
            <a:spAutoFit/>
          </a:bodyPr>
          <a:lstStyle/>
          <a:p>
            <a:pPr marL="0" marR="0" lvl="0" indent="0" algn="dist"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rPr>
              <a:t>　同じ家庭、環境に置かれ</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endParaRPr>
          </a:p>
          <a:p>
            <a:pPr marL="0" marR="0" lvl="0" indent="0" algn="dist"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rPr>
              <a:t>ながら</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rPr>
              <a:t>私が犯人と同じこと</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endParaRPr>
          </a:p>
          <a:p>
            <a:pPr marL="0" marR="0" lvl="0" indent="0" algn="dist"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rPr>
              <a:t>をしないのは、</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rPr>
              <a:t>外の世界に</a:t>
            </a:r>
            <a:endParaRPr kumimoji="1" lang="en-US" altLang="ja-JP"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endParaRPr>
          </a:p>
          <a:p>
            <a:pPr marL="0" marR="0" lvl="0" indent="0" algn="dist"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rPr>
              <a:t>飛び出し、</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rPr>
              <a:t>苦しみながらも</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endParaRPr>
          </a:p>
          <a:p>
            <a:pPr marL="0" marR="0" lvl="0" indent="0" algn="dist"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rPr>
              <a:t>それまで欠けていたものを</a:t>
            </a:r>
            <a:endParaRPr kumimoji="1" lang="en-US" altLang="ja-JP"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endParaRPr>
          </a:p>
          <a:p>
            <a:pPr marL="0" marR="0" lvl="0" indent="0" algn="dist"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rPr>
              <a:t>手に入れたからだ</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GP教科書体" pitchFamily="18" charset="-128"/>
                <a:ea typeface="HGP教科書体" pitchFamily="18" charset="-128"/>
                <a:cs typeface="+mn-cs"/>
              </a:rPr>
              <a:t>と思います。</a:t>
            </a:r>
          </a:p>
        </p:txBody>
      </p:sp>
      <p:sp>
        <p:nvSpPr>
          <p:cNvPr id="2" name="テキスト ボックス 1">
            <a:extLst>
              <a:ext uri="{FF2B5EF4-FFF2-40B4-BE49-F238E27FC236}">
                <a16:creationId xmlns:a16="http://schemas.microsoft.com/office/drawing/2014/main" id="{8A649ED6-3A3F-A9C0-06C7-018C4EABAA1E}"/>
              </a:ext>
            </a:extLst>
          </p:cNvPr>
          <p:cNvSpPr txBox="1"/>
          <p:nvPr/>
        </p:nvSpPr>
        <p:spPr>
          <a:xfrm>
            <a:off x="572965" y="2300197"/>
            <a:ext cx="1107996"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2008</a:t>
            </a:r>
            <a:r>
              <a:rPr kumimoji="1" lang="ja-JP"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a:t>
            </a:r>
          </a:p>
        </p:txBody>
      </p:sp>
    </p:spTree>
    <p:extLst>
      <p:ext uri="{BB962C8B-B14F-4D97-AF65-F5344CB8AC3E}">
        <p14:creationId xmlns:p14="http://schemas.microsoft.com/office/powerpoint/2010/main" val="247413671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7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2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 3" descr="akiba2.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039985" y="0"/>
            <a:ext cx="6247015" cy="6886473"/>
          </a:xfrm>
        </p:spPr>
      </p:pic>
      <p:sp>
        <p:nvSpPr>
          <p:cNvPr id="6" name="テキスト ボックス 5"/>
          <p:cNvSpPr txBox="1"/>
          <p:nvPr/>
        </p:nvSpPr>
        <p:spPr>
          <a:xfrm>
            <a:off x="740750" y="2799633"/>
            <a:ext cx="3105337" cy="120032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病んだこころの</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病んだ期待</a:t>
            </a:r>
          </a:p>
        </p:txBody>
      </p:sp>
      <p:sp>
        <p:nvSpPr>
          <p:cNvPr id="7" name="タイトル 1"/>
          <p:cNvSpPr>
            <a:spLocks noGrp="1"/>
          </p:cNvSpPr>
          <p:nvPr>
            <p:ph type="title"/>
          </p:nvPr>
        </p:nvSpPr>
        <p:spPr>
          <a:xfrm>
            <a:off x="214313" y="196849"/>
            <a:ext cx="4572372" cy="1504729"/>
          </a:xfrm>
        </p:spPr>
        <p:txBody>
          <a:bodyPr/>
          <a:lstStyle/>
          <a:p>
            <a:r>
              <a:rPr kumimoji="1" lang="en-US" altLang="ja-JP" dirty="0"/>
              <a:t>2010</a:t>
            </a:r>
            <a:r>
              <a:rPr kumimoji="1" lang="ja-JP" altLang="en-US" dirty="0"/>
              <a:t>年１月２８日</a:t>
            </a:r>
            <a:br>
              <a:rPr kumimoji="1" lang="en-US" altLang="ja-JP" dirty="0"/>
            </a:br>
            <a:r>
              <a:rPr lang="ja-JP" altLang="en-US" dirty="0"/>
              <a:t>読売新聞</a:t>
            </a:r>
            <a:endParaRPr kumimoji="1" lang="ja-JP" altLang="en-US" dirty="0"/>
          </a:p>
        </p:txBody>
      </p:sp>
      <p:sp useBgFill="1">
        <p:nvSpPr>
          <p:cNvPr id="8" name="テキスト ボックス 7"/>
          <p:cNvSpPr txBox="1"/>
          <p:nvPr/>
        </p:nvSpPr>
        <p:spPr>
          <a:xfrm>
            <a:off x="118531" y="118531"/>
            <a:ext cx="3302238" cy="6588000"/>
          </a:xfrm>
          <a:prstGeom prst="rect">
            <a:avLst/>
          </a:prstGeom>
          <a:ln>
            <a:solidFill>
              <a:srgbClr val="FF99FF"/>
            </a:solidFill>
          </a:ln>
        </p:spPr>
        <p:txBody>
          <a:bodyPr vert="eaVert" wrap="square" rtlCol="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pitchFamily="50" charset="-128"/>
                <a:ea typeface="ＭＳ Ｐゴシック" pitchFamily="50" charset="-128"/>
                <a:cs typeface="+mn-cs"/>
              </a:rPr>
              <a:t>犯行を決意した後は、</a:t>
            </a:r>
            <a:r>
              <a:rPr kumimoji="1" lang="ja-JP" altLang="en-US" sz="30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ＭＳ Ｐゴシック" pitchFamily="50" charset="-128"/>
                <a:ea typeface="ＭＳ Ｐゴシック" pitchFamily="50" charset="-128"/>
                <a:cs typeface="+mn-cs"/>
              </a:rPr>
              <a:t>「誰かに止めてほしい」という気持ち</a:t>
            </a:r>
            <a:r>
              <a:rPr kumimoji="1" lang="ja-JP" altLang="en-US" sz="3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pitchFamily="50" charset="-128"/>
                <a:ea typeface="ＭＳ Ｐゴシック" pitchFamily="50" charset="-128"/>
                <a:cs typeface="+mn-cs"/>
              </a:rPr>
              <a:t>もあり、犯行をほのめかす書き込みを繰り返したが、思いとどまらせるような反応はなく、事件当日、秋葉原に到着後も「みんなさようなら」「時間です」などとする書き込みを残した。</a:t>
            </a:r>
            <a:endParaRPr kumimoji="1" lang="en-US" altLang="ja-JP" sz="3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pitchFamily="50" charset="-128"/>
              <a:ea typeface="ＭＳ Ｐゴシック" pitchFamily="50" charset="-128"/>
              <a:cs typeface="+mn-cs"/>
            </a:endParaRPr>
          </a:p>
        </p:txBody>
      </p:sp>
      <p:sp>
        <p:nvSpPr>
          <p:cNvPr id="9" name="四角形吹き出し 8"/>
          <p:cNvSpPr/>
          <p:nvPr/>
        </p:nvSpPr>
        <p:spPr bwMode="auto">
          <a:xfrm>
            <a:off x="4102662" y="5652408"/>
            <a:ext cx="1447750" cy="1132764"/>
          </a:xfrm>
          <a:prstGeom prst="wedgeRectCallout">
            <a:avLst>
              <a:gd name="adj1" fmla="val -95184"/>
              <a:gd name="adj2" fmla="val -158910"/>
            </a:avLst>
          </a:prstGeom>
          <a:noFill/>
          <a:ln w="44450" cap="flat" cmpd="sng" algn="ctr">
            <a:solidFill>
              <a:srgbClr val="FF99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1" name="正方形/長方形 10"/>
          <p:cNvSpPr/>
          <p:nvPr/>
        </p:nvSpPr>
        <p:spPr bwMode="auto">
          <a:xfrm>
            <a:off x="7647128" y="3589867"/>
            <a:ext cx="287867" cy="1964266"/>
          </a:xfrm>
          <a:prstGeom prst="rect">
            <a:avLst/>
          </a:prstGeom>
          <a:noFill/>
          <a:ln w="44450" cap="flat" cmpd="sng" algn="ctr">
            <a:solidFill>
              <a:srgbClr val="FF99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 name="テキスト ボックス 9"/>
          <p:cNvSpPr txBox="1"/>
          <p:nvPr/>
        </p:nvSpPr>
        <p:spPr>
          <a:xfrm>
            <a:off x="392892" y="1320215"/>
            <a:ext cx="9352240" cy="4237502"/>
          </a:xfrm>
          <a:prstGeom prst="rect">
            <a:avLst/>
          </a:prstGeom>
          <a:solidFill>
            <a:schemeClr val="bg2">
              <a:alpha val="81000"/>
            </a:schemeClr>
          </a:solidFill>
          <a:ln w="76200">
            <a:solidFill>
              <a:srgbClr val="FF99FF"/>
            </a:solidFill>
          </a:ln>
        </p:spPr>
        <p:txBody>
          <a:bodyPr wrap="none" tIns="0"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「つながっているという錯覚」</a:t>
            </a:r>
            <a:endParaRPr kumimoji="1" lang="en-US" altLang="ja-JP"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「認められているという錯覚」</a:t>
            </a:r>
            <a:endParaRPr kumimoji="1" lang="en-US" altLang="ja-JP"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を与えるネット社会</a:t>
            </a:r>
          </a:p>
        </p:txBody>
      </p:sp>
    </p:spTree>
    <p:extLst>
      <p:ext uri="{BB962C8B-B14F-4D97-AF65-F5344CB8AC3E}">
        <p14:creationId xmlns:p14="http://schemas.microsoft.com/office/powerpoint/2010/main" val="1725501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par>
                                <p:cTn id="12" presetID="10" presetClass="entr" presetSubtype="0" fill="hold" grpId="0" nodeType="withEffect">
                                  <p:stCondLst>
                                    <p:cond delay="0"/>
                                  </p:stCondLst>
                                  <p:iterate type="wd">
                                    <p:tmPct val="10000"/>
                                  </p:iterate>
                                  <p:childTnLst>
                                    <p:set>
                                      <p:cBhvr>
                                        <p:cTn id="13" dur="1" fill="hold">
                                          <p:stCondLst>
                                            <p:cond delay="0"/>
                                          </p:stCondLst>
                                        </p:cTn>
                                        <p:tgtEl>
                                          <p:spTgt spid="8">
                                            <p:bg/>
                                          </p:spTgt>
                                        </p:tgtEl>
                                        <p:attrNameLst>
                                          <p:attrName>style.visibility</p:attrName>
                                        </p:attrNameLst>
                                      </p:cBhvr>
                                      <p:to>
                                        <p:strVal val="visible"/>
                                      </p:to>
                                    </p:set>
                                    <p:animEffect transition="in" filter="fade">
                                      <p:cBhvr>
                                        <p:cTn id="14" dur="2000"/>
                                        <p:tgtEl>
                                          <p:spTgt spid="8">
                                            <p:bg/>
                                          </p:spTgt>
                                        </p:tgtEl>
                                      </p:cBhvr>
                                    </p:animEffect>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par>
                          <p:cTn id="18" fill="hold">
                            <p:stCondLst>
                              <p:cond delay="15400"/>
                            </p:stCondLst>
                            <p:childTnLst>
                              <p:par>
                                <p:cTn id="19" presetID="53" presetClass="entr" presetSubtype="0" fill="hold" grpId="0" nodeType="afterEffect">
                                  <p:stCondLst>
                                    <p:cond delay="0"/>
                                  </p:stCondLst>
                                  <p:childTnLst>
                                    <p:set>
                                      <p:cBhvr>
                                        <p:cTn id="20" dur="1" fill="hold">
                                          <p:stCondLst>
                                            <p:cond delay="0"/>
                                          </p:stCondLst>
                                        </p:cTn>
                                        <p:tgtEl>
                                          <p:spTgt spid="10">
                                            <p:bg/>
                                          </p:spTgt>
                                        </p:tgtEl>
                                        <p:attrNameLst>
                                          <p:attrName>style.visibility</p:attrName>
                                        </p:attrNameLst>
                                      </p:cBhvr>
                                      <p:to>
                                        <p:strVal val="visible"/>
                                      </p:to>
                                    </p:set>
                                    <p:anim calcmode="lin" valueType="num">
                                      <p:cBhvr>
                                        <p:cTn id="21" dur="2000" fill="hold"/>
                                        <p:tgtEl>
                                          <p:spTgt spid="10">
                                            <p:bg/>
                                          </p:spTgt>
                                        </p:tgtEl>
                                        <p:attrNameLst>
                                          <p:attrName>ppt_w</p:attrName>
                                        </p:attrNameLst>
                                      </p:cBhvr>
                                      <p:tavLst>
                                        <p:tav tm="0">
                                          <p:val>
                                            <p:fltVal val="0"/>
                                          </p:val>
                                        </p:tav>
                                        <p:tav tm="100000">
                                          <p:val>
                                            <p:strVal val="#ppt_w"/>
                                          </p:val>
                                        </p:tav>
                                      </p:tavLst>
                                    </p:anim>
                                    <p:anim calcmode="lin" valueType="num">
                                      <p:cBhvr>
                                        <p:cTn id="22" dur="2000" fill="hold"/>
                                        <p:tgtEl>
                                          <p:spTgt spid="10">
                                            <p:bg/>
                                          </p:spTgt>
                                        </p:tgtEl>
                                        <p:attrNameLst>
                                          <p:attrName>ppt_h</p:attrName>
                                        </p:attrNameLst>
                                      </p:cBhvr>
                                      <p:tavLst>
                                        <p:tav tm="0">
                                          <p:val>
                                            <p:fltVal val="0"/>
                                          </p:val>
                                        </p:tav>
                                        <p:tav tm="100000">
                                          <p:val>
                                            <p:strVal val="#ppt_h"/>
                                          </p:val>
                                        </p:tav>
                                      </p:tavLst>
                                    </p:anim>
                                    <p:animEffect transition="in" filter="fade">
                                      <p:cBhvr>
                                        <p:cTn id="23" dur="2000"/>
                                        <p:tgtEl>
                                          <p:spTgt spid="10">
                                            <p:bg/>
                                          </p:spTgt>
                                        </p:tgtEl>
                                      </p:cBhvr>
                                    </p:animEffect>
                                  </p:childTnLst>
                                </p:cTn>
                              </p:par>
                            </p:childTnLst>
                          </p:cTn>
                        </p:par>
                        <p:par>
                          <p:cTn id="24" fill="hold">
                            <p:stCondLst>
                              <p:cond delay="17400"/>
                            </p:stCondLst>
                            <p:childTnLst>
                              <p:par>
                                <p:cTn id="25" presetID="53" presetClass="entr" presetSubtype="0" fill="hold" grpId="0" nodeType="after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 calcmode="lin" valueType="num">
                                      <p:cBhvr>
                                        <p:cTn id="27" dur="2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8" dur="20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9" dur="2000"/>
                                        <p:tgtEl>
                                          <p:spTgt spid="10">
                                            <p:txEl>
                                              <p:pRg st="0" end="0"/>
                                            </p:txEl>
                                          </p:spTgt>
                                        </p:tgtEl>
                                      </p:cBhvr>
                                    </p:animEffect>
                                  </p:childTnLst>
                                </p:cTn>
                              </p:par>
                            </p:childTnLst>
                          </p:cTn>
                        </p:par>
                        <p:par>
                          <p:cTn id="30" fill="hold">
                            <p:stCondLst>
                              <p:cond delay="19400"/>
                            </p:stCondLst>
                            <p:childTnLst>
                              <p:par>
                                <p:cTn id="31" presetID="53" presetClass="entr" presetSubtype="0" fill="hold" grpId="0" nodeType="after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anim calcmode="lin" valueType="num">
                                      <p:cBhvr>
                                        <p:cTn id="33" dur="20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4" dur="20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5" dur="2000"/>
                                        <p:tgtEl>
                                          <p:spTgt spid="10">
                                            <p:txEl>
                                              <p:pRg st="1" end="1"/>
                                            </p:txEl>
                                          </p:spTgt>
                                        </p:tgtEl>
                                      </p:cBhvr>
                                    </p:animEffect>
                                  </p:childTnLst>
                                </p:cTn>
                              </p:par>
                            </p:childTnLst>
                          </p:cTn>
                        </p:par>
                        <p:par>
                          <p:cTn id="36" fill="hold">
                            <p:stCondLst>
                              <p:cond delay="21400"/>
                            </p:stCondLst>
                            <p:childTnLst>
                              <p:par>
                                <p:cTn id="37" presetID="53" presetClass="entr" presetSubtype="0" fill="hold" grpId="0" nodeType="after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anim calcmode="lin" valueType="num">
                                      <p:cBhvr>
                                        <p:cTn id="39" dur="20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40" dur="20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41" dur="2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autoUpdateAnimBg="0"/>
      <p:bldP spid="9" grpId="0" animBg="1"/>
      <p:bldP spid="11" grpId="0" animBg="1"/>
      <p:bldP spid="10"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20AD20D-66B7-8904-D6D7-5000C104A92F}"/>
              </a:ext>
            </a:extLst>
          </p:cNvPr>
          <p:cNvSpPr>
            <a:spLocks noGrp="1"/>
          </p:cNvSpPr>
          <p:nvPr>
            <p:ph type="title"/>
          </p:nvPr>
        </p:nvSpPr>
        <p:spPr>
          <a:xfrm>
            <a:off x="0" y="1339160"/>
            <a:ext cx="10287000" cy="3673403"/>
          </a:xfrm>
        </p:spPr>
        <p:txBody>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なぜ？？？</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闇バイト？？？</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348658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3922BF6-2EDB-940A-5CC6-5EB1CB2C7D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0875" y="0"/>
            <a:ext cx="9545250" cy="6858000"/>
          </a:xfrm>
          <a:prstGeom prst="rect">
            <a:avLst/>
          </a:prstGeom>
        </p:spPr>
      </p:pic>
      <p:pic>
        <p:nvPicPr>
          <p:cNvPr id="6" name="図 5">
            <a:extLst>
              <a:ext uri="{FF2B5EF4-FFF2-40B4-BE49-F238E27FC236}">
                <a16:creationId xmlns:a16="http://schemas.microsoft.com/office/drawing/2014/main" id="{77514183-6320-76EB-D61E-BD250CE42B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3309" y="573152"/>
            <a:ext cx="3446053" cy="4826406"/>
          </a:xfrm>
          <a:prstGeom prst="rect">
            <a:avLst/>
          </a:prstGeom>
        </p:spPr>
      </p:pic>
      <p:sp>
        <p:nvSpPr>
          <p:cNvPr id="7" name="テキスト ボックス 6">
            <a:extLst>
              <a:ext uri="{FF2B5EF4-FFF2-40B4-BE49-F238E27FC236}">
                <a16:creationId xmlns:a16="http://schemas.microsoft.com/office/drawing/2014/main" id="{A501E541-1766-AA37-BFDD-A2526A58119B}"/>
              </a:ext>
            </a:extLst>
          </p:cNvPr>
          <p:cNvSpPr txBox="1"/>
          <p:nvPr/>
        </p:nvSpPr>
        <p:spPr>
          <a:xfrm>
            <a:off x="5143500" y="6611779"/>
            <a:ext cx="514350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https://www3.nhk.or.jp/news/html/20250416/k10014780551000.html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9" name="図 8">
            <a:extLst>
              <a:ext uri="{FF2B5EF4-FFF2-40B4-BE49-F238E27FC236}">
                <a16:creationId xmlns:a16="http://schemas.microsoft.com/office/drawing/2014/main" id="{2D8C4C4C-935E-BF94-8DA9-F90D4CE49D9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46111" y="521055"/>
            <a:ext cx="3483251" cy="4878503"/>
          </a:xfrm>
          <a:prstGeom prst="rect">
            <a:avLst/>
          </a:prstGeom>
        </p:spPr>
      </p:pic>
    </p:spTree>
    <p:extLst>
      <p:ext uri="{BB962C8B-B14F-4D97-AF65-F5344CB8AC3E}">
        <p14:creationId xmlns:p14="http://schemas.microsoft.com/office/powerpoint/2010/main" val="32272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nodeType="clickEffect">
                                  <p:stCondLst>
                                    <p:cond delay="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9" name="図 8" descr="テキスト が含まれている画像&#10;&#10;AI によって生成されたコンテンツは間違っている可能性があります。">
            <a:extLst>
              <a:ext uri="{FF2B5EF4-FFF2-40B4-BE49-F238E27FC236}">
                <a16:creationId xmlns:a16="http://schemas.microsoft.com/office/drawing/2014/main" id="{8476E17B-2F87-B416-A27E-279D329B4C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70147"/>
            <a:ext cx="10287000" cy="5717708"/>
          </a:xfrm>
          <a:prstGeom prst="rect">
            <a:avLst/>
          </a:prstGeom>
        </p:spPr>
      </p:pic>
      <p:pic>
        <p:nvPicPr>
          <p:cNvPr id="2" name="11">
            <a:hlinkClick r:id="" action="ppaction://media"/>
            <a:extLst>
              <a:ext uri="{FF2B5EF4-FFF2-40B4-BE49-F238E27FC236}">
                <a16:creationId xmlns:a16="http://schemas.microsoft.com/office/drawing/2014/main" id="{087BD8FE-D1A7-44CD-AFCF-04D8E2F8BF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3488" y="4500012"/>
            <a:ext cx="347663" cy="347663"/>
          </a:xfrm>
          <a:prstGeom prst="rect">
            <a:avLst/>
          </a:prstGeom>
        </p:spPr>
      </p:pic>
    </p:spTree>
    <p:extLst>
      <p:ext uri="{BB962C8B-B14F-4D97-AF65-F5344CB8AC3E}">
        <p14:creationId xmlns:p14="http://schemas.microsoft.com/office/powerpoint/2010/main" val="5022063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64" y="543994"/>
            <a:ext cx="10285671" cy="5770011"/>
          </a:xfrm>
          <a:prstGeom prst="rect">
            <a:avLst/>
          </a:prstGeom>
        </p:spPr>
      </p:pic>
      <p:sp>
        <p:nvSpPr>
          <p:cNvPr id="2" name="テキスト ボックス 1">
            <a:extLst>
              <a:ext uri="{FF2B5EF4-FFF2-40B4-BE49-F238E27FC236}">
                <a16:creationId xmlns:a16="http://schemas.microsoft.com/office/drawing/2014/main" id="{E54E97A1-4755-EEAF-C5CB-D2C9C610A5A9}"/>
              </a:ext>
            </a:extLst>
          </p:cNvPr>
          <p:cNvSpPr txBox="1"/>
          <p:nvPr/>
        </p:nvSpPr>
        <p:spPr>
          <a:xfrm>
            <a:off x="3133238" y="5252537"/>
            <a:ext cx="341632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何も思っていません</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感情はないです</a:t>
            </a:r>
          </a:p>
        </p:txBody>
      </p:sp>
      <p:sp>
        <p:nvSpPr>
          <p:cNvPr id="3" name="テキスト ボックス 2">
            <a:extLst>
              <a:ext uri="{FF2B5EF4-FFF2-40B4-BE49-F238E27FC236}">
                <a16:creationId xmlns:a16="http://schemas.microsoft.com/office/drawing/2014/main" id="{39925DCA-4E80-526E-09CF-01E204413F5C}"/>
              </a:ext>
            </a:extLst>
          </p:cNvPr>
          <p:cNvSpPr txBox="1"/>
          <p:nvPr/>
        </p:nvSpPr>
        <p:spPr>
          <a:xfrm>
            <a:off x="2235557" y="5467980"/>
            <a:ext cx="521168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自分は</a:t>
            </a: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9</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回したんですよ それを</a:t>
            </a:r>
          </a:p>
        </p:txBody>
      </p:sp>
      <p:sp>
        <p:nvSpPr>
          <p:cNvPr id="8" name="テキスト ボックス 7">
            <a:extLst>
              <a:ext uri="{FF2B5EF4-FFF2-40B4-BE49-F238E27FC236}">
                <a16:creationId xmlns:a16="http://schemas.microsoft.com/office/drawing/2014/main" id="{8D8073A7-857C-7494-0F1D-9CC1798DC4F3}"/>
              </a:ext>
            </a:extLst>
          </p:cNvPr>
          <p:cNvSpPr txBox="1"/>
          <p:nvPr/>
        </p:nvSpPr>
        <p:spPr>
          <a:xfrm>
            <a:off x="2774167" y="5467980"/>
            <a:ext cx="4134465"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何も思わなかったですね</a:t>
            </a:r>
          </a:p>
        </p:txBody>
      </p:sp>
      <p:pic>
        <p:nvPicPr>
          <p:cNvPr id="9" name="2">
            <a:hlinkClick r:id="" action="ppaction://media"/>
            <a:extLst>
              <a:ext uri="{FF2B5EF4-FFF2-40B4-BE49-F238E27FC236}">
                <a16:creationId xmlns:a16="http://schemas.microsoft.com/office/drawing/2014/main" id="{E9AB5C45-BCFC-8E42-4E23-B33A7BF0A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8154" y="2787844"/>
            <a:ext cx="347663" cy="347663"/>
          </a:xfrm>
          <a:prstGeom prst="rect">
            <a:avLst/>
          </a:prstGeom>
        </p:spPr>
      </p:pic>
    </p:spTree>
    <p:extLst>
      <p:ext uri="{BB962C8B-B14F-4D97-AF65-F5344CB8AC3E}">
        <p14:creationId xmlns:p14="http://schemas.microsoft.com/office/powerpoint/2010/main" val="3449156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576" fill="hold"/>
                                        <p:tgtEl>
                                          <p:spTgt spid="9"/>
                                        </p:tgtEl>
                                      </p:cBhvr>
                                    </p:cmd>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2000"/>
                                        <p:tgtEl>
                                          <p:spTgt spid="2"/>
                                        </p:tgtEl>
                                      </p:cBhvr>
                                    </p:animEffect>
                                  </p:childTnLst>
                                </p:cTn>
                              </p:par>
                              <p:par>
                                <p:cTn id="10" presetID="10" presetClass="exit" presetSubtype="0" fill="hold" grpId="1" nodeType="withEffect">
                                  <p:stCondLst>
                                    <p:cond delay="425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0" presetClass="entr" presetSubtype="0" fill="hold" grpId="0" nodeType="withEffect">
                                  <p:stCondLst>
                                    <p:cond delay="47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par>
                                <p:cTn id="16" presetID="10" presetClass="exit" presetSubtype="0" fill="hold" grpId="1" nodeType="withEffect">
                                  <p:stCondLst>
                                    <p:cond delay="9500"/>
                                  </p:stCondLst>
                                  <p:childTnLst>
                                    <p:animEffect transition="out" filter="fade">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par>
                                <p:cTn id="19" presetID="10" presetClass="entr" presetSubtype="0" fill="hold" grpId="0" nodeType="withEffect">
                                  <p:stCondLst>
                                    <p:cond delay="100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9"/>
                </p:tgtEl>
              </p:cMediaNode>
            </p:audio>
          </p:childTnLst>
        </p:cTn>
      </p:par>
    </p:tnLst>
    <p:bldLst>
      <p:bldP spid="2" grpId="0"/>
      <p:bldP spid="2" grpId="1"/>
      <p:bldP spid="3" grpId="0"/>
      <p:bldP spid="3" grpId="1"/>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574555"/>
            <a:ext cx="10287000" cy="5708887"/>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2890953" y="5212228"/>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丸まる全部「ヤバい」としか</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（ことばを）出していない</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1813736" y="5212228"/>
            <a:ext cx="7007047"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（指示役から）強盗しなさいと言われたら</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普通にしていましたし</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2531882" y="5212228"/>
            <a:ext cx="5570756"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うわべだけの会話だけしてました</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喜怒哀楽 考えたことない</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858617" y="5427671"/>
            <a:ext cx="4493538"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たまに自分が怖くなります</a:t>
            </a:r>
          </a:p>
        </p:txBody>
      </p:sp>
      <p:pic>
        <p:nvPicPr>
          <p:cNvPr id="2" name="3">
            <a:hlinkClick r:id="" action="ppaction://media"/>
            <a:extLst>
              <a:ext uri="{FF2B5EF4-FFF2-40B4-BE49-F238E27FC236}">
                <a16:creationId xmlns:a16="http://schemas.microsoft.com/office/drawing/2014/main" id="{8A393B04-A605-E9B9-80F8-3ED77819F8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2108" y="2824709"/>
            <a:ext cx="347663" cy="347663"/>
          </a:xfrm>
          <a:prstGeom prst="rect">
            <a:avLst/>
          </a:prstGeom>
        </p:spPr>
      </p:pic>
      <p:sp>
        <p:nvSpPr>
          <p:cNvPr id="3" name="テキスト ボックス 2">
            <a:extLst>
              <a:ext uri="{FF2B5EF4-FFF2-40B4-BE49-F238E27FC236}">
                <a16:creationId xmlns:a16="http://schemas.microsoft.com/office/drawing/2014/main" id="{6A511AD8-E4F6-0AAE-6914-8F8A78B8A136}"/>
              </a:ext>
            </a:extLst>
          </p:cNvPr>
          <p:cNvSpPr txBox="1"/>
          <p:nvPr/>
        </p:nvSpPr>
        <p:spPr>
          <a:xfrm>
            <a:off x="3217688" y="5212228"/>
            <a:ext cx="377539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人を殺せと言われたら</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殺していましたし</a:t>
            </a:r>
          </a:p>
        </p:txBody>
      </p:sp>
    </p:spTree>
    <p:extLst>
      <p:ext uri="{BB962C8B-B14F-4D97-AF65-F5344CB8AC3E}">
        <p14:creationId xmlns:p14="http://schemas.microsoft.com/office/powerpoint/2010/main" val="30757609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72"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600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6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xit" presetSubtype="0" fill="hold" grpId="1" nodeType="withEffect">
                                  <p:stCondLst>
                                    <p:cond delay="105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1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425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4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childTnLst>
                                </p:cTn>
                              </p:par>
                              <p:par>
                                <p:cTn id="28" presetID="10" presetClass="exit" presetSubtype="0" fill="hold" grpId="1" nodeType="withEffect">
                                  <p:stCondLst>
                                    <p:cond delay="17750"/>
                                  </p:stCondLst>
                                  <p:childTnLst>
                                    <p:animEffect transition="out" filter="fade">
                                      <p:cBhvr>
                                        <p:cTn id="29" dur="500"/>
                                        <p:tgtEl>
                                          <p:spTgt spid="3"/>
                                        </p:tgtEl>
                                      </p:cBhvr>
                                    </p:animEffect>
                                    <p:set>
                                      <p:cBhvr>
                                        <p:cTn id="30" dur="1" fill="hold">
                                          <p:stCondLst>
                                            <p:cond delay="499"/>
                                          </p:stCondLst>
                                        </p:cTn>
                                        <p:tgtEl>
                                          <p:spTgt spid="3"/>
                                        </p:tgtEl>
                                        <p:attrNameLst>
                                          <p:attrName>style.visibility</p:attrName>
                                        </p:attrNameLst>
                                      </p:cBhvr>
                                      <p:to>
                                        <p:strVal val="hidden"/>
                                      </p:to>
                                    </p:set>
                                  </p:childTnLst>
                                </p:cTn>
                              </p:par>
                              <p:par>
                                <p:cTn id="31" presetID="10" presetClass="entr" presetSubtype="0" fill="hold" grpId="0" nodeType="withEffect">
                                  <p:stCondLst>
                                    <p:cond delay="18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bldLst>
      <p:bldP spid="5" grpId="0"/>
      <p:bldP spid="5" grpId="1"/>
      <p:bldP spid="6" grpId="0"/>
      <p:bldP spid="6" grpId="1"/>
      <p:bldP spid="7" grpId="0"/>
      <p:bldP spid="7" grpId="1"/>
      <p:bldP spid="10" grpId="0"/>
      <p:bldP spid="3" grpId="0"/>
      <p:bldP spid="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553789"/>
            <a:ext cx="10287000" cy="5750420"/>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2025929" y="5212228"/>
            <a:ext cx="6647974"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電話したときとかに</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「最近どう？」「学校大丈夫ですか？」</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2890953" y="5427671"/>
            <a:ext cx="485261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常にこちら側が聞くに徹する</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3968172" y="5212228"/>
            <a:ext cx="2698175"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15</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人以上の若者</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実行役に勧誘</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131947" y="5212228"/>
            <a:ext cx="6109366"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つらいけど 誰にも理解できないけど</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自分からは絶対言えない</a:t>
            </a:r>
          </a:p>
        </p:txBody>
      </p:sp>
      <p:pic>
        <p:nvPicPr>
          <p:cNvPr id="8" name="4-1">
            <a:hlinkClick r:id="" action="ppaction://media"/>
            <a:extLst>
              <a:ext uri="{FF2B5EF4-FFF2-40B4-BE49-F238E27FC236}">
                <a16:creationId xmlns:a16="http://schemas.microsoft.com/office/drawing/2014/main" id="{B091C102-4A96-D65C-E2EA-1256CB7186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1480" y="3255167"/>
            <a:ext cx="347663" cy="347663"/>
          </a:xfrm>
          <a:prstGeom prst="rect">
            <a:avLst/>
          </a:prstGeom>
        </p:spPr>
      </p:pic>
    </p:spTree>
    <p:extLst>
      <p:ext uri="{BB962C8B-B14F-4D97-AF65-F5344CB8AC3E}">
        <p14:creationId xmlns:p14="http://schemas.microsoft.com/office/powerpoint/2010/main" val="12211151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163"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775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8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10" presetClass="exit" presetSubtype="0" fill="hold" grpId="1" nodeType="withEffect">
                                  <p:stCondLst>
                                    <p:cond delay="155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6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775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8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5" grpId="0"/>
      <p:bldP spid="5" grpId="1"/>
      <p:bldP spid="6" grpId="0"/>
      <p:bldP spid="6" grpId="1"/>
      <p:bldP spid="7" grpId="0"/>
      <p:bldP spid="7" grpId="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9020" y="543994"/>
            <a:ext cx="10248959" cy="5770011"/>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3070483" y="5441914"/>
            <a:ext cx="4493538"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こちらで言う“いいカモ”</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1634193" y="5441914"/>
            <a:ext cx="7366119"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すごく感情をコントロールしやすいというか</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2172802" y="5441914"/>
            <a:ext cx="628890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自分の気持ちを言語化できていない子</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3070483" y="5226471"/>
            <a:ext cx="449353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本当にびっくりするくらい</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みんなひっかかりますね</a:t>
            </a:r>
          </a:p>
        </p:txBody>
      </p:sp>
      <p:sp>
        <p:nvSpPr>
          <p:cNvPr id="2" name="テキスト ボックス 1">
            <a:extLst>
              <a:ext uri="{FF2B5EF4-FFF2-40B4-BE49-F238E27FC236}">
                <a16:creationId xmlns:a16="http://schemas.microsoft.com/office/drawing/2014/main" id="{900C0425-2FFE-5C0E-1AA2-BE4ED07C911F}"/>
              </a:ext>
            </a:extLst>
          </p:cNvPr>
          <p:cNvSpPr txBox="1"/>
          <p:nvPr/>
        </p:nvSpPr>
        <p:spPr>
          <a:xfrm>
            <a:off x="2711411" y="5226471"/>
            <a:ext cx="521168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本当におもしろいくらいみんな</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親身に相談にのってあげると</a:t>
            </a:r>
          </a:p>
        </p:txBody>
      </p:sp>
      <p:sp>
        <p:nvSpPr>
          <p:cNvPr id="3" name="テキスト ボックス 2">
            <a:extLst>
              <a:ext uri="{FF2B5EF4-FFF2-40B4-BE49-F238E27FC236}">
                <a16:creationId xmlns:a16="http://schemas.microsoft.com/office/drawing/2014/main" id="{1752BC91-6337-70F7-9C71-C4D973E1F8DE}"/>
              </a:ext>
            </a:extLst>
          </p:cNvPr>
          <p:cNvSpPr txBox="1"/>
          <p:nvPr/>
        </p:nvSpPr>
        <p:spPr>
          <a:xfrm>
            <a:off x="2890947" y="5226471"/>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ホイホイくっついてくるのは</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つくづく思いますね</a:t>
            </a:r>
          </a:p>
        </p:txBody>
      </p:sp>
      <p:pic>
        <p:nvPicPr>
          <p:cNvPr id="8" name="4-2">
            <a:hlinkClick r:id="" action="ppaction://media"/>
            <a:extLst>
              <a:ext uri="{FF2B5EF4-FFF2-40B4-BE49-F238E27FC236}">
                <a16:creationId xmlns:a16="http://schemas.microsoft.com/office/drawing/2014/main" id="{F3D14349-37BE-BB28-D9A9-12B41D15ED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476" y="3207722"/>
            <a:ext cx="347663" cy="347663"/>
          </a:xfrm>
          <a:prstGeom prst="rect">
            <a:avLst/>
          </a:prstGeom>
        </p:spPr>
      </p:pic>
    </p:spTree>
    <p:extLst>
      <p:ext uri="{BB962C8B-B14F-4D97-AF65-F5344CB8AC3E}">
        <p14:creationId xmlns:p14="http://schemas.microsoft.com/office/powerpoint/2010/main" val="14909831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13"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par>
                                <p:cTn id="10" presetID="10" presetClass="exit" presetSubtype="0" fill="hold" grpId="1" nodeType="withEffect">
                                  <p:stCondLst>
                                    <p:cond delay="450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5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xit" presetSubtype="0" fill="hold" grpId="1" nodeType="withEffect">
                                  <p:stCondLst>
                                    <p:cond delay="850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ntr" presetSubtype="0" fill="hold" grpId="0" nodeType="withEffect">
                                  <p:stCondLst>
                                    <p:cond delay="90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par>
                                <p:cTn id="22" presetID="10" presetClass="exit" presetSubtype="0" fill="hold" grpId="1" nodeType="withEffect">
                                  <p:stCondLst>
                                    <p:cond delay="1150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par>
                                <p:cTn id="25" presetID="10" presetClass="entr" presetSubtype="0" fill="hold" grpId="0" nodeType="withEffect">
                                  <p:stCondLst>
                                    <p:cond delay="120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par>
                                <p:cTn id="28" presetID="10" presetClass="exit" presetSubtype="0" fill="hold" grpId="1" nodeType="withEffect">
                                  <p:stCondLst>
                                    <p:cond delay="1750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par>
                                <p:cTn id="31" presetID="10" presetClass="entr" presetSubtype="0" fill="hold" grpId="0" nodeType="withEffect">
                                  <p:stCondLst>
                                    <p:cond delay="18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2000"/>
                                        <p:tgtEl>
                                          <p:spTgt spid="3"/>
                                        </p:tgtEl>
                                      </p:cBhvr>
                                    </p:animEffect>
                                  </p:childTnLst>
                                </p:cTn>
                              </p:par>
                              <p:par>
                                <p:cTn id="34" presetID="10" presetClass="exit" presetSubtype="0" fill="hold" grpId="1" nodeType="withEffect">
                                  <p:stCondLst>
                                    <p:cond delay="21000"/>
                                  </p:stCondLst>
                                  <p:childTnLst>
                                    <p:animEffect transition="out" filter="fade">
                                      <p:cBhvr>
                                        <p:cTn id="35" dur="500"/>
                                        <p:tgtEl>
                                          <p:spTgt spid="3"/>
                                        </p:tgtEl>
                                      </p:cBhvr>
                                    </p:animEffect>
                                    <p:set>
                                      <p:cBhvr>
                                        <p:cTn id="36" dur="1" fill="hold">
                                          <p:stCondLst>
                                            <p:cond delay="499"/>
                                          </p:stCondLst>
                                        </p:cTn>
                                        <p:tgtEl>
                                          <p:spTgt spid="3"/>
                                        </p:tgtEl>
                                        <p:attrNameLst>
                                          <p:attrName>style.visibility</p:attrName>
                                        </p:attrNameLst>
                                      </p:cBhvr>
                                      <p:to>
                                        <p:strVal val="hidden"/>
                                      </p:to>
                                    </p:set>
                                  </p:childTnLst>
                                </p:cTn>
                              </p:par>
                              <p:par>
                                <p:cTn id="37" presetID="10" presetClass="entr" presetSubtype="0" fill="hold" grpId="0" nodeType="withEffect">
                                  <p:stCondLst>
                                    <p:cond delay="21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childTnLst>
        </p:cTn>
      </p:par>
    </p:tnLst>
    <p:bldLst>
      <p:bldP spid="5" grpId="0"/>
      <p:bldP spid="5" grpId="1"/>
      <p:bldP spid="6" grpId="0"/>
      <p:bldP spid="6" grpId="1"/>
      <p:bldP spid="7" grpId="0"/>
      <p:bldP spid="7" grpId="1"/>
      <p:bldP spid="10" grpId="0"/>
      <p:bldP spid="2" grpId="0"/>
      <p:bldP spid="2" grpId="1"/>
      <p:bldP spid="3" grpId="0"/>
      <p:bldP spid="3"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descr="緑のシャツを着た男性&#10;&#10;AI によって生成されたコンテンツは間違っている可能性があります。">
            <a:extLst>
              <a:ext uri="{FF2B5EF4-FFF2-40B4-BE49-F238E27FC236}">
                <a16:creationId xmlns:a16="http://schemas.microsoft.com/office/drawing/2014/main" id="{560C4087-0AE8-45E4-3DE5-DE29858822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43994"/>
            <a:ext cx="10287000" cy="5770011"/>
          </a:xfrm>
          <a:prstGeom prst="rect">
            <a:avLst/>
          </a:prstGeom>
        </p:spPr>
      </p:pic>
      <p:sp>
        <p:nvSpPr>
          <p:cNvPr id="5" name="テキスト ボックス 4">
            <a:extLst>
              <a:ext uri="{FF2B5EF4-FFF2-40B4-BE49-F238E27FC236}">
                <a16:creationId xmlns:a16="http://schemas.microsoft.com/office/drawing/2014/main" id="{E54E97A1-4755-EEAF-C5CB-D2C9C610A5A9}"/>
              </a:ext>
            </a:extLst>
          </p:cNvPr>
          <p:cNvSpPr txBox="1"/>
          <p:nvPr/>
        </p:nvSpPr>
        <p:spPr>
          <a:xfrm>
            <a:off x="3069768" y="5212228"/>
            <a:ext cx="449353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相談しやすかったですね</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聞き方もうまかったですし</a:t>
            </a:r>
          </a:p>
        </p:txBody>
      </p:sp>
      <p:sp>
        <p:nvSpPr>
          <p:cNvPr id="6" name="テキスト ボックス 5">
            <a:extLst>
              <a:ext uri="{FF2B5EF4-FFF2-40B4-BE49-F238E27FC236}">
                <a16:creationId xmlns:a16="http://schemas.microsoft.com/office/drawing/2014/main" id="{39925DCA-4E80-526E-09CF-01E204413F5C}"/>
              </a:ext>
            </a:extLst>
          </p:cNvPr>
          <p:cNvSpPr txBox="1"/>
          <p:nvPr/>
        </p:nvSpPr>
        <p:spPr>
          <a:xfrm>
            <a:off x="2351623" y="5212228"/>
            <a:ext cx="5929829"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自分が答えたことに対して</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寄り添って「つらかったよね」って</a:t>
            </a:r>
          </a:p>
        </p:txBody>
      </p:sp>
      <p:sp>
        <p:nvSpPr>
          <p:cNvPr id="7" name="テキスト ボックス 6">
            <a:extLst>
              <a:ext uri="{FF2B5EF4-FFF2-40B4-BE49-F238E27FC236}">
                <a16:creationId xmlns:a16="http://schemas.microsoft.com/office/drawing/2014/main" id="{8D8073A7-857C-7494-0F1D-9CC1798DC4F3}"/>
              </a:ext>
            </a:extLst>
          </p:cNvPr>
          <p:cNvSpPr txBox="1"/>
          <p:nvPr/>
        </p:nvSpPr>
        <p:spPr>
          <a:xfrm>
            <a:off x="3249305" y="5212228"/>
            <a:ext cx="4134465"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「助けてあげるよ」と</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優しい言葉を投げかける</a:t>
            </a:r>
          </a:p>
        </p:txBody>
      </p:sp>
      <p:sp>
        <p:nvSpPr>
          <p:cNvPr id="10" name="テキスト ボックス 9">
            <a:extLst>
              <a:ext uri="{FF2B5EF4-FFF2-40B4-BE49-F238E27FC236}">
                <a16:creationId xmlns:a16="http://schemas.microsoft.com/office/drawing/2014/main" id="{B81549D0-B63E-516F-6256-F02DFE06EC83}"/>
              </a:ext>
            </a:extLst>
          </p:cNvPr>
          <p:cNvSpPr txBox="1"/>
          <p:nvPr/>
        </p:nvSpPr>
        <p:spPr>
          <a:xfrm>
            <a:off x="2172086" y="5212228"/>
            <a:ext cx="6288901"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自分が相談して寄り添ってくれるのが</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考えてみたら初めてだったので</a:t>
            </a:r>
          </a:p>
        </p:txBody>
      </p:sp>
      <p:pic>
        <p:nvPicPr>
          <p:cNvPr id="11" name="5-1">
            <a:hlinkClick r:id="" action="ppaction://media"/>
            <a:extLst>
              <a:ext uri="{FF2B5EF4-FFF2-40B4-BE49-F238E27FC236}">
                <a16:creationId xmlns:a16="http://schemas.microsoft.com/office/drawing/2014/main" id="{98686839-603A-1E10-D6B1-CDD18243E5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439" y="2817748"/>
            <a:ext cx="347663" cy="347663"/>
          </a:xfrm>
          <a:prstGeom prst="rect">
            <a:avLst/>
          </a:prstGeom>
        </p:spPr>
      </p:pic>
      <p:sp>
        <p:nvSpPr>
          <p:cNvPr id="2" name="テキスト ボックス 1">
            <a:extLst>
              <a:ext uri="{FF2B5EF4-FFF2-40B4-BE49-F238E27FC236}">
                <a16:creationId xmlns:a16="http://schemas.microsoft.com/office/drawing/2014/main" id="{53CEB872-1434-EEED-EA38-E648623412C3}"/>
              </a:ext>
            </a:extLst>
          </p:cNvPr>
          <p:cNvSpPr txBox="1"/>
          <p:nvPr/>
        </p:nvSpPr>
        <p:spPr>
          <a:xfrm>
            <a:off x="2935330" y="5212228"/>
            <a:ext cx="4852610"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「家庭環境こうなの？」って</a:t>
            </a:r>
            <a:endPar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聞いてくれたり</a:t>
            </a:r>
          </a:p>
        </p:txBody>
      </p:sp>
      <p:sp>
        <p:nvSpPr>
          <p:cNvPr id="3" name="テキスト ボックス 2">
            <a:extLst>
              <a:ext uri="{FF2B5EF4-FFF2-40B4-BE49-F238E27FC236}">
                <a16:creationId xmlns:a16="http://schemas.microsoft.com/office/drawing/2014/main" id="{CD336323-AB55-4C49-8A8E-DDA8DFEF0847}"/>
              </a:ext>
            </a:extLst>
          </p:cNvPr>
          <p:cNvSpPr txBox="1"/>
          <p:nvPr/>
        </p:nvSpPr>
        <p:spPr>
          <a:xfrm>
            <a:off x="3967451" y="5427671"/>
            <a:ext cx="3057247"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丸ゴシック体E" panose="020F0909000000000000" pitchFamily="49" charset="-128"/>
                <a:ea typeface="AR丸ゴシック体E" panose="020F0909000000000000" pitchFamily="49" charset="-128"/>
                <a:cs typeface="+mn-cs"/>
              </a:rPr>
              <a:t>すぐ信じちゃった</a:t>
            </a:r>
          </a:p>
        </p:txBody>
      </p:sp>
    </p:spTree>
    <p:extLst>
      <p:ext uri="{BB962C8B-B14F-4D97-AF65-F5344CB8AC3E}">
        <p14:creationId xmlns:p14="http://schemas.microsoft.com/office/powerpoint/2010/main" val="212067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231" fill="hold"/>
                                        <p:tgtEl>
                                          <p:spTgt spid="11"/>
                                        </p:tgtEl>
                                      </p:cBhvr>
                                    </p:cmd>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2000"/>
                                        <p:tgtEl>
                                          <p:spTgt spid="5"/>
                                        </p:tgtEl>
                                      </p:cBhvr>
                                    </p:animEffect>
                                  </p:childTnLst>
                                </p:cTn>
                              </p:par>
                              <p:par>
                                <p:cTn id="10" presetID="10" presetClass="exit" presetSubtype="0" fill="hold" grpId="1" nodeType="withEffect">
                                  <p:stCondLst>
                                    <p:cond delay="325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ntr" presetSubtype="0" fill="hold" grpId="0" nodeType="withEffect">
                                  <p:stCondLst>
                                    <p:cond delay="39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par>
                                <p:cTn id="16" presetID="10" presetClass="exit" presetSubtype="0" fill="hold" grpId="1" nodeType="withEffect">
                                  <p:stCondLst>
                                    <p:cond delay="700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par>
                                <p:cTn id="19" presetID="10" presetClass="entr" presetSubtype="0" fill="hold" grpId="0" nodeType="withEffect">
                                  <p:stCondLst>
                                    <p:cond delay="7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xit" presetSubtype="0" fill="hold" grpId="1" nodeType="withEffect">
                                  <p:stCondLst>
                                    <p:cond delay="1300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ntr" presetSubtype="0" fill="hold" grpId="0" nodeType="withEffect">
                                  <p:stCondLst>
                                    <p:cond delay="137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par>
                                <p:cTn id="28" presetID="10" presetClass="exit" presetSubtype="0" fill="hold" grpId="1" nodeType="withEffect">
                                  <p:stCondLst>
                                    <p:cond delay="1875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par>
                                <p:cTn id="31" presetID="10" presetClass="entr" presetSubtype="0" fill="hold" grpId="0" nodeType="withEffect">
                                  <p:stCondLst>
                                    <p:cond delay="1925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0"/>
                                        <p:tgtEl>
                                          <p:spTgt spid="10"/>
                                        </p:tgtEl>
                                      </p:cBhvr>
                                    </p:animEffect>
                                  </p:childTnLst>
                                </p:cTn>
                              </p:par>
                              <p:par>
                                <p:cTn id="34" presetID="10" presetClass="exit" presetSubtype="0" fill="hold" grpId="1" nodeType="withEffect">
                                  <p:stCondLst>
                                    <p:cond delay="2600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10" presetClass="entr" presetSubtype="0" fill="hold" grpId="0" nodeType="withEffect">
                                  <p:stCondLst>
                                    <p:cond delay="265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11"/>
                </p:tgtEl>
              </p:cMediaNode>
            </p:audio>
          </p:childTnLst>
        </p:cTn>
      </p:par>
    </p:tnLst>
    <p:bldLst>
      <p:bldP spid="5" grpId="0"/>
      <p:bldP spid="5" grpId="1"/>
      <p:bldP spid="6" grpId="0"/>
      <p:bldP spid="6" grpId="1"/>
      <p:bldP spid="7" grpId="0"/>
      <p:bldP spid="7" grpId="1"/>
      <p:bldP spid="10" grpId="0"/>
      <p:bldP spid="10" grpId="1"/>
      <p:bldP spid="2" grpId="0"/>
      <p:bldP spid="2" grpId="1"/>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10A69F-41FD-95C5-D3E1-5F929866E7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20AD20D-66B7-8904-D6D7-5000C104A92F}"/>
              </a:ext>
            </a:extLst>
          </p:cNvPr>
          <p:cNvSpPr>
            <a:spLocks noGrp="1"/>
          </p:cNvSpPr>
          <p:nvPr>
            <p:ph type="title"/>
          </p:nvPr>
        </p:nvSpPr>
        <p:spPr>
          <a:xfrm>
            <a:off x="0" y="1339160"/>
            <a:ext cx="10287000" cy="3673403"/>
          </a:xfrm>
        </p:spPr>
        <p:txBody>
          <a:bodyPr/>
          <a:lstStyle/>
          <a:p>
            <a:pPr>
              <a:lnSpc>
                <a:spcPct val="150000"/>
              </a:lnSpc>
              <a:spcAft>
                <a:spcPts val="0"/>
              </a:spcAft>
            </a:pP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「闇バイト」と</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「ひきこもり」に</a:t>
            </a:r>
            <a:br>
              <a:rPr lang="en-US" altLang="ja-JP"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72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共通点？？？</a:t>
            </a:r>
            <a:endParaRPr lang="ja-JP" altLang="ja-JP" sz="54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285903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76D042-8DF7-4516-8203-E8C5867A49A8}"/>
              </a:ext>
            </a:extLst>
          </p:cNvPr>
          <p:cNvSpPr>
            <a:spLocks noGrp="1"/>
          </p:cNvSpPr>
          <p:nvPr>
            <p:ph type="title"/>
          </p:nvPr>
        </p:nvSpPr>
        <p:spPr>
          <a:xfrm>
            <a:off x="214312" y="22192"/>
            <a:ext cx="10464551" cy="675986"/>
          </a:xfrm>
        </p:spPr>
        <p:txBody>
          <a:bodyPr/>
          <a:lstStyle/>
          <a:p>
            <a:r>
              <a:rPr lang="ja-JP" altLang="en-US" dirty="0"/>
              <a:t>ひきこもりと「対話」</a:t>
            </a:r>
            <a:endParaRPr kumimoji="1" lang="ja-JP" altLang="en-US" dirty="0"/>
          </a:p>
        </p:txBody>
      </p:sp>
      <p:sp>
        <p:nvSpPr>
          <p:cNvPr id="3" name="コンテンツ プレースホルダー 2">
            <a:extLst>
              <a:ext uri="{FF2B5EF4-FFF2-40B4-BE49-F238E27FC236}">
                <a16:creationId xmlns:a16="http://schemas.microsoft.com/office/drawing/2014/main" id="{3C5C8816-39C8-4B15-B4CC-C9E440768EF4}"/>
              </a:ext>
            </a:extLst>
          </p:cNvPr>
          <p:cNvSpPr>
            <a:spLocks noGrp="1"/>
          </p:cNvSpPr>
          <p:nvPr>
            <p:ph idx="1"/>
          </p:nvPr>
        </p:nvSpPr>
        <p:spPr>
          <a:xfrm>
            <a:off x="560406" y="698178"/>
            <a:ext cx="9726594" cy="5691477"/>
          </a:xfrm>
        </p:spPr>
        <p:txBody>
          <a:bodyPr/>
          <a:lstStyle/>
          <a:p>
            <a:r>
              <a:rPr kumimoji="1" lang="ja-JP" altLang="en-US" sz="2400" dirty="0"/>
              <a:t>●対話（</a:t>
            </a:r>
            <a:r>
              <a:rPr lang="en-US" altLang="ja-JP" sz="2400" dirty="0">
                <a:solidFill>
                  <a:srgbClr val="FFCCFF"/>
                </a:solidFill>
              </a:rPr>
              <a:t>dialogue</a:t>
            </a:r>
            <a:r>
              <a:rPr lang="ja-JP" altLang="en-US" sz="2400" dirty="0"/>
              <a:t>）</a:t>
            </a:r>
            <a:r>
              <a:rPr kumimoji="1" lang="ja-JP" altLang="en-US" sz="2400" dirty="0"/>
              <a:t>とは、面と向かって、声を出して、言葉を交わすこと。</a:t>
            </a:r>
            <a:endParaRPr kumimoji="1" lang="en-US" altLang="ja-JP" sz="2400" dirty="0"/>
          </a:p>
          <a:p>
            <a:endParaRPr lang="en-US" altLang="ja-JP" sz="1200" dirty="0"/>
          </a:p>
          <a:p>
            <a:r>
              <a:rPr kumimoji="1" lang="ja-JP" altLang="en-US" sz="2400" dirty="0"/>
              <a:t>●思春期問題の多くは「対話」の不足や欠如からこじれていく。</a:t>
            </a:r>
            <a:endParaRPr kumimoji="1" lang="en-US" altLang="ja-JP" sz="2400" dirty="0"/>
          </a:p>
          <a:p>
            <a:endParaRPr lang="en-US" altLang="ja-JP" sz="2400" dirty="0"/>
          </a:p>
          <a:p>
            <a:endParaRPr kumimoji="1" lang="en-US" altLang="ja-JP" sz="2400" dirty="0"/>
          </a:p>
          <a:p>
            <a:endParaRPr lang="en-US" altLang="ja-JP" sz="2400" dirty="0"/>
          </a:p>
          <a:p>
            <a:endParaRPr kumimoji="1" lang="en-US" altLang="ja-JP" sz="2400" dirty="0"/>
          </a:p>
          <a:p>
            <a:endParaRPr lang="en-US" altLang="ja-JP" sz="2400" dirty="0"/>
          </a:p>
          <a:p>
            <a:endParaRPr kumimoji="1" lang="en-US" altLang="ja-JP" sz="2400" dirty="0"/>
          </a:p>
          <a:p>
            <a:endParaRPr lang="en-US" altLang="ja-JP" sz="2400" dirty="0"/>
          </a:p>
          <a:p>
            <a:endParaRPr kumimoji="1" lang="en-US" altLang="ja-JP" sz="2400" dirty="0"/>
          </a:p>
          <a:p>
            <a:endParaRPr lang="en-US" altLang="ja-JP" sz="2400" dirty="0"/>
          </a:p>
          <a:p>
            <a:endParaRPr kumimoji="1" lang="en-US" altLang="ja-JP" sz="2400" dirty="0"/>
          </a:p>
          <a:p>
            <a:endParaRPr kumimoji="1" lang="en-US" altLang="ja-JP" sz="700" dirty="0"/>
          </a:p>
          <a:p>
            <a:pPr algn="r"/>
            <a:r>
              <a:rPr lang="ja-JP" altLang="en-US" sz="1800" dirty="0"/>
              <a:t>斎藤環「オープンダイアローグとは何か」（医学書院）</a:t>
            </a:r>
            <a:endParaRPr kumimoji="1" lang="ja-JP" altLang="en-US" sz="1800" dirty="0"/>
          </a:p>
        </p:txBody>
      </p:sp>
      <p:sp>
        <p:nvSpPr>
          <p:cNvPr id="4" name="正方形/長方形 3">
            <a:extLst>
              <a:ext uri="{FF2B5EF4-FFF2-40B4-BE49-F238E27FC236}">
                <a16:creationId xmlns:a16="http://schemas.microsoft.com/office/drawing/2014/main" id="{E414156A-BC1D-4057-9952-886141458A4B}"/>
              </a:ext>
            </a:extLst>
          </p:cNvPr>
          <p:cNvSpPr/>
          <p:nvPr/>
        </p:nvSpPr>
        <p:spPr>
          <a:xfrm>
            <a:off x="5887092" y="6570771"/>
            <a:ext cx="3266540"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https://www.amazon.co.jp/dp/4260024035</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A544783D-2E46-A19E-642E-CCC91324C12E}"/>
              </a:ext>
            </a:extLst>
          </p:cNvPr>
          <p:cNvSpPr txBox="1"/>
          <p:nvPr/>
        </p:nvSpPr>
        <p:spPr>
          <a:xfrm>
            <a:off x="2076856" y="6632327"/>
            <a:ext cx="295234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https://www.youtube.com/watch?v=92uMsr2hWiU</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0062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5385"/>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935BB17-59E8-4813-B12D-D08002E5DC80}"/>
              </a:ext>
            </a:extLst>
          </p:cNvPr>
          <p:cNvSpPr txBox="1"/>
          <p:nvPr/>
        </p:nvSpPr>
        <p:spPr>
          <a:xfrm>
            <a:off x="126745" y="2644170"/>
            <a:ext cx="10033516" cy="156966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面と向かうとは？</a:t>
            </a:r>
            <a:endParaRPr kumimoji="1" lang="ja-JP" alt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87146951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E8C770C8-79A9-4C43-B0AA-F46B0ED473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40369" y="0"/>
            <a:ext cx="2746631" cy="3132000"/>
          </a:xfrm>
          <a:prstGeom prst="rect">
            <a:avLst/>
          </a:prstGeom>
        </p:spPr>
      </p:pic>
      <p:pic>
        <p:nvPicPr>
          <p:cNvPr id="34" name="図 33">
            <a:extLst>
              <a:ext uri="{FF2B5EF4-FFF2-40B4-BE49-F238E27FC236}">
                <a16:creationId xmlns:a16="http://schemas.microsoft.com/office/drawing/2014/main" id="{2E376E78-5A6C-4C7E-BD12-5448586E83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2696305" cy="3168000"/>
          </a:xfrm>
          <a:prstGeom prst="rect">
            <a:avLst/>
          </a:prstGeom>
        </p:spPr>
      </p:pic>
      <p:pic>
        <p:nvPicPr>
          <p:cNvPr id="12" name="図 11">
            <a:extLst>
              <a:ext uri="{FF2B5EF4-FFF2-40B4-BE49-F238E27FC236}">
                <a16:creationId xmlns:a16="http://schemas.microsoft.com/office/drawing/2014/main" id="{345A861A-48E3-4F3F-9FEE-7E0A56AE920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87670" y="0"/>
            <a:ext cx="3061333" cy="3168000"/>
          </a:xfrm>
          <a:prstGeom prst="rect">
            <a:avLst/>
          </a:prstGeom>
        </p:spPr>
      </p:pic>
      <p:pic>
        <p:nvPicPr>
          <p:cNvPr id="16" name="図 15" descr="紙の上に置かれた下着&#10;&#10;中程度の精度で自動的に生成された説明">
            <a:extLst>
              <a:ext uri="{FF2B5EF4-FFF2-40B4-BE49-F238E27FC236}">
                <a16:creationId xmlns:a16="http://schemas.microsoft.com/office/drawing/2014/main" id="{E112620A-746A-4D05-BCAA-8E7DA021F0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02772" y="1354260"/>
            <a:ext cx="1081454" cy="800100"/>
          </a:xfrm>
          <a:prstGeom prst="rect">
            <a:avLst/>
          </a:prstGeom>
        </p:spPr>
      </p:pic>
      <p:pic>
        <p:nvPicPr>
          <p:cNvPr id="17" name="図 16" descr="紙の上に置かれた下着&#10;&#10;中程度の精度で自動的に生成された説明">
            <a:extLst>
              <a:ext uri="{FF2B5EF4-FFF2-40B4-BE49-F238E27FC236}">
                <a16:creationId xmlns:a16="http://schemas.microsoft.com/office/drawing/2014/main" id="{7DFC1D38-E8E5-4E91-8DB9-EC5B51E200E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964344">
            <a:off x="8052116" y="1545979"/>
            <a:ext cx="1916637" cy="1229483"/>
          </a:xfrm>
          <a:prstGeom prst="rect">
            <a:avLst/>
          </a:prstGeom>
        </p:spPr>
      </p:pic>
      <p:pic>
        <p:nvPicPr>
          <p:cNvPr id="18" name="図 17" descr="紙の上に置かれた下着&#10;&#10;中程度の精度で自動的に生成された説明">
            <a:extLst>
              <a:ext uri="{FF2B5EF4-FFF2-40B4-BE49-F238E27FC236}">
                <a16:creationId xmlns:a16="http://schemas.microsoft.com/office/drawing/2014/main" id="{1A539438-86F8-4D4A-96BC-D580E6B039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1389933">
            <a:off x="600886" y="1258918"/>
            <a:ext cx="1598407" cy="1228415"/>
          </a:xfrm>
          <a:prstGeom prst="rect">
            <a:avLst/>
          </a:prstGeom>
        </p:spPr>
      </p:pic>
      <p:pic>
        <p:nvPicPr>
          <p:cNvPr id="23" name="図 22">
            <a:extLst>
              <a:ext uri="{FF2B5EF4-FFF2-40B4-BE49-F238E27FC236}">
                <a16:creationId xmlns:a16="http://schemas.microsoft.com/office/drawing/2014/main" id="{5449121E-311A-40E2-9745-780E1F2BCAC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299833" y="3726000"/>
            <a:ext cx="2987167" cy="3132000"/>
          </a:xfrm>
          <a:prstGeom prst="rect">
            <a:avLst/>
          </a:prstGeom>
        </p:spPr>
      </p:pic>
      <p:pic>
        <p:nvPicPr>
          <p:cNvPr id="24" name="図 23" descr="紙の上に置かれた下着&#10;&#10;中程度の精度で自動的に生成された説明">
            <a:extLst>
              <a:ext uri="{FF2B5EF4-FFF2-40B4-BE49-F238E27FC236}">
                <a16:creationId xmlns:a16="http://schemas.microsoft.com/office/drawing/2014/main" id="{F4D9A92C-F8C8-4DFC-B8C8-3DFAFEBFC36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1131685">
            <a:off x="8068461" y="4858615"/>
            <a:ext cx="1631137" cy="1150411"/>
          </a:xfrm>
          <a:prstGeom prst="rect">
            <a:avLst/>
          </a:prstGeom>
        </p:spPr>
      </p:pic>
      <p:pic>
        <p:nvPicPr>
          <p:cNvPr id="26" name="図 25">
            <a:extLst>
              <a:ext uri="{FF2B5EF4-FFF2-40B4-BE49-F238E27FC236}">
                <a16:creationId xmlns:a16="http://schemas.microsoft.com/office/drawing/2014/main" id="{3B14E2AE-9C1F-48C0-899E-EA5C61251CB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374" y="3692988"/>
            <a:ext cx="2785449" cy="3168000"/>
          </a:xfrm>
          <a:prstGeom prst="rect">
            <a:avLst/>
          </a:prstGeom>
        </p:spPr>
      </p:pic>
      <p:pic>
        <p:nvPicPr>
          <p:cNvPr id="27" name="図 26" descr="紙の上に置かれた下着&#10;&#10;中程度の精度で自動的に生成された説明">
            <a:extLst>
              <a:ext uri="{FF2B5EF4-FFF2-40B4-BE49-F238E27FC236}">
                <a16:creationId xmlns:a16="http://schemas.microsoft.com/office/drawing/2014/main" id="{94AD9D00-41B7-4219-A234-5458D47EB89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21183701">
            <a:off x="828992" y="4923455"/>
            <a:ext cx="1484347" cy="1038270"/>
          </a:xfrm>
          <a:prstGeom prst="rect">
            <a:avLst/>
          </a:prstGeom>
        </p:spPr>
      </p:pic>
      <p:pic>
        <p:nvPicPr>
          <p:cNvPr id="29" name="図 28">
            <a:extLst>
              <a:ext uri="{FF2B5EF4-FFF2-40B4-BE49-F238E27FC236}">
                <a16:creationId xmlns:a16="http://schemas.microsoft.com/office/drawing/2014/main" id="{A25B1784-78ED-4638-B382-EA73A43F419D}"/>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482442" y="3692988"/>
            <a:ext cx="3127771" cy="3168000"/>
          </a:xfrm>
          <a:prstGeom prst="rect">
            <a:avLst/>
          </a:prstGeom>
        </p:spPr>
      </p:pic>
      <p:pic>
        <p:nvPicPr>
          <p:cNvPr id="30" name="図 29" descr="紙の上に置かれた下着&#10;&#10;中程度の精度で自動的に生成された説明">
            <a:extLst>
              <a:ext uri="{FF2B5EF4-FFF2-40B4-BE49-F238E27FC236}">
                <a16:creationId xmlns:a16="http://schemas.microsoft.com/office/drawing/2014/main" id="{2966A034-D360-4C1B-A69F-13CE4E19349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21345237">
            <a:off x="4297469" y="5020284"/>
            <a:ext cx="1589340" cy="978538"/>
          </a:xfrm>
          <a:prstGeom prst="rect">
            <a:avLst/>
          </a:prstGeom>
        </p:spPr>
      </p:pic>
      <p:sp>
        <p:nvSpPr>
          <p:cNvPr id="37" name="タイトル 1">
            <a:extLst>
              <a:ext uri="{FF2B5EF4-FFF2-40B4-BE49-F238E27FC236}">
                <a16:creationId xmlns:a16="http://schemas.microsoft.com/office/drawing/2014/main" id="{1000C86F-81FD-4EB8-B9F4-5B90AA6F97FE}"/>
              </a:ext>
            </a:extLst>
          </p:cNvPr>
          <p:cNvSpPr>
            <a:spLocks noGrp="1"/>
          </p:cNvSpPr>
          <p:nvPr>
            <p:ph type="title"/>
          </p:nvPr>
        </p:nvSpPr>
        <p:spPr>
          <a:xfrm>
            <a:off x="2384467" y="3199688"/>
            <a:ext cx="5518065" cy="458623"/>
          </a:xfrm>
        </p:spPr>
        <p:txBody>
          <a:bodyPr/>
          <a:lstStyle/>
          <a:p>
            <a:pPr lvl="0" eaLnBrk="0" hangingPunct="0">
              <a:lnSpc>
                <a:spcPct val="100000"/>
              </a:lnSpc>
              <a:defRPr/>
            </a:pPr>
            <a:r>
              <a:rPr lang="ja-JP" altLang="en-US" sz="2800" kern="1200" dirty="0">
                <a:solidFill>
                  <a:schemeClr val="bg2">
                    <a:lumMod val="50000"/>
                    <a:lumOff val="50000"/>
                  </a:schemeClr>
                </a:solidFill>
                <a:effectLst>
                  <a:outerShdw blurRad="38100" dist="38100" dir="2700000" algn="tl">
                    <a:srgbClr val="000000">
                      <a:alpha val="43137"/>
                    </a:srgbClr>
                  </a:outerShdw>
                </a:effectLst>
                <a:latin typeface="Times New Roman" pitchFamily="18" charset="0"/>
                <a:ea typeface="ＭＳ Ｐゴシック" pitchFamily="50" charset="-128"/>
                <a:cs typeface="+mn-cs"/>
              </a:rPr>
              <a:t>マスク装着では対話にならない！</a:t>
            </a:r>
            <a:endParaRPr kumimoji="1" lang="ja-JP" altLang="en-US" dirty="0">
              <a:solidFill>
                <a:schemeClr val="bg2">
                  <a:lumMod val="50000"/>
                  <a:lumOff val="50000"/>
                </a:schemeClr>
              </a:solidFill>
            </a:endParaRPr>
          </a:p>
        </p:txBody>
      </p:sp>
    </p:spTree>
    <p:extLst>
      <p:ext uri="{BB962C8B-B14F-4D97-AF65-F5344CB8AC3E}">
        <p14:creationId xmlns:p14="http://schemas.microsoft.com/office/powerpoint/2010/main" val="388787515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500" fill="hold"/>
                                        <p:tgtEl>
                                          <p:spTgt spid="37"/>
                                        </p:tgtEl>
                                        <p:attrNameLst>
                                          <p:attrName>ppt_w</p:attrName>
                                        </p:attrNameLst>
                                      </p:cBhvr>
                                      <p:tavLst>
                                        <p:tav tm="0">
                                          <p:val>
                                            <p:fltVal val="0"/>
                                          </p:val>
                                        </p:tav>
                                        <p:tav tm="100000">
                                          <p:val>
                                            <p:strVal val="#ppt_w"/>
                                          </p:val>
                                        </p:tav>
                                      </p:tavLst>
                                    </p:anim>
                                    <p:anim calcmode="lin" valueType="num">
                                      <p:cBhvr>
                                        <p:cTn id="8" dur="1500" fill="hold"/>
                                        <p:tgtEl>
                                          <p:spTgt spid="37"/>
                                        </p:tgtEl>
                                        <p:attrNameLst>
                                          <p:attrName>ppt_h</p:attrName>
                                        </p:attrNameLst>
                                      </p:cBhvr>
                                      <p:tavLst>
                                        <p:tav tm="0">
                                          <p:val>
                                            <p:fltVal val="0"/>
                                          </p:val>
                                        </p:tav>
                                        <p:tav tm="100000">
                                          <p:val>
                                            <p:strVal val="#ppt_h"/>
                                          </p:val>
                                        </p:tav>
                                      </p:tavLst>
                                    </p:anim>
                                    <p:animEffect transition="in" filter="fade">
                                      <p:cBhvr>
                                        <p:cTn id="9" dur="1500"/>
                                        <p:tgtEl>
                                          <p:spTgt spid="37"/>
                                        </p:tgtEl>
                                      </p:cBhvr>
                                    </p:animEffect>
                                  </p:childTnLst>
                                </p:cTn>
                              </p:par>
                            </p:childTnLst>
                          </p:cTn>
                        </p:par>
                        <p:par>
                          <p:cTn id="10" fill="hold">
                            <p:stCondLst>
                              <p:cond delay="1500"/>
                            </p:stCondLst>
                            <p:childTnLst>
                              <p:par>
                                <p:cTn id="11" presetID="10" presetClass="exit" presetSubtype="0" fill="hold" nodeType="afterEffect">
                                  <p:stCondLst>
                                    <p:cond delay="0"/>
                                  </p:stCondLst>
                                  <p:childTnLst>
                                    <p:animEffect transition="out" filter="fade">
                                      <p:cBhvr>
                                        <p:cTn id="12" dur="1000"/>
                                        <p:tgtEl>
                                          <p:spTgt spid="18"/>
                                        </p:tgtEl>
                                      </p:cBhvr>
                                    </p:animEffect>
                                    <p:set>
                                      <p:cBhvr>
                                        <p:cTn id="13" dur="1" fill="hold">
                                          <p:stCondLst>
                                            <p:cond delay="999"/>
                                          </p:stCondLst>
                                        </p:cTn>
                                        <p:tgtEl>
                                          <p:spTgt spid="18"/>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000"/>
                                        <p:tgtEl>
                                          <p:spTgt spid="16"/>
                                        </p:tgtEl>
                                      </p:cBhvr>
                                    </p:animEffect>
                                    <p:set>
                                      <p:cBhvr>
                                        <p:cTn id="16" dur="1" fill="hold">
                                          <p:stCondLst>
                                            <p:cond delay="999"/>
                                          </p:stCondLst>
                                        </p:cTn>
                                        <p:tgtEl>
                                          <p:spTgt spid="16"/>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1000"/>
                                        <p:tgtEl>
                                          <p:spTgt spid="17"/>
                                        </p:tgtEl>
                                      </p:cBhvr>
                                    </p:animEffect>
                                    <p:set>
                                      <p:cBhvr>
                                        <p:cTn id="19" dur="1" fill="hold">
                                          <p:stCondLst>
                                            <p:cond delay="999"/>
                                          </p:stCondLst>
                                        </p:cTn>
                                        <p:tgtEl>
                                          <p:spTgt spid="17"/>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1000"/>
                                        <p:tgtEl>
                                          <p:spTgt spid="24"/>
                                        </p:tgtEl>
                                      </p:cBhvr>
                                    </p:animEffect>
                                    <p:set>
                                      <p:cBhvr>
                                        <p:cTn id="22" dur="1" fill="hold">
                                          <p:stCondLst>
                                            <p:cond delay="999"/>
                                          </p:stCondLst>
                                        </p:cTn>
                                        <p:tgtEl>
                                          <p:spTgt spid="2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1000"/>
                                        <p:tgtEl>
                                          <p:spTgt spid="30"/>
                                        </p:tgtEl>
                                      </p:cBhvr>
                                    </p:animEffect>
                                    <p:set>
                                      <p:cBhvr>
                                        <p:cTn id="25" dur="1" fill="hold">
                                          <p:stCondLst>
                                            <p:cond delay="999"/>
                                          </p:stCondLst>
                                        </p:cTn>
                                        <p:tgtEl>
                                          <p:spTgt spid="30"/>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1000"/>
                                        <p:tgtEl>
                                          <p:spTgt spid="27"/>
                                        </p:tgtEl>
                                      </p:cBhvr>
                                    </p:animEffect>
                                    <p:set>
                                      <p:cBhvr>
                                        <p:cTn id="28"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22F3AEA-9014-4D7D-8643-65B253E8058F}"/>
              </a:ext>
            </a:extLst>
          </p:cNvPr>
          <p:cNvSpPr txBox="1"/>
          <p:nvPr/>
        </p:nvSpPr>
        <p:spPr>
          <a:xfrm>
            <a:off x="0" y="1488372"/>
            <a:ext cx="10482262" cy="3881255"/>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そもそも</a:t>
            </a:r>
            <a:endParaRPr kumimoji="1" lang="en-US" altLang="ja-JP"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rPr>
              <a:t>マスクは何のため？</a:t>
            </a:r>
            <a:endParaRPr kumimoji="1" lang="en-US" altLang="ja-JP" sz="8800" b="0" i="0" u="none" strike="noStrike" kern="100" cap="none" spc="0" normalizeH="0" baseline="0" noProof="0" dirty="0">
              <a:ln>
                <a:noFill/>
              </a:ln>
              <a:solidFill>
                <a:srgbClr val="FD0E01"/>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
        <p:nvSpPr>
          <p:cNvPr id="2" name="正方形/長方形 1">
            <a:extLst>
              <a:ext uri="{FF2B5EF4-FFF2-40B4-BE49-F238E27FC236}">
                <a16:creationId xmlns:a16="http://schemas.microsoft.com/office/drawing/2014/main" id="{A031C422-63AF-63FD-DBB2-412BEA2FF6D5}"/>
              </a:ext>
            </a:extLst>
          </p:cNvPr>
          <p:cNvSpPr/>
          <p:nvPr/>
        </p:nvSpPr>
        <p:spPr>
          <a:xfrm>
            <a:off x="9871502" y="6488668"/>
            <a:ext cx="415499"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sz="1800" dirty="0">
                <a:solidFill>
                  <a:srgbClr val="FF0000"/>
                </a:solidFill>
                <a:latin typeface="ＭＳ ゴシック" panose="020B0609070205080204" pitchFamily="49" charset="-128"/>
                <a:ea typeface="ＭＳ ゴシック" panose="020B0609070205080204" pitchFamily="49" charset="-128"/>
              </a:rPr>
              <a:t>4</a:t>
            </a:r>
            <a:r>
              <a:rPr kumimoji="1" lang="en-US" altLang="ja-JP" sz="1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rPr>
              <a:t>5</a:t>
            </a:r>
            <a:endPar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82981279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人, 屋内, 衣料, 男 が含まれている画像&#10;&#10;自動的に生成された説明">
            <a:extLst>
              <a:ext uri="{FF2B5EF4-FFF2-40B4-BE49-F238E27FC236}">
                <a16:creationId xmlns:a16="http://schemas.microsoft.com/office/drawing/2014/main" id="{E9648FC2-04A2-4AF0-8246-F6B8F72F0D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793" y="497688"/>
            <a:ext cx="9535415" cy="6360311"/>
          </a:xfrm>
          <a:prstGeom prst="rect">
            <a:avLst/>
          </a:prstGeom>
        </p:spPr>
      </p:pic>
      <p:pic>
        <p:nvPicPr>
          <p:cNvPr id="23" name="図 22" descr="コンピューターのスクリーンショット&#10;&#10;自動的に生成された説明">
            <a:extLst>
              <a:ext uri="{FF2B5EF4-FFF2-40B4-BE49-F238E27FC236}">
                <a16:creationId xmlns:a16="http://schemas.microsoft.com/office/drawing/2014/main" id="{A0F9AE3F-3942-4C28-B038-5C4EC6AD30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95503" y="3650356"/>
            <a:ext cx="2153393" cy="690711"/>
          </a:xfrm>
          <a:prstGeom prst="rect">
            <a:avLst/>
          </a:prstGeom>
        </p:spPr>
      </p:pic>
      <p:pic>
        <p:nvPicPr>
          <p:cNvPr id="8" name="図 7" descr="バッグ, ネックレス, 衣類 が含まれている画像&#10;&#10;自動的に生成された説明">
            <a:extLst>
              <a:ext uri="{FF2B5EF4-FFF2-40B4-BE49-F238E27FC236}">
                <a16:creationId xmlns:a16="http://schemas.microsoft.com/office/drawing/2014/main" id="{8EF0B616-F972-43F6-B97B-4A34D35616CA}"/>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6668391" y="448580"/>
            <a:ext cx="1427204" cy="609723"/>
          </a:xfrm>
          <a:prstGeom prst="rect">
            <a:avLst/>
          </a:prstGeom>
        </p:spPr>
      </p:pic>
      <p:sp>
        <p:nvSpPr>
          <p:cNvPr id="3" name="正方形/長方形 2">
            <a:extLst>
              <a:ext uri="{FF2B5EF4-FFF2-40B4-BE49-F238E27FC236}">
                <a16:creationId xmlns:a16="http://schemas.microsoft.com/office/drawing/2014/main" id="{7BA8AACA-6574-4900-A11F-5EA62E92E4B9}"/>
              </a:ext>
            </a:extLst>
          </p:cNvPr>
          <p:cNvSpPr/>
          <p:nvPr/>
        </p:nvSpPr>
        <p:spPr bwMode="auto">
          <a:xfrm>
            <a:off x="5143500" y="448580"/>
            <a:ext cx="4801778" cy="3201776"/>
          </a:xfrm>
          <a:prstGeom prst="rect">
            <a:avLst/>
          </a:prstGeom>
          <a:solidFill>
            <a:schemeClr val="bg1"/>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0" name="正方形/長方形 9">
            <a:extLst>
              <a:ext uri="{FF2B5EF4-FFF2-40B4-BE49-F238E27FC236}">
                <a16:creationId xmlns:a16="http://schemas.microsoft.com/office/drawing/2014/main" id="{0CEB7A8E-46FA-4C52-BFA5-DE270C5409A1}"/>
              </a:ext>
            </a:extLst>
          </p:cNvPr>
          <p:cNvSpPr/>
          <p:nvPr/>
        </p:nvSpPr>
        <p:spPr bwMode="auto">
          <a:xfrm>
            <a:off x="5143500" y="3647961"/>
            <a:ext cx="4801778" cy="3226150"/>
          </a:xfrm>
          <a:prstGeom prst="rect">
            <a:avLst/>
          </a:prstGeom>
          <a:solidFill>
            <a:schemeClr val="bg1"/>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4" name="タイトル 1">
            <a:extLst>
              <a:ext uri="{FF2B5EF4-FFF2-40B4-BE49-F238E27FC236}">
                <a16:creationId xmlns:a16="http://schemas.microsoft.com/office/drawing/2014/main" id="{DD331BE1-7853-39AC-9A33-FA6CBC162D15}"/>
              </a:ext>
            </a:extLst>
          </p:cNvPr>
          <p:cNvSpPr>
            <a:spLocks noGrp="1"/>
          </p:cNvSpPr>
          <p:nvPr>
            <p:ph type="title"/>
          </p:nvPr>
        </p:nvSpPr>
        <p:spPr>
          <a:xfrm>
            <a:off x="-208219" y="0"/>
            <a:ext cx="10674036" cy="491847"/>
          </a:xfrm>
        </p:spPr>
        <p:txBody>
          <a:bodyPr/>
          <a:lstStyle/>
          <a:p>
            <a:r>
              <a:rPr kumimoji="1" lang="ja-JP" altLang="en-US" sz="3900" dirty="0">
                <a:solidFill>
                  <a:schemeClr val="bg2">
                    <a:lumMod val="50000"/>
                    <a:lumOff val="50000"/>
                  </a:schemeClr>
                </a:solidFill>
              </a:rPr>
              <a:t>マスク</a:t>
            </a:r>
            <a:r>
              <a:rPr kumimoji="1" lang="ja-JP" altLang="en-US" sz="3900" dirty="0"/>
              <a:t>で増える</a:t>
            </a:r>
            <a:r>
              <a:rPr kumimoji="1" lang="ja-JP" altLang="en-US" sz="3900" dirty="0">
                <a:solidFill>
                  <a:srgbClr val="CC99FF"/>
                </a:solidFill>
                <a:latin typeface="HGP創英角ﾎﾟｯﾌﾟ体" panose="040B0A00000000000000" pitchFamily="50" charset="-128"/>
                <a:ea typeface="HGP創英角ﾎﾟｯﾌﾟ体" panose="040B0A00000000000000" pitchFamily="50" charset="-128"/>
              </a:rPr>
              <a:t>エアロゾル</a:t>
            </a:r>
            <a:r>
              <a:rPr kumimoji="1" lang="ja-JP" altLang="en-US" sz="3900" dirty="0"/>
              <a:t>？</a:t>
            </a:r>
          </a:p>
        </p:txBody>
      </p:sp>
      <p:sp>
        <p:nvSpPr>
          <p:cNvPr id="16" name="楕円 15">
            <a:extLst>
              <a:ext uri="{FF2B5EF4-FFF2-40B4-BE49-F238E27FC236}">
                <a16:creationId xmlns:a16="http://schemas.microsoft.com/office/drawing/2014/main" id="{BA269FF4-8770-1669-10B3-47248B83E2AF}"/>
              </a:ext>
            </a:extLst>
          </p:cNvPr>
          <p:cNvSpPr/>
          <p:nvPr/>
        </p:nvSpPr>
        <p:spPr bwMode="auto">
          <a:xfrm>
            <a:off x="2208628" y="968928"/>
            <a:ext cx="1322363" cy="1741756"/>
          </a:xfrm>
          <a:prstGeom prst="ellipse">
            <a:avLst/>
          </a:prstGeom>
          <a:noFill/>
          <a:ln w="317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7" name="楕円 16">
            <a:extLst>
              <a:ext uri="{FF2B5EF4-FFF2-40B4-BE49-F238E27FC236}">
                <a16:creationId xmlns:a16="http://schemas.microsoft.com/office/drawing/2014/main" id="{D82DA9C8-698D-8DB7-8435-FBA08A463814}"/>
              </a:ext>
            </a:extLst>
          </p:cNvPr>
          <p:cNvSpPr/>
          <p:nvPr/>
        </p:nvSpPr>
        <p:spPr bwMode="auto">
          <a:xfrm rot="20911453">
            <a:off x="6457943" y="1314105"/>
            <a:ext cx="3023682" cy="1741756"/>
          </a:xfrm>
          <a:prstGeom prst="ellipse">
            <a:avLst/>
          </a:prstGeom>
          <a:noFill/>
          <a:ln w="317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1" name="楕円 30">
            <a:extLst>
              <a:ext uri="{FF2B5EF4-FFF2-40B4-BE49-F238E27FC236}">
                <a16:creationId xmlns:a16="http://schemas.microsoft.com/office/drawing/2014/main" id="{71118299-5BE8-9E02-9DC6-8A2078B00B3D}"/>
              </a:ext>
            </a:extLst>
          </p:cNvPr>
          <p:cNvSpPr/>
          <p:nvPr/>
        </p:nvSpPr>
        <p:spPr bwMode="auto">
          <a:xfrm>
            <a:off x="6665421" y="4705606"/>
            <a:ext cx="1198420" cy="1323439"/>
          </a:xfrm>
          <a:prstGeom prst="ellipse">
            <a:avLst/>
          </a:prstGeom>
          <a:noFill/>
          <a:ln w="317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pic>
        <p:nvPicPr>
          <p:cNvPr id="2" name="図 1">
            <a:extLst>
              <a:ext uri="{FF2B5EF4-FFF2-40B4-BE49-F238E27FC236}">
                <a16:creationId xmlns:a16="http://schemas.microsoft.com/office/drawing/2014/main" id="{7BEB0E94-BEEA-4DEE-27B6-229EA74A828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39753" y="3650356"/>
            <a:ext cx="1086204" cy="860124"/>
          </a:xfrm>
          <a:prstGeom prst="rect">
            <a:avLst/>
          </a:prstGeom>
        </p:spPr>
      </p:pic>
      <p:sp>
        <p:nvSpPr>
          <p:cNvPr id="9" name="正方形/長方形 8">
            <a:extLst>
              <a:ext uri="{FF2B5EF4-FFF2-40B4-BE49-F238E27FC236}">
                <a16:creationId xmlns:a16="http://schemas.microsoft.com/office/drawing/2014/main" id="{7F14E401-1DD9-4A85-BB30-069B4ED45C2A}"/>
              </a:ext>
            </a:extLst>
          </p:cNvPr>
          <p:cNvSpPr/>
          <p:nvPr/>
        </p:nvSpPr>
        <p:spPr bwMode="auto">
          <a:xfrm>
            <a:off x="341722" y="3677843"/>
            <a:ext cx="4801778" cy="3201776"/>
          </a:xfrm>
          <a:prstGeom prst="rect">
            <a:avLst/>
          </a:prstGeom>
          <a:solidFill>
            <a:schemeClr val="bg1"/>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9" name="楕円 28">
            <a:extLst>
              <a:ext uri="{FF2B5EF4-FFF2-40B4-BE49-F238E27FC236}">
                <a16:creationId xmlns:a16="http://schemas.microsoft.com/office/drawing/2014/main" id="{F349113B-85D5-48BB-EB74-2C4C61CACA2E}"/>
              </a:ext>
            </a:extLst>
          </p:cNvPr>
          <p:cNvSpPr/>
          <p:nvPr/>
        </p:nvSpPr>
        <p:spPr bwMode="auto">
          <a:xfrm>
            <a:off x="3169276" y="5011506"/>
            <a:ext cx="1322363" cy="1741756"/>
          </a:xfrm>
          <a:prstGeom prst="ellipse">
            <a:avLst/>
          </a:prstGeom>
          <a:noFill/>
          <a:ln w="317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0" name="楕円 29">
            <a:extLst>
              <a:ext uri="{FF2B5EF4-FFF2-40B4-BE49-F238E27FC236}">
                <a16:creationId xmlns:a16="http://schemas.microsoft.com/office/drawing/2014/main" id="{C4C2AFEB-236B-2521-0795-63AAE526ED64}"/>
              </a:ext>
            </a:extLst>
          </p:cNvPr>
          <p:cNvSpPr/>
          <p:nvPr/>
        </p:nvSpPr>
        <p:spPr bwMode="auto">
          <a:xfrm>
            <a:off x="1083212" y="5206778"/>
            <a:ext cx="2064223" cy="1644534"/>
          </a:xfrm>
          <a:prstGeom prst="ellipse">
            <a:avLst/>
          </a:prstGeom>
          <a:noFill/>
          <a:ln w="317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9198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1500"/>
                                        <p:tgtEl>
                                          <p:spTgt spid="3"/>
                                        </p:tgtEl>
                                      </p:cBhvr>
                                    </p:animEffect>
                                    <p:set>
                                      <p:cBhvr>
                                        <p:cTn id="16" dur="1" fill="hold">
                                          <p:stCondLst>
                                            <p:cond delay="1499"/>
                                          </p:stCondLst>
                                        </p:cTn>
                                        <p:tgtEl>
                                          <p:spTgt spid="3"/>
                                        </p:tgtEl>
                                        <p:attrNameLst>
                                          <p:attrName>style.visibility</p:attrName>
                                        </p:attrNameLst>
                                      </p:cBhvr>
                                      <p:to>
                                        <p:strVal val="hidden"/>
                                      </p:to>
                                    </p:se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par>
                          <p:cTn id="21" fill="hold">
                            <p:stCondLst>
                              <p:cond delay="2000"/>
                            </p:stCondLst>
                            <p:childTnLst>
                              <p:par>
                                <p:cTn id="22" presetID="10" presetClass="exit" presetSubtype="0" fill="hold" grpId="0" nodeType="afterEffect">
                                  <p:stCondLst>
                                    <p:cond delay="0"/>
                                  </p:stCondLst>
                                  <p:childTnLst>
                                    <p:animEffect transition="out" filter="fade">
                                      <p:cBhvr>
                                        <p:cTn id="23" dur="1500"/>
                                        <p:tgtEl>
                                          <p:spTgt spid="9"/>
                                        </p:tgtEl>
                                      </p:cBhvr>
                                    </p:animEffect>
                                    <p:set>
                                      <p:cBhvr>
                                        <p:cTn id="24" dur="1" fill="hold">
                                          <p:stCondLst>
                                            <p:cond delay="1499"/>
                                          </p:stCondLst>
                                        </p:cTn>
                                        <p:tgtEl>
                                          <p:spTgt spid="9"/>
                                        </p:tgtEl>
                                        <p:attrNameLst>
                                          <p:attrName>style.visibility</p:attrName>
                                        </p:attrNameLst>
                                      </p:cBhvr>
                                      <p:to>
                                        <p:strVal val="hidden"/>
                                      </p:to>
                                    </p:set>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par>
                          <p:cTn id="32" fill="hold">
                            <p:stCondLst>
                              <p:cond delay="4000"/>
                            </p:stCondLst>
                            <p:childTnLst>
                              <p:par>
                                <p:cTn id="33" presetID="10" presetClass="exit" presetSubtype="0" fill="hold" grpId="0" nodeType="afterEffect">
                                  <p:stCondLst>
                                    <p:cond delay="0"/>
                                  </p:stCondLst>
                                  <p:childTnLst>
                                    <p:animEffect transition="out" filter="fade">
                                      <p:cBhvr>
                                        <p:cTn id="34" dur="1500"/>
                                        <p:tgtEl>
                                          <p:spTgt spid="10"/>
                                        </p:tgtEl>
                                      </p:cBhvr>
                                    </p:animEffect>
                                    <p:set>
                                      <p:cBhvr>
                                        <p:cTn id="35" dur="1" fill="hold">
                                          <p:stCondLst>
                                            <p:cond delay="1499"/>
                                          </p:stCondLst>
                                        </p:cTn>
                                        <p:tgtEl>
                                          <p:spTgt spid="10"/>
                                        </p:tgtEl>
                                        <p:attrNameLst>
                                          <p:attrName>style.visibility</p:attrName>
                                        </p:attrNameLst>
                                      </p:cBhvr>
                                      <p:to>
                                        <p:strVal val="hidden"/>
                                      </p:to>
                                    </p:se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6" grpId="0" animBg="1"/>
      <p:bldP spid="17" grpId="0" animBg="1"/>
      <p:bldP spid="31" grpId="0" animBg="1"/>
      <p:bldP spid="9" grpId="0" animBg="1"/>
      <p:bldP spid="29" grpId="0" animBg="1"/>
      <p:bldP spid="3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0210429_181150">
            <a:hlinkClick r:id="" action="ppaction://media"/>
            <a:extLst>
              <a:ext uri="{FF2B5EF4-FFF2-40B4-BE49-F238E27FC236}">
                <a16:creationId xmlns:a16="http://schemas.microsoft.com/office/drawing/2014/main" id="{1ED9FB14-174C-482B-AF8D-DBD80CE4A84E}"/>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0" y="827723"/>
            <a:ext cx="10287000" cy="6040437"/>
          </a:xfrm>
          <a:prstGeom prst="rect">
            <a:avLst/>
          </a:prstGeom>
        </p:spPr>
      </p:pic>
      <p:sp>
        <p:nvSpPr>
          <p:cNvPr id="8" name="テキスト ボックス 7">
            <a:extLst>
              <a:ext uri="{FF2B5EF4-FFF2-40B4-BE49-F238E27FC236}">
                <a16:creationId xmlns:a16="http://schemas.microsoft.com/office/drawing/2014/main" id="{AF9D3E0D-095A-4920-8C8F-A14C8396A80D}"/>
              </a:ext>
            </a:extLst>
          </p:cNvPr>
          <p:cNvSpPr txBox="1"/>
          <p:nvPr/>
        </p:nvSpPr>
        <p:spPr>
          <a:xfrm>
            <a:off x="6848060" y="6611779"/>
            <a:ext cx="3525906"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https://www.r-ccs.riken.jp/en/fugaku/research/covid-19/msg-jp/</a:t>
            </a:r>
            <a:endParaRPr kumimoji="1" lang="ja-JP" altLang="en-US" sz="1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 name="テキスト ボックス 3">
            <a:extLst>
              <a:ext uri="{FF2B5EF4-FFF2-40B4-BE49-F238E27FC236}">
                <a16:creationId xmlns:a16="http://schemas.microsoft.com/office/drawing/2014/main" id="{3350B68D-A81F-C07E-7490-36737D4120E9}"/>
              </a:ext>
            </a:extLst>
          </p:cNvPr>
          <p:cNvSpPr txBox="1"/>
          <p:nvPr/>
        </p:nvSpPr>
        <p:spPr>
          <a:xfrm>
            <a:off x="0" y="-137160"/>
            <a:ext cx="10287000" cy="101566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マスク</a:t>
            </a:r>
            <a:r>
              <a:rPr kumimoji="1" lang="ja-JP" altLang="en-US" sz="4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が増やす</a:t>
            </a:r>
            <a:r>
              <a:rPr kumimoji="1" lang="ja-JP" altLang="en-US" sz="60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P創英角ﾎﾟｯﾌﾟ体" pitchFamily="50" charset="-128"/>
                <a:ea typeface="HGP創英角ﾎﾟｯﾌﾟ体" pitchFamily="50" charset="-128"/>
                <a:cs typeface="+mn-cs"/>
              </a:rPr>
              <a:t>エアロゾル</a:t>
            </a:r>
            <a:endParaRPr kumimoji="1" lang="ja-JP" altLang="en-US" sz="48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P創英角ﾎﾟｯﾌﾟ体" pitchFamily="50" charset="-128"/>
              <a:ea typeface="HGP創英角ﾎﾟｯﾌﾟ体" pitchFamily="50" charset="-128"/>
              <a:cs typeface="+mn-cs"/>
            </a:endParaRPr>
          </a:p>
        </p:txBody>
      </p:sp>
      <p:sp>
        <p:nvSpPr>
          <p:cNvPr id="5" name="テキスト ボックス 4">
            <a:extLst>
              <a:ext uri="{FF2B5EF4-FFF2-40B4-BE49-F238E27FC236}">
                <a16:creationId xmlns:a16="http://schemas.microsoft.com/office/drawing/2014/main" id="{606C1371-5E33-13A8-ED24-5A771EDC38B1}"/>
              </a:ext>
            </a:extLst>
          </p:cNvPr>
          <p:cNvSpPr txBox="1"/>
          <p:nvPr/>
        </p:nvSpPr>
        <p:spPr>
          <a:xfrm>
            <a:off x="-433363" y="3581276"/>
            <a:ext cx="4551680" cy="230832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54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マスク</a:t>
            </a:r>
            <a:r>
              <a:rPr kumimoji="1" lang="ja-JP" alt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をしても</a:t>
            </a:r>
            <a:endParaRPr kumimoji="1" lang="en-US" altLang="ja-JP"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54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P創英角ﾎﾟｯﾌﾟ体" pitchFamily="50" charset="-128"/>
                <a:ea typeface="HGP創英角ﾎﾟｯﾌﾟ体" pitchFamily="50" charset="-128"/>
                <a:cs typeface="+mn-cs"/>
              </a:rPr>
              <a:t>エアロゾル</a:t>
            </a:r>
            <a:endParaRPr kumimoji="1" lang="en-US" altLang="ja-JP" sz="54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P創英角ﾎﾟｯﾌﾟ体" pitchFamily="50" charset="-128"/>
              <a:ea typeface="HGP創英角ﾎﾟｯﾌﾟ体"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は排出されます</a:t>
            </a:r>
          </a:p>
        </p:txBody>
      </p:sp>
      <p:sp>
        <p:nvSpPr>
          <p:cNvPr id="7" name="テキスト ボックス 6">
            <a:extLst>
              <a:ext uri="{FF2B5EF4-FFF2-40B4-BE49-F238E27FC236}">
                <a16:creationId xmlns:a16="http://schemas.microsoft.com/office/drawing/2014/main" id="{77970790-793E-A1B1-2BE0-E3174178A553}"/>
              </a:ext>
            </a:extLst>
          </p:cNvPr>
          <p:cNvSpPr txBox="1"/>
          <p:nvPr/>
        </p:nvSpPr>
        <p:spPr>
          <a:xfrm>
            <a:off x="6578600" y="4075896"/>
            <a:ext cx="3876646" cy="160043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54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P創英角ﾎﾟｯﾌﾟ体" pitchFamily="50" charset="-128"/>
                <a:ea typeface="HGP創英角ﾎﾟｯﾌﾟ体" pitchFamily="50" charset="-128"/>
                <a:cs typeface="+mn-cs"/>
              </a:rPr>
              <a:t>エアロゾル</a:t>
            </a:r>
            <a:endParaRPr kumimoji="1" lang="en-US" altLang="ja-JP" sz="54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P創英角ﾎﾟｯﾌﾟ体" pitchFamily="50" charset="-128"/>
              <a:ea typeface="HGP創英角ﾎﾟｯﾌﾟ体"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も最後は</a:t>
            </a:r>
            <a:r>
              <a:rPr kumimoji="1" lang="ja-JP" altLang="en-US" sz="44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落下</a:t>
            </a:r>
            <a:endParaRPr kumimoji="1" lang="ja-JP" altLang="en-US" sz="3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Tree>
    <p:custDataLst>
      <p:tags r:id="rId1"/>
    </p:custDataLst>
    <p:extLst>
      <p:ext uri="{BB962C8B-B14F-4D97-AF65-F5344CB8AC3E}">
        <p14:creationId xmlns:p14="http://schemas.microsoft.com/office/powerpoint/2010/main" val="241525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000"/>
                                  </p:stCondLst>
                                  <p:childTnLst>
                                    <p:cmd type="call" cmd="playFrom(0.0)">
                                      <p:cBhvr>
                                        <p:cTn id="6" dur="6084" fill="hold"/>
                                        <p:tgtEl>
                                          <p:spTgt spid="6"/>
                                        </p:tgtEl>
                                      </p:cBhvr>
                                    </p:cmd>
                                  </p:childTnLst>
                                </p:cTn>
                              </p:par>
                              <p:par>
                                <p:cTn id="7" presetID="10" presetClass="entr" presetSubtype="0" fill="hold" grpId="0" nodeType="withEffect">
                                  <p:stCondLst>
                                    <p:cond delay="20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500"/>
                                        <p:tgtEl>
                                          <p:spTgt spid="5"/>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6"/>
                </p:tgtEl>
              </p:cMediaNode>
            </p:vide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withEffect">
                                  <p:stCondLst>
                                    <p:cond delay="0"/>
                                  </p:stCondLst>
                                  <p:childTnLst>
                                    <p:cmd type="call" cmd="togglePause">
                                      <p:cBhvr>
                                        <p:cTn id="18" dur="1" fill="hold"/>
                                        <p:tgtEl>
                                          <p:spTgt spid="6"/>
                                        </p:tgtEl>
                                      </p:cBhvr>
                                    </p:cmd>
                                  </p:childTnLst>
                                </p:cTn>
                              </p:par>
                            </p:childTnLst>
                          </p:cTn>
                        </p:par>
                      </p:childTnLst>
                    </p:cTn>
                  </p:par>
                </p:childTnLst>
              </p:cTn>
              <p:nextCondLst>
                <p:cond evt="onClick" delay="0">
                  <p:tgtEl>
                    <p:spTgt spid="6"/>
                  </p:tgtEl>
                </p:cond>
              </p:nextCondLst>
            </p:seq>
          </p:childTnLst>
        </p:cTn>
      </p:par>
    </p:tnLst>
    <p:bldLst>
      <p:bldP spid="5"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140F838-D2B4-415F-8F62-6EEB5983E383}"/>
              </a:ext>
            </a:extLst>
          </p:cNvPr>
          <p:cNvSpPr txBox="1"/>
          <p:nvPr/>
        </p:nvSpPr>
        <p:spPr>
          <a:xfrm>
            <a:off x="2512010" y="212735"/>
            <a:ext cx="5262979" cy="643253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マスクの効能</a:t>
            </a:r>
            <a:br>
              <a:rPr kumimoji="1" lang="en-US" altLang="ja-JP" sz="4000" b="0" i="0" u="none" strike="noStrike" kern="0" cap="none" spc="0" normalizeH="0" baseline="0" noProof="0" dirty="0">
                <a:ln>
                  <a:noFill/>
                </a:ln>
                <a:solidFill>
                  <a:srgbClr val="010000"/>
                </a:solidFill>
                <a:effectLst>
                  <a:outerShdw blurRad="38100" dist="38100" dir="2700000" algn="tl">
                    <a:srgbClr val="000000">
                      <a:alpha val="43137"/>
                    </a:srgbClr>
                  </a:outerShdw>
                </a:effectLst>
                <a:uLnTx/>
                <a:uFillTx/>
                <a:latin typeface="Arial Narrow"/>
                <a:ea typeface="ＭＳ Ｐゴシック"/>
                <a:cs typeface="+mn-cs"/>
              </a:rPr>
            </a:br>
            <a:endParaRPr kumimoji="1" lang="en-US" altLang="ja-JP" sz="2800" b="0" i="0" u="none" strike="noStrike" kern="0" cap="none" spc="0" normalizeH="0" baseline="0" noProof="0" dirty="0">
              <a:ln>
                <a:noFill/>
              </a:ln>
              <a:solidFill>
                <a:srgbClr val="010000"/>
              </a:solidFill>
              <a:effectLst>
                <a:outerShdw blurRad="38100" dist="38100" dir="2700000" algn="tl">
                  <a:srgbClr val="000000">
                    <a:alpha val="43137"/>
                  </a:srgbClr>
                </a:outerShdw>
              </a:effectLst>
              <a:uLnTx/>
              <a:uFillTx/>
              <a:latin typeface="Arial Narrow"/>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不織布マスクは</a:t>
            </a:r>
            <a:r>
              <a:rPr kumimoji="1" lang="ja-JP" altLang="en-US" sz="2800" b="0" i="0" u="none" strike="noStrike" kern="1200" cap="none" spc="0" normalizeH="0" baseline="0" noProof="0" dirty="0">
                <a:ln>
                  <a:noFill/>
                </a:ln>
                <a:solidFill>
                  <a:srgbClr val="CCECFF">
                    <a:lumMod val="75000"/>
                  </a:srgbClr>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飛沫</a:t>
            </a: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を通さない</a:t>
            </a: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br>
              <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br>
            <a:r>
              <a:rPr kumimoji="1" lang="ja-JP" altLang="en-US" sz="6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マスクの弊害</a:t>
            </a:r>
            <a:br>
              <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b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CC99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エアロゾル</a:t>
            </a: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を増やす</a:t>
            </a:r>
            <a:br>
              <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b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お互いの表情が見えない</a:t>
            </a: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対話にならない</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9404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Effect transition="in" filter="fade">
                                      <p:cBhvr>
                                        <p:cTn id="11" dur="1000"/>
                                        <p:tgtEl>
                                          <p:spTgt spid="2">
                                            <p:txEl>
                                              <p:pRg st="4" end="4"/>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1000"/>
                                        <p:tgtEl>
                                          <p:spTgt spid="2">
                                            <p:txEl>
                                              <p:pRg st="5" end="5"/>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Effect transition="in" filter="fade">
                                      <p:cBhvr>
                                        <p:cTn id="19"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図 2" descr="ロゴ, 会社名&#10;&#10;AI 生成コンテンツは誤りを含む可能性があります。">
            <a:extLst>
              <a:ext uri="{FF2B5EF4-FFF2-40B4-BE49-F238E27FC236}">
                <a16:creationId xmlns:a16="http://schemas.microsoft.com/office/drawing/2014/main" id="{09A34B1F-0B3E-73EB-9B7B-E73F5E5415A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68250" y="0"/>
            <a:ext cx="4851087" cy="6858000"/>
          </a:xfrm>
          <a:prstGeom prst="rect">
            <a:avLst/>
          </a:prstGeom>
        </p:spPr>
      </p:pic>
      <p:sp>
        <p:nvSpPr>
          <p:cNvPr id="4" name="テキスト ボックス 3">
            <a:extLst>
              <a:ext uri="{FF2B5EF4-FFF2-40B4-BE49-F238E27FC236}">
                <a16:creationId xmlns:a16="http://schemas.microsoft.com/office/drawing/2014/main" id="{D42ABF87-0A5E-7E5D-0A73-1264AD3520B1}"/>
              </a:ext>
            </a:extLst>
          </p:cNvPr>
          <p:cNvSpPr txBox="1"/>
          <p:nvPr/>
        </p:nvSpPr>
        <p:spPr>
          <a:xfrm>
            <a:off x="7895664" y="6213367"/>
            <a:ext cx="2571750" cy="4001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2025</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年</a:t>
            </a:r>
            <a:r>
              <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5</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月</a:t>
            </a:r>
            <a:r>
              <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12</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日～</a:t>
            </a:r>
          </a:p>
        </p:txBody>
      </p:sp>
      <p:sp>
        <p:nvSpPr>
          <p:cNvPr id="6" name="テキスト ボックス 5">
            <a:extLst>
              <a:ext uri="{FF2B5EF4-FFF2-40B4-BE49-F238E27FC236}">
                <a16:creationId xmlns:a16="http://schemas.microsoft.com/office/drawing/2014/main" id="{54EC1026-B63D-E380-4F87-41EE6606E674}"/>
              </a:ext>
            </a:extLst>
          </p:cNvPr>
          <p:cNvSpPr txBox="1"/>
          <p:nvPr/>
        </p:nvSpPr>
        <p:spPr>
          <a:xfrm>
            <a:off x="142521" y="1180737"/>
            <a:ext cx="4801314" cy="4072077"/>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病院内での</a:t>
            </a:r>
            <a:endParaRPr kumimoji="1" lang="en-US" altLang="ja-JP"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マスク着用が</a:t>
            </a:r>
            <a:endParaRPr kumimoji="1" lang="en-US" altLang="ja-JP"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60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個人の判断に</a:t>
            </a:r>
            <a:endPar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58282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descr="ロゴ, 会社名&#10;&#10;AI 生成コンテンツは誤りを含む可能性があります。">
            <a:extLst>
              <a:ext uri="{FF2B5EF4-FFF2-40B4-BE49-F238E27FC236}">
                <a16:creationId xmlns:a16="http://schemas.microsoft.com/office/drawing/2014/main" id="{0D45B380-0BAA-567B-F6E5-2C854FCA83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7940" y="0"/>
            <a:ext cx="4849565" cy="6858000"/>
          </a:xfrm>
          <a:prstGeom prst="rect">
            <a:avLst/>
          </a:prstGeom>
        </p:spPr>
      </p:pic>
      <p:pic>
        <p:nvPicPr>
          <p:cNvPr id="8" name="図 7" descr="テキスト&#10;&#10;AI 生成コンテンツは誤りを含む可能性があります。">
            <a:extLst>
              <a:ext uri="{FF2B5EF4-FFF2-40B4-BE49-F238E27FC236}">
                <a16:creationId xmlns:a16="http://schemas.microsoft.com/office/drawing/2014/main" id="{B20203E7-E5EE-D2FD-950F-6C9E2206EF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126" y="0"/>
            <a:ext cx="4849565" cy="6858000"/>
          </a:xfrm>
          <a:prstGeom prst="rect">
            <a:avLst/>
          </a:prstGeom>
        </p:spPr>
      </p:pic>
      <p:sp>
        <p:nvSpPr>
          <p:cNvPr id="9" name="テキスト ボックス 8">
            <a:extLst>
              <a:ext uri="{FF2B5EF4-FFF2-40B4-BE49-F238E27FC236}">
                <a16:creationId xmlns:a16="http://schemas.microsoft.com/office/drawing/2014/main" id="{D3466730-D47C-A7F8-5B9D-24FE9EE4EA84}"/>
              </a:ext>
            </a:extLst>
          </p:cNvPr>
          <p:cNvSpPr txBox="1"/>
          <p:nvPr/>
        </p:nvSpPr>
        <p:spPr>
          <a:xfrm>
            <a:off x="5581089" y="6377673"/>
            <a:ext cx="2571750" cy="4001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2025</a:t>
            </a: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年</a:t>
            </a:r>
            <a:r>
              <a:rPr kumimoji="1" lang="en-US" altLang="ja-JP"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8</a:t>
            </a: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月</a:t>
            </a:r>
            <a:r>
              <a:rPr kumimoji="1" lang="en-US" altLang="ja-JP"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1</a:t>
            </a:r>
            <a:r>
              <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日～</a:t>
            </a:r>
          </a:p>
        </p:txBody>
      </p:sp>
    </p:spTree>
    <p:extLst>
      <p:ext uri="{BB962C8B-B14F-4D97-AF65-F5344CB8AC3E}">
        <p14:creationId xmlns:p14="http://schemas.microsoft.com/office/powerpoint/2010/main" val="255287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E8C770C8-79A9-4C43-B0AA-F46B0ED473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40369" y="0"/>
            <a:ext cx="2746631" cy="3132000"/>
          </a:xfrm>
          <a:prstGeom prst="rect">
            <a:avLst/>
          </a:prstGeom>
        </p:spPr>
      </p:pic>
      <p:pic>
        <p:nvPicPr>
          <p:cNvPr id="34" name="図 33">
            <a:extLst>
              <a:ext uri="{FF2B5EF4-FFF2-40B4-BE49-F238E27FC236}">
                <a16:creationId xmlns:a16="http://schemas.microsoft.com/office/drawing/2014/main" id="{2E376E78-5A6C-4C7E-BD12-5448586E83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2696305" cy="3168000"/>
          </a:xfrm>
          <a:prstGeom prst="rect">
            <a:avLst/>
          </a:prstGeom>
        </p:spPr>
      </p:pic>
      <p:pic>
        <p:nvPicPr>
          <p:cNvPr id="12" name="図 11">
            <a:extLst>
              <a:ext uri="{FF2B5EF4-FFF2-40B4-BE49-F238E27FC236}">
                <a16:creationId xmlns:a16="http://schemas.microsoft.com/office/drawing/2014/main" id="{345A861A-48E3-4F3F-9FEE-7E0A56AE920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87670" y="0"/>
            <a:ext cx="3061333" cy="3168000"/>
          </a:xfrm>
          <a:prstGeom prst="rect">
            <a:avLst/>
          </a:prstGeom>
        </p:spPr>
      </p:pic>
      <p:pic>
        <p:nvPicPr>
          <p:cNvPr id="23" name="図 22">
            <a:extLst>
              <a:ext uri="{FF2B5EF4-FFF2-40B4-BE49-F238E27FC236}">
                <a16:creationId xmlns:a16="http://schemas.microsoft.com/office/drawing/2014/main" id="{5449121E-311A-40E2-9745-780E1F2BCAC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299833" y="3712923"/>
            <a:ext cx="2987167" cy="3132000"/>
          </a:xfrm>
          <a:prstGeom prst="rect">
            <a:avLst/>
          </a:prstGeom>
        </p:spPr>
      </p:pic>
      <p:pic>
        <p:nvPicPr>
          <p:cNvPr id="26" name="図 25">
            <a:extLst>
              <a:ext uri="{FF2B5EF4-FFF2-40B4-BE49-F238E27FC236}">
                <a16:creationId xmlns:a16="http://schemas.microsoft.com/office/drawing/2014/main" id="{3B14E2AE-9C1F-48C0-899E-EA5C61251CB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74" y="3692988"/>
            <a:ext cx="2785449" cy="3168000"/>
          </a:xfrm>
          <a:prstGeom prst="rect">
            <a:avLst/>
          </a:prstGeom>
        </p:spPr>
      </p:pic>
      <p:pic>
        <p:nvPicPr>
          <p:cNvPr id="29" name="図 28">
            <a:extLst>
              <a:ext uri="{FF2B5EF4-FFF2-40B4-BE49-F238E27FC236}">
                <a16:creationId xmlns:a16="http://schemas.microsoft.com/office/drawing/2014/main" id="{A25B1784-78ED-4638-B382-EA73A43F419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2442" y="3692988"/>
            <a:ext cx="3127771" cy="3168000"/>
          </a:xfrm>
          <a:prstGeom prst="rect">
            <a:avLst/>
          </a:prstGeom>
        </p:spPr>
      </p:pic>
      <p:sp>
        <p:nvSpPr>
          <p:cNvPr id="37" name="タイトル 1">
            <a:extLst>
              <a:ext uri="{FF2B5EF4-FFF2-40B4-BE49-F238E27FC236}">
                <a16:creationId xmlns:a16="http://schemas.microsoft.com/office/drawing/2014/main" id="{1000C86F-81FD-4EB8-B9F4-5B90AA6F97FE}"/>
              </a:ext>
            </a:extLst>
          </p:cNvPr>
          <p:cNvSpPr>
            <a:spLocks noGrp="1"/>
          </p:cNvSpPr>
          <p:nvPr>
            <p:ph type="title"/>
          </p:nvPr>
        </p:nvSpPr>
        <p:spPr>
          <a:xfrm>
            <a:off x="3035216" y="3199688"/>
            <a:ext cx="4216567" cy="458623"/>
          </a:xfrm>
        </p:spPr>
        <p:txBody>
          <a:bodyPr/>
          <a:lstStyle/>
          <a:p>
            <a:pPr lvl="0" eaLnBrk="0" hangingPunct="0">
              <a:lnSpc>
                <a:spcPct val="100000"/>
              </a:lnSpc>
              <a:defRPr/>
            </a:pPr>
            <a:r>
              <a:rPr lang="ja-JP" altLang="en-US" sz="2800" kern="1200" dirty="0">
                <a:solidFill>
                  <a:srgbClr val="010000"/>
                </a:solidFill>
                <a:effectLst>
                  <a:outerShdw blurRad="38100" dist="38100" dir="2700000" algn="tl">
                    <a:srgbClr val="000000">
                      <a:alpha val="43137"/>
                    </a:srgbClr>
                  </a:outerShdw>
                </a:effectLst>
                <a:latin typeface="Times New Roman" pitchFamily="18" charset="0"/>
                <a:ea typeface="ＭＳ Ｐゴシック" pitchFamily="50" charset="-128"/>
                <a:cs typeface="+mn-cs"/>
              </a:rPr>
              <a:t>咳エチケットだと</a:t>
            </a:r>
            <a:endParaRPr kumimoji="1" lang="ja-JP" altLang="en-US" dirty="0">
              <a:solidFill>
                <a:schemeClr val="bg2"/>
              </a:solidFill>
            </a:endParaRPr>
          </a:p>
        </p:txBody>
      </p:sp>
      <p:grpSp>
        <p:nvGrpSpPr>
          <p:cNvPr id="15" name="グループ化 14">
            <a:extLst>
              <a:ext uri="{FF2B5EF4-FFF2-40B4-BE49-F238E27FC236}">
                <a16:creationId xmlns:a16="http://schemas.microsoft.com/office/drawing/2014/main" id="{99AE1B5B-1A75-43B2-86A6-A5AF18FB6108}"/>
              </a:ext>
            </a:extLst>
          </p:cNvPr>
          <p:cNvGrpSpPr/>
          <p:nvPr/>
        </p:nvGrpSpPr>
        <p:grpSpPr>
          <a:xfrm>
            <a:off x="1367721" y="1868322"/>
            <a:ext cx="1403892" cy="1821679"/>
            <a:chOff x="2627832" y="2737502"/>
            <a:chExt cx="1403892" cy="1821679"/>
          </a:xfrm>
        </p:grpSpPr>
        <p:sp>
          <p:nvSpPr>
            <p:cNvPr id="19" name="フリーフォーム 72">
              <a:extLst>
                <a:ext uri="{FF2B5EF4-FFF2-40B4-BE49-F238E27FC236}">
                  <a16:creationId xmlns:a16="http://schemas.microsoft.com/office/drawing/2014/main" id="{6FCFE17A-1864-4AF2-84C2-E6BAE0CF9FF1}"/>
                </a:ext>
              </a:extLst>
            </p:cNvPr>
            <p:cNvSpPr/>
            <p:nvPr/>
          </p:nvSpPr>
          <p:spPr bwMode="auto">
            <a:xfrm>
              <a:off x="2802981" y="3078860"/>
              <a:ext cx="1228743" cy="1480321"/>
            </a:xfrm>
            <a:custGeom>
              <a:avLst/>
              <a:gdLst>
                <a:gd name="connsiteX0" fmla="*/ 404026 w 1114751"/>
                <a:gd name="connsiteY0" fmla="*/ 31809 h 1480321"/>
                <a:gd name="connsiteX1" fmla="*/ 708826 w 1114751"/>
                <a:gd name="connsiteY1" fmla="*/ 256848 h 1480321"/>
                <a:gd name="connsiteX2" fmla="*/ 928168 w 1114751"/>
                <a:gd name="connsiteY2" fmla="*/ 436310 h 1480321"/>
                <a:gd name="connsiteX3" fmla="*/ 1039263 w 1114751"/>
                <a:gd name="connsiteY3" fmla="*/ 598680 h 1480321"/>
                <a:gd name="connsiteX4" fmla="*/ 1110478 w 1114751"/>
                <a:gd name="connsiteY4" fmla="*/ 860751 h 1480321"/>
                <a:gd name="connsiteX5" fmla="*/ 1064901 w 1114751"/>
                <a:gd name="connsiteY5" fmla="*/ 1202583 h 1480321"/>
                <a:gd name="connsiteX6" fmla="*/ 822770 w 1114751"/>
                <a:gd name="connsiteY6" fmla="*/ 1444714 h 1480321"/>
                <a:gd name="connsiteX7" fmla="*/ 321416 w 1114751"/>
                <a:gd name="connsiteY7" fmla="*/ 1416228 h 1480321"/>
                <a:gd name="connsiteX8" fmla="*/ 119166 w 1114751"/>
                <a:gd name="connsiteY8" fmla="*/ 1384893 h 1480321"/>
                <a:gd name="connsiteX9" fmla="*/ 28011 w 1114751"/>
                <a:gd name="connsiteY9" fmla="*/ 1330770 h 1480321"/>
                <a:gd name="connsiteX10" fmla="*/ 42254 w 1114751"/>
                <a:gd name="connsiteY10" fmla="*/ 1199734 h 1480321"/>
                <a:gd name="connsiteX11" fmla="*/ 281536 w 1114751"/>
                <a:gd name="connsiteY11" fmla="*/ 1208280 h 1480321"/>
                <a:gd name="connsiteX12" fmla="*/ 634762 w 1114751"/>
                <a:gd name="connsiteY12" fmla="*/ 1251009 h 1480321"/>
                <a:gd name="connsiteX13" fmla="*/ 802830 w 1114751"/>
                <a:gd name="connsiteY13" fmla="*/ 1216826 h 1480321"/>
                <a:gd name="connsiteX14" fmla="*/ 896833 w 1114751"/>
                <a:gd name="connsiteY14" fmla="*/ 1014576 h 1480321"/>
                <a:gd name="connsiteX15" fmla="*/ 871196 w 1114751"/>
                <a:gd name="connsiteY15" fmla="*/ 746807 h 1480321"/>
                <a:gd name="connsiteX16" fmla="*/ 748706 w 1114751"/>
                <a:gd name="connsiteY16" fmla="*/ 570194 h 1480321"/>
                <a:gd name="connsiteX17" fmla="*/ 543607 w 1114751"/>
                <a:gd name="connsiteY17" fmla="*/ 410673 h 1480321"/>
                <a:gd name="connsiteX18" fmla="*/ 352751 w 1114751"/>
                <a:gd name="connsiteY18" fmla="*/ 265394 h 1480321"/>
                <a:gd name="connsiteX19" fmla="*/ 287233 w 1114751"/>
                <a:gd name="connsiteY19" fmla="*/ 222665 h 1480321"/>
                <a:gd name="connsiteX20" fmla="*/ 295779 w 1114751"/>
                <a:gd name="connsiteY20" fmla="*/ 65992 h 1480321"/>
                <a:gd name="connsiteX21" fmla="*/ 404026 w 1114751"/>
                <a:gd name="connsiteY21" fmla="*/ 31809 h 1480321"/>
                <a:gd name="connsiteX0" fmla="*/ 408260 w 1118985"/>
                <a:gd name="connsiteY0" fmla="*/ 31809 h 1480321"/>
                <a:gd name="connsiteX1" fmla="*/ 713060 w 1118985"/>
                <a:gd name="connsiteY1" fmla="*/ 256848 h 1480321"/>
                <a:gd name="connsiteX2" fmla="*/ 932402 w 1118985"/>
                <a:gd name="connsiteY2" fmla="*/ 436310 h 1480321"/>
                <a:gd name="connsiteX3" fmla="*/ 1043497 w 1118985"/>
                <a:gd name="connsiteY3" fmla="*/ 598680 h 1480321"/>
                <a:gd name="connsiteX4" fmla="*/ 1114712 w 1118985"/>
                <a:gd name="connsiteY4" fmla="*/ 860751 h 1480321"/>
                <a:gd name="connsiteX5" fmla="*/ 1069135 w 1118985"/>
                <a:gd name="connsiteY5" fmla="*/ 1202583 h 1480321"/>
                <a:gd name="connsiteX6" fmla="*/ 827004 w 1118985"/>
                <a:gd name="connsiteY6" fmla="*/ 1444714 h 1480321"/>
                <a:gd name="connsiteX7" fmla="*/ 325650 w 1118985"/>
                <a:gd name="connsiteY7" fmla="*/ 1416228 h 1480321"/>
                <a:gd name="connsiteX8" fmla="*/ 123400 w 1118985"/>
                <a:gd name="connsiteY8" fmla="*/ 1384893 h 1480321"/>
                <a:gd name="connsiteX9" fmla="*/ 32245 w 1118985"/>
                <a:gd name="connsiteY9" fmla="*/ 1330770 h 1480321"/>
                <a:gd name="connsiteX10" fmla="*/ 46488 w 1118985"/>
                <a:gd name="connsiteY10" fmla="*/ 1199734 h 1480321"/>
                <a:gd name="connsiteX11" fmla="*/ 311170 w 1118985"/>
                <a:gd name="connsiteY11" fmla="*/ 1089746 h 1480321"/>
                <a:gd name="connsiteX12" fmla="*/ 638996 w 1118985"/>
                <a:gd name="connsiteY12" fmla="*/ 1251009 h 1480321"/>
                <a:gd name="connsiteX13" fmla="*/ 807064 w 1118985"/>
                <a:gd name="connsiteY13" fmla="*/ 1216826 h 1480321"/>
                <a:gd name="connsiteX14" fmla="*/ 901067 w 1118985"/>
                <a:gd name="connsiteY14" fmla="*/ 1014576 h 1480321"/>
                <a:gd name="connsiteX15" fmla="*/ 875430 w 1118985"/>
                <a:gd name="connsiteY15" fmla="*/ 746807 h 1480321"/>
                <a:gd name="connsiteX16" fmla="*/ 752940 w 1118985"/>
                <a:gd name="connsiteY16" fmla="*/ 570194 h 1480321"/>
                <a:gd name="connsiteX17" fmla="*/ 547841 w 1118985"/>
                <a:gd name="connsiteY17" fmla="*/ 410673 h 1480321"/>
                <a:gd name="connsiteX18" fmla="*/ 356985 w 1118985"/>
                <a:gd name="connsiteY18" fmla="*/ 265394 h 1480321"/>
                <a:gd name="connsiteX19" fmla="*/ 291467 w 1118985"/>
                <a:gd name="connsiteY19" fmla="*/ 222665 h 1480321"/>
                <a:gd name="connsiteX20" fmla="*/ 300013 w 1118985"/>
                <a:gd name="connsiteY20" fmla="*/ 65992 h 1480321"/>
                <a:gd name="connsiteX21" fmla="*/ 408260 w 1118985"/>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32129 w 1212118"/>
                <a:gd name="connsiteY12" fmla="*/ 1251009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968563 w 1212118"/>
                <a:gd name="connsiteY14" fmla="*/ 746807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40143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136630 w 1212118"/>
                <a:gd name="connsiteY2" fmla="*/ 598680 h 1480321"/>
                <a:gd name="connsiteX3" fmla="*/ 1207845 w 1212118"/>
                <a:gd name="connsiteY3" fmla="*/ 860751 h 1480321"/>
                <a:gd name="connsiteX4" fmla="*/ 1162268 w 1212118"/>
                <a:gd name="connsiteY4" fmla="*/ 1202583 h 1480321"/>
                <a:gd name="connsiteX5" fmla="*/ 920137 w 1212118"/>
                <a:gd name="connsiteY5" fmla="*/ 1444714 h 1480321"/>
                <a:gd name="connsiteX6" fmla="*/ 418783 w 1212118"/>
                <a:gd name="connsiteY6" fmla="*/ 1416228 h 1480321"/>
                <a:gd name="connsiteX7" fmla="*/ 216533 w 1212118"/>
                <a:gd name="connsiteY7" fmla="*/ 1384893 h 1480321"/>
                <a:gd name="connsiteX8" fmla="*/ 125378 w 1212118"/>
                <a:gd name="connsiteY8" fmla="*/ 1330770 h 1480321"/>
                <a:gd name="connsiteX9" fmla="*/ 46488 w 1212118"/>
                <a:gd name="connsiteY9" fmla="*/ 1089667 h 1480321"/>
                <a:gd name="connsiteX10" fmla="*/ 404303 w 1212118"/>
                <a:gd name="connsiteY10" fmla="*/ 1089746 h 1480321"/>
                <a:gd name="connsiteX11" fmla="*/ 765996 w 1212118"/>
                <a:gd name="connsiteY11" fmla="*/ 1140942 h 1480321"/>
                <a:gd name="connsiteX12" fmla="*/ 911073 w 1212118"/>
                <a:gd name="connsiteY12" fmla="*/ 1031201 h 1480321"/>
                <a:gd name="connsiteX13" fmla="*/ 892363 w 1212118"/>
                <a:gd name="connsiteY13" fmla="*/ 831474 h 1480321"/>
                <a:gd name="connsiteX14" fmla="*/ 785606 w 1212118"/>
                <a:gd name="connsiteY14" fmla="*/ 639436 h 1480321"/>
                <a:gd name="connsiteX15" fmla="*/ 607108 w 1212118"/>
                <a:gd name="connsiteY15" fmla="*/ 444539 h 1480321"/>
                <a:gd name="connsiteX16" fmla="*/ 384600 w 1212118"/>
                <a:gd name="connsiteY16" fmla="*/ 222665 h 1480321"/>
                <a:gd name="connsiteX17" fmla="*/ 393146 w 1212118"/>
                <a:gd name="connsiteY17" fmla="*/ 65992 h 1480321"/>
                <a:gd name="connsiteX18" fmla="*/ 501393 w 1212118"/>
                <a:gd name="connsiteY18" fmla="*/ 31809 h 1480321"/>
                <a:gd name="connsiteX0" fmla="*/ 501393 w 1228743"/>
                <a:gd name="connsiteY0" fmla="*/ 31809 h 1480321"/>
                <a:gd name="connsiteX1" fmla="*/ 806193 w 1228743"/>
                <a:gd name="connsiteY1" fmla="*/ 256848 h 1480321"/>
                <a:gd name="connsiteX2" fmla="*/ 1136630 w 1228743"/>
                <a:gd name="connsiteY2" fmla="*/ 598680 h 1480321"/>
                <a:gd name="connsiteX3" fmla="*/ 1224470 w 1228743"/>
                <a:gd name="connsiteY3" fmla="*/ 894002 h 1480321"/>
                <a:gd name="connsiteX4" fmla="*/ 1162268 w 1228743"/>
                <a:gd name="connsiteY4" fmla="*/ 1202583 h 1480321"/>
                <a:gd name="connsiteX5" fmla="*/ 920137 w 1228743"/>
                <a:gd name="connsiteY5" fmla="*/ 1444714 h 1480321"/>
                <a:gd name="connsiteX6" fmla="*/ 418783 w 1228743"/>
                <a:gd name="connsiteY6" fmla="*/ 1416228 h 1480321"/>
                <a:gd name="connsiteX7" fmla="*/ 216533 w 1228743"/>
                <a:gd name="connsiteY7" fmla="*/ 1384893 h 1480321"/>
                <a:gd name="connsiteX8" fmla="*/ 125378 w 1228743"/>
                <a:gd name="connsiteY8" fmla="*/ 1330770 h 1480321"/>
                <a:gd name="connsiteX9" fmla="*/ 46488 w 1228743"/>
                <a:gd name="connsiteY9" fmla="*/ 1089667 h 1480321"/>
                <a:gd name="connsiteX10" fmla="*/ 404303 w 1228743"/>
                <a:gd name="connsiteY10" fmla="*/ 1089746 h 1480321"/>
                <a:gd name="connsiteX11" fmla="*/ 765996 w 1228743"/>
                <a:gd name="connsiteY11" fmla="*/ 1140942 h 1480321"/>
                <a:gd name="connsiteX12" fmla="*/ 911073 w 1228743"/>
                <a:gd name="connsiteY12" fmla="*/ 1031201 h 1480321"/>
                <a:gd name="connsiteX13" fmla="*/ 892363 w 1228743"/>
                <a:gd name="connsiteY13" fmla="*/ 831474 h 1480321"/>
                <a:gd name="connsiteX14" fmla="*/ 785606 w 1228743"/>
                <a:gd name="connsiteY14" fmla="*/ 639436 h 1480321"/>
                <a:gd name="connsiteX15" fmla="*/ 607108 w 1228743"/>
                <a:gd name="connsiteY15" fmla="*/ 444539 h 1480321"/>
                <a:gd name="connsiteX16" fmla="*/ 384600 w 1228743"/>
                <a:gd name="connsiteY16" fmla="*/ 222665 h 1480321"/>
                <a:gd name="connsiteX17" fmla="*/ 393146 w 1228743"/>
                <a:gd name="connsiteY17" fmla="*/ 65992 h 1480321"/>
                <a:gd name="connsiteX18" fmla="*/ 501393 w 1228743"/>
                <a:gd name="connsiteY18" fmla="*/ 31809 h 14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8743" h="1480321">
                  <a:moveTo>
                    <a:pt x="501393" y="31809"/>
                  </a:moveTo>
                  <a:cubicBezTo>
                    <a:pt x="570234" y="63618"/>
                    <a:pt x="700320" y="162370"/>
                    <a:pt x="806193" y="256848"/>
                  </a:cubicBezTo>
                  <a:cubicBezTo>
                    <a:pt x="912066" y="351326"/>
                    <a:pt x="1066917" y="492488"/>
                    <a:pt x="1136630" y="598680"/>
                  </a:cubicBezTo>
                  <a:cubicBezTo>
                    <a:pt x="1206343" y="704872"/>
                    <a:pt x="1220197" y="793352"/>
                    <a:pt x="1224470" y="894002"/>
                  </a:cubicBezTo>
                  <a:cubicBezTo>
                    <a:pt x="1228743" y="994652"/>
                    <a:pt x="1212990" y="1110798"/>
                    <a:pt x="1162268" y="1202583"/>
                  </a:cubicBezTo>
                  <a:cubicBezTo>
                    <a:pt x="1111546" y="1294368"/>
                    <a:pt x="1044051" y="1409107"/>
                    <a:pt x="920137" y="1444714"/>
                  </a:cubicBezTo>
                  <a:cubicBezTo>
                    <a:pt x="796223" y="1480321"/>
                    <a:pt x="536050" y="1426198"/>
                    <a:pt x="418783" y="1416228"/>
                  </a:cubicBezTo>
                  <a:cubicBezTo>
                    <a:pt x="301516" y="1406258"/>
                    <a:pt x="265434" y="1399136"/>
                    <a:pt x="216533" y="1384893"/>
                  </a:cubicBezTo>
                  <a:cubicBezTo>
                    <a:pt x="167632" y="1370650"/>
                    <a:pt x="153719" y="1379974"/>
                    <a:pt x="125378" y="1330770"/>
                  </a:cubicBezTo>
                  <a:cubicBezTo>
                    <a:pt x="97037" y="1281566"/>
                    <a:pt x="0" y="1129838"/>
                    <a:pt x="46488" y="1089667"/>
                  </a:cubicBezTo>
                  <a:cubicBezTo>
                    <a:pt x="92976" y="1049496"/>
                    <a:pt x="284385" y="1081200"/>
                    <a:pt x="404303" y="1089746"/>
                  </a:cubicBezTo>
                  <a:cubicBezTo>
                    <a:pt x="524221" y="1098292"/>
                    <a:pt x="681534" y="1150699"/>
                    <a:pt x="765996" y="1140942"/>
                  </a:cubicBezTo>
                  <a:cubicBezTo>
                    <a:pt x="850458" y="1131185"/>
                    <a:pt x="890012" y="1082779"/>
                    <a:pt x="911073" y="1031201"/>
                  </a:cubicBezTo>
                  <a:cubicBezTo>
                    <a:pt x="932134" y="979623"/>
                    <a:pt x="913274" y="896768"/>
                    <a:pt x="892363" y="831474"/>
                  </a:cubicBezTo>
                  <a:cubicBezTo>
                    <a:pt x="871452" y="766180"/>
                    <a:pt x="833149" y="703925"/>
                    <a:pt x="785606" y="639436"/>
                  </a:cubicBezTo>
                  <a:cubicBezTo>
                    <a:pt x="738064" y="574947"/>
                    <a:pt x="607108" y="444539"/>
                    <a:pt x="607108" y="444539"/>
                  </a:cubicBezTo>
                  <a:lnTo>
                    <a:pt x="384600" y="222665"/>
                  </a:lnTo>
                  <a:cubicBezTo>
                    <a:pt x="376767" y="189431"/>
                    <a:pt x="372731" y="96852"/>
                    <a:pt x="393146" y="65992"/>
                  </a:cubicBezTo>
                  <a:cubicBezTo>
                    <a:pt x="413561" y="35132"/>
                    <a:pt x="432552" y="0"/>
                    <a:pt x="501393" y="31809"/>
                  </a:cubicBezTo>
                  <a:close/>
                </a:path>
              </a:pathLst>
            </a:custGeom>
            <a:solidFill>
              <a:srgbClr val="14150F"/>
            </a:solidFill>
            <a:ln w="31750" cap="flat" cmpd="sng" algn="ctr">
              <a:solidFill>
                <a:schemeClr val="tx1">
                  <a:alpha val="48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フリーフォーム 70">
              <a:extLst>
                <a:ext uri="{FF2B5EF4-FFF2-40B4-BE49-F238E27FC236}">
                  <a16:creationId xmlns:a16="http://schemas.microsoft.com/office/drawing/2014/main" id="{1E52CC5D-BB99-4711-873D-A4E47C4FA603}"/>
                </a:ext>
              </a:extLst>
            </p:cNvPr>
            <p:cNvSpPr/>
            <p:nvPr/>
          </p:nvSpPr>
          <p:spPr bwMode="auto">
            <a:xfrm>
              <a:off x="2627832" y="2737502"/>
              <a:ext cx="654702" cy="565922"/>
            </a:xfrm>
            <a:custGeom>
              <a:avLst/>
              <a:gdLst>
                <a:gd name="connsiteX0" fmla="*/ 47002 w 654702"/>
                <a:gd name="connsiteY0" fmla="*/ 122491 h 565922"/>
                <a:gd name="connsiteX1" fmla="*/ 115368 w 654702"/>
                <a:gd name="connsiteY1" fmla="*/ 45578 h 565922"/>
                <a:gd name="connsiteX2" fmla="*/ 240706 w 654702"/>
                <a:gd name="connsiteY2" fmla="*/ 2849 h 565922"/>
                <a:gd name="connsiteX3" fmla="*/ 454351 w 654702"/>
                <a:gd name="connsiteY3" fmla="*/ 62670 h 565922"/>
                <a:gd name="connsiteX4" fmla="*/ 602478 w 654702"/>
                <a:gd name="connsiteY4" fmla="*/ 287709 h 565922"/>
                <a:gd name="connsiteX5" fmla="*/ 653753 w 654702"/>
                <a:gd name="connsiteY5" fmla="*/ 361773 h 565922"/>
                <a:gd name="connsiteX6" fmla="*/ 596781 w 654702"/>
                <a:gd name="connsiteY6" fmla="*/ 492808 h 565922"/>
                <a:gd name="connsiteX7" fmla="*/ 559749 w 654702"/>
                <a:gd name="connsiteY7" fmla="*/ 558326 h 565922"/>
                <a:gd name="connsiteX8" fmla="*/ 494232 w 654702"/>
                <a:gd name="connsiteY8" fmla="*/ 538386 h 565922"/>
                <a:gd name="connsiteX9" fmla="*/ 380288 w 654702"/>
                <a:gd name="connsiteY9" fmla="*/ 427291 h 565922"/>
                <a:gd name="connsiteX10" fmla="*/ 291981 w 654702"/>
                <a:gd name="connsiteY10" fmla="*/ 390259 h 565922"/>
                <a:gd name="connsiteX11" fmla="*/ 160946 w 654702"/>
                <a:gd name="connsiteY11" fmla="*/ 401653 h 565922"/>
                <a:gd name="connsiteX12" fmla="*/ 24213 w 654702"/>
                <a:gd name="connsiteY12" fmla="*/ 307649 h 565922"/>
                <a:gd name="connsiteX13" fmla="*/ 15667 w 654702"/>
                <a:gd name="connsiteY13" fmla="*/ 173765 h 565922"/>
                <a:gd name="connsiteX14" fmla="*/ 47002 w 654702"/>
                <a:gd name="connsiteY14" fmla="*/ 122491 h 56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4702" h="565922">
                  <a:moveTo>
                    <a:pt x="47002" y="122491"/>
                  </a:moveTo>
                  <a:cubicBezTo>
                    <a:pt x="63619" y="101127"/>
                    <a:pt x="83084" y="65518"/>
                    <a:pt x="115368" y="45578"/>
                  </a:cubicBezTo>
                  <a:cubicBezTo>
                    <a:pt x="147652" y="25638"/>
                    <a:pt x="184209" y="0"/>
                    <a:pt x="240706" y="2849"/>
                  </a:cubicBezTo>
                  <a:cubicBezTo>
                    <a:pt x="297203" y="5698"/>
                    <a:pt x="394056" y="15193"/>
                    <a:pt x="454351" y="62670"/>
                  </a:cubicBezTo>
                  <a:cubicBezTo>
                    <a:pt x="514646" y="110147"/>
                    <a:pt x="569244" y="237859"/>
                    <a:pt x="602478" y="287709"/>
                  </a:cubicBezTo>
                  <a:cubicBezTo>
                    <a:pt x="635712" y="337559"/>
                    <a:pt x="654702" y="327590"/>
                    <a:pt x="653753" y="361773"/>
                  </a:cubicBezTo>
                  <a:cubicBezTo>
                    <a:pt x="652804" y="395956"/>
                    <a:pt x="612448" y="460049"/>
                    <a:pt x="596781" y="492808"/>
                  </a:cubicBezTo>
                  <a:cubicBezTo>
                    <a:pt x="581114" y="525567"/>
                    <a:pt x="576841" y="550730"/>
                    <a:pt x="559749" y="558326"/>
                  </a:cubicBezTo>
                  <a:cubicBezTo>
                    <a:pt x="542658" y="565922"/>
                    <a:pt x="524142" y="560225"/>
                    <a:pt x="494232" y="538386"/>
                  </a:cubicBezTo>
                  <a:cubicBezTo>
                    <a:pt x="464322" y="516547"/>
                    <a:pt x="413996" y="451979"/>
                    <a:pt x="380288" y="427291"/>
                  </a:cubicBezTo>
                  <a:cubicBezTo>
                    <a:pt x="346580" y="402603"/>
                    <a:pt x="328538" y="394532"/>
                    <a:pt x="291981" y="390259"/>
                  </a:cubicBezTo>
                  <a:cubicBezTo>
                    <a:pt x="255424" y="385986"/>
                    <a:pt x="205574" y="415421"/>
                    <a:pt x="160946" y="401653"/>
                  </a:cubicBezTo>
                  <a:cubicBezTo>
                    <a:pt x="116318" y="387885"/>
                    <a:pt x="48426" y="345630"/>
                    <a:pt x="24213" y="307649"/>
                  </a:cubicBezTo>
                  <a:cubicBezTo>
                    <a:pt x="0" y="269668"/>
                    <a:pt x="12818" y="203675"/>
                    <a:pt x="15667" y="173765"/>
                  </a:cubicBezTo>
                  <a:cubicBezTo>
                    <a:pt x="18516" y="143855"/>
                    <a:pt x="30385" y="143856"/>
                    <a:pt x="47002" y="122491"/>
                  </a:cubicBezTo>
                  <a:close/>
                </a:path>
              </a:pathLst>
            </a:custGeom>
            <a:solidFill>
              <a:srgbClr val="CA8854"/>
            </a:solidFill>
            <a:ln w="31750" cap="flat" cmpd="sng" algn="ctr">
              <a:solidFill>
                <a:schemeClr val="tx1">
                  <a:alpha val="5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1" name="グループ化 20">
            <a:extLst>
              <a:ext uri="{FF2B5EF4-FFF2-40B4-BE49-F238E27FC236}">
                <a16:creationId xmlns:a16="http://schemas.microsoft.com/office/drawing/2014/main" id="{6B1FB044-9CB5-44EB-A235-C4AFED90EBF2}"/>
              </a:ext>
            </a:extLst>
          </p:cNvPr>
          <p:cNvGrpSpPr/>
          <p:nvPr/>
        </p:nvGrpSpPr>
        <p:grpSpPr>
          <a:xfrm>
            <a:off x="5118336" y="1642803"/>
            <a:ext cx="1403892" cy="1821679"/>
            <a:chOff x="2627832" y="2737502"/>
            <a:chExt cx="1403892" cy="1821679"/>
          </a:xfrm>
        </p:grpSpPr>
        <p:sp>
          <p:nvSpPr>
            <p:cNvPr id="22" name="フリーフォーム 72">
              <a:extLst>
                <a:ext uri="{FF2B5EF4-FFF2-40B4-BE49-F238E27FC236}">
                  <a16:creationId xmlns:a16="http://schemas.microsoft.com/office/drawing/2014/main" id="{A6869364-BE23-4B14-9C9B-3161E751AEC2}"/>
                </a:ext>
              </a:extLst>
            </p:cNvPr>
            <p:cNvSpPr/>
            <p:nvPr/>
          </p:nvSpPr>
          <p:spPr bwMode="auto">
            <a:xfrm>
              <a:off x="2802981" y="3078860"/>
              <a:ext cx="1228743" cy="1480321"/>
            </a:xfrm>
            <a:custGeom>
              <a:avLst/>
              <a:gdLst>
                <a:gd name="connsiteX0" fmla="*/ 404026 w 1114751"/>
                <a:gd name="connsiteY0" fmla="*/ 31809 h 1480321"/>
                <a:gd name="connsiteX1" fmla="*/ 708826 w 1114751"/>
                <a:gd name="connsiteY1" fmla="*/ 256848 h 1480321"/>
                <a:gd name="connsiteX2" fmla="*/ 928168 w 1114751"/>
                <a:gd name="connsiteY2" fmla="*/ 436310 h 1480321"/>
                <a:gd name="connsiteX3" fmla="*/ 1039263 w 1114751"/>
                <a:gd name="connsiteY3" fmla="*/ 598680 h 1480321"/>
                <a:gd name="connsiteX4" fmla="*/ 1110478 w 1114751"/>
                <a:gd name="connsiteY4" fmla="*/ 860751 h 1480321"/>
                <a:gd name="connsiteX5" fmla="*/ 1064901 w 1114751"/>
                <a:gd name="connsiteY5" fmla="*/ 1202583 h 1480321"/>
                <a:gd name="connsiteX6" fmla="*/ 822770 w 1114751"/>
                <a:gd name="connsiteY6" fmla="*/ 1444714 h 1480321"/>
                <a:gd name="connsiteX7" fmla="*/ 321416 w 1114751"/>
                <a:gd name="connsiteY7" fmla="*/ 1416228 h 1480321"/>
                <a:gd name="connsiteX8" fmla="*/ 119166 w 1114751"/>
                <a:gd name="connsiteY8" fmla="*/ 1384893 h 1480321"/>
                <a:gd name="connsiteX9" fmla="*/ 28011 w 1114751"/>
                <a:gd name="connsiteY9" fmla="*/ 1330770 h 1480321"/>
                <a:gd name="connsiteX10" fmla="*/ 42254 w 1114751"/>
                <a:gd name="connsiteY10" fmla="*/ 1199734 h 1480321"/>
                <a:gd name="connsiteX11" fmla="*/ 281536 w 1114751"/>
                <a:gd name="connsiteY11" fmla="*/ 1208280 h 1480321"/>
                <a:gd name="connsiteX12" fmla="*/ 634762 w 1114751"/>
                <a:gd name="connsiteY12" fmla="*/ 1251009 h 1480321"/>
                <a:gd name="connsiteX13" fmla="*/ 802830 w 1114751"/>
                <a:gd name="connsiteY13" fmla="*/ 1216826 h 1480321"/>
                <a:gd name="connsiteX14" fmla="*/ 896833 w 1114751"/>
                <a:gd name="connsiteY14" fmla="*/ 1014576 h 1480321"/>
                <a:gd name="connsiteX15" fmla="*/ 871196 w 1114751"/>
                <a:gd name="connsiteY15" fmla="*/ 746807 h 1480321"/>
                <a:gd name="connsiteX16" fmla="*/ 748706 w 1114751"/>
                <a:gd name="connsiteY16" fmla="*/ 570194 h 1480321"/>
                <a:gd name="connsiteX17" fmla="*/ 543607 w 1114751"/>
                <a:gd name="connsiteY17" fmla="*/ 410673 h 1480321"/>
                <a:gd name="connsiteX18" fmla="*/ 352751 w 1114751"/>
                <a:gd name="connsiteY18" fmla="*/ 265394 h 1480321"/>
                <a:gd name="connsiteX19" fmla="*/ 287233 w 1114751"/>
                <a:gd name="connsiteY19" fmla="*/ 222665 h 1480321"/>
                <a:gd name="connsiteX20" fmla="*/ 295779 w 1114751"/>
                <a:gd name="connsiteY20" fmla="*/ 65992 h 1480321"/>
                <a:gd name="connsiteX21" fmla="*/ 404026 w 1114751"/>
                <a:gd name="connsiteY21" fmla="*/ 31809 h 1480321"/>
                <a:gd name="connsiteX0" fmla="*/ 408260 w 1118985"/>
                <a:gd name="connsiteY0" fmla="*/ 31809 h 1480321"/>
                <a:gd name="connsiteX1" fmla="*/ 713060 w 1118985"/>
                <a:gd name="connsiteY1" fmla="*/ 256848 h 1480321"/>
                <a:gd name="connsiteX2" fmla="*/ 932402 w 1118985"/>
                <a:gd name="connsiteY2" fmla="*/ 436310 h 1480321"/>
                <a:gd name="connsiteX3" fmla="*/ 1043497 w 1118985"/>
                <a:gd name="connsiteY3" fmla="*/ 598680 h 1480321"/>
                <a:gd name="connsiteX4" fmla="*/ 1114712 w 1118985"/>
                <a:gd name="connsiteY4" fmla="*/ 860751 h 1480321"/>
                <a:gd name="connsiteX5" fmla="*/ 1069135 w 1118985"/>
                <a:gd name="connsiteY5" fmla="*/ 1202583 h 1480321"/>
                <a:gd name="connsiteX6" fmla="*/ 827004 w 1118985"/>
                <a:gd name="connsiteY6" fmla="*/ 1444714 h 1480321"/>
                <a:gd name="connsiteX7" fmla="*/ 325650 w 1118985"/>
                <a:gd name="connsiteY7" fmla="*/ 1416228 h 1480321"/>
                <a:gd name="connsiteX8" fmla="*/ 123400 w 1118985"/>
                <a:gd name="connsiteY8" fmla="*/ 1384893 h 1480321"/>
                <a:gd name="connsiteX9" fmla="*/ 32245 w 1118985"/>
                <a:gd name="connsiteY9" fmla="*/ 1330770 h 1480321"/>
                <a:gd name="connsiteX10" fmla="*/ 46488 w 1118985"/>
                <a:gd name="connsiteY10" fmla="*/ 1199734 h 1480321"/>
                <a:gd name="connsiteX11" fmla="*/ 311170 w 1118985"/>
                <a:gd name="connsiteY11" fmla="*/ 1089746 h 1480321"/>
                <a:gd name="connsiteX12" fmla="*/ 638996 w 1118985"/>
                <a:gd name="connsiteY12" fmla="*/ 1251009 h 1480321"/>
                <a:gd name="connsiteX13" fmla="*/ 807064 w 1118985"/>
                <a:gd name="connsiteY13" fmla="*/ 1216826 h 1480321"/>
                <a:gd name="connsiteX14" fmla="*/ 901067 w 1118985"/>
                <a:gd name="connsiteY14" fmla="*/ 1014576 h 1480321"/>
                <a:gd name="connsiteX15" fmla="*/ 875430 w 1118985"/>
                <a:gd name="connsiteY15" fmla="*/ 746807 h 1480321"/>
                <a:gd name="connsiteX16" fmla="*/ 752940 w 1118985"/>
                <a:gd name="connsiteY16" fmla="*/ 570194 h 1480321"/>
                <a:gd name="connsiteX17" fmla="*/ 547841 w 1118985"/>
                <a:gd name="connsiteY17" fmla="*/ 410673 h 1480321"/>
                <a:gd name="connsiteX18" fmla="*/ 356985 w 1118985"/>
                <a:gd name="connsiteY18" fmla="*/ 265394 h 1480321"/>
                <a:gd name="connsiteX19" fmla="*/ 291467 w 1118985"/>
                <a:gd name="connsiteY19" fmla="*/ 222665 h 1480321"/>
                <a:gd name="connsiteX20" fmla="*/ 300013 w 1118985"/>
                <a:gd name="connsiteY20" fmla="*/ 65992 h 1480321"/>
                <a:gd name="connsiteX21" fmla="*/ 408260 w 1118985"/>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32129 w 1212118"/>
                <a:gd name="connsiteY12" fmla="*/ 1251009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968563 w 1212118"/>
                <a:gd name="connsiteY14" fmla="*/ 746807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40143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136630 w 1212118"/>
                <a:gd name="connsiteY2" fmla="*/ 598680 h 1480321"/>
                <a:gd name="connsiteX3" fmla="*/ 1207845 w 1212118"/>
                <a:gd name="connsiteY3" fmla="*/ 860751 h 1480321"/>
                <a:gd name="connsiteX4" fmla="*/ 1162268 w 1212118"/>
                <a:gd name="connsiteY4" fmla="*/ 1202583 h 1480321"/>
                <a:gd name="connsiteX5" fmla="*/ 920137 w 1212118"/>
                <a:gd name="connsiteY5" fmla="*/ 1444714 h 1480321"/>
                <a:gd name="connsiteX6" fmla="*/ 418783 w 1212118"/>
                <a:gd name="connsiteY6" fmla="*/ 1416228 h 1480321"/>
                <a:gd name="connsiteX7" fmla="*/ 216533 w 1212118"/>
                <a:gd name="connsiteY7" fmla="*/ 1384893 h 1480321"/>
                <a:gd name="connsiteX8" fmla="*/ 125378 w 1212118"/>
                <a:gd name="connsiteY8" fmla="*/ 1330770 h 1480321"/>
                <a:gd name="connsiteX9" fmla="*/ 46488 w 1212118"/>
                <a:gd name="connsiteY9" fmla="*/ 1089667 h 1480321"/>
                <a:gd name="connsiteX10" fmla="*/ 404303 w 1212118"/>
                <a:gd name="connsiteY10" fmla="*/ 1089746 h 1480321"/>
                <a:gd name="connsiteX11" fmla="*/ 765996 w 1212118"/>
                <a:gd name="connsiteY11" fmla="*/ 1140942 h 1480321"/>
                <a:gd name="connsiteX12" fmla="*/ 911073 w 1212118"/>
                <a:gd name="connsiteY12" fmla="*/ 1031201 h 1480321"/>
                <a:gd name="connsiteX13" fmla="*/ 892363 w 1212118"/>
                <a:gd name="connsiteY13" fmla="*/ 831474 h 1480321"/>
                <a:gd name="connsiteX14" fmla="*/ 785606 w 1212118"/>
                <a:gd name="connsiteY14" fmla="*/ 639436 h 1480321"/>
                <a:gd name="connsiteX15" fmla="*/ 607108 w 1212118"/>
                <a:gd name="connsiteY15" fmla="*/ 444539 h 1480321"/>
                <a:gd name="connsiteX16" fmla="*/ 384600 w 1212118"/>
                <a:gd name="connsiteY16" fmla="*/ 222665 h 1480321"/>
                <a:gd name="connsiteX17" fmla="*/ 393146 w 1212118"/>
                <a:gd name="connsiteY17" fmla="*/ 65992 h 1480321"/>
                <a:gd name="connsiteX18" fmla="*/ 501393 w 1212118"/>
                <a:gd name="connsiteY18" fmla="*/ 31809 h 1480321"/>
                <a:gd name="connsiteX0" fmla="*/ 501393 w 1228743"/>
                <a:gd name="connsiteY0" fmla="*/ 31809 h 1480321"/>
                <a:gd name="connsiteX1" fmla="*/ 806193 w 1228743"/>
                <a:gd name="connsiteY1" fmla="*/ 256848 h 1480321"/>
                <a:gd name="connsiteX2" fmla="*/ 1136630 w 1228743"/>
                <a:gd name="connsiteY2" fmla="*/ 598680 h 1480321"/>
                <a:gd name="connsiteX3" fmla="*/ 1224470 w 1228743"/>
                <a:gd name="connsiteY3" fmla="*/ 894002 h 1480321"/>
                <a:gd name="connsiteX4" fmla="*/ 1162268 w 1228743"/>
                <a:gd name="connsiteY4" fmla="*/ 1202583 h 1480321"/>
                <a:gd name="connsiteX5" fmla="*/ 920137 w 1228743"/>
                <a:gd name="connsiteY5" fmla="*/ 1444714 h 1480321"/>
                <a:gd name="connsiteX6" fmla="*/ 418783 w 1228743"/>
                <a:gd name="connsiteY6" fmla="*/ 1416228 h 1480321"/>
                <a:gd name="connsiteX7" fmla="*/ 216533 w 1228743"/>
                <a:gd name="connsiteY7" fmla="*/ 1384893 h 1480321"/>
                <a:gd name="connsiteX8" fmla="*/ 125378 w 1228743"/>
                <a:gd name="connsiteY8" fmla="*/ 1330770 h 1480321"/>
                <a:gd name="connsiteX9" fmla="*/ 46488 w 1228743"/>
                <a:gd name="connsiteY9" fmla="*/ 1089667 h 1480321"/>
                <a:gd name="connsiteX10" fmla="*/ 404303 w 1228743"/>
                <a:gd name="connsiteY10" fmla="*/ 1089746 h 1480321"/>
                <a:gd name="connsiteX11" fmla="*/ 765996 w 1228743"/>
                <a:gd name="connsiteY11" fmla="*/ 1140942 h 1480321"/>
                <a:gd name="connsiteX12" fmla="*/ 911073 w 1228743"/>
                <a:gd name="connsiteY12" fmla="*/ 1031201 h 1480321"/>
                <a:gd name="connsiteX13" fmla="*/ 892363 w 1228743"/>
                <a:gd name="connsiteY13" fmla="*/ 831474 h 1480321"/>
                <a:gd name="connsiteX14" fmla="*/ 785606 w 1228743"/>
                <a:gd name="connsiteY14" fmla="*/ 639436 h 1480321"/>
                <a:gd name="connsiteX15" fmla="*/ 607108 w 1228743"/>
                <a:gd name="connsiteY15" fmla="*/ 444539 h 1480321"/>
                <a:gd name="connsiteX16" fmla="*/ 384600 w 1228743"/>
                <a:gd name="connsiteY16" fmla="*/ 222665 h 1480321"/>
                <a:gd name="connsiteX17" fmla="*/ 393146 w 1228743"/>
                <a:gd name="connsiteY17" fmla="*/ 65992 h 1480321"/>
                <a:gd name="connsiteX18" fmla="*/ 501393 w 1228743"/>
                <a:gd name="connsiteY18" fmla="*/ 31809 h 14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8743" h="1480321">
                  <a:moveTo>
                    <a:pt x="501393" y="31809"/>
                  </a:moveTo>
                  <a:cubicBezTo>
                    <a:pt x="570234" y="63618"/>
                    <a:pt x="700320" y="162370"/>
                    <a:pt x="806193" y="256848"/>
                  </a:cubicBezTo>
                  <a:cubicBezTo>
                    <a:pt x="912066" y="351326"/>
                    <a:pt x="1066917" y="492488"/>
                    <a:pt x="1136630" y="598680"/>
                  </a:cubicBezTo>
                  <a:cubicBezTo>
                    <a:pt x="1206343" y="704872"/>
                    <a:pt x="1220197" y="793352"/>
                    <a:pt x="1224470" y="894002"/>
                  </a:cubicBezTo>
                  <a:cubicBezTo>
                    <a:pt x="1228743" y="994652"/>
                    <a:pt x="1212990" y="1110798"/>
                    <a:pt x="1162268" y="1202583"/>
                  </a:cubicBezTo>
                  <a:cubicBezTo>
                    <a:pt x="1111546" y="1294368"/>
                    <a:pt x="1044051" y="1409107"/>
                    <a:pt x="920137" y="1444714"/>
                  </a:cubicBezTo>
                  <a:cubicBezTo>
                    <a:pt x="796223" y="1480321"/>
                    <a:pt x="536050" y="1426198"/>
                    <a:pt x="418783" y="1416228"/>
                  </a:cubicBezTo>
                  <a:cubicBezTo>
                    <a:pt x="301516" y="1406258"/>
                    <a:pt x="265434" y="1399136"/>
                    <a:pt x="216533" y="1384893"/>
                  </a:cubicBezTo>
                  <a:cubicBezTo>
                    <a:pt x="167632" y="1370650"/>
                    <a:pt x="153719" y="1379974"/>
                    <a:pt x="125378" y="1330770"/>
                  </a:cubicBezTo>
                  <a:cubicBezTo>
                    <a:pt x="97037" y="1281566"/>
                    <a:pt x="0" y="1129838"/>
                    <a:pt x="46488" y="1089667"/>
                  </a:cubicBezTo>
                  <a:cubicBezTo>
                    <a:pt x="92976" y="1049496"/>
                    <a:pt x="284385" y="1081200"/>
                    <a:pt x="404303" y="1089746"/>
                  </a:cubicBezTo>
                  <a:cubicBezTo>
                    <a:pt x="524221" y="1098292"/>
                    <a:pt x="681534" y="1150699"/>
                    <a:pt x="765996" y="1140942"/>
                  </a:cubicBezTo>
                  <a:cubicBezTo>
                    <a:pt x="850458" y="1131185"/>
                    <a:pt x="890012" y="1082779"/>
                    <a:pt x="911073" y="1031201"/>
                  </a:cubicBezTo>
                  <a:cubicBezTo>
                    <a:pt x="932134" y="979623"/>
                    <a:pt x="913274" y="896768"/>
                    <a:pt x="892363" y="831474"/>
                  </a:cubicBezTo>
                  <a:cubicBezTo>
                    <a:pt x="871452" y="766180"/>
                    <a:pt x="833149" y="703925"/>
                    <a:pt x="785606" y="639436"/>
                  </a:cubicBezTo>
                  <a:cubicBezTo>
                    <a:pt x="738064" y="574947"/>
                    <a:pt x="607108" y="444539"/>
                    <a:pt x="607108" y="444539"/>
                  </a:cubicBezTo>
                  <a:lnTo>
                    <a:pt x="384600" y="222665"/>
                  </a:lnTo>
                  <a:cubicBezTo>
                    <a:pt x="376767" y="189431"/>
                    <a:pt x="372731" y="96852"/>
                    <a:pt x="393146" y="65992"/>
                  </a:cubicBezTo>
                  <a:cubicBezTo>
                    <a:pt x="413561" y="35132"/>
                    <a:pt x="432552" y="0"/>
                    <a:pt x="501393" y="31809"/>
                  </a:cubicBezTo>
                  <a:close/>
                </a:path>
              </a:pathLst>
            </a:custGeom>
            <a:solidFill>
              <a:srgbClr val="FEF7F6"/>
            </a:solidFill>
            <a:ln w="31750" cap="flat" cmpd="sng" algn="ctr">
              <a:solidFill>
                <a:schemeClr val="tx1">
                  <a:alpha val="48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5" name="フリーフォーム 70">
              <a:extLst>
                <a:ext uri="{FF2B5EF4-FFF2-40B4-BE49-F238E27FC236}">
                  <a16:creationId xmlns:a16="http://schemas.microsoft.com/office/drawing/2014/main" id="{6813F43A-9B38-4C0C-85D2-A39ADDC1E2B2}"/>
                </a:ext>
              </a:extLst>
            </p:cNvPr>
            <p:cNvSpPr/>
            <p:nvPr/>
          </p:nvSpPr>
          <p:spPr bwMode="auto">
            <a:xfrm>
              <a:off x="2627832" y="2737502"/>
              <a:ext cx="654702" cy="565922"/>
            </a:xfrm>
            <a:custGeom>
              <a:avLst/>
              <a:gdLst>
                <a:gd name="connsiteX0" fmla="*/ 47002 w 654702"/>
                <a:gd name="connsiteY0" fmla="*/ 122491 h 565922"/>
                <a:gd name="connsiteX1" fmla="*/ 115368 w 654702"/>
                <a:gd name="connsiteY1" fmla="*/ 45578 h 565922"/>
                <a:gd name="connsiteX2" fmla="*/ 240706 w 654702"/>
                <a:gd name="connsiteY2" fmla="*/ 2849 h 565922"/>
                <a:gd name="connsiteX3" fmla="*/ 454351 w 654702"/>
                <a:gd name="connsiteY3" fmla="*/ 62670 h 565922"/>
                <a:gd name="connsiteX4" fmla="*/ 602478 w 654702"/>
                <a:gd name="connsiteY4" fmla="*/ 287709 h 565922"/>
                <a:gd name="connsiteX5" fmla="*/ 653753 w 654702"/>
                <a:gd name="connsiteY5" fmla="*/ 361773 h 565922"/>
                <a:gd name="connsiteX6" fmla="*/ 596781 w 654702"/>
                <a:gd name="connsiteY6" fmla="*/ 492808 h 565922"/>
                <a:gd name="connsiteX7" fmla="*/ 559749 w 654702"/>
                <a:gd name="connsiteY7" fmla="*/ 558326 h 565922"/>
                <a:gd name="connsiteX8" fmla="*/ 494232 w 654702"/>
                <a:gd name="connsiteY8" fmla="*/ 538386 h 565922"/>
                <a:gd name="connsiteX9" fmla="*/ 380288 w 654702"/>
                <a:gd name="connsiteY9" fmla="*/ 427291 h 565922"/>
                <a:gd name="connsiteX10" fmla="*/ 291981 w 654702"/>
                <a:gd name="connsiteY10" fmla="*/ 390259 h 565922"/>
                <a:gd name="connsiteX11" fmla="*/ 160946 w 654702"/>
                <a:gd name="connsiteY11" fmla="*/ 401653 h 565922"/>
                <a:gd name="connsiteX12" fmla="*/ 24213 w 654702"/>
                <a:gd name="connsiteY12" fmla="*/ 307649 h 565922"/>
                <a:gd name="connsiteX13" fmla="*/ 15667 w 654702"/>
                <a:gd name="connsiteY13" fmla="*/ 173765 h 565922"/>
                <a:gd name="connsiteX14" fmla="*/ 47002 w 654702"/>
                <a:gd name="connsiteY14" fmla="*/ 122491 h 56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4702" h="565922">
                  <a:moveTo>
                    <a:pt x="47002" y="122491"/>
                  </a:moveTo>
                  <a:cubicBezTo>
                    <a:pt x="63619" y="101127"/>
                    <a:pt x="83084" y="65518"/>
                    <a:pt x="115368" y="45578"/>
                  </a:cubicBezTo>
                  <a:cubicBezTo>
                    <a:pt x="147652" y="25638"/>
                    <a:pt x="184209" y="0"/>
                    <a:pt x="240706" y="2849"/>
                  </a:cubicBezTo>
                  <a:cubicBezTo>
                    <a:pt x="297203" y="5698"/>
                    <a:pt x="394056" y="15193"/>
                    <a:pt x="454351" y="62670"/>
                  </a:cubicBezTo>
                  <a:cubicBezTo>
                    <a:pt x="514646" y="110147"/>
                    <a:pt x="569244" y="237859"/>
                    <a:pt x="602478" y="287709"/>
                  </a:cubicBezTo>
                  <a:cubicBezTo>
                    <a:pt x="635712" y="337559"/>
                    <a:pt x="654702" y="327590"/>
                    <a:pt x="653753" y="361773"/>
                  </a:cubicBezTo>
                  <a:cubicBezTo>
                    <a:pt x="652804" y="395956"/>
                    <a:pt x="612448" y="460049"/>
                    <a:pt x="596781" y="492808"/>
                  </a:cubicBezTo>
                  <a:cubicBezTo>
                    <a:pt x="581114" y="525567"/>
                    <a:pt x="576841" y="550730"/>
                    <a:pt x="559749" y="558326"/>
                  </a:cubicBezTo>
                  <a:cubicBezTo>
                    <a:pt x="542658" y="565922"/>
                    <a:pt x="524142" y="560225"/>
                    <a:pt x="494232" y="538386"/>
                  </a:cubicBezTo>
                  <a:cubicBezTo>
                    <a:pt x="464322" y="516547"/>
                    <a:pt x="413996" y="451979"/>
                    <a:pt x="380288" y="427291"/>
                  </a:cubicBezTo>
                  <a:cubicBezTo>
                    <a:pt x="346580" y="402603"/>
                    <a:pt x="328538" y="394532"/>
                    <a:pt x="291981" y="390259"/>
                  </a:cubicBezTo>
                  <a:cubicBezTo>
                    <a:pt x="255424" y="385986"/>
                    <a:pt x="205574" y="415421"/>
                    <a:pt x="160946" y="401653"/>
                  </a:cubicBezTo>
                  <a:cubicBezTo>
                    <a:pt x="116318" y="387885"/>
                    <a:pt x="48426" y="345630"/>
                    <a:pt x="24213" y="307649"/>
                  </a:cubicBezTo>
                  <a:cubicBezTo>
                    <a:pt x="0" y="269668"/>
                    <a:pt x="12818" y="203675"/>
                    <a:pt x="15667" y="173765"/>
                  </a:cubicBezTo>
                  <a:cubicBezTo>
                    <a:pt x="18516" y="143855"/>
                    <a:pt x="30385" y="143856"/>
                    <a:pt x="47002" y="122491"/>
                  </a:cubicBezTo>
                  <a:close/>
                </a:path>
              </a:pathLst>
            </a:custGeom>
            <a:solidFill>
              <a:srgbClr val="EBC1B3"/>
            </a:solidFill>
            <a:ln w="31750" cap="flat" cmpd="sng" algn="ctr">
              <a:solidFill>
                <a:schemeClr val="tx1">
                  <a:alpha val="5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8" name="グループ化 27">
            <a:extLst>
              <a:ext uri="{FF2B5EF4-FFF2-40B4-BE49-F238E27FC236}">
                <a16:creationId xmlns:a16="http://schemas.microsoft.com/office/drawing/2014/main" id="{1ADA67E1-8C76-4E57-B228-7B204CAE4044}"/>
              </a:ext>
            </a:extLst>
          </p:cNvPr>
          <p:cNvGrpSpPr/>
          <p:nvPr/>
        </p:nvGrpSpPr>
        <p:grpSpPr>
          <a:xfrm>
            <a:off x="9019975" y="2137599"/>
            <a:ext cx="1507359" cy="1988801"/>
            <a:chOff x="2627832" y="2737502"/>
            <a:chExt cx="1403892" cy="1821679"/>
          </a:xfrm>
        </p:grpSpPr>
        <p:sp>
          <p:nvSpPr>
            <p:cNvPr id="31" name="フリーフォーム 72">
              <a:extLst>
                <a:ext uri="{FF2B5EF4-FFF2-40B4-BE49-F238E27FC236}">
                  <a16:creationId xmlns:a16="http://schemas.microsoft.com/office/drawing/2014/main" id="{8CC8C52D-3D9F-41BF-8B36-7E7F5FED6EC7}"/>
                </a:ext>
              </a:extLst>
            </p:cNvPr>
            <p:cNvSpPr/>
            <p:nvPr/>
          </p:nvSpPr>
          <p:spPr bwMode="auto">
            <a:xfrm>
              <a:off x="2802981" y="3078860"/>
              <a:ext cx="1228743" cy="1480321"/>
            </a:xfrm>
            <a:custGeom>
              <a:avLst/>
              <a:gdLst>
                <a:gd name="connsiteX0" fmla="*/ 404026 w 1114751"/>
                <a:gd name="connsiteY0" fmla="*/ 31809 h 1480321"/>
                <a:gd name="connsiteX1" fmla="*/ 708826 w 1114751"/>
                <a:gd name="connsiteY1" fmla="*/ 256848 h 1480321"/>
                <a:gd name="connsiteX2" fmla="*/ 928168 w 1114751"/>
                <a:gd name="connsiteY2" fmla="*/ 436310 h 1480321"/>
                <a:gd name="connsiteX3" fmla="*/ 1039263 w 1114751"/>
                <a:gd name="connsiteY3" fmla="*/ 598680 h 1480321"/>
                <a:gd name="connsiteX4" fmla="*/ 1110478 w 1114751"/>
                <a:gd name="connsiteY4" fmla="*/ 860751 h 1480321"/>
                <a:gd name="connsiteX5" fmla="*/ 1064901 w 1114751"/>
                <a:gd name="connsiteY5" fmla="*/ 1202583 h 1480321"/>
                <a:gd name="connsiteX6" fmla="*/ 822770 w 1114751"/>
                <a:gd name="connsiteY6" fmla="*/ 1444714 h 1480321"/>
                <a:gd name="connsiteX7" fmla="*/ 321416 w 1114751"/>
                <a:gd name="connsiteY7" fmla="*/ 1416228 h 1480321"/>
                <a:gd name="connsiteX8" fmla="*/ 119166 w 1114751"/>
                <a:gd name="connsiteY8" fmla="*/ 1384893 h 1480321"/>
                <a:gd name="connsiteX9" fmla="*/ 28011 w 1114751"/>
                <a:gd name="connsiteY9" fmla="*/ 1330770 h 1480321"/>
                <a:gd name="connsiteX10" fmla="*/ 42254 w 1114751"/>
                <a:gd name="connsiteY10" fmla="*/ 1199734 h 1480321"/>
                <a:gd name="connsiteX11" fmla="*/ 281536 w 1114751"/>
                <a:gd name="connsiteY11" fmla="*/ 1208280 h 1480321"/>
                <a:gd name="connsiteX12" fmla="*/ 634762 w 1114751"/>
                <a:gd name="connsiteY12" fmla="*/ 1251009 h 1480321"/>
                <a:gd name="connsiteX13" fmla="*/ 802830 w 1114751"/>
                <a:gd name="connsiteY13" fmla="*/ 1216826 h 1480321"/>
                <a:gd name="connsiteX14" fmla="*/ 896833 w 1114751"/>
                <a:gd name="connsiteY14" fmla="*/ 1014576 h 1480321"/>
                <a:gd name="connsiteX15" fmla="*/ 871196 w 1114751"/>
                <a:gd name="connsiteY15" fmla="*/ 746807 h 1480321"/>
                <a:gd name="connsiteX16" fmla="*/ 748706 w 1114751"/>
                <a:gd name="connsiteY16" fmla="*/ 570194 h 1480321"/>
                <a:gd name="connsiteX17" fmla="*/ 543607 w 1114751"/>
                <a:gd name="connsiteY17" fmla="*/ 410673 h 1480321"/>
                <a:gd name="connsiteX18" fmla="*/ 352751 w 1114751"/>
                <a:gd name="connsiteY18" fmla="*/ 265394 h 1480321"/>
                <a:gd name="connsiteX19" fmla="*/ 287233 w 1114751"/>
                <a:gd name="connsiteY19" fmla="*/ 222665 h 1480321"/>
                <a:gd name="connsiteX20" fmla="*/ 295779 w 1114751"/>
                <a:gd name="connsiteY20" fmla="*/ 65992 h 1480321"/>
                <a:gd name="connsiteX21" fmla="*/ 404026 w 1114751"/>
                <a:gd name="connsiteY21" fmla="*/ 31809 h 1480321"/>
                <a:gd name="connsiteX0" fmla="*/ 408260 w 1118985"/>
                <a:gd name="connsiteY0" fmla="*/ 31809 h 1480321"/>
                <a:gd name="connsiteX1" fmla="*/ 713060 w 1118985"/>
                <a:gd name="connsiteY1" fmla="*/ 256848 h 1480321"/>
                <a:gd name="connsiteX2" fmla="*/ 932402 w 1118985"/>
                <a:gd name="connsiteY2" fmla="*/ 436310 h 1480321"/>
                <a:gd name="connsiteX3" fmla="*/ 1043497 w 1118985"/>
                <a:gd name="connsiteY3" fmla="*/ 598680 h 1480321"/>
                <a:gd name="connsiteX4" fmla="*/ 1114712 w 1118985"/>
                <a:gd name="connsiteY4" fmla="*/ 860751 h 1480321"/>
                <a:gd name="connsiteX5" fmla="*/ 1069135 w 1118985"/>
                <a:gd name="connsiteY5" fmla="*/ 1202583 h 1480321"/>
                <a:gd name="connsiteX6" fmla="*/ 827004 w 1118985"/>
                <a:gd name="connsiteY6" fmla="*/ 1444714 h 1480321"/>
                <a:gd name="connsiteX7" fmla="*/ 325650 w 1118985"/>
                <a:gd name="connsiteY7" fmla="*/ 1416228 h 1480321"/>
                <a:gd name="connsiteX8" fmla="*/ 123400 w 1118985"/>
                <a:gd name="connsiteY8" fmla="*/ 1384893 h 1480321"/>
                <a:gd name="connsiteX9" fmla="*/ 32245 w 1118985"/>
                <a:gd name="connsiteY9" fmla="*/ 1330770 h 1480321"/>
                <a:gd name="connsiteX10" fmla="*/ 46488 w 1118985"/>
                <a:gd name="connsiteY10" fmla="*/ 1199734 h 1480321"/>
                <a:gd name="connsiteX11" fmla="*/ 311170 w 1118985"/>
                <a:gd name="connsiteY11" fmla="*/ 1089746 h 1480321"/>
                <a:gd name="connsiteX12" fmla="*/ 638996 w 1118985"/>
                <a:gd name="connsiteY12" fmla="*/ 1251009 h 1480321"/>
                <a:gd name="connsiteX13" fmla="*/ 807064 w 1118985"/>
                <a:gd name="connsiteY13" fmla="*/ 1216826 h 1480321"/>
                <a:gd name="connsiteX14" fmla="*/ 901067 w 1118985"/>
                <a:gd name="connsiteY14" fmla="*/ 1014576 h 1480321"/>
                <a:gd name="connsiteX15" fmla="*/ 875430 w 1118985"/>
                <a:gd name="connsiteY15" fmla="*/ 746807 h 1480321"/>
                <a:gd name="connsiteX16" fmla="*/ 752940 w 1118985"/>
                <a:gd name="connsiteY16" fmla="*/ 570194 h 1480321"/>
                <a:gd name="connsiteX17" fmla="*/ 547841 w 1118985"/>
                <a:gd name="connsiteY17" fmla="*/ 410673 h 1480321"/>
                <a:gd name="connsiteX18" fmla="*/ 356985 w 1118985"/>
                <a:gd name="connsiteY18" fmla="*/ 265394 h 1480321"/>
                <a:gd name="connsiteX19" fmla="*/ 291467 w 1118985"/>
                <a:gd name="connsiteY19" fmla="*/ 222665 h 1480321"/>
                <a:gd name="connsiteX20" fmla="*/ 300013 w 1118985"/>
                <a:gd name="connsiteY20" fmla="*/ 65992 h 1480321"/>
                <a:gd name="connsiteX21" fmla="*/ 408260 w 1118985"/>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32129 w 1212118"/>
                <a:gd name="connsiteY12" fmla="*/ 1251009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968563 w 1212118"/>
                <a:gd name="connsiteY14" fmla="*/ 746807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40143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136630 w 1212118"/>
                <a:gd name="connsiteY2" fmla="*/ 598680 h 1480321"/>
                <a:gd name="connsiteX3" fmla="*/ 1207845 w 1212118"/>
                <a:gd name="connsiteY3" fmla="*/ 860751 h 1480321"/>
                <a:gd name="connsiteX4" fmla="*/ 1162268 w 1212118"/>
                <a:gd name="connsiteY4" fmla="*/ 1202583 h 1480321"/>
                <a:gd name="connsiteX5" fmla="*/ 920137 w 1212118"/>
                <a:gd name="connsiteY5" fmla="*/ 1444714 h 1480321"/>
                <a:gd name="connsiteX6" fmla="*/ 418783 w 1212118"/>
                <a:gd name="connsiteY6" fmla="*/ 1416228 h 1480321"/>
                <a:gd name="connsiteX7" fmla="*/ 216533 w 1212118"/>
                <a:gd name="connsiteY7" fmla="*/ 1384893 h 1480321"/>
                <a:gd name="connsiteX8" fmla="*/ 125378 w 1212118"/>
                <a:gd name="connsiteY8" fmla="*/ 1330770 h 1480321"/>
                <a:gd name="connsiteX9" fmla="*/ 46488 w 1212118"/>
                <a:gd name="connsiteY9" fmla="*/ 1089667 h 1480321"/>
                <a:gd name="connsiteX10" fmla="*/ 404303 w 1212118"/>
                <a:gd name="connsiteY10" fmla="*/ 1089746 h 1480321"/>
                <a:gd name="connsiteX11" fmla="*/ 765996 w 1212118"/>
                <a:gd name="connsiteY11" fmla="*/ 1140942 h 1480321"/>
                <a:gd name="connsiteX12" fmla="*/ 911073 w 1212118"/>
                <a:gd name="connsiteY12" fmla="*/ 1031201 h 1480321"/>
                <a:gd name="connsiteX13" fmla="*/ 892363 w 1212118"/>
                <a:gd name="connsiteY13" fmla="*/ 831474 h 1480321"/>
                <a:gd name="connsiteX14" fmla="*/ 785606 w 1212118"/>
                <a:gd name="connsiteY14" fmla="*/ 639436 h 1480321"/>
                <a:gd name="connsiteX15" fmla="*/ 607108 w 1212118"/>
                <a:gd name="connsiteY15" fmla="*/ 444539 h 1480321"/>
                <a:gd name="connsiteX16" fmla="*/ 384600 w 1212118"/>
                <a:gd name="connsiteY16" fmla="*/ 222665 h 1480321"/>
                <a:gd name="connsiteX17" fmla="*/ 393146 w 1212118"/>
                <a:gd name="connsiteY17" fmla="*/ 65992 h 1480321"/>
                <a:gd name="connsiteX18" fmla="*/ 501393 w 1212118"/>
                <a:gd name="connsiteY18" fmla="*/ 31809 h 1480321"/>
                <a:gd name="connsiteX0" fmla="*/ 501393 w 1228743"/>
                <a:gd name="connsiteY0" fmla="*/ 31809 h 1480321"/>
                <a:gd name="connsiteX1" fmla="*/ 806193 w 1228743"/>
                <a:gd name="connsiteY1" fmla="*/ 256848 h 1480321"/>
                <a:gd name="connsiteX2" fmla="*/ 1136630 w 1228743"/>
                <a:gd name="connsiteY2" fmla="*/ 598680 h 1480321"/>
                <a:gd name="connsiteX3" fmla="*/ 1224470 w 1228743"/>
                <a:gd name="connsiteY3" fmla="*/ 894002 h 1480321"/>
                <a:gd name="connsiteX4" fmla="*/ 1162268 w 1228743"/>
                <a:gd name="connsiteY4" fmla="*/ 1202583 h 1480321"/>
                <a:gd name="connsiteX5" fmla="*/ 920137 w 1228743"/>
                <a:gd name="connsiteY5" fmla="*/ 1444714 h 1480321"/>
                <a:gd name="connsiteX6" fmla="*/ 418783 w 1228743"/>
                <a:gd name="connsiteY6" fmla="*/ 1416228 h 1480321"/>
                <a:gd name="connsiteX7" fmla="*/ 216533 w 1228743"/>
                <a:gd name="connsiteY7" fmla="*/ 1384893 h 1480321"/>
                <a:gd name="connsiteX8" fmla="*/ 125378 w 1228743"/>
                <a:gd name="connsiteY8" fmla="*/ 1330770 h 1480321"/>
                <a:gd name="connsiteX9" fmla="*/ 46488 w 1228743"/>
                <a:gd name="connsiteY9" fmla="*/ 1089667 h 1480321"/>
                <a:gd name="connsiteX10" fmla="*/ 404303 w 1228743"/>
                <a:gd name="connsiteY10" fmla="*/ 1089746 h 1480321"/>
                <a:gd name="connsiteX11" fmla="*/ 765996 w 1228743"/>
                <a:gd name="connsiteY11" fmla="*/ 1140942 h 1480321"/>
                <a:gd name="connsiteX12" fmla="*/ 911073 w 1228743"/>
                <a:gd name="connsiteY12" fmla="*/ 1031201 h 1480321"/>
                <a:gd name="connsiteX13" fmla="*/ 892363 w 1228743"/>
                <a:gd name="connsiteY13" fmla="*/ 831474 h 1480321"/>
                <a:gd name="connsiteX14" fmla="*/ 785606 w 1228743"/>
                <a:gd name="connsiteY14" fmla="*/ 639436 h 1480321"/>
                <a:gd name="connsiteX15" fmla="*/ 607108 w 1228743"/>
                <a:gd name="connsiteY15" fmla="*/ 444539 h 1480321"/>
                <a:gd name="connsiteX16" fmla="*/ 384600 w 1228743"/>
                <a:gd name="connsiteY16" fmla="*/ 222665 h 1480321"/>
                <a:gd name="connsiteX17" fmla="*/ 393146 w 1228743"/>
                <a:gd name="connsiteY17" fmla="*/ 65992 h 1480321"/>
                <a:gd name="connsiteX18" fmla="*/ 501393 w 1228743"/>
                <a:gd name="connsiteY18" fmla="*/ 31809 h 14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8743" h="1480321">
                  <a:moveTo>
                    <a:pt x="501393" y="31809"/>
                  </a:moveTo>
                  <a:cubicBezTo>
                    <a:pt x="570234" y="63618"/>
                    <a:pt x="700320" y="162370"/>
                    <a:pt x="806193" y="256848"/>
                  </a:cubicBezTo>
                  <a:cubicBezTo>
                    <a:pt x="912066" y="351326"/>
                    <a:pt x="1066917" y="492488"/>
                    <a:pt x="1136630" y="598680"/>
                  </a:cubicBezTo>
                  <a:cubicBezTo>
                    <a:pt x="1206343" y="704872"/>
                    <a:pt x="1220197" y="793352"/>
                    <a:pt x="1224470" y="894002"/>
                  </a:cubicBezTo>
                  <a:cubicBezTo>
                    <a:pt x="1228743" y="994652"/>
                    <a:pt x="1212990" y="1110798"/>
                    <a:pt x="1162268" y="1202583"/>
                  </a:cubicBezTo>
                  <a:cubicBezTo>
                    <a:pt x="1111546" y="1294368"/>
                    <a:pt x="1044051" y="1409107"/>
                    <a:pt x="920137" y="1444714"/>
                  </a:cubicBezTo>
                  <a:cubicBezTo>
                    <a:pt x="796223" y="1480321"/>
                    <a:pt x="536050" y="1426198"/>
                    <a:pt x="418783" y="1416228"/>
                  </a:cubicBezTo>
                  <a:cubicBezTo>
                    <a:pt x="301516" y="1406258"/>
                    <a:pt x="265434" y="1399136"/>
                    <a:pt x="216533" y="1384893"/>
                  </a:cubicBezTo>
                  <a:cubicBezTo>
                    <a:pt x="167632" y="1370650"/>
                    <a:pt x="153719" y="1379974"/>
                    <a:pt x="125378" y="1330770"/>
                  </a:cubicBezTo>
                  <a:cubicBezTo>
                    <a:pt x="97037" y="1281566"/>
                    <a:pt x="0" y="1129838"/>
                    <a:pt x="46488" y="1089667"/>
                  </a:cubicBezTo>
                  <a:cubicBezTo>
                    <a:pt x="92976" y="1049496"/>
                    <a:pt x="284385" y="1081200"/>
                    <a:pt x="404303" y="1089746"/>
                  </a:cubicBezTo>
                  <a:cubicBezTo>
                    <a:pt x="524221" y="1098292"/>
                    <a:pt x="681534" y="1150699"/>
                    <a:pt x="765996" y="1140942"/>
                  </a:cubicBezTo>
                  <a:cubicBezTo>
                    <a:pt x="850458" y="1131185"/>
                    <a:pt x="890012" y="1082779"/>
                    <a:pt x="911073" y="1031201"/>
                  </a:cubicBezTo>
                  <a:cubicBezTo>
                    <a:pt x="932134" y="979623"/>
                    <a:pt x="913274" y="896768"/>
                    <a:pt x="892363" y="831474"/>
                  </a:cubicBezTo>
                  <a:cubicBezTo>
                    <a:pt x="871452" y="766180"/>
                    <a:pt x="833149" y="703925"/>
                    <a:pt x="785606" y="639436"/>
                  </a:cubicBezTo>
                  <a:cubicBezTo>
                    <a:pt x="738064" y="574947"/>
                    <a:pt x="607108" y="444539"/>
                    <a:pt x="607108" y="444539"/>
                  </a:cubicBezTo>
                  <a:lnTo>
                    <a:pt x="384600" y="222665"/>
                  </a:lnTo>
                  <a:cubicBezTo>
                    <a:pt x="376767" y="189431"/>
                    <a:pt x="372731" y="96852"/>
                    <a:pt x="393146" y="65992"/>
                  </a:cubicBezTo>
                  <a:cubicBezTo>
                    <a:pt x="413561" y="35132"/>
                    <a:pt x="432552" y="0"/>
                    <a:pt x="501393" y="31809"/>
                  </a:cubicBezTo>
                  <a:close/>
                </a:path>
              </a:pathLst>
            </a:custGeom>
            <a:solidFill>
              <a:srgbClr val="EEE6E4"/>
            </a:solidFill>
            <a:ln w="31750" cap="flat" cmpd="sng" algn="ctr">
              <a:solidFill>
                <a:schemeClr val="tx1">
                  <a:alpha val="48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2" name="フリーフォーム 70">
              <a:extLst>
                <a:ext uri="{FF2B5EF4-FFF2-40B4-BE49-F238E27FC236}">
                  <a16:creationId xmlns:a16="http://schemas.microsoft.com/office/drawing/2014/main" id="{56EA7D2F-E805-415B-A685-942DA5D9D4C9}"/>
                </a:ext>
              </a:extLst>
            </p:cNvPr>
            <p:cNvSpPr/>
            <p:nvPr/>
          </p:nvSpPr>
          <p:spPr bwMode="auto">
            <a:xfrm>
              <a:off x="2627832" y="2737502"/>
              <a:ext cx="654702" cy="565922"/>
            </a:xfrm>
            <a:custGeom>
              <a:avLst/>
              <a:gdLst>
                <a:gd name="connsiteX0" fmla="*/ 47002 w 654702"/>
                <a:gd name="connsiteY0" fmla="*/ 122491 h 565922"/>
                <a:gd name="connsiteX1" fmla="*/ 115368 w 654702"/>
                <a:gd name="connsiteY1" fmla="*/ 45578 h 565922"/>
                <a:gd name="connsiteX2" fmla="*/ 240706 w 654702"/>
                <a:gd name="connsiteY2" fmla="*/ 2849 h 565922"/>
                <a:gd name="connsiteX3" fmla="*/ 454351 w 654702"/>
                <a:gd name="connsiteY3" fmla="*/ 62670 h 565922"/>
                <a:gd name="connsiteX4" fmla="*/ 602478 w 654702"/>
                <a:gd name="connsiteY4" fmla="*/ 287709 h 565922"/>
                <a:gd name="connsiteX5" fmla="*/ 653753 w 654702"/>
                <a:gd name="connsiteY5" fmla="*/ 361773 h 565922"/>
                <a:gd name="connsiteX6" fmla="*/ 596781 w 654702"/>
                <a:gd name="connsiteY6" fmla="*/ 492808 h 565922"/>
                <a:gd name="connsiteX7" fmla="*/ 559749 w 654702"/>
                <a:gd name="connsiteY7" fmla="*/ 558326 h 565922"/>
                <a:gd name="connsiteX8" fmla="*/ 494232 w 654702"/>
                <a:gd name="connsiteY8" fmla="*/ 538386 h 565922"/>
                <a:gd name="connsiteX9" fmla="*/ 380288 w 654702"/>
                <a:gd name="connsiteY9" fmla="*/ 427291 h 565922"/>
                <a:gd name="connsiteX10" fmla="*/ 291981 w 654702"/>
                <a:gd name="connsiteY10" fmla="*/ 390259 h 565922"/>
                <a:gd name="connsiteX11" fmla="*/ 160946 w 654702"/>
                <a:gd name="connsiteY11" fmla="*/ 401653 h 565922"/>
                <a:gd name="connsiteX12" fmla="*/ 24213 w 654702"/>
                <a:gd name="connsiteY12" fmla="*/ 307649 h 565922"/>
                <a:gd name="connsiteX13" fmla="*/ 15667 w 654702"/>
                <a:gd name="connsiteY13" fmla="*/ 173765 h 565922"/>
                <a:gd name="connsiteX14" fmla="*/ 47002 w 654702"/>
                <a:gd name="connsiteY14" fmla="*/ 122491 h 56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4702" h="565922">
                  <a:moveTo>
                    <a:pt x="47002" y="122491"/>
                  </a:moveTo>
                  <a:cubicBezTo>
                    <a:pt x="63619" y="101127"/>
                    <a:pt x="83084" y="65518"/>
                    <a:pt x="115368" y="45578"/>
                  </a:cubicBezTo>
                  <a:cubicBezTo>
                    <a:pt x="147652" y="25638"/>
                    <a:pt x="184209" y="0"/>
                    <a:pt x="240706" y="2849"/>
                  </a:cubicBezTo>
                  <a:cubicBezTo>
                    <a:pt x="297203" y="5698"/>
                    <a:pt x="394056" y="15193"/>
                    <a:pt x="454351" y="62670"/>
                  </a:cubicBezTo>
                  <a:cubicBezTo>
                    <a:pt x="514646" y="110147"/>
                    <a:pt x="569244" y="237859"/>
                    <a:pt x="602478" y="287709"/>
                  </a:cubicBezTo>
                  <a:cubicBezTo>
                    <a:pt x="635712" y="337559"/>
                    <a:pt x="654702" y="327590"/>
                    <a:pt x="653753" y="361773"/>
                  </a:cubicBezTo>
                  <a:cubicBezTo>
                    <a:pt x="652804" y="395956"/>
                    <a:pt x="612448" y="460049"/>
                    <a:pt x="596781" y="492808"/>
                  </a:cubicBezTo>
                  <a:cubicBezTo>
                    <a:pt x="581114" y="525567"/>
                    <a:pt x="576841" y="550730"/>
                    <a:pt x="559749" y="558326"/>
                  </a:cubicBezTo>
                  <a:cubicBezTo>
                    <a:pt x="542658" y="565922"/>
                    <a:pt x="524142" y="560225"/>
                    <a:pt x="494232" y="538386"/>
                  </a:cubicBezTo>
                  <a:cubicBezTo>
                    <a:pt x="464322" y="516547"/>
                    <a:pt x="413996" y="451979"/>
                    <a:pt x="380288" y="427291"/>
                  </a:cubicBezTo>
                  <a:cubicBezTo>
                    <a:pt x="346580" y="402603"/>
                    <a:pt x="328538" y="394532"/>
                    <a:pt x="291981" y="390259"/>
                  </a:cubicBezTo>
                  <a:cubicBezTo>
                    <a:pt x="255424" y="385986"/>
                    <a:pt x="205574" y="415421"/>
                    <a:pt x="160946" y="401653"/>
                  </a:cubicBezTo>
                  <a:cubicBezTo>
                    <a:pt x="116318" y="387885"/>
                    <a:pt x="48426" y="345630"/>
                    <a:pt x="24213" y="307649"/>
                  </a:cubicBezTo>
                  <a:cubicBezTo>
                    <a:pt x="0" y="269668"/>
                    <a:pt x="12818" y="203675"/>
                    <a:pt x="15667" y="173765"/>
                  </a:cubicBezTo>
                  <a:cubicBezTo>
                    <a:pt x="18516" y="143855"/>
                    <a:pt x="30385" y="143856"/>
                    <a:pt x="47002" y="122491"/>
                  </a:cubicBezTo>
                  <a:close/>
                </a:path>
              </a:pathLst>
            </a:custGeom>
            <a:solidFill>
              <a:srgbClr val="FDD0BE"/>
            </a:solidFill>
            <a:ln w="31750" cap="flat" cmpd="sng" algn="ctr">
              <a:solidFill>
                <a:schemeClr val="tx1">
                  <a:alpha val="5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3" name="グループ化 32">
            <a:extLst>
              <a:ext uri="{FF2B5EF4-FFF2-40B4-BE49-F238E27FC236}">
                <a16:creationId xmlns:a16="http://schemas.microsoft.com/office/drawing/2014/main" id="{ECAD2434-98D7-4B1F-B7DD-1043E9F962AC}"/>
              </a:ext>
            </a:extLst>
          </p:cNvPr>
          <p:cNvGrpSpPr/>
          <p:nvPr/>
        </p:nvGrpSpPr>
        <p:grpSpPr>
          <a:xfrm>
            <a:off x="8913684" y="5416346"/>
            <a:ext cx="1403892" cy="1821679"/>
            <a:chOff x="2627832" y="2737502"/>
            <a:chExt cx="1403892" cy="1821679"/>
          </a:xfrm>
        </p:grpSpPr>
        <p:sp>
          <p:nvSpPr>
            <p:cNvPr id="35" name="フリーフォーム 72">
              <a:extLst>
                <a:ext uri="{FF2B5EF4-FFF2-40B4-BE49-F238E27FC236}">
                  <a16:creationId xmlns:a16="http://schemas.microsoft.com/office/drawing/2014/main" id="{FD877521-A835-4B6D-B1C9-DCC532A6E35E}"/>
                </a:ext>
              </a:extLst>
            </p:cNvPr>
            <p:cNvSpPr/>
            <p:nvPr/>
          </p:nvSpPr>
          <p:spPr bwMode="auto">
            <a:xfrm>
              <a:off x="2802981" y="3078860"/>
              <a:ext cx="1228743" cy="1480321"/>
            </a:xfrm>
            <a:custGeom>
              <a:avLst/>
              <a:gdLst>
                <a:gd name="connsiteX0" fmla="*/ 404026 w 1114751"/>
                <a:gd name="connsiteY0" fmla="*/ 31809 h 1480321"/>
                <a:gd name="connsiteX1" fmla="*/ 708826 w 1114751"/>
                <a:gd name="connsiteY1" fmla="*/ 256848 h 1480321"/>
                <a:gd name="connsiteX2" fmla="*/ 928168 w 1114751"/>
                <a:gd name="connsiteY2" fmla="*/ 436310 h 1480321"/>
                <a:gd name="connsiteX3" fmla="*/ 1039263 w 1114751"/>
                <a:gd name="connsiteY3" fmla="*/ 598680 h 1480321"/>
                <a:gd name="connsiteX4" fmla="*/ 1110478 w 1114751"/>
                <a:gd name="connsiteY4" fmla="*/ 860751 h 1480321"/>
                <a:gd name="connsiteX5" fmla="*/ 1064901 w 1114751"/>
                <a:gd name="connsiteY5" fmla="*/ 1202583 h 1480321"/>
                <a:gd name="connsiteX6" fmla="*/ 822770 w 1114751"/>
                <a:gd name="connsiteY6" fmla="*/ 1444714 h 1480321"/>
                <a:gd name="connsiteX7" fmla="*/ 321416 w 1114751"/>
                <a:gd name="connsiteY7" fmla="*/ 1416228 h 1480321"/>
                <a:gd name="connsiteX8" fmla="*/ 119166 w 1114751"/>
                <a:gd name="connsiteY8" fmla="*/ 1384893 h 1480321"/>
                <a:gd name="connsiteX9" fmla="*/ 28011 w 1114751"/>
                <a:gd name="connsiteY9" fmla="*/ 1330770 h 1480321"/>
                <a:gd name="connsiteX10" fmla="*/ 42254 w 1114751"/>
                <a:gd name="connsiteY10" fmla="*/ 1199734 h 1480321"/>
                <a:gd name="connsiteX11" fmla="*/ 281536 w 1114751"/>
                <a:gd name="connsiteY11" fmla="*/ 1208280 h 1480321"/>
                <a:gd name="connsiteX12" fmla="*/ 634762 w 1114751"/>
                <a:gd name="connsiteY12" fmla="*/ 1251009 h 1480321"/>
                <a:gd name="connsiteX13" fmla="*/ 802830 w 1114751"/>
                <a:gd name="connsiteY13" fmla="*/ 1216826 h 1480321"/>
                <a:gd name="connsiteX14" fmla="*/ 896833 w 1114751"/>
                <a:gd name="connsiteY14" fmla="*/ 1014576 h 1480321"/>
                <a:gd name="connsiteX15" fmla="*/ 871196 w 1114751"/>
                <a:gd name="connsiteY15" fmla="*/ 746807 h 1480321"/>
                <a:gd name="connsiteX16" fmla="*/ 748706 w 1114751"/>
                <a:gd name="connsiteY16" fmla="*/ 570194 h 1480321"/>
                <a:gd name="connsiteX17" fmla="*/ 543607 w 1114751"/>
                <a:gd name="connsiteY17" fmla="*/ 410673 h 1480321"/>
                <a:gd name="connsiteX18" fmla="*/ 352751 w 1114751"/>
                <a:gd name="connsiteY18" fmla="*/ 265394 h 1480321"/>
                <a:gd name="connsiteX19" fmla="*/ 287233 w 1114751"/>
                <a:gd name="connsiteY19" fmla="*/ 222665 h 1480321"/>
                <a:gd name="connsiteX20" fmla="*/ 295779 w 1114751"/>
                <a:gd name="connsiteY20" fmla="*/ 65992 h 1480321"/>
                <a:gd name="connsiteX21" fmla="*/ 404026 w 1114751"/>
                <a:gd name="connsiteY21" fmla="*/ 31809 h 1480321"/>
                <a:gd name="connsiteX0" fmla="*/ 408260 w 1118985"/>
                <a:gd name="connsiteY0" fmla="*/ 31809 h 1480321"/>
                <a:gd name="connsiteX1" fmla="*/ 713060 w 1118985"/>
                <a:gd name="connsiteY1" fmla="*/ 256848 h 1480321"/>
                <a:gd name="connsiteX2" fmla="*/ 932402 w 1118985"/>
                <a:gd name="connsiteY2" fmla="*/ 436310 h 1480321"/>
                <a:gd name="connsiteX3" fmla="*/ 1043497 w 1118985"/>
                <a:gd name="connsiteY3" fmla="*/ 598680 h 1480321"/>
                <a:gd name="connsiteX4" fmla="*/ 1114712 w 1118985"/>
                <a:gd name="connsiteY4" fmla="*/ 860751 h 1480321"/>
                <a:gd name="connsiteX5" fmla="*/ 1069135 w 1118985"/>
                <a:gd name="connsiteY5" fmla="*/ 1202583 h 1480321"/>
                <a:gd name="connsiteX6" fmla="*/ 827004 w 1118985"/>
                <a:gd name="connsiteY6" fmla="*/ 1444714 h 1480321"/>
                <a:gd name="connsiteX7" fmla="*/ 325650 w 1118985"/>
                <a:gd name="connsiteY7" fmla="*/ 1416228 h 1480321"/>
                <a:gd name="connsiteX8" fmla="*/ 123400 w 1118985"/>
                <a:gd name="connsiteY8" fmla="*/ 1384893 h 1480321"/>
                <a:gd name="connsiteX9" fmla="*/ 32245 w 1118985"/>
                <a:gd name="connsiteY9" fmla="*/ 1330770 h 1480321"/>
                <a:gd name="connsiteX10" fmla="*/ 46488 w 1118985"/>
                <a:gd name="connsiteY10" fmla="*/ 1199734 h 1480321"/>
                <a:gd name="connsiteX11" fmla="*/ 311170 w 1118985"/>
                <a:gd name="connsiteY11" fmla="*/ 1089746 h 1480321"/>
                <a:gd name="connsiteX12" fmla="*/ 638996 w 1118985"/>
                <a:gd name="connsiteY12" fmla="*/ 1251009 h 1480321"/>
                <a:gd name="connsiteX13" fmla="*/ 807064 w 1118985"/>
                <a:gd name="connsiteY13" fmla="*/ 1216826 h 1480321"/>
                <a:gd name="connsiteX14" fmla="*/ 901067 w 1118985"/>
                <a:gd name="connsiteY14" fmla="*/ 1014576 h 1480321"/>
                <a:gd name="connsiteX15" fmla="*/ 875430 w 1118985"/>
                <a:gd name="connsiteY15" fmla="*/ 746807 h 1480321"/>
                <a:gd name="connsiteX16" fmla="*/ 752940 w 1118985"/>
                <a:gd name="connsiteY16" fmla="*/ 570194 h 1480321"/>
                <a:gd name="connsiteX17" fmla="*/ 547841 w 1118985"/>
                <a:gd name="connsiteY17" fmla="*/ 410673 h 1480321"/>
                <a:gd name="connsiteX18" fmla="*/ 356985 w 1118985"/>
                <a:gd name="connsiteY18" fmla="*/ 265394 h 1480321"/>
                <a:gd name="connsiteX19" fmla="*/ 291467 w 1118985"/>
                <a:gd name="connsiteY19" fmla="*/ 222665 h 1480321"/>
                <a:gd name="connsiteX20" fmla="*/ 300013 w 1118985"/>
                <a:gd name="connsiteY20" fmla="*/ 65992 h 1480321"/>
                <a:gd name="connsiteX21" fmla="*/ 408260 w 1118985"/>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32129 w 1212118"/>
                <a:gd name="connsiteY12" fmla="*/ 1251009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968563 w 1212118"/>
                <a:gd name="connsiteY14" fmla="*/ 746807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40143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136630 w 1212118"/>
                <a:gd name="connsiteY2" fmla="*/ 598680 h 1480321"/>
                <a:gd name="connsiteX3" fmla="*/ 1207845 w 1212118"/>
                <a:gd name="connsiteY3" fmla="*/ 860751 h 1480321"/>
                <a:gd name="connsiteX4" fmla="*/ 1162268 w 1212118"/>
                <a:gd name="connsiteY4" fmla="*/ 1202583 h 1480321"/>
                <a:gd name="connsiteX5" fmla="*/ 920137 w 1212118"/>
                <a:gd name="connsiteY5" fmla="*/ 1444714 h 1480321"/>
                <a:gd name="connsiteX6" fmla="*/ 418783 w 1212118"/>
                <a:gd name="connsiteY6" fmla="*/ 1416228 h 1480321"/>
                <a:gd name="connsiteX7" fmla="*/ 216533 w 1212118"/>
                <a:gd name="connsiteY7" fmla="*/ 1384893 h 1480321"/>
                <a:gd name="connsiteX8" fmla="*/ 125378 w 1212118"/>
                <a:gd name="connsiteY8" fmla="*/ 1330770 h 1480321"/>
                <a:gd name="connsiteX9" fmla="*/ 46488 w 1212118"/>
                <a:gd name="connsiteY9" fmla="*/ 1089667 h 1480321"/>
                <a:gd name="connsiteX10" fmla="*/ 404303 w 1212118"/>
                <a:gd name="connsiteY10" fmla="*/ 1089746 h 1480321"/>
                <a:gd name="connsiteX11" fmla="*/ 765996 w 1212118"/>
                <a:gd name="connsiteY11" fmla="*/ 1140942 h 1480321"/>
                <a:gd name="connsiteX12" fmla="*/ 911073 w 1212118"/>
                <a:gd name="connsiteY12" fmla="*/ 1031201 h 1480321"/>
                <a:gd name="connsiteX13" fmla="*/ 892363 w 1212118"/>
                <a:gd name="connsiteY13" fmla="*/ 831474 h 1480321"/>
                <a:gd name="connsiteX14" fmla="*/ 785606 w 1212118"/>
                <a:gd name="connsiteY14" fmla="*/ 639436 h 1480321"/>
                <a:gd name="connsiteX15" fmla="*/ 607108 w 1212118"/>
                <a:gd name="connsiteY15" fmla="*/ 444539 h 1480321"/>
                <a:gd name="connsiteX16" fmla="*/ 384600 w 1212118"/>
                <a:gd name="connsiteY16" fmla="*/ 222665 h 1480321"/>
                <a:gd name="connsiteX17" fmla="*/ 393146 w 1212118"/>
                <a:gd name="connsiteY17" fmla="*/ 65992 h 1480321"/>
                <a:gd name="connsiteX18" fmla="*/ 501393 w 1212118"/>
                <a:gd name="connsiteY18" fmla="*/ 31809 h 1480321"/>
                <a:gd name="connsiteX0" fmla="*/ 501393 w 1228743"/>
                <a:gd name="connsiteY0" fmla="*/ 31809 h 1480321"/>
                <a:gd name="connsiteX1" fmla="*/ 806193 w 1228743"/>
                <a:gd name="connsiteY1" fmla="*/ 256848 h 1480321"/>
                <a:gd name="connsiteX2" fmla="*/ 1136630 w 1228743"/>
                <a:gd name="connsiteY2" fmla="*/ 598680 h 1480321"/>
                <a:gd name="connsiteX3" fmla="*/ 1224470 w 1228743"/>
                <a:gd name="connsiteY3" fmla="*/ 894002 h 1480321"/>
                <a:gd name="connsiteX4" fmla="*/ 1162268 w 1228743"/>
                <a:gd name="connsiteY4" fmla="*/ 1202583 h 1480321"/>
                <a:gd name="connsiteX5" fmla="*/ 920137 w 1228743"/>
                <a:gd name="connsiteY5" fmla="*/ 1444714 h 1480321"/>
                <a:gd name="connsiteX6" fmla="*/ 418783 w 1228743"/>
                <a:gd name="connsiteY6" fmla="*/ 1416228 h 1480321"/>
                <a:gd name="connsiteX7" fmla="*/ 216533 w 1228743"/>
                <a:gd name="connsiteY7" fmla="*/ 1384893 h 1480321"/>
                <a:gd name="connsiteX8" fmla="*/ 125378 w 1228743"/>
                <a:gd name="connsiteY8" fmla="*/ 1330770 h 1480321"/>
                <a:gd name="connsiteX9" fmla="*/ 46488 w 1228743"/>
                <a:gd name="connsiteY9" fmla="*/ 1089667 h 1480321"/>
                <a:gd name="connsiteX10" fmla="*/ 404303 w 1228743"/>
                <a:gd name="connsiteY10" fmla="*/ 1089746 h 1480321"/>
                <a:gd name="connsiteX11" fmla="*/ 765996 w 1228743"/>
                <a:gd name="connsiteY11" fmla="*/ 1140942 h 1480321"/>
                <a:gd name="connsiteX12" fmla="*/ 911073 w 1228743"/>
                <a:gd name="connsiteY12" fmla="*/ 1031201 h 1480321"/>
                <a:gd name="connsiteX13" fmla="*/ 892363 w 1228743"/>
                <a:gd name="connsiteY13" fmla="*/ 831474 h 1480321"/>
                <a:gd name="connsiteX14" fmla="*/ 785606 w 1228743"/>
                <a:gd name="connsiteY14" fmla="*/ 639436 h 1480321"/>
                <a:gd name="connsiteX15" fmla="*/ 607108 w 1228743"/>
                <a:gd name="connsiteY15" fmla="*/ 444539 h 1480321"/>
                <a:gd name="connsiteX16" fmla="*/ 384600 w 1228743"/>
                <a:gd name="connsiteY16" fmla="*/ 222665 h 1480321"/>
                <a:gd name="connsiteX17" fmla="*/ 393146 w 1228743"/>
                <a:gd name="connsiteY17" fmla="*/ 65992 h 1480321"/>
                <a:gd name="connsiteX18" fmla="*/ 501393 w 1228743"/>
                <a:gd name="connsiteY18" fmla="*/ 31809 h 14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8743" h="1480321">
                  <a:moveTo>
                    <a:pt x="501393" y="31809"/>
                  </a:moveTo>
                  <a:cubicBezTo>
                    <a:pt x="570234" y="63618"/>
                    <a:pt x="700320" y="162370"/>
                    <a:pt x="806193" y="256848"/>
                  </a:cubicBezTo>
                  <a:cubicBezTo>
                    <a:pt x="912066" y="351326"/>
                    <a:pt x="1066917" y="492488"/>
                    <a:pt x="1136630" y="598680"/>
                  </a:cubicBezTo>
                  <a:cubicBezTo>
                    <a:pt x="1206343" y="704872"/>
                    <a:pt x="1220197" y="793352"/>
                    <a:pt x="1224470" y="894002"/>
                  </a:cubicBezTo>
                  <a:cubicBezTo>
                    <a:pt x="1228743" y="994652"/>
                    <a:pt x="1212990" y="1110798"/>
                    <a:pt x="1162268" y="1202583"/>
                  </a:cubicBezTo>
                  <a:cubicBezTo>
                    <a:pt x="1111546" y="1294368"/>
                    <a:pt x="1044051" y="1409107"/>
                    <a:pt x="920137" y="1444714"/>
                  </a:cubicBezTo>
                  <a:cubicBezTo>
                    <a:pt x="796223" y="1480321"/>
                    <a:pt x="536050" y="1426198"/>
                    <a:pt x="418783" y="1416228"/>
                  </a:cubicBezTo>
                  <a:cubicBezTo>
                    <a:pt x="301516" y="1406258"/>
                    <a:pt x="265434" y="1399136"/>
                    <a:pt x="216533" y="1384893"/>
                  </a:cubicBezTo>
                  <a:cubicBezTo>
                    <a:pt x="167632" y="1370650"/>
                    <a:pt x="153719" y="1379974"/>
                    <a:pt x="125378" y="1330770"/>
                  </a:cubicBezTo>
                  <a:cubicBezTo>
                    <a:pt x="97037" y="1281566"/>
                    <a:pt x="0" y="1129838"/>
                    <a:pt x="46488" y="1089667"/>
                  </a:cubicBezTo>
                  <a:cubicBezTo>
                    <a:pt x="92976" y="1049496"/>
                    <a:pt x="284385" y="1081200"/>
                    <a:pt x="404303" y="1089746"/>
                  </a:cubicBezTo>
                  <a:cubicBezTo>
                    <a:pt x="524221" y="1098292"/>
                    <a:pt x="681534" y="1150699"/>
                    <a:pt x="765996" y="1140942"/>
                  </a:cubicBezTo>
                  <a:cubicBezTo>
                    <a:pt x="850458" y="1131185"/>
                    <a:pt x="890012" y="1082779"/>
                    <a:pt x="911073" y="1031201"/>
                  </a:cubicBezTo>
                  <a:cubicBezTo>
                    <a:pt x="932134" y="979623"/>
                    <a:pt x="913274" y="896768"/>
                    <a:pt x="892363" y="831474"/>
                  </a:cubicBezTo>
                  <a:cubicBezTo>
                    <a:pt x="871452" y="766180"/>
                    <a:pt x="833149" y="703925"/>
                    <a:pt x="785606" y="639436"/>
                  </a:cubicBezTo>
                  <a:cubicBezTo>
                    <a:pt x="738064" y="574947"/>
                    <a:pt x="607108" y="444539"/>
                    <a:pt x="607108" y="444539"/>
                  </a:cubicBezTo>
                  <a:lnTo>
                    <a:pt x="384600" y="222665"/>
                  </a:lnTo>
                  <a:cubicBezTo>
                    <a:pt x="376767" y="189431"/>
                    <a:pt x="372731" y="96852"/>
                    <a:pt x="393146" y="65992"/>
                  </a:cubicBezTo>
                  <a:cubicBezTo>
                    <a:pt x="413561" y="35132"/>
                    <a:pt x="432552" y="0"/>
                    <a:pt x="501393" y="31809"/>
                  </a:cubicBezTo>
                  <a:close/>
                </a:path>
              </a:pathLst>
            </a:custGeom>
            <a:solidFill>
              <a:srgbClr val="454045"/>
            </a:solidFill>
            <a:ln w="31750" cap="flat" cmpd="sng" algn="ctr">
              <a:solidFill>
                <a:schemeClr val="tx1">
                  <a:alpha val="48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8" name="フリーフォーム 70">
              <a:extLst>
                <a:ext uri="{FF2B5EF4-FFF2-40B4-BE49-F238E27FC236}">
                  <a16:creationId xmlns:a16="http://schemas.microsoft.com/office/drawing/2014/main" id="{BB9007D0-D872-4EF0-89BB-93C6125936F7}"/>
                </a:ext>
              </a:extLst>
            </p:cNvPr>
            <p:cNvSpPr/>
            <p:nvPr/>
          </p:nvSpPr>
          <p:spPr bwMode="auto">
            <a:xfrm>
              <a:off x="2627832" y="2737502"/>
              <a:ext cx="654702" cy="565922"/>
            </a:xfrm>
            <a:custGeom>
              <a:avLst/>
              <a:gdLst>
                <a:gd name="connsiteX0" fmla="*/ 47002 w 654702"/>
                <a:gd name="connsiteY0" fmla="*/ 122491 h 565922"/>
                <a:gd name="connsiteX1" fmla="*/ 115368 w 654702"/>
                <a:gd name="connsiteY1" fmla="*/ 45578 h 565922"/>
                <a:gd name="connsiteX2" fmla="*/ 240706 w 654702"/>
                <a:gd name="connsiteY2" fmla="*/ 2849 h 565922"/>
                <a:gd name="connsiteX3" fmla="*/ 454351 w 654702"/>
                <a:gd name="connsiteY3" fmla="*/ 62670 h 565922"/>
                <a:gd name="connsiteX4" fmla="*/ 602478 w 654702"/>
                <a:gd name="connsiteY4" fmla="*/ 287709 h 565922"/>
                <a:gd name="connsiteX5" fmla="*/ 653753 w 654702"/>
                <a:gd name="connsiteY5" fmla="*/ 361773 h 565922"/>
                <a:gd name="connsiteX6" fmla="*/ 596781 w 654702"/>
                <a:gd name="connsiteY6" fmla="*/ 492808 h 565922"/>
                <a:gd name="connsiteX7" fmla="*/ 559749 w 654702"/>
                <a:gd name="connsiteY7" fmla="*/ 558326 h 565922"/>
                <a:gd name="connsiteX8" fmla="*/ 494232 w 654702"/>
                <a:gd name="connsiteY8" fmla="*/ 538386 h 565922"/>
                <a:gd name="connsiteX9" fmla="*/ 380288 w 654702"/>
                <a:gd name="connsiteY9" fmla="*/ 427291 h 565922"/>
                <a:gd name="connsiteX10" fmla="*/ 291981 w 654702"/>
                <a:gd name="connsiteY10" fmla="*/ 390259 h 565922"/>
                <a:gd name="connsiteX11" fmla="*/ 160946 w 654702"/>
                <a:gd name="connsiteY11" fmla="*/ 401653 h 565922"/>
                <a:gd name="connsiteX12" fmla="*/ 24213 w 654702"/>
                <a:gd name="connsiteY12" fmla="*/ 307649 h 565922"/>
                <a:gd name="connsiteX13" fmla="*/ 15667 w 654702"/>
                <a:gd name="connsiteY13" fmla="*/ 173765 h 565922"/>
                <a:gd name="connsiteX14" fmla="*/ 47002 w 654702"/>
                <a:gd name="connsiteY14" fmla="*/ 122491 h 56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4702" h="565922">
                  <a:moveTo>
                    <a:pt x="47002" y="122491"/>
                  </a:moveTo>
                  <a:cubicBezTo>
                    <a:pt x="63619" y="101127"/>
                    <a:pt x="83084" y="65518"/>
                    <a:pt x="115368" y="45578"/>
                  </a:cubicBezTo>
                  <a:cubicBezTo>
                    <a:pt x="147652" y="25638"/>
                    <a:pt x="184209" y="0"/>
                    <a:pt x="240706" y="2849"/>
                  </a:cubicBezTo>
                  <a:cubicBezTo>
                    <a:pt x="297203" y="5698"/>
                    <a:pt x="394056" y="15193"/>
                    <a:pt x="454351" y="62670"/>
                  </a:cubicBezTo>
                  <a:cubicBezTo>
                    <a:pt x="514646" y="110147"/>
                    <a:pt x="569244" y="237859"/>
                    <a:pt x="602478" y="287709"/>
                  </a:cubicBezTo>
                  <a:cubicBezTo>
                    <a:pt x="635712" y="337559"/>
                    <a:pt x="654702" y="327590"/>
                    <a:pt x="653753" y="361773"/>
                  </a:cubicBezTo>
                  <a:cubicBezTo>
                    <a:pt x="652804" y="395956"/>
                    <a:pt x="612448" y="460049"/>
                    <a:pt x="596781" y="492808"/>
                  </a:cubicBezTo>
                  <a:cubicBezTo>
                    <a:pt x="581114" y="525567"/>
                    <a:pt x="576841" y="550730"/>
                    <a:pt x="559749" y="558326"/>
                  </a:cubicBezTo>
                  <a:cubicBezTo>
                    <a:pt x="542658" y="565922"/>
                    <a:pt x="524142" y="560225"/>
                    <a:pt x="494232" y="538386"/>
                  </a:cubicBezTo>
                  <a:cubicBezTo>
                    <a:pt x="464322" y="516547"/>
                    <a:pt x="413996" y="451979"/>
                    <a:pt x="380288" y="427291"/>
                  </a:cubicBezTo>
                  <a:cubicBezTo>
                    <a:pt x="346580" y="402603"/>
                    <a:pt x="328538" y="394532"/>
                    <a:pt x="291981" y="390259"/>
                  </a:cubicBezTo>
                  <a:cubicBezTo>
                    <a:pt x="255424" y="385986"/>
                    <a:pt x="205574" y="415421"/>
                    <a:pt x="160946" y="401653"/>
                  </a:cubicBezTo>
                  <a:cubicBezTo>
                    <a:pt x="116318" y="387885"/>
                    <a:pt x="48426" y="345630"/>
                    <a:pt x="24213" y="307649"/>
                  </a:cubicBezTo>
                  <a:cubicBezTo>
                    <a:pt x="0" y="269668"/>
                    <a:pt x="12818" y="203675"/>
                    <a:pt x="15667" y="173765"/>
                  </a:cubicBezTo>
                  <a:cubicBezTo>
                    <a:pt x="18516" y="143855"/>
                    <a:pt x="30385" y="143856"/>
                    <a:pt x="47002" y="122491"/>
                  </a:cubicBezTo>
                  <a:close/>
                </a:path>
              </a:pathLst>
            </a:custGeom>
            <a:solidFill>
              <a:srgbClr val="EDC29A"/>
            </a:solidFill>
            <a:ln w="31750" cap="flat" cmpd="sng" algn="ctr">
              <a:solidFill>
                <a:schemeClr val="tx1">
                  <a:alpha val="5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9" name="グループ化 38">
            <a:extLst>
              <a:ext uri="{FF2B5EF4-FFF2-40B4-BE49-F238E27FC236}">
                <a16:creationId xmlns:a16="http://schemas.microsoft.com/office/drawing/2014/main" id="{2149A221-9703-4599-963A-E7F6252B2538}"/>
              </a:ext>
            </a:extLst>
          </p:cNvPr>
          <p:cNvGrpSpPr/>
          <p:nvPr/>
        </p:nvGrpSpPr>
        <p:grpSpPr>
          <a:xfrm>
            <a:off x="5058779" y="5448643"/>
            <a:ext cx="1403892" cy="1821679"/>
            <a:chOff x="2627832" y="2737502"/>
            <a:chExt cx="1403892" cy="1821679"/>
          </a:xfrm>
        </p:grpSpPr>
        <p:sp>
          <p:nvSpPr>
            <p:cNvPr id="40" name="フリーフォーム 72">
              <a:extLst>
                <a:ext uri="{FF2B5EF4-FFF2-40B4-BE49-F238E27FC236}">
                  <a16:creationId xmlns:a16="http://schemas.microsoft.com/office/drawing/2014/main" id="{56AF23F5-ACFE-4193-9913-D2078D0BA9C6}"/>
                </a:ext>
              </a:extLst>
            </p:cNvPr>
            <p:cNvSpPr/>
            <p:nvPr/>
          </p:nvSpPr>
          <p:spPr bwMode="auto">
            <a:xfrm>
              <a:off x="2802981" y="3078860"/>
              <a:ext cx="1228743" cy="1480321"/>
            </a:xfrm>
            <a:custGeom>
              <a:avLst/>
              <a:gdLst>
                <a:gd name="connsiteX0" fmla="*/ 404026 w 1114751"/>
                <a:gd name="connsiteY0" fmla="*/ 31809 h 1480321"/>
                <a:gd name="connsiteX1" fmla="*/ 708826 w 1114751"/>
                <a:gd name="connsiteY1" fmla="*/ 256848 h 1480321"/>
                <a:gd name="connsiteX2" fmla="*/ 928168 w 1114751"/>
                <a:gd name="connsiteY2" fmla="*/ 436310 h 1480321"/>
                <a:gd name="connsiteX3" fmla="*/ 1039263 w 1114751"/>
                <a:gd name="connsiteY3" fmla="*/ 598680 h 1480321"/>
                <a:gd name="connsiteX4" fmla="*/ 1110478 w 1114751"/>
                <a:gd name="connsiteY4" fmla="*/ 860751 h 1480321"/>
                <a:gd name="connsiteX5" fmla="*/ 1064901 w 1114751"/>
                <a:gd name="connsiteY5" fmla="*/ 1202583 h 1480321"/>
                <a:gd name="connsiteX6" fmla="*/ 822770 w 1114751"/>
                <a:gd name="connsiteY6" fmla="*/ 1444714 h 1480321"/>
                <a:gd name="connsiteX7" fmla="*/ 321416 w 1114751"/>
                <a:gd name="connsiteY7" fmla="*/ 1416228 h 1480321"/>
                <a:gd name="connsiteX8" fmla="*/ 119166 w 1114751"/>
                <a:gd name="connsiteY8" fmla="*/ 1384893 h 1480321"/>
                <a:gd name="connsiteX9" fmla="*/ 28011 w 1114751"/>
                <a:gd name="connsiteY9" fmla="*/ 1330770 h 1480321"/>
                <a:gd name="connsiteX10" fmla="*/ 42254 w 1114751"/>
                <a:gd name="connsiteY10" fmla="*/ 1199734 h 1480321"/>
                <a:gd name="connsiteX11" fmla="*/ 281536 w 1114751"/>
                <a:gd name="connsiteY11" fmla="*/ 1208280 h 1480321"/>
                <a:gd name="connsiteX12" fmla="*/ 634762 w 1114751"/>
                <a:gd name="connsiteY12" fmla="*/ 1251009 h 1480321"/>
                <a:gd name="connsiteX13" fmla="*/ 802830 w 1114751"/>
                <a:gd name="connsiteY13" fmla="*/ 1216826 h 1480321"/>
                <a:gd name="connsiteX14" fmla="*/ 896833 w 1114751"/>
                <a:gd name="connsiteY14" fmla="*/ 1014576 h 1480321"/>
                <a:gd name="connsiteX15" fmla="*/ 871196 w 1114751"/>
                <a:gd name="connsiteY15" fmla="*/ 746807 h 1480321"/>
                <a:gd name="connsiteX16" fmla="*/ 748706 w 1114751"/>
                <a:gd name="connsiteY16" fmla="*/ 570194 h 1480321"/>
                <a:gd name="connsiteX17" fmla="*/ 543607 w 1114751"/>
                <a:gd name="connsiteY17" fmla="*/ 410673 h 1480321"/>
                <a:gd name="connsiteX18" fmla="*/ 352751 w 1114751"/>
                <a:gd name="connsiteY18" fmla="*/ 265394 h 1480321"/>
                <a:gd name="connsiteX19" fmla="*/ 287233 w 1114751"/>
                <a:gd name="connsiteY19" fmla="*/ 222665 h 1480321"/>
                <a:gd name="connsiteX20" fmla="*/ 295779 w 1114751"/>
                <a:gd name="connsiteY20" fmla="*/ 65992 h 1480321"/>
                <a:gd name="connsiteX21" fmla="*/ 404026 w 1114751"/>
                <a:gd name="connsiteY21" fmla="*/ 31809 h 1480321"/>
                <a:gd name="connsiteX0" fmla="*/ 408260 w 1118985"/>
                <a:gd name="connsiteY0" fmla="*/ 31809 h 1480321"/>
                <a:gd name="connsiteX1" fmla="*/ 713060 w 1118985"/>
                <a:gd name="connsiteY1" fmla="*/ 256848 h 1480321"/>
                <a:gd name="connsiteX2" fmla="*/ 932402 w 1118985"/>
                <a:gd name="connsiteY2" fmla="*/ 436310 h 1480321"/>
                <a:gd name="connsiteX3" fmla="*/ 1043497 w 1118985"/>
                <a:gd name="connsiteY3" fmla="*/ 598680 h 1480321"/>
                <a:gd name="connsiteX4" fmla="*/ 1114712 w 1118985"/>
                <a:gd name="connsiteY4" fmla="*/ 860751 h 1480321"/>
                <a:gd name="connsiteX5" fmla="*/ 1069135 w 1118985"/>
                <a:gd name="connsiteY5" fmla="*/ 1202583 h 1480321"/>
                <a:gd name="connsiteX6" fmla="*/ 827004 w 1118985"/>
                <a:gd name="connsiteY6" fmla="*/ 1444714 h 1480321"/>
                <a:gd name="connsiteX7" fmla="*/ 325650 w 1118985"/>
                <a:gd name="connsiteY7" fmla="*/ 1416228 h 1480321"/>
                <a:gd name="connsiteX8" fmla="*/ 123400 w 1118985"/>
                <a:gd name="connsiteY8" fmla="*/ 1384893 h 1480321"/>
                <a:gd name="connsiteX9" fmla="*/ 32245 w 1118985"/>
                <a:gd name="connsiteY9" fmla="*/ 1330770 h 1480321"/>
                <a:gd name="connsiteX10" fmla="*/ 46488 w 1118985"/>
                <a:gd name="connsiteY10" fmla="*/ 1199734 h 1480321"/>
                <a:gd name="connsiteX11" fmla="*/ 311170 w 1118985"/>
                <a:gd name="connsiteY11" fmla="*/ 1089746 h 1480321"/>
                <a:gd name="connsiteX12" fmla="*/ 638996 w 1118985"/>
                <a:gd name="connsiteY12" fmla="*/ 1251009 h 1480321"/>
                <a:gd name="connsiteX13" fmla="*/ 807064 w 1118985"/>
                <a:gd name="connsiteY13" fmla="*/ 1216826 h 1480321"/>
                <a:gd name="connsiteX14" fmla="*/ 901067 w 1118985"/>
                <a:gd name="connsiteY14" fmla="*/ 1014576 h 1480321"/>
                <a:gd name="connsiteX15" fmla="*/ 875430 w 1118985"/>
                <a:gd name="connsiteY15" fmla="*/ 746807 h 1480321"/>
                <a:gd name="connsiteX16" fmla="*/ 752940 w 1118985"/>
                <a:gd name="connsiteY16" fmla="*/ 570194 h 1480321"/>
                <a:gd name="connsiteX17" fmla="*/ 547841 w 1118985"/>
                <a:gd name="connsiteY17" fmla="*/ 410673 h 1480321"/>
                <a:gd name="connsiteX18" fmla="*/ 356985 w 1118985"/>
                <a:gd name="connsiteY18" fmla="*/ 265394 h 1480321"/>
                <a:gd name="connsiteX19" fmla="*/ 291467 w 1118985"/>
                <a:gd name="connsiteY19" fmla="*/ 222665 h 1480321"/>
                <a:gd name="connsiteX20" fmla="*/ 300013 w 1118985"/>
                <a:gd name="connsiteY20" fmla="*/ 65992 h 1480321"/>
                <a:gd name="connsiteX21" fmla="*/ 408260 w 1118985"/>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32129 w 1212118"/>
                <a:gd name="connsiteY12" fmla="*/ 1251009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968563 w 1212118"/>
                <a:gd name="connsiteY14" fmla="*/ 746807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40143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136630 w 1212118"/>
                <a:gd name="connsiteY2" fmla="*/ 598680 h 1480321"/>
                <a:gd name="connsiteX3" fmla="*/ 1207845 w 1212118"/>
                <a:gd name="connsiteY3" fmla="*/ 860751 h 1480321"/>
                <a:gd name="connsiteX4" fmla="*/ 1162268 w 1212118"/>
                <a:gd name="connsiteY4" fmla="*/ 1202583 h 1480321"/>
                <a:gd name="connsiteX5" fmla="*/ 920137 w 1212118"/>
                <a:gd name="connsiteY5" fmla="*/ 1444714 h 1480321"/>
                <a:gd name="connsiteX6" fmla="*/ 418783 w 1212118"/>
                <a:gd name="connsiteY6" fmla="*/ 1416228 h 1480321"/>
                <a:gd name="connsiteX7" fmla="*/ 216533 w 1212118"/>
                <a:gd name="connsiteY7" fmla="*/ 1384893 h 1480321"/>
                <a:gd name="connsiteX8" fmla="*/ 125378 w 1212118"/>
                <a:gd name="connsiteY8" fmla="*/ 1330770 h 1480321"/>
                <a:gd name="connsiteX9" fmla="*/ 46488 w 1212118"/>
                <a:gd name="connsiteY9" fmla="*/ 1089667 h 1480321"/>
                <a:gd name="connsiteX10" fmla="*/ 404303 w 1212118"/>
                <a:gd name="connsiteY10" fmla="*/ 1089746 h 1480321"/>
                <a:gd name="connsiteX11" fmla="*/ 765996 w 1212118"/>
                <a:gd name="connsiteY11" fmla="*/ 1140942 h 1480321"/>
                <a:gd name="connsiteX12" fmla="*/ 911073 w 1212118"/>
                <a:gd name="connsiteY12" fmla="*/ 1031201 h 1480321"/>
                <a:gd name="connsiteX13" fmla="*/ 892363 w 1212118"/>
                <a:gd name="connsiteY13" fmla="*/ 831474 h 1480321"/>
                <a:gd name="connsiteX14" fmla="*/ 785606 w 1212118"/>
                <a:gd name="connsiteY14" fmla="*/ 639436 h 1480321"/>
                <a:gd name="connsiteX15" fmla="*/ 607108 w 1212118"/>
                <a:gd name="connsiteY15" fmla="*/ 444539 h 1480321"/>
                <a:gd name="connsiteX16" fmla="*/ 384600 w 1212118"/>
                <a:gd name="connsiteY16" fmla="*/ 222665 h 1480321"/>
                <a:gd name="connsiteX17" fmla="*/ 393146 w 1212118"/>
                <a:gd name="connsiteY17" fmla="*/ 65992 h 1480321"/>
                <a:gd name="connsiteX18" fmla="*/ 501393 w 1212118"/>
                <a:gd name="connsiteY18" fmla="*/ 31809 h 1480321"/>
                <a:gd name="connsiteX0" fmla="*/ 501393 w 1228743"/>
                <a:gd name="connsiteY0" fmla="*/ 31809 h 1480321"/>
                <a:gd name="connsiteX1" fmla="*/ 806193 w 1228743"/>
                <a:gd name="connsiteY1" fmla="*/ 256848 h 1480321"/>
                <a:gd name="connsiteX2" fmla="*/ 1136630 w 1228743"/>
                <a:gd name="connsiteY2" fmla="*/ 598680 h 1480321"/>
                <a:gd name="connsiteX3" fmla="*/ 1224470 w 1228743"/>
                <a:gd name="connsiteY3" fmla="*/ 894002 h 1480321"/>
                <a:gd name="connsiteX4" fmla="*/ 1162268 w 1228743"/>
                <a:gd name="connsiteY4" fmla="*/ 1202583 h 1480321"/>
                <a:gd name="connsiteX5" fmla="*/ 920137 w 1228743"/>
                <a:gd name="connsiteY5" fmla="*/ 1444714 h 1480321"/>
                <a:gd name="connsiteX6" fmla="*/ 418783 w 1228743"/>
                <a:gd name="connsiteY6" fmla="*/ 1416228 h 1480321"/>
                <a:gd name="connsiteX7" fmla="*/ 216533 w 1228743"/>
                <a:gd name="connsiteY7" fmla="*/ 1384893 h 1480321"/>
                <a:gd name="connsiteX8" fmla="*/ 125378 w 1228743"/>
                <a:gd name="connsiteY8" fmla="*/ 1330770 h 1480321"/>
                <a:gd name="connsiteX9" fmla="*/ 46488 w 1228743"/>
                <a:gd name="connsiteY9" fmla="*/ 1089667 h 1480321"/>
                <a:gd name="connsiteX10" fmla="*/ 404303 w 1228743"/>
                <a:gd name="connsiteY10" fmla="*/ 1089746 h 1480321"/>
                <a:gd name="connsiteX11" fmla="*/ 765996 w 1228743"/>
                <a:gd name="connsiteY11" fmla="*/ 1140942 h 1480321"/>
                <a:gd name="connsiteX12" fmla="*/ 911073 w 1228743"/>
                <a:gd name="connsiteY12" fmla="*/ 1031201 h 1480321"/>
                <a:gd name="connsiteX13" fmla="*/ 892363 w 1228743"/>
                <a:gd name="connsiteY13" fmla="*/ 831474 h 1480321"/>
                <a:gd name="connsiteX14" fmla="*/ 785606 w 1228743"/>
                <a:gd name="connsiteY14" fmla="*/ 639436 h 1480321"/>
                <a:gd name="connsiteX15" fmla="*/ 607108 w 1228743"/>
                <a:gd name="connsiteY15" fmla="*/ 444539 h 1480321"/>
                <a:gd name="connsiteX16" fmla="*/ 384600 w 1228743"/>
                <a:gd name="connsiteY16" fmla="*/ 222665 h 1480321"/>
                <a:gd name="connsiteX17" fmla="*/ 393146 w 1228743"/>
                <a:gd name="connsiteY17" fmla="*/ 65992 h 1480321"/>
                <a:gd name="connsiteX18" fmla="*/ 501393 w 1228743"/>
                <a:gd name="connsiteY18" fmla="*/ 31809 h 14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8743" h="1480321">
                  <a:moveTo>
                    <a:pt x="501393" y="31809"/>
                  </a:moveTo>
                  <a:cubicBezTo>
                    <a:pt x="570234" y="63618"/>
                    <a:pt x="700320" y="162370"/>
                    <a:pt x="806193" y="256848"/>
                  </a:cubicBezTo>
                  <a:cubicBezTo>
                    <a:pt x="912066" y="351326"/>
                    <a:pt x="1066917" y="492488"/>
                    <a:pt x="1136630" y="598680"/>
                  </a:cubicBezTo>
                  <a:cubicBezTo>
                    <a:pt x="1206343" y="704872"/>
                    <a:pt x="1220197" y="793352"/>
                    <a:pt x="1224470" y="894002"/>
                  </a:cubicBezTo>
                  <a:cubicBezTo>
                    <a:pt x="1228743" y="994652"/>
                    <a:pt x="1212990" y="1110798"/>
                    <a:pt x="1162268" y="1202583"/>
                  </a:cubicBezTo>
                  <a:cubicBezTo>
                    <a:pt x="1111546" y="1294368"/>
                    <a:pt x="1044051" y="1409107"/>
                    <a:pt x="920137" y="1444714"/>
                  </a:cubicBezTo>
                  <a:cubicBezTo>
                    <a:pt x="796223" y="1480321"/>
                    <a:pt x="536050" y="1426198"/>
                    <a:pt x="418783" y="1416228"/>
                  </a:cubicBezTo>
                  <a:cubicBezTo>
                    <a:pt x="301516" y="1406258"/>
                    <a:pt x="265434" y="1399136"/>
                    <a:pt x="216533" y="1384893"/>
                  </a:cubicBezTo>
                  <a:cubicBezTo>
                    <a:pt x="167632" y="1370650"/>
                    <a:pt x="153719" y="1379974"/>
                    <a:pt x="125378" y="1330770"/>
                  </a:cubicBezTo>
                  <a:cubicBezTo>
                    <a:pt x="97037" y="1281566"/>
                    <a:pt x="0" y="1129838"/>
                    <a:pt x="46488" y="1089667"/>
                  </a:cubicBezTo>
                  <a:cubicBezTo>
                    <a:pt x="92976" y="1049496"/>
                    <a:pt x="284385" y="1081200"/>
                    <a:pt x="404303" y="1089746"/>
                  </a:cubicBezTo>
                  <a:cubicBezTo>
                    <a:pt x="524221" y="1098292"/>
                    <a:pt x="681534" y="1150699"/>
                    <a:pt x="765996" y="1140942"/>
                  </a:cubicBezTo>
                  <a:cubicBezTo>
                    <a:pt x="850458" y="1131185"/>
                    <a:pt x="890012" y="1082779"/>
                    <a:pt x="911073" y="1031201"/>
                  </a:cubicBezTo>
                  <a:cubicBezTo>
                    <a:pt x="932134" y="979623"/>
                    <a:pt x="913274" y="896768"/>
                    <a:pt x="892363" y="831474"/>
                  </a:cubicBezTo>
                  <a:cubicBezTo>
                    <a:pt x="871452" y="766180"/>
                    <a:pt x="833149" y="703925"/>
                    <a:pt x="785606" y="639436"/>
                  </a:cubicBezTo>
                  <a:cubicBezTo>
                    <a:pt x="738064" y="574947"/>
                    <a:pt x="607108" y="444539"/>
                    <a:pt x="607108" y="444539"/>
                  </a:cubicBezTo>
                  <a:lnTo>
                    <a:pt x="384600" y="222665"/>
                  </a:lnTo>
                  <a:cubicBezTo>
                    <a:pt x="376767" y="189431"/>
                    <a:pt x="372731" y="96852"/>
                    <a:pt x="393146" y="65992"/>
                  </a:cubicBezTo>
                  <a:cubicBezTo>
                    <a:pt x="413561" y="35132"/>
                    <a:pt x="432552" y="0"/>
                    <a:pt x="501393" y="31809"/>
                  </a:cubicBezTo>
                  <a:close/>
                </a:path>
              </a:pathLst>
            </a:custGeom>
            <a:solidFill>
              <a:srgbClr val="292C38"/>
            </a:solidFill>
            <a:ln w="31750" cap="flat" cmpd="sng" algn="ctr">
              <a:solidFill>
                <a:schemeClr val="tx1">
                  <a:alpha val="48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1" name="フリーフォーム 70">
              <a:extLst>
                <a:ext uri="{FF2B5EF4-FFF2-40B4-BE49-F238E27FC236}">
                  <a16:creationId xmlns:a16="http://schemas.microsoft.com/office/drawing/2014/main" id="{6F137BF6-0FBB-40CE-9FDA-C1AD87BF03B1}"/>
                </a:ext>
              </a:extLst>
            </p:cNvPr>
            <p:cNvSpPr/>
            <p:nvPr/>
          </p:nvSpPr>
          <p:spPr bwMode="auto">
            <a:xfrm>
              <a:off x="2627832" y="2737502"/>
              <a:ext cx="654702" cy="565922"/>
            </a:xfrm>
            <a:custGeom>
              <a:avLst/>
              <a:gdLst>
                <a:gd name="connsiteX0" fmla="*/ 47002 w 654702"/>
                <a:gd name="connsiteY0" fmla="*/ 122491 h 565922"/>
                <a:gd name="connsiteX1" fmla="*/ 115368 w 654702"/>
                <a:gd name="connsiteY1" fmla="*/ 45578 h 565922"/>
                <a:gd name="connsiteX2" fmla="*/ 240706 w 654702"/>
                <a:gd name="connsiteY2" fmla="*/ 2849 h 565922"/>
                <a:gd name="connsiteX3" fmla="*/ 454351 w 654702"/>
                <a:gd name="connsiteY3" fmla="*/ 62670 h 565922"/>
                <a:gd name="connsiteX4" fmla="*/ 602478 w 654702"/>
                <a:gd name="connsiteY4" fmla="*/ 287709 h 565922"/>
                <a:gd name="connsiteX5" fmla="*/ 653753 w 654702"/>
                <a:gd name="connsiteY5" fmla="*/ 361773 h 565922"/>
                <a:gd name="connsiteX6" fmla="*/ 596781 w 654702"/>
                <a:gd name="connsiteY6" fmla="*/ 492808 h 565922"/>
                <a:gd name="connsiteX7" fmla="*/ 559749 w 654702"/>
                <a:gd name="connsiteY7" fmla="*/ 558326 h 565922"/>
                <a:gd name="connsiteX8" fmla="*/ 494232 w 654702"/>
                <a:gd name="connsiteY8" fmla="*/ 538386 h 565922"/>
                <a:gd name="connsiteX9" fmla="*/ 380288 w 654702"/>
                <a:gd name="connsiteY9" fmla="*/ 427291 h 565922"/>
                <a:gd name="connsiteX10" fmla="*/ 291981 w 654702"/>
                <a:gd name="connsiteY10" fmla="*/ 390259 h 565922"/>
                <a:gd name="connsiteX11" fmla="*/ 160946 w 654702"/>
                <a:gd name="connsiteY11" fmla="*/ 401653 h 565922"/>
                <a:gd name="connsiteX12" fmla="*/ 24213 w 654702"/>
                <a:gd name="connsiteY12" fmla="*/ 307649 h 565922"/>
                <a:gd name="connsiteX13" fmla="*/ 15667 w 654702"/>
                <a:gd name="connsiteY13" fmla="*/ 173765 h 565922"/>
                <a:gd name="connsiteX14" fmla="*/ 47002 w 654702"/>
                <a:gd name="connsiteY14" fmla="*/ 122491 h 56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4702" h="565922">
                  <a:moveTo>
                    <a:pt x="47002" y="122491"/>
                  </a:moveTo>
                  <a:cubicBezTo>
                    <a:pt x="63619" y="101127"/>
                    <a:pt x="83084" y="65518"/>
                    <a:pt x="115368" y="45578"/>
                  </a:cubicBezTo>
                  <a:cubicBezTo>
                    <a:pt x="147652" y="25638"/>
                    <a:pt x="184209" y="0"/>
                    <a:pt x="240706" y="2849"/>
                  </a:cubicBezTo>
                  <a:cubicBezTo>
                    <a:pt x="297203" y="5698"/>
                    <a:pt x="394056" y="15193"/>
                    <a:pt x="454351" y="62670"/>
                  </a:cubicBezTo>
                  <a:cubicBezTo>
                    <a:pt x="514646" y="110147"/>
                    <a:pt x="569244" y="237859"/>
                    <a:pt x="602478" y="287709"/>
                  </a:cubicBezTo>
                  <a:cubicBezTo>
                    <a:pt x="635712" y="337559"/>
                    <a:pt x="654702" y="327590"/>
                    <a:pt x="653753" y="361773"/>
                  </a:cubicBezTo>
                  <a:cubicBezTo>
                    <a:pt x="652804" y="395956"/>
                    <a:pt x="612448" y="460049"/>
                    <a:pt x="596781" y="492808"/>
                  </a:cubicBezTo>
                  <a:cubicBezTo>
                    <a:pt x="581114" y="525567"/>
                    <a:pt x="576841" y="550730"/>
                    <a:pt x="559749" y="558326"/>
                  </a:cubicBezTo>
                  <a:cubicBezTo>
                    <a:pt x="542658" y="565922"/>
                    <a:pt x="524142" y="560225"/>
                    <a:pt x="494232" y="538386"/>
                  </a:cubicBezTo>
                  <a:cubicBezTo>
                    <a:pt x="464322" y="516547"/>
                    <a:pt x="413996" y="451979"/>
                    <a:pt x="380288" y="427291"/>
                  </a:cubicBezTo>
                  <a:cubicBezTo>
                    <a:pt x="346580" y="402603"/>
                    <a:pt x="328538" y="394532"/>
                    <a:pt x="291981" y="390259"/>
                  </a:cubicBezTo>
                  <a:cubicBezTo>
                    <a:pt x="255424" y="385986"/>
                    <a:pt x="205574" y="415421"/>
                    <a:pt x="160946" y="401653"/>
                  </a:cubicBezTo>
                  <a:cubicBezTo>
                    <a:pt x="116318" y="387885"/>
                    <a:pt x="48426" y="345630"/>
                    <a:pt x="24213" y="307649"/>
                  </a:cubicBezTo>
                  <a:cubicBezTo>
                    <a:pt x="0" y="269668"/>
                    <a:pt x="12818" y="203675"/>
                    <a:pt x="15667" y="173765"/>
                  </a:cubicBezTo>
                  <a:cubicBezTo>
                    <a:pt x="18516" y="143855"/>
                    <a:pt x="30385" y="143856"/>
                    <a:pt x="47002" y="122491"/>
                  </a:cubicBezTo>
                  <a:close/>
                </a:path>
              </a:pathLst>
            </a:custGeom>
            <a:solidFill>
              <a:srgbClr val="F4CFBE"/>
            </a:solidFill>
            <a:ln w="31750" cap="flat" cmpd="sng" algn="ctr">
              <a:solidFill>
                <a:schemeClr val="tx1">
                  <a:alpha val="5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42" name="グループ化 41">
            <a:extLst>
              <a:ext uri="{FF2B5EF4-FFF2-40B4-BE49-F238E27FC236}">
                <a16:creationId xmlns:a16="http://schemas.microsoft.com/office/drawing/2014/main" id="{A302BA16-DD0A-4B37-8332-0227D9B01E76}"/>
              </a:ext>
            </a:extLst>
          </p:cNvPr>
          <p:cNvGrpSpPr/>
          <p:nvPr/>
        </p:nvGrpSpPr>
        <p:grpSpPr>
          <a:xfrm>
            <a:off x="1694620" y="5276988"/>
            <a:ext cx="1403892" cy="1821679"/>
            <a:chOff x="2627832" y="2737502"/>
            <a:chExt cx="1403892" cy="1821679"/>
          </a:xfrm>
        </p:grpSpPr>
        <p:sp>
          <p:nvSpPr>
            <p:cNvPr id="43" name="フリーフォーム 72">
              <a:extLst>
                <a:ext uri="{FF2B5EF4-FFF2-40B4-BE49-F238E27FC236}">
                  <a16:creationId xmlns:a16="http://schemas.microsoft.com/office/drawing/2014/main" id="{E37ADBF9-36A8-4932-BD62-E944084E710A}"/>
                </a:ext>
              </a:extLst>
            </p:cNvPr>
            <p:cNvSpPr/>
            <p:nvPr/>
          </p:nvSpPr>
          <p:spPr bwMode="auto">
            <a:xfrm>
              <a:off x="2802981" y="3078860"/>
              <a:ext cx="1228743" cy="1480321"/>
            </a:xfrm>
            <a:custGeom>
              <a:avLst/>
              <a:gdLst>
                <a:gd name="connsiteX0" fmla="*/ 404026 w 1114751"/>
                <a:gd name="connsiteY0" fmla="*/ 31809 h 1480321"/>
                <a:gd name="connsiteX1" fmla="*/ 708826 w 1114751"/>
                <a:gd name="connsiteY1" fmla="*/ 256848 h 1480321"/>
                <a:gd name="connsiteX2" fmla="*/ 928168 w 1114751"/>
                <a:gd name="connsiteY2" fmla="*/ 436310 h 1480321"/>
                <a:gd name="connsiteX3" fmla="*/ 1039263 w 1114751"/>
                <a:gd name="connsiteY3" fmla="*/ 598680 h 1480321"/>
                <a:gd name="connsiteX4" fmla="*/ 1110478 w 1114751"/>
                <a:gd name="connsiteY4" fmla="*/ 860751 h 1480321"/>
                <a:gd name="connsiteX5" fmla="*/ 1064901 w 1114751"/>
                <a:gd name="connsiteY5" fmla="*/ 1202583 h 1480321"/>
                <a:gd name="connsiteX6" fmla="*/ 822770 w 1114751"/>
                <a:gd name="connsiteY6" fmla="*/ 1444714 h 1480321"/>
                <a:gd name="connsiteX7" fmla="*/ 321416 w 1114751"/>
                <a:gd name="connsiteY7" fmla="*/ 1416228 h 1480321"/>
                <a:gd name="connsiteX8" fmla="*/ 119166 w 1114751"/>
                <a:gd name="connsiteY8" fmla="*/ 1384893 h 1480321"/>
                <a:gd name="connsiteX9" fmla="*/ 28011 w 1114751"/>
                <a:gd name="connsiteY9" fmla="*/ 1330770 h 1480321"/>
                <a:gd name="connsiteX10" fmla="*/ 42254 w 1114751"/>
                <a:gd name="connsiteY10" fmla="*/ 1199734 h 1480321"/>
                <a:gd name="connsiteX11" fmla="*/ 281536 w 1114751"/>
                <a:gd name="connsiteY11" fmla="*/ 1208280 h 1480321"/>
                <a:gd name="connsiteX12" fmla="*/ 634762 w 1114751"/>
                <a:gd name="connsiteY12" fmla="*/ 1251009 h 1480321"/>
                <a:gd name="connsiteX13" fmla="*/ 802830 w 1114751"/>
                <a:gd name="connsiteY13" fmla="*/ 1216826 h 1480321"/>
                <a:gd name="connsiteX14" fmla="*/ 896833 w 1114751"/>
                <a:gd name="connsiteY14" fmla="*/ 1014576 h 1480321"/>
                <a:gd name="connsiteX15" fmla="*/ 871196 w 1114751"/>
                <a:gd name="connsiteY15" fmla="*/ 746807 h 1480321"/>
                <a:gd name="connsiteX16" fmla="*/ 748706 w 1114751"/>
                <a:gd name="connsiteY16" fmla="*/ 570194 h 1480321"/>
                <a:gd name="connsiteX17" fmla="*/ 543607 w 1114751"/>
                <a:gd name="connsiteY17" fmla="*/ 410673 h 1480321"/>
                <a:gd name="connsiteX18" fmla="*/ 352751 w 1114751"/>
                <a:gd name="connsiteY18" fmla="*/ 265394 h 1480321"/>
                <a:gd name="connsiteX19" fmla="*/ 287233 w 1114751"/>
                <a:gd name="connsiteY19" fmla="*/ 222665 h 1480321"/>
                <a:gd name="connsiteX20" fmla="*/ 295779 w 1114751"/>
                <a:gd name="connsiteY20" fmla="*/ 65992 h 1480321"/>
                <a:gd name="connsiteX21" fmla="*/ 404026 w 1114751"/>
                <a:gd name="connsiteY21" fmla="*/ 31809 h 1480321"/>
                <a:gd name="connsiteX0" fmla="*/ 408260 w 1118985"/>
                <a:gd name="connsiteY0" fmla="*/ 31809 h 1480321"/>
                <a:gd name="connsiteX1" fmla="*/ 713060 w 1118985"/>
                <a:gd name="connsiteY1" fmla="*/ 256848 h 1480321"/>
                <a:gd name="connsiteX2" fmla="*/ 932402 w 1118985"/>
                <a:gd name="connsiteY2" fmla="*/ 436310 h 1480321"/>
                <a:gd name="connsiteX3" fmla="*/ 1043497 w 1118985"/>
                <a:gd name="connsiteY3" fmla="*/ 598680 h 1480321"/>
                <a:gd name="connsiteX4" fmla="*/ 1114712 w 1118985"/>
                <a:gd name="connsiteY4" fmla="*/ 860751 h 1480321"/>
                <a:gd name="connsiteX5" fmla="*/ 1069135 w 1118985"/>
                <a:gd name="connsiteY5" fmla="*/ 1202583 h 1480321"/>
                <a:gd name="connsiteX6" fmla="*/ 827004 w 1118985"/>
                <a:gd name="connsiteY6" fmla="*/ 1444714 h 1480321"/>
                <a:gd name="connsiteX7" fmla="*/ 325650 w 1118985"/>
                <a:gd name="connsiteY7" fmla="*/ 1416228 h 1480321"/>
                <a:gd name="connsiteX8" fmla="*/ 123400 w 1118985"/>
                <a:gd name="connsiteY8" fmla="*/ 1384893 h 1480321"/>
                <a:gd name="connsiteX9" fmla="*/ 32245 w 1118985"/>
                <a:gd name="connsiteY9" fmla="*/ 1330770 h 1480321"/>
                <a:gd name="connsiteX10" fmla="*/ 46488 w 1118985"/>
                <a:gd name="connsiteY10" fmla="*/ 1199734 h 1480321"/>
                <a:gd name="connsiteX11" fmla="*/ 311170 w 1118985"/>
                <a:gd name="connsiteY11" fmla="*/ 1089746 h 1480321"/>
                <a:gd name="connsiteX12" fmla="*/ 638996 w 1118985"/>
                <a:gd name="connsiteY12" fmla="*/ 1251009 h 1480321"/>
                <a:gd name="connsiteX13" fmla="*/ 807064 w 1118985"/>
                <a:gd name="connsiteY13" fmla="*/ 1216826 h 1480321"/>
                <a:gd name="connsiteX14" fmla="*/ 901067 w 1118985"/>
                <a:gd name="connsiteY14" fmla="*/ 1014576 h 1480321"/>
                <a:gd name="connsiteX15" fmla="*/ 875430 w 1118985"/>
                <a:gd name="connsiteY15" fmla="*/ 746807 h 1480321"/>
                <a:gd name="connsiteX16" fmla="*/ 752940 w 1118985"/>
                <a:gd name="connsiteY16" fmla="*/ 570194 h 1480321"/>
                <a:gd name="connsiteX17" fmla="*/ 547841 w 1118985"/>
                <a:gd name="connsiteY17" fmla="*/ 410673 h 1480321"/>
                <a:gd name="connsiteX18" fmla="*/ 356985 w 1118985"/>
                <a:gd name="connsiteY18" fmla="*/ 265394 h 1480321"/>
                <a:gd name="connsiteX19" fmla="*/ 291467 w 1118985"/>
                <a:gd name="connsiteY19" fmla="*/ 222665 h 1480321"/>
                <a:gd name="connsiteX20" fmla="*/ 300013 w 1118985"/>
                <a:gd name="connsiteY20" fmla="*/ 65992 h 1480321"/>
                <a:gd name="connsiteX21" fmla="*/ 408260 w 1118985"/>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32129 w 1212118"/>
                <a:gd name="connsiteY12" fmla="*/ 1251009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00197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7130 w 1212118"/>
                <a:gd name="connsiteY13" fmla="*/ 1216826 h 1480321"/>
                <a:gd name="connsiteX14" fmla="*/ 994200 w 1212118"/>
                <a:gd name="connsiteY14" fmla="*/ 1014576 h 1480321"/>
                <a:gd name="connsiteX15" fmla="*/ 968563 w 1212118"/>
                <a:gd name="connsiteY15" fmla="*/ 746807 h 1480321"/>
                <a:gd name="connsiteX16" fmla="*/ 846073 w 1212118"/>
                <a:gd name="connsiteY16" fmla="*/ 570194 h 1480321"/>
                <a:gd name="connsiteX17" fmla="*/ 640974 w 1212118"/>
                <a:gd name="connsiteY17" fmla="*/ 410673 h 1480321"/>
                <a:gd name="connsiteX18" fmla="*/ 450118 w 1212118"/>
                <a:gd name="connsiteY18" fmla="*/ 265394 h 1480321"/>
                <a:gd name="connsiteX19" fmla="*/ 384600 w 1212118"/>
                <a:gd name="connsiteY19" fmla="*/ 222665 h 1480321"/>
                <a:gd name="connsiteX20" fmla="*/ 393146 w 1212118"/>
                <a:gd name="connsiteY20" fmla="*/ 65992 h 1480321"/>
                <a:gd name="connsiteX21" fmla="*/ 501393 w 1212118"/>
                <a:gd name="connsiteY21"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968563 w 1212118"/>
                <a:gd name="connsiteY14" fmla="*/ 746807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46073 w 1212118"/>
                <a:gd name="connsiteY15" fmla="*/ 570194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40974 w 1212118"/>
                <a:gd name="connsiteY16" fmla="*/ 410673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94200 w 1212118"/>
                <a:gd name="connsiteY13" fmla="*/ 1014576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812207 w 1212118"/>
                <a:gd name="connsiteY15" fmla="*/ 629460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50118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440143 w 1212118"/>
                <a:gd name="connsiteY17" fmla="*/ 265394 h 1480321"/>
                <a:gd name="connsiteX18" fmla="*/ 384600 w 1212118"/>
                <a:gd name="connsiteY18" fmla="*/ 222665 h 1480321"/>
                <a:gd name="connsiteX19" fmla="*/ 393146 w 1212118"/>
                <a:gd name="connsiteY19" fmla="*/ 65992 h 1480321"/>
                <a:gd name="connsiteX20" fmla="*/ 501393 w 1212118"/>
                <a:gd name="connsiteY20"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37673 w 1212118"/>
                <a:gd name="connsiteY13" fmla="*/ 101125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025535 w 1212118"/>
                <a:gd name="connsiteY2" fmla="*/ 436310 h 1480321"/>
                <a:gd name="connsiteX3" fmla="*/ 1136630 w 1212118"/>
                <a:gd name="connsiteY3" fmla="*/ 598680 h 1480321"/>
                <a:gd name="connsiteX4" fmla="*/ 1207845 w 1212118"/>
                <a:gd name="connsiteY4" fmla="*/ 860751 h 1480321"/>
                <a:gd name="connsiteX5" fmla="*/ 1162268 w 1212118"/>
                <a:gd name="connsiteY5" fmla="*/ 1202583 h 1480321"/>
                <a:gd name="connsiteX6" fmla="*/ 920137 w 1212118"/>
                <a:gd name="connsiteY6" fmla="*/ 1444714 h 1480321"/>
                <a:gd name="connsiteX7" fmla="*/ 418783 w 1212118"/>
                <a:gd name="connsiteY7" fmla="*/ 1416228 h 1480321"/>
                <a:gd name="connsiteX8" fmla="*/ 216533 w 1212118"/>
                <a:gd name="connsiteY8" fmla="*/ 1384893 h 1480321"/>
                <a:gd name="connsiteX9" fmla="*/ 125378 w 1212118"/>
                <a:gd name="connsiteY9" fmla="*/ 1330770 h 1480321"/>
                <a:gd name="connsiteX10" fmla="*/ 46488 w 1212118"/>
                <a:gd name="connsiteY10" fmla="*/ 1089667 h 1480321"/>
                <a:gd name="connsiteX11" fmla="*/ 404303 w 1212118"/>
                <a:gd name="connsiteY11" fmla="*/ 1089746 h 1480321"/>
                <a:gd name="connsiteX12" fmla="*/ 765996 w 1212118"/>
                <a:gd name="connsiteY12" fmla="*/ 1140942 h 1480321"/>
                <a:gd name="connsiteX13" fmla="*/ 911073 w 1212118"/>
                <a:gd name="connsiteY13" fmla="*/ 1031201 h 1480321"/>
                <a:gd name="connsiteX14" fmla="*/ 892363 w 1212118"/>
                <a:gd name="connsiteY14" fmla="*/ 831474 h 1480321"/>
                <a:gd name="connsiteX15" fmla="*/ 785606 w 1212118"/>
                <a:gd name="connsiteY15" fmla="*/ 639436 h 1480321"/>
                <a:gd name="connsiteX16" fmla="*/ 607108 w 1212118"/>
                <a:gd name="connsiteY16" fmla="*/ 444539 h 1480321"/>
                <a:gd name="connsiteX17" fmla="*/ 384600 w 1212118"/>
                <a:gd name="connsiteY17" fmla="*/ 222665 h 1480321"/>
                <a:gd name="connsiteX18" fmla="*/ 393146 w 1212118"/>
                <a:gd name="connsiteY18" fmla="*/ 65992 h 1480321"/>
                <a:gd name="connsiteX19" fmla="*/ 501393 w 1212118"/>
                <a:gd name="connsiteY19" fmla="*/ 31809 h 1480321"/>
                <a:gd name="connsiteX0" fmla="*/ 501393 w 1212118"/>
                <a:gd name="connsiteY0" fmla="*/ 31809 h 1480321"/>
                <a:gd name="connsiteX1" fmla="*/ 806193 w 1212118"/>
                <a:gd name="connsiteY1" fmla="*/ 256848 h 1480321"/>
                <a:gd name="connsiteX2" fmla="*/ 1136630 w 1212118"/>
                <a:gd name="connsiteY2" fmla="*/ 598680 h 1480321"/>
                <a:gd name="connsiteX3" fmla="*/ 1207845 w 1212118"/>
                <a:gd name="connsiteY3" fmla="*/ 860751 h 1480321"/>
                <a:gd name="connsiteX4" fmla="*/ 1162268 w 1212118"/>
                <a:gd name="connsiteY4" fmla="*/ 1202583 h 1480321"/>
                <a:gd name="connsiteX5" fmla="*/ 920137 w 1212118"/>
                <a:gd name="connsiteY5" fmla="*/ 1444714 h 1480321"/>
                <a:gd name="connsiteX6" fmla="*/ 418783 w 1212118"/>
                <a:gd name="connsiteY6" fmla="*/ 1416228 h 1480321"/>
                <a:gd name="connsiteX7" fmla="*/ 216533 w 1212118"/>
                <a:gd name="connsiteY7" fmla="*/ 1384893 h 1480321"/>
                <a:gd name="connsiteX8" fmla="*/ 125378 w 1212118"/>
                <a:gd name="connsiteY8" fmla="*/ 1330770 h 1480321"/>
                <a:gd name="connsiteX9" fmla="*/ 46488 w 1212118"/>
                <a:gd name="connsiteY9" fmla="*/ 1089667 h 1480321"/>
                <a:gd name="connsiteX10" fmla="*/ 404303 w 1212118"/>
                <a:gd name="connsiteY10" fmla="*/ 1089746 h 1480321"/>
                <a:gd name="connsiteX11" fmla="*/ 765996 w 1212118"/>
                <a:gd name="connsiteY11" fmla="*/ 1140942 h 1480321"/>
                <a:gd name="connsiteX12" fmla="*/ 911073 w 1212118"/>
                <a:gd name="connsiteY12" fmla="*/ 1031201 h 1480321"/>
                <a:gd name="connsiteX13" fmla="*/ 892363 w 1212118"/>
                <a:gd name="connsiteY13" fmla="*/ 831474 h 1480321"/>
                <a:gd name="connsiteX14" fmla="*/ 785606 w 1212118"/>
                <a:gd name="connsiteY14" fmla="*/ 639436 h 1480321"/>
                <a:gd name="connsiteX15" fmla="*/ 607108 w 1212118"/>
                <a:gd name="connsiteY15" fmla="*/ 444539 h 1480321"/>
                <a:gd name="connsiteX16" fmla="*/ 384600 w 1212118"/>
                <a:gd name="connsiteY16" fmla="*/ 222665 h 1480321"/>
                <a:gd name="connsiteX17" fmla="*/ 393146 w 1212118"/>
                <a:gd name="connsiteY17" fmla="*/ 65992 h 1480321"/>
                <a:gd name="connsiteX18" fmla="*/ 501393 w 1212118"/>
                <a:gd name="connsiteY18" fmla="*/ 31809 h 1480321"/>
                <a:gd name="connsiteX0" fmla="*/ 501393 w 1228743"/>
                <a:gd name="connsiteY0" fmla="*/ 31809 h 1480321"/>
                <a:gd name="connsiteX1" fmla="*/ 806193 w 1228743"/>
                <a:gd name="connsiteY1" fmla="*/ 256848 h 1480321"/>
                <a:gd name="connsiteX2" fmla="*/ 1136630 w 1228743"/>
                <a:gd name="connsiteY2" fmla="*/ 598680 h 1480321"/>
                <a:gd name="connsiteX3" fmla="*/ 1224470 w 1228743"/>
                <a:gd name="connsiteY3" fmla="*/ 894002 h 1480321"/>
                <a:gd name="connsiteX4" fmla="*/ 1162268 w 1228743"/>
                <a:gd name="connsiteY4" fmla="*/ 1202583 h 1480321"/>
                <a:gd name="connsiteX5" fmla="*/ 920137 w 1228743"/>
                <a:gd name="connsiteY5" fmla="*/ 1444714 h 1480321"/>
                <a:gd name="connsiteX6" fmla="*/ 418783 w 1228743"/>
                <a:gd name="connsiteY6" fmla="*/ 1416228 h 1480321"/>
                <a:gd name="connsiteX7" fmla="*/ 216533 w 1228743"/>
                <a:gd name="connsiteY7" fmla="*/ 1384893 h 1480321"/>
                <a:gd name="connsiteX8" fmla="*/ 125378 w 1228743"/>
                <a:gd name="connsiteY8" fmla="*/ 1330770 h 1480321"/>
                <a:gd name="connsiteX9" fmla="*/ 46488 w 1228743"/>
                <a:gd name="connsiteY9" fmla="*/ 1089667 h 1480321"/>
                <a:gd name="connsiteX10" fmla="*/ 404303 w 1228743"/>
                <a:gd name="connsiteY10" fmla="*/ 1089746 h 1480321"/>
                <a:gd name="connsiteX11" fmla="*/ 765996 w 1228743"/>
                <a:gd name="connsiteY11" fmla="*/ 1140942 h 1480321"/>
                <a:gd name="connsiteX12" fmla="*/ 911073 w 1228743"/>
                <a:gd name="connsiteY12" fmla="*/ 1031201 h 1480321"/>
                <a:gd name="connsiteX13" fmla="*/ 892363 w 1228743"/>
                <a:gd name="connsiteY13" fmla="*/ 831474 h 1480321"/>
                <a:gd name="connsiteX14" fmla="*/ 785606 w 1228743"/>
                <a:gd name="connsiteY14" fmla="*/ 639436 h 1480321"/>
                <a:gd name="connsiteX15" fmla="*/ 607108 w 1228743"/>
                <a:gd name="connsiteY15" fmla="*/ 444539 h 1480321"/>
                <a:gd name="connsiteX16" fmla="*/ 384600 w 1228743"/>
                <a:gd name="connsiteY16" fmla="*/ 222665 h 1480321"/>
                <a:gd name="connsiteX17" fmla="*/ 393146 w 1228743"/>
                <a:gd name="connsiteY17" fmla="*/ 65992 h 1480321"/>
                <a:gd name="connsiteX18" fmla="*/ 501393 w 1228743"/>
                <a:gd name="connsiteY18" fmla="*/ 31809 h 14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8743" h="1480321">
                  <a:moveTo>
                    <a:pt x="501393" y="31809"/>
                  </a:moveTo>
                  <a:cubicBezTo>
                    <a:pt x="570234" y="63618"/>
                    <a:pt x="700320" y="162370"/>
                    <a:pt x="806193" y="256848"/>
                  </a:cubicBezTo>
                  <a:cubicBezTo>
                    <a:pt x="912066" y="351326"/>
                    <a:pt x="1066917" y="492488"/>
                    <a:pt x="1136630" y="598680"/>
                  </a:cubicBezTo>
                  <a:cubicBezTo>
                    <a:pt x="1206343" y="704872"/>
                    <a:pt x="1220197" y="793352"/>
                    <a:pt x="1224470" y="894002"/>
                  </a:cubicBezTo>
                  <a:cubicBezTo>
                    <a:pt x="1228743" y="994652"/>
                    <a:pt x="1212990" y="1110798"/>
                    <a:pt x="1162268" y="1202583"/>
                  </a:cubicBezTo>
                  <a:cubicBezTo>
                    <a:pt x="1111546" y="1294368"/>
                    <a:pt x="1044051" y="1409107"/>
                    <a:pt x="920137" y="1444714"/>
                  </a:cubicBezTo>
                  <a:cubicBezTo>
                    <a:pt x="796223" y="1480321"/>
                    <a:pt x="536050" y="1426198"/>
                    <a:pt x="418783" y="1416228"/>
                  </a:cubicBezTo>
                  <a:cubicBezTo>
                    <a:pt x="301516" y="1406258"/>
                    <a:pt x="265434" y="1399136"/>
                    <a:pt x="216533" y="1384893"/>
                  </a:cubicBezTo>
                  <a:cubicBezTo>
                    <a:pt x="167632" y="1370650"/>
                    <a:pt x="153719" y="1379974"/>
                    <a:pt x="125378" y="1330770"/>
                  </a:cubicBezTo>
                  <a:cubicBezTo>
                    <a:pt x="97037" y="1281566"/>
                    <a:pt x="0" y="1129838"/>
                    <a:pt x="46488" y="1089667"/>
                  </a:cubicBezTo>
                  <a:cubicBezTo>
                    <a:pt x="92976" y="1049496"/>
                    <a:pt x="284385" y="1081200"/>
                    <a:pt x="404303" y="1089746"/>
                  </a:cubicBezTo>
                  <a:cubicBezTo>
                    <a:pt x="524221" y="1098292"/>
                    <a:pt x="681534" y="1150699"/>
                    <a:pt x="765996" y="1140942"/>
                  </a:cubicBezTo>
                  <a:cubicBezTo>
                    <a:pt x="850458" y="1131185"/>
                    <a:pt x="890012" y="1082779"/>
                    <a:pt x="911073" y="1031201"/>
                  </a:cubicBezTo>
                  <a:cubicBezTo>
                    <a:pt x="932134" y="979623"/>
                    <a:pt x="913274" y="896768"/>
                    <a:pt x="892363" y="831474"/>
                  </a:cubicBezTo>
                  <a:cubicBezTo>
                    <a:pt x="871452" y="766180"/>
                    <a:pt x="833149" y="703925"/>
                    <a:pt x="785606" y="639436"/>
                  </a:cubicBezTo>
                  <a:cubicBezTo>
                    <a:pt x="738064" y="574947"/>
                    <a:pt x="607108" y="444539"/>
                    <a:pt x="607108" y="444539"/>
                  </a:cubicBezTo>
                  <a:lnTo>
                    <a:pt x="384600" y="222665"/>
                  </a:lnTo>
                  <a:cubicBezTo>
                    <a:pt x="376767" y="189431"/>
                    <a:pt x="372731" y="96852"/>
                    <a:pt x="393146" y="65992"/>
                  </a:cubicBezTo>
                  <a:cubicBezTo>
                    <a:pt x="413561" y="35132"/>
                    <a:pt x="432552" y="0"/>
                    <a:pt x="501393" y="31809"/>
                  </a:cubicBezTo>
                  <a:close/>
                </a:path>
              </a:pathLst>
            </a:custGeom>
            <a:solidFill>
              <a:srgbClr val="644E5B"/>
            </a:solidFill>
            <a:ln w="31750" cap="flat" cmpd="sng" algn="ctr">
              <a:solidFill>
                <a:schemeClr val="tx1">
                  <a:alpha val="48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4" name="フリーフォーム 70">
              <a:extLst>
                <a:ext uri="{FF2B5EF4-FFF2-40B4-BE49-F238E27FC236}">
                  <a16:creationId xmlns:a16="http://schemas.microsoft.com/office/drawing/2014/main" id="{BD2EDE53-51F0-4AC3-BECC-F6EAD5CDC107}"/>
                </a:ext>
              </a:extLst>
            </p:cNvPr>
            <p:cNvSpPr/>
            <p:nvPr/>
          </p:nvSpPr>
          <p:spPr bwMode="auto">
            <a:xfrm>
              <a:off x="2627832" y="2737502"/>
              <a:ext cx="654702" cy="565922"/>
            </a:xfrm>
            <a:custGeom>
              <a:avLst/>
              <a:gdLst>
                <a:gd name="connsiteX0" fmla="*/ 47002 w 654702"/>
                <a:gd name="connsiteY0" fmla="*/ 122491 h 565922"/>
                <a:gd name="connsiteX1" fmla="*/ 115368 w 654702"/>
                <a:gd name="connsiteY1" fmla="*/ 45578 h 565922"/>
                <a:gd name="connsiteX2" fmla="*/ 240706 w 654702"/>
                <a:gd name="connsiteY2" fmla="*/ 2849 h 565922"/>
                <a:gd name="connsiteX3" fmla="*/ 454351 w 654702"/>
                <a:gd name="connsiteY3" fmla="*/ 62670 h 565922"/>
                <a:gd name="connsiteX4" fmla="*/ 602478 w 654702"/>
                <a:gd name="connsiteY4" fmla="*/ 287709 h 565922"/>
                <a:gd name="connsiteX5" fmla="*/ 653753 w 654702"/>
                <a:gd name="connsiteY5" fmla="*/ 361773 h 565922"/>
                <a:gd name="connsiteX6" fmla="*/ 596781 w 654702"/>
                <a:gd name="connsiteY6" fmla="*/ 492808 h 565922"/>
                <a:gd name="connsiteX7" fmla="*/ 559749 w 654702"/>
                <a:gd name="connsiteY7" fmla="*/ 558326 h 565922"/>
                <a:gd name="connsiteX8" fmla="*/ 494232 w 654702"/>
                <a:gd name="connsiteY8" fmla="*/ 538386 h 565922"/>
                <a:gd name="connsiteX9" fmla="*/ 380288 w 654702"/>
                <a:gd name="connsiteY9" fmla="*/ 427291 h 565922"/>
                <a:gd name="connsiteX10" fmla="*/ 291981 w 654702"/>
                <a:gd name="connsiteY10" fmla="*/ 390259 h 565922"/>
                <a:gd name="connsiteX11" fmla="*/ 160946 w 654702"/>
                <a:gd name="connsiteY11" fmla="*/ 401653 h 565922"/>
                <a:gd name="connsiteX12" fmla="*/ 24213 w 654702"/>
                <a:gd name="connsiteY12" fmla="*/ 307649 h 565922"/>
                <a:gd name="connsiteX13" fmla="*/ 15667 w 654702"/>
                <a:gd name="connsiteY13" fmla="*/ 173765 h 565922"/>
                <a:gd name="connsiteX14" fmla="*/ 47002 w 654702"/>
                <a:gd name="connsiteY14" fmla="*/ 122491 h 56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4702" h="565922">
                  <a:moveTo>
                    <a:pt x="47002" y="122491"/>
                  </a:moveTo>
                  <a:cubicBezTo>
                    <a:pt x="63619" y="101127"/>
                    <a:pt x="83084" y="65518"/>
                    <a:pt x="115368" y="45578"/>
                  </a:cubicBezTo>
                  <a:cubicBezTo>
                    <a:pt x="147652" y="25638"/>
                    <a:pt x="184209" y="0"/>
                    <a:pt x="240706" y="2849"/>
                  </a:cubicBezTo>
                  <a:cubicBezTo>
                    <a:pt x="297203" y="5698"/>
                    <a:pt x="394056" y="15193"/>
                    <a:pt x="454351" y="62670"/>
                  </a:cubicBezTo>
                  <a:cubicBezTo>
                    <a:pt x="514646" y="110147"/>
                    <a:pt x="569244" y="237859"/>
                    <a:pt x="602478" y="287709"/>
                  </a:cubicBezTo>
                  <a:cubicBezTo>
                    <a:pt x="635712" y="337559"/>
                    <a:pt x="654702" y="327590"/>
                    <a:pt x="653753" y="361773"/>
                  </a:cubicBezTo>
                  <a:cubicBezTo>
                    <a:pt x="652804" y="395956"/>
                    <a:pt x="612448" y="460049"/>
                    <a:pt x="596781" y="492808"/>
                  </a:cubicBezTo>
                  <a:cubicBezTo>
                    <a:pt x="581114" y="525567"/>
                    <a:pt x="576841" y="550730"/>
                    <a:pt x="559749" y="558326"/>
                  </a:cubicBezTo>
                  <a:cubicBezTo>
                    <a:pt x="542658" y="565922"/>
                    <a:pt x="524142" y="560225"/>
                    <a:pt x="494232" y="538386"/>
                  </a:cubicBezTo>
                  <a:cubicBezTo>
                    <a:pt x="464322" y="516547"/>
                    <a:pt x="413996" y="451979"/>
                    <a:pt x="380288" y="427291"/>
                  </a:cubicBezTo>
                  <a:cubicBezTo>
                    <a:pt x="346580" y="402603"/>
                    <a:pt x="328538" y="394532"/>
                    <a:pt x="291981" y="390259"/>
                  </a:cubicBezTo>
                  <a:cubicBezTo>
                    <a:pt x="255424" y="385986"/>
                    <a:pt x="205574" y="415421"/>
                    <a:pt x="160946" y="401653"/>
                  </a:cubicBezTo>
                  <a:cubicBezTo>
                    <a:pt x="116318" y="387885"/>
                    <a:pt x="48426" y="345630"/>
                    <a:pt x="24213" y="307649"/>
                  </a:cubicBezTo>
                  <a:cubicBezTo>
                    <a:pt x="0" y="269668"/>
                    <a:pt x="12818" y="203675"/>
                    <a:pt x="15667" y="173765"/>
                  </a:cubicBezTo>
                  <a:cubicBezTo>
                    <a:pt x="18516" y="143855"/>
                    <a:pt x="30385" y="143856"/>
                    <a:pt x="47002" y="122491"/>
                  </a:cubicBezTo>
                  <a:close/>
                </a:path>
              </a:pathLst>
            </a:custGeom>
            <a:solidFill>
              <a:srgbClr val="ECB890"/>
            </a:solidFill>
            <a:ln w="31750" cap="flat" cmpd="sng" algn="ctr">
              <a:solidFill>
                <a:schemeClr val="tx1">
                  <a:alpha val="55000"/>
                </a:schemeClr>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Tree>
    <p:extLst>
      <p:ext uri="{BB962C8B-B14F-4D97-AF65-F5344CB8AC3E}">
        <p14:creationId xmlns:p14="http://schemas.microsoft.com/office/powerpoint/2010/main" val="9964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35" presetClass="path" presetSubtype="0" accel="50000" decel="50000" fill="hold" nodeType="withEffect">
                                  <p:stCondLst>
                                    <p:cond delay="0"/>
                                  </p:stCondLst>
                                  <p:childTnLst>
                                    <p:animMotion origin="layout" path="M 0.0159 0.05972 L -0.11327 -0.04097 " pathEditMode="relative" rAng="0" ptsTypes="AA">
                                      <p:cBhvr>
                                        <p:cTn id="9" dur="2000" fill="hold"/>
                                        <p:tgtEl>
                                          <p:spTgt spid="15"/>
                                        </p:tgtEl>
                                        <p:attrNameLst>
                                          <p:attrName>ppt_x</p:attrName>
                                          <p:attrName>ppt_y</p:attrName>
                                        </p:attrNameLst>
                                      </p:cBhvr>
                                      <p:rCtr x="-6466" y="-5046"/>
                                    </p:animMotion>
                                  </p:childTnLst>
                                </p:cTn>
                              </p:par>
                              <p:par>
                                <p:cTn id="10" presetID="8" presetClass="emph" presetSubtype="0" fill="hold" nodeType="withEffect">
                                  <p:stCondLst>
                                    <p:cond delay="0"/>
                                  </p:stCondLst>
                                  <p:childTnLst>
                                    <p:animRot by="-5400000">
                                      <p:cBhvr>
                                        <p:cTn id="11" dur="2000" fill="hold"/>
                                        <p:tgtEl>
                                          <p:spTgt spid="15"/>
                                        </p:tgtEl>
                                        <p:attrNameLst>
                                          <p:attrName>r</p:attrName>
                                        </p:attrNameLst>
                                      </p:cBhvr>
                                    </p:animRot>
                                  </p:childTnLst>
                                </p:cTn>
                              </p:par>
                              <p:par>
                                <p:cTn id="12" presetID="10" presetClass="entr" presetSubtype="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childTnLst>
                                </p:cTn>
                              </p:par>
                              <p:par>
                                <p:cTn id="15" presetID="35" presetClass="path" presetSubtype="0" accel="50000" decel="50000" fill="hold" nodeType="withEffect">
                                  <p:stCondLst>
                                    <p:cond delay="0"/>
                                  </p:stCondLst>
                                  <p:childTnLst>
                                    <p:animMotion origin="layout" path="M 0.0159 0.05972 L -0.11327 -0.04097 " pathEditMode="relative" rAng="0" ptsTypes="AA">
                                      <p:cBhvr>
                                        <p:cTn id="16" dur="2000" fill="hold"/>
                                        <p:tgtEl>
                                          <p:spTgt spid="21"/>
                                        </p:tgtEl>
                                        <p:attrNameLst>
                                          <p:attrName>ppt_x</p:attrName>
                                          <p:attrName>ppt_y</p:attrName>
                                        </p:attrNameLst>
                                      </p:cBhvr>
                                      <p:rCtr x="-6466" y="-5046"/>
                                    </p:animMotion>
                                  </p:childTnLst>
                                </p:cTn>
                              </p:par>
                              <p:par>
                                <p:cTn id="17" presetID="8" presetClass="emph" presetSubtype="0" fill="hold" nodeType="withEffect">
                                  <p:stCondLst>
                                    <p:cond delay="0"/>
                                  </p:stCondLst>
                                  <p:childTnLst>
                                    <p:animRot by="-5400000">
                                      <p:cBhvr>
                                        <p:cTn id="18" dur="2000" fill="hold"/>
                                        <p:tgtEl>
                                          <p:spTgt spid="21"/>
                                        </p:tgtEl>
                                        <p:attrNameLst>
                                          <p:attrName>r</p:attrName>
                                        </p:attrNameLst>
                                      </p:cBhvr>
                                    </p:animRo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childTnLst>
                                </p:cTn>
                              </p:par>
                              <p:par>
                                <p:cTn id="22" presetID="35" presetClass="path" presetSubtype="0" accel="50000" decel="50000" fill="hold" nodeType="withEffect">
                                  <p:stCondLst>
                                    <p:cond delay="0"/>
                                  </p:stCondLst>
                                  <p:childTnLst>
                                    <p:animMotion origin="layout" path="M 0.0159 0.05973 L -0.11327 -0.04097 " pathEditMode="relative" rAng="0" ptsTypes="AA">
                                      <p:cBhvr>
                                        <p:cTn id="23" dur="2000" fill="hold"/>
                                        <p:tgtEl>
                                          <p:spTgt spid="28"/>
                                        </p:tgtEl>
                                        <p:attrNameLst>
                                          <p:attrName>ppt_x</p:attrName>
                                          <p:attrName>ppt_y</p:attrName>
                                        </p:attrNameLst>
                                      </p:cBhvr>
                                      <p:rCtr x="-6466" y="-5046"/>
                                    </p:animMotion>
                                  </p:childTnLst>
                                </p:cTn>
                              </p:par>
                              <p:par>
                                <p:cTn id="24" presetID="8" presetClass="emph" presetSubtype="0" fill="hold" nodeType="withEffect">
                                  <p:stCondLst>
                                    <p:cond delay="0"/>
                                  </p:stCondLst>
                                  <p:childTnLst>
                                    <p:animRot by="-5400000">
                                      <p:cBhvr>
                                        <p:cTn id="25" dur="2000" fill="hold"/>
                                        <p:tgtEl>
                                          <p:spTgt spid="28"/>
                                        </p:tgtEl>
                                        <p:attrNameLst>
                                          <p:attrName>r</p:attrName>
                                        </p:attrNameLst>
                                      </p:cBhvr>
                                    </p:animRot>
                                  </p:childTnLst>
                                </p:cTn>
                              </p:par>
                              <p:par>
                                <p:cTn id="26" presetID="10"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childTnLst>
                                </p:cTn>
                              </p:par>
                              <p:par>
                                <p:cTn id="29" presetID="35" presetClass="path" presetSubtype="0" accel="50000" decel="50000" fill="hold" nodeType="withEffect">
                                  <p:stCondLst>
                                    <p:cond delay="0"/>
                                  </p:stCondLst>
                                  <p:childTnLst>
                                    <p:animMotion origin="layout" path="M 0.0159 0.05973 L -0.11327 -0.04097 " pathEditMode="relative" rAng="0" ptsTypes="AA">
                                      <p:cBhvr>
                                        <p:cTn id="30" dur="2000" fill="hold"/>
                                        <p:tgtEl>
                                          <p:spTgt spid="33"/>
                                        </p:tgtEl>
                                        <p:attrNameLst>
                                          <p:attrName>ppt_x</p:attrName>
                                          <p:attrName>ppt_y</p:attrName>
                                        </p:attrNameLst>
                                      </p:cBhvr>
                                      <p:rCtr x="-6466" y="-5046"/>
                                    </p:animMotion>
                                  </p:childTnLst>
                                </p:cTn>
                              </p:par>
                              <p:par>
                                <p:cTn id="31" presetID="8" presetClass="emph" presetSubtype="0" fill="hold" nodeType="withEffect">
                                  <p:stCondLst>
                                    <p:cond delay="0"/>
                                  </p:stCondLst>
                                  <p:childTnLst>
                                    <p:animRot by="-5400000">
                                      <p:cBhvr>
                                        <p:cTn id="32" dur="2000" fill="hold"/>
                                        <p:tgtEl>
                                          <p:spTgt spid="33"/>
                                        </p:tgtEl>
                                        <p:attrNameLst>
                                          <p:attrName>r</p:attrName>
                                        </p:attrNameLst>
                                      </p:cBhvr>
                                    </p:animRot>
                                  </p:childTnLst>
                                </p:cTn>
                              </p:par>
                              <p:par>
                                <p:cTn id="33" presetID="10"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childTnLst>
                                </p:cTn>
                              </p:par>
                              <p:par>
                                <p:cTn id="36" presetID="35" presetClass="path" presetSubtype="0" accel="50000" decel="50000" fill="hold" nodeType="withEffect">
                                  <p:stCondLst>
                                    <p:cond delay="0"/>
                                  </p:stCondLst>
                                  <p:childTnLst>
                                    <p:animMotion origin="layout" path="M 0.0159 0.05973 L -0.11327 -0.04097 " pathEditMode="relative" rAng="0" ptsTypes="AA">
                                      <p:cBhvr>
                                        <p:cTn id="37" dur="2000" fill="hold"/>
                                        <p:tgtEl>
                                          <p:spTgt spid="39"/>
                                        </p:tgtEl>
                                        <p:attrNameLst>
                                          <p:attrName>ppt_x</p:attrName>
                                          <p:attrName>ppt_y</p:attrName>
                                        </p:attrNameLst>
                                      </p:cBhvr>
                                      <p:rCtr x="-6466" y="-5046"/>
                                    </p:animMotion>
                                  </p:childTnLst>
                                </p:cTn>
                              </p:par>
                              <p:par>
                                <p:cTn id="38" presetID="8" presetClass="emph" presetSubtype="0" fill="hold" nodeType="withEffect">
                                  <p:stCondLst>
                                    <p:cond delay="0"/>
                                  </p:stCondLst>
                                  <p:childTnLst>
                                    <p:animRot by="-5400000">
                                      <p:cBhvr>
                                        <p:cTn id="39" dur="2000" fill="hold"/>
                                        <p:tgtEl>
                                          <p:spTgt spid="39"/>
                                        </p:tgtEl>
                                        <p:attrNameLst>
                                          <p:attrName>r</p:attrName>
                                        </p:attrNameLst>
                                      </p:cBhvr>
                                    </p:animRot>
                                  </p:childTnLst>
                                </p:cTn>
                              </p:par>
                              <p:par>
                                <p:cTn id="40" presetID="10"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childTnLst>
                                </p:cTn>
                              </p:par>
                              <p:par>
                                <p:cTn id="43" presetID="35" presetClass="path" presetSubtype="0" accel="50000" decel="50000" fill="hold" nodeType="withEffect">
                                  <p:stCondLst>
                                    <p:cond delay="0"/>
                                  </p:stCondLst>
                                  <p:childTnLst>
                                    <p:animMotion origin="layout" path="M 0.0159 0.05973 L -0.11327 -0.04097 " pathEditMode="relative" rAng="0" ptsTypes="AA">
                                      <p:cBhvr>
                                        <p:cTn id="44" dur="2000" fill="hold"/>
                                        <p:tgtEl>
                                          <p:spTgt spid="42"/>
                                        </p:tgtEl>
                                        <p:attrNameLst>
                                          <p:attrName>ppt_x</p:attrName>
                                          <p:attrName>ppt_y</p:attrName>
                                        </p:attrNameLst>
                                      </p:cBhvr>
                                      <p:rCtr x="-6466" y="-5046"/>
                                    </p:animMotion>
                                  </p:childTnLst>
                                </p:cTn>
                              </p:par>
                              <p:par>
                                <p:cTn id="45" presetID="8" presetClass="emph" presetSubtype="0" fill="hold" nodeType="withEffect">
                                  <p:stCondLst>
                                    <p:cond delay="0"/>
                                  </p:stCondLst>
                                  <p:childTnLst>
                                    <p:animRot by="-5400000">
                                      <p:cBhvr>
                                        <p:cTn id="46" dur="2000" fill="hold"/>
                                        <p:tgtEl>
                                          <p:spTgt spid="42"/>
                                        </p:tgtEl>
                                        <p:attrNameLst>
                                          <p:attrName>r</p:attrName>
                                        </p:attrNameLst>
                                      </p:cBhvr>
                                    </p:animRot>
                                  </p:childTnLst>
                                </p:cTn>
                              </p:par>
                            </p:childTnLst>
                          </p:cTn>
                        </p:par>
                        <p:par>
                          <p:cTn id="47" fill="hold">
                            <p:stCondLst>
                              <p:cond delay="2000"/>
                            </p:stCondLst>
                            <p:childTnLst>
                              <p:par>
                                <p:cTn id="48" presetID="8" presetClass="emph" presetSubtype="0" fill="hold" nodeType="afterEffect">
                                  <p:stCondLst>
                                    <p:cond delay="0"/>
                                  </p:stCondLst>
                                  <p:childTnLst>
                                    <p:animRot by="5400000">
                                      <p:cBhvr>
                                        <p:cTn id="49" dur="2000" fill="hold"/>
                                        <p:tgtEl>
                                          <p:spTgt spid="15"/>
                                        </p:tgtEl>
                                        <p:attrNameLst>
                                          <p:attrName>r</p:attrName>
                                        </p:attrNameLst>
                                      </p:cBhvr>
                                    </p:animRot>
                                  </p:childTnLst>
                                </p:cTn>
                              </p:par>
                              <p:par>
                                <p:cTn id="50" presetID="8" presetClass="emph" presetSubtype="0" fill="hold" nodeType="withEffect">
                                  <p:stCondLst>
                                    <p:cond delay="0"/>
                                  </p:stCondLst>
                                  <p:childTnLst>
                                    <p:animRot by="5400000">
                                      <p:cBhvr>
                                        <p:cTn id="51" dur="2000" fill="hold"/>
                                        <p:tgtEl>
                                          <p:spTgt spid="21"/>
                                        </p:tgtEl>
                                        <p:attrNameLst>
                                          <p:attrName>r</p:attrName>
                                        </p:attrNameLst>
                                      </p:cBhvr>
                                    </p:animRot>
                                  </p:childTnLst>
                                </p:cTn>
                              </p:par>
                              <p:par>
                                <p:cTn id="52" presetID="8" presetClass="emph" presetSubtype="0" fill="hold" nodeType="withEffect">
                                  <p:stCondLst>
                                    <p:cond delay="0"/>
                                  </p:stCondLst>
                                  <p:childTnLst>
                                    <p:animRot by="5400000">
                                      <p:cBhvr>
                                        <p:cTn id="53" dur="2000" fill="hold"/>
                                        <p:tgtEl>
                                          <p:spTgt spid="28"/>
                                        </p:tgtEl>
                                        <p:attrNameLst>
                                          <p:attrName>r</p:attrName>
                                        </p:attrNameLst>
                                      </p:cBhvr>
                                    </p:animRot>
                                  </p:childTnLst>
                                </p:cTn>
                              </p:par>
                              <p:par>
                                <p:cTn id="54" presetID="8" presetClass="emph" presetSubtype="0" fill="hold" nodeType="withEffect">
                                  <p:stCondLst>
                                    <p:cond delay="0"/>
                                  </p:stCondLst>
                                  <p:childTnLst>
                                    <p:animRot by="5400000">
                                      <p:cBhvr>
                                        <p:cTn id="55" dur="2000" fill="hold"/>
                                        <p:tgtEl>
                                          <p:spTgt spid="33"/>
                                        </p:tgtEl>
                                        <p:attrNameLst>
                                          <p:attrName>r</p:attrName>
                                        </p:attrNameLst>
                                      </p:cBhvr>
                                    </p:animRot>
                                  </p:childTnLst>
                                </p:cTn>
                              </p:par>
                              <p:par>
                                <p:cTn id="56" presetID="8" presetClass="emph" presetSubtype="0" fill="hold" nodeType="withEffect">
                                  <p:stCondLst>
                                    <p:cond delay="0"/>
                                  </p:stCondLst>
                                  <p:childTnLst>
                                    <p:animRot by="5400000">
                                      <p:cBhvr>
                                        <p:cTn id="57" dur="2000" fill="hold"/>
                                        <p:tgtEl>
                                          <p:spTgt spid="39"/>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42"/>
                                        </p:tgtEl>
                                        <p:attrNameLst>
                                          <p:attrName>r</p:attrName>
                                        </p:attrNameLst>
                                      </p:cBhvr>
                                    </p:animRot>
                                  </p:childTnLst>
                                </p:cTn>
                              </p:par>
                              <p:par>
                                <p:cTn id="60" presetID="42" presetClass="path" presetSubtype="0" accel="50000" decel="50000" fill="hold" nodeType="withEffect">
                                  <p:stCondLst>
                                    <p:cond delay="0"/>
                                  </p:stCondLst>
                                  <p:childTnLst>
                                    <p:animMotion origin="layout" path="M -0.11327 -0.04097 L 0.0159 0.05972 " pathEditMode="relative" rAng="0" ptsTypes="AA">
                                      <p:cBhvr>
                                        <p:cTn id="61" dur="2000" fill="hold"/>
                                        <p:tgtEl>
                                          <p:spTgt spid="15"/>
                                        </p:tgtEl>
                                        <p:attrNameLst>
                                          <p:attrName>ppt_x</p:attrName>
                                          <p:attrName>ppt_y</p:attrName>
                                        </p:attrNameLst>
                                      </p:cBhvr>
                                      <p:rCtr x="6559" y="4861"/>
                                    </p:animMotion>
                                  </p:childTnLst>
                                </p:cTn>
                              </p:par>
                              <p:par>
                                <p:cTn id="62" presetID="42" presetClass="path" presetSubtype="0" accel="50000" decel="50000" fill="hold" nodeType="withEffect">
                                  <p:stCondLst>
                                    <p:cond delay="0"/>
                                  </p:stCondLst>
                                  <p:childTnLst>
                                    <p:animMotion origin="layout" path="M -0.11327 -0.04097 L 0.01589 0.05972 " pathEditMode="relative" rAng="0" ptsTypes="AA">
                                      <p:cBhvr>
                                        <p:cTn id="63" dur="2000" fill="hold"/>
                                        <p:tgtEl>
                                          <p:spTgt spid="21"/>
                                        </p:tgtEl>
                                        <p:attrNameLst>
                                          <p:attrName>ppt_x</p:attrName>
                                          <p:attrName>ppt_y</p:attrName>
                                        </p:attrNameLst>
                                      </p:cBhvr>
                                      <p:rCtr x="6373" y="5347"/>
                                    </p:animMotion>
                                  </p:childTnLst>
                                </p:cTn>
                              </p:par>
                              <p:par>
                                <p:cTn id="64" presetID="42" presetClass="path" presetSubtype="0" accel="50000" decel="50000" fill="hold" nodeType="withEffect">
                                  <p:stCondLst>
                                    <p:cond delay="0"/>
                                  </p:stCondLst>
                                  <p:childTnLst>
                                    <p:animMotion origin="layout" path="M -0.11327 -0.04097 L 0.0159 0.05972 " pathEditMode="relative" rAng="0" ptsTypes="AA">
                                      <p:cBhvr>
                                        <p:cTn id="65" dur="2000" fill="hold"/>
                                        <p:tgtEl>
                                          <p:spTgt spid="28"/>
                                        </p:tgtEl>
                                        <p:attrNameLst>
                                          <p:attrName>ppt_x</p:attrName>
                                          <p:attrName>ppt_y</p:attrName>
                                        </p:attrNameLst>
                                      </p:cBhvr>
                                      <p:rCtr x="6466" y="4769"/>
                                    </p:animMotion>
                                  </p:childTnLst>
                                </p:cTn>
                              </p:par>
                              <p:par>
                                <p:cTn id="66" presetID="42" presetClass="path" presetSubtype="0" accel="50000" decel="50000" fill="hold" nodeType="withEffect">
                                  <p:stCondLst>
                                    <p:cond delay="0"/>
                                  </p:stCondLst>
                                  <p:childTnLst>
                                    <p:animMotion origin="layout" path="M -0.11327 -0.04097 L 0.0159 0.05973 " pathEditMode="relative" rAng="0" ptsTypes="AA">
                                      <p:cBhvr>
                                        <p:cTn id="67" dur="2000" fill="hold"/>
                                        <p:tgtEl>
                                          <p:spTgt spid="33"/>
                                        </p:tgtEl>
                                        <p:attrNameLst>
                                          <p:attrName>ppt_x</p:attrName>
                                          <p:attrName>ppt_y</p:attrName>
                                        </p:attrNameLst>
                                      </p:cBhvr>
                                      <p:rCtr x="6188" y="4954"/>
                                    </p:animMotion>
                                  </p:childTnLst>
                                </p:cTn>
                              </p:par>
                              <p:par>
                                <p:cTn id="68" presetID="42" presetClass="path" presetSubtype="0" accel="50000" decel="50000" fill="hold" nodeType="withEffect">
                                  <p:stCondLst>
                                    <p:cond delay="0"/>
                                  </p:stCondLst>
                                  <p:childTnLst>
                                    <p:animMotion origin="layout" path="M -0.11327 -0.04097 L 0.01589 0.05972 " pathEditMode="relative" rAng="0" ptsTypes="AA">
                                      <p:cBhvr>
                                        <p:cTn id="69" dur="2000" fill="hold"/>
                                        <p:tgtEl>
                                          <p:spTgt spid="39"/>
                                        </p:tgtEl>
                                        <p:attrNameLst>
                                          <p:attrName>ppt_x</p:attrName>
                                          <p:attrName>ppt_y</p:attrName>
                                        </p:attrNameLst>
                                      </p:cBhvr>
                                      <p:rCtr x="6435" y="5116"/>
                                    </p:animMotion>
                                  </p:childTnLst>
                                </p:cTn>
                              </p:par>
                              <p:par>
                                <p:cTn id="70" presetID="42" presetClass="path" presetSubtype="0" accel="50000" decel="50000" fill="hold" nodeType="withEffect">
                                  <p:stCondLst>
                                    <p:cond delay="0"/>
                                  </p:stCondLst>
                                  <p:childTnLst>
                                    <p:animMotion origin="layout" path="M -0.11327 -0.04097 L 0.0159 0.05972 " pathEditMode="relative" rAng="0" ptsTypes="AA">
                                      <p:cBhvr>
                                        <p:cTn id="71" dur="2000" fill="hold"/>
                                        <p:tgtEl>
                                          <p:spTgt spid="42"/>
                                        </p:tgtEl>
                                        <p:attrNameLst>
                                          <p:attrName>ppt_x</p:attrName>
                                          <p:attrName>ppt_y</p:attrName>
                                        </p:attrNameLst>
                                      </p:cBhvr>
                                      <p:rCtr x="6590" y="4884"/>
                                    </p:animMotion>
                                  </p:childTnLst>
                                </p:cTn>
                              </p:par>
                            </p:childTnLst>
                          </p:cTn>
                        </p:par>
                        <p:par>
                          <p:cTn id="72" fill="hold">
                            <p:stCondLst>
                              <p:cond delay="4000"/>
                            </p:stCondLst>
                            <p:childTnLst>
                              <p:par>
                                <p:cTn id="73" presetID="10" presetClass="exit" presetSubtype="0" fill="hold" nodeType="afterEffect">
                                  <p:stCondLst>
                                    <p:cond delay="0"/>
                                  </p:stCondLst>
                                  <p:childTnLst>
                                    <p:animEffect transition="out" filter="fade">
                                      <p:cBhvr>
                                        <p:cTn id="74" dur="1000"/>
                                        <p:tgtEl>
                                          <p:spTgt spid="15"/>
                                        </p:tgtEl>
                                      </p:cBhvr>
                                    </p:animEffect>
                                    <p:set>
                                      <p:cBhvr>
                                        <p:cTn id="75" dur="1" fill="hold">
                                          <p:stCondLst>
                                            <p:cond delay="999"/>
                                          </p:stCondLst>
                                        </p:cTn>
                                        <p:tgtEl>
                                          <p:spTgt spid="15"/>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1"/>
                                        </p:tgtEl>
                                      </p:cBhvr>
                                    </p:animEffect>
                                    <p:set>
                                      <p:cBhvr>
                                        <p:cTn id="78" dur="1" fill="hold">
                                          <p:stCondLst>
                                            <p:cond delay="499"/>
                                          </p:stCondLst>
                                        </p:cTn>
                                        <p:tgtEl>
                                          <p:spTgt spid="21"/>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8"/>
                                        </p:tgtEl>
                                      </p:cBhvr>
                                    </p:animEffect>
                                    <p:set>
                                      <p:cBhvr>
                                        <p:cTn id="81" dur="1" fill="hold">
                                          <p:stCondLst>
                                            <p:cond delay="499"/>
                                          </p:stCondLst>
                                        </p:cTn>
                                        <p:tgtEl>
                                          <p:spTgt spid="28"/>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39"/>
                                        </p:tgtEl>
                                      </p:cBhvr>
                                    </p:animEffect>
                                    <p:set>
                                      <p:cBhvr>
                                        <p:cTn id="87" dur="1" fill="hold">
                                          <p:stCondLst>
                                            <p:cond delay="499"/>
                                          </p:stCondLst>
                                        </p:cTn>
                                        <p:tgtEl>
                                          <p:spTgt spid="39"/>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42"/>
                                        </p:tgtEl>
                                      </p:cBhvr>
                                    </p:animEffect>
                                    <p:set>
                                      <p:cBhvr>
                                        <p:cTn id="90"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76D042-8DF7-4516-8203-E8C5867A49A8}"/>
              </a:ext>
            </a:extLst>
          </p:cNvPr>
          <p:cNvSpPr>
            <a:spLocks noGrp="1"/>
          </p:cNvSpPr>
          <p:nvPr>
            <p:ph type="title"/>
          </p:nvPr>
        </p:nvSpPr>
        <p:spPr>
          <a:xfrm>
            <a:off x="214312" y="22192"/>
            <a:ext cx="10464551" cy="675986"/>
          </a:xfrm>
        </p:spPr>
        <p:txBody>
          <a:bodyPr/>
          <a:lstStyle/>
          <a:p>
            <a:r>
              <a:rPr lang="ja-JP" altLang="en-US" dirty="0"/>
              <a:t>ひきこもりと「対話」</a:t>
            </a:r>
            <a:endParaRPr kumimoji="1" lang="ja-JP" altLang="en-US" dirty="0"/>
          </a:p>
        </p:txBody>
      </p:sp>
      <p:sp>
        <p:nvSpPr>
          <p:cNvPr id="3" name="コンテンツ プレースホルダー 2">
            <a:extLst>
              <a:ext uri="{FF2B5EF4-FFF2-40B4-BE49-F238E27FC236}">
                <a16:creationId xmlns:a16="http://schemas.microsoft.com/office/drawing/2014/main" id="{3C5C8816-39C8-4B15-B4CC-C9E440768EF4}"/>
              </a:ext>
            </a:extLst>
          </p:cNvPr>
          <p:cNvSpPr>
            <a:spLocks noGrp="1"/>
          </p:cNvSpPr>
          <p:nvPr>
            <p:ph idx="1"/>
          </p:nvPr>
        </p:nvSpPr>
        <p:spPr>
          <a:xfrm>
            <a:off x="560406" y="698178"/>
            <a:ext cx="9726594" cy="5691477"/>
          </a:xfrm>
        </p:spPr>
        <p:txBody>
          <a:bodyPr/>
          <a:lstStyle/>
          <a:p>
            <a:r>
              <a:rPr kumimoji="1" lang="ja-JP" altLang="en-US" sz="2400" dirty="0"/>
              <a:t>●対話（</a:t>
            </a:r>
            <a:r>
              <a:rPr lang="en-US" altLang="ja-JP" sz="2400" dirty="0">
                <a:solidFill>
                  <a:srgbClr val="FFCCFF"/>
                </a:solidFill>
              </a:rPr>
              <a:t>dialogue</a:t>
            </a:r>
            <a:r>
              <a:rPr lang="ja-JP" altLang="en-US" sz="2400" dirty="0"/>
              <a:t>）</a:t>
            </a:r>
            <a:r>
              <a:rPr kumimoji="1" lang="ja-JP" altLang="en-US" sz="2400" dirty="0"/>
              <a:t>とは、面と向かって、声を出して、言葉を交わすこと。</a:t>
            </a:r>
            <a:endParaRPr kumimoji="1" lang="en-US" altLang="ja-JP" sz="2400" dirty="0"/>
          </a:p>
          <a:p>
            <a:endParaRPr lang="en-US" altLang="ja-JP" sz="1200" dirty="0"/>
          </a:p>
          <a:p>
            <a:r>
              <a:rPr kumimoji="1" lang="ja-JP" altLang="en-US" sz="2400" dirty="0"/>
              <a:t>●思春期問題の多くは「対話」の不足や欠如からこじれていく。</a:t>
            </a:r>
            <a:endParaRPr kumimoji="1" lang="en-US" altLang="ja-JP" sz="2400" dirty="0"/>
          </a:p>
          <a:p>
            <a:endParaRPr lang="en-US" altLang="ja-JP" sz="1200" dirty="0"/>
          </a:p>
          <a:p>
            <a:r>
              <a:rPr kumimoji="1" lang="ja-JP" altLang="en-US" sz="2400" dirty="0"/>
              <a:t>●議論、説得、正論、叱咤激励は「対話」ではなく「独り言」である。</a:t>
            </a:r>
            <a:endParaRPr kumimoji="1" lang="en-US" altLang="ja-JP" sz="2400" dirty="0"/>
          </a:p>
          <a:p>
            <a:r>
              <a:rPr lang="ja-JP" altLang="en-US" sz="2400" dirty="0"/>
              <a:t>　　独り言（</a:t>
            </a:r>
            <a:r>
              <a:rPr lang="en-US" altLang="ja-JP" sz="2400" dirty="0">
                <a:solidFill>
                  <a:srgbClr val="FFCCFF"/>
                </a:solidFill>
              </a:rPr>
              <a:t>monologue</a:t>
            </a:r>
            <a:r>
              <a:rPr lang="ja-JP" altLang="en-US" sz="2400" dirty="0"/>
              <a:t>）の積み重ねが、しばしば事態をこじらせる。</a:t>
            </a:r>
            <a:endParaRPr lang="en-US" altLang="ja-JP" sz="2400" dirty="0"/>
          </a:p>
          <a:p>
            <a:endParaRPr lang="en-US" altLang="ja-JP" sz="1200" dirty="0"/>
          </a:p>
          <a:p>
            <a:r>
              <a:rPr lang="ja-JP" altLang="en-US" sz="2400" dirty="0"/>
              <a:t>●外出させたい、仕事に就かせたい、といった「下心」は脇において、</a:t>
            </a:r>
            <a:endParaRPr lang="en-US" altLang="ja-JP" sz="2400" dirty="0"/>
          </a:p>
          <a:p>
            <a:r>
              <a:rPr kumimoji="1" lang="ja-JP" altLang="en-US" sz="2400" dirty="0"/>
              <a:t>　　本人の言葉に耳を傾ける。</a:t>
            </a:r>
            <a:endParaRPr kumimoji="1" lang="en-US" altLang="ja-JP" sz="2400" dirty="0"/>
          </a:p>
          <a:p>
            <a:endParaRPr lang="en-US" altLang="ja-JP" sz="1200" dirty="0"/>
          </a:p>
          <a:p>
            <a:r>
              <a:rPr kumimoji="1" lang="ja-JP" altLang="en-US" sz="2400" dirty="0"/>
              <a:t>●基本姿勢は相手に対する肯定的な態度。</a:t>
            </a:r>
            <a:endParaRPr kumimoji="1" lang="en-US" altLang="ja-JP" sz="2400" dirty="0"/>
          </a:p>
          <a:p>
            <a:r>
              <a:rPr kumimoji="1" lang="ja-JP" altLang="en-US" sz="2400" dirty="0"/>
              <a:t>　　肯定とは「そのままでいい」よりも、「あなたのことをもっと知りたい」</a:t>
            </a:r>
            <a:endParaRPr kumimoji="1" lang="en-US" altLang="ja-JP" sz="2400" dirty="0"/>
          </a:p>
          <a:p>
            <a:endParaRPr lang="en-US" altLang="ja-JP" sz="1200" dirty="0"/>
          </a:p>
          <a:p>
            <a:r>
              <a:rPr lang="ja-JP" altLang="en-US" sz="2400" dirty="0"/>
              <a:t>●対話の目的は「対話を続けること」。</a:t>
            </a:r>
            <a:endParaRPr lang="en-US" altLang="ja-JP" sz="2400" dirty="0"/>
          </a:p>
          <a:p>
            <a:r>
              <a:rPr kumimoji="1" lang="ja-JP" altLang="en-US" sz="2400" dirty="0"/>
              <a:t>　　相手を変えること、何かを決めること、結論を出すことではない。</a:t>
            </a:r>
            <a:endParaRPr kumimoji="1" lang="en-US" altLang="ja-JP" sz="2400" dirty="0"/>
          </a:p>
          <a:p>
            <a:endParaRPr kumimoji="1" lang="en-US" altLang="ja-JP" sz="700" dirty="0"/>
          </a:p>
          <a:p>
            <a:pPr algn="r"/>
            <a:r>
              <a:rPr lang="ja-JP" altLang="en-US" sz="1800" dirty="0"/>
              <a:t>斎藤環「オープンダイアローグとは何か」（医学書院）</a:t>
            </a:r>
            <a:endParaRPr kumimoji="1" lang="ja-JP" altLang="en-US" sz="1800" dirty="0"/>
          </a:p>
        </p:txBody>
      </p:sp>
      <p:sp>
        <p:nvSpPr>
          <p:cNvPr id="4" name="正方形/長方形 3">
            <a:extLst>
              <a:ext uri="{FF2B5EF4-FFF2-40B4-BE49-F238E27FC236}">
                <a16:creationId xmlns:a16="http://schemas.microsoft.com/office/drawing/2014/main" id="{E414156A-BC1D-4057-9952-886141458A4B}"/>
              </a:ext>
            </a:extLst>
          </p:cNvPr>
          <p:cNvSpPr/>
          <p:nvPr/>
        </p:nvSpPr>
        <p:spPr>
          <a:xfrm>
            <a:off x="5887092" y="6570771"/>
            <a:ext cx="3266540"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https://www.amazon.co.jp/dp/4260024035</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A544783D-2E46-A19E-642E-CCC91324C12E}"/>
              </a:ext>
            </a:extLst>
          </p:cNvPr>
          <p:cNvSpPr txBox="1"/>
          <p:nvPr/>
        </p:nvSpPr>
        <p:spPr>
          <a:xfrm>
            <a:off x="2076856" y="6632327"/>
            <a:ext cx="295234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https://www.youtube.com/watch?v=92uMsr2hWiU</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22770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7000"/>
                                  </p:iterate>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500"/>
                                        <p:tgtEl>
                                          <p:spTgt spid="3">
                                            <p:txEl>
                                              <p:pRg st="4" end="4"/>
                                            </p:txEl>
                                          </p:spTgt>
                                        </p:tgtEl>
                                      </p:cBhvr>
                                    </p:animEffect>
                                  </p:childTnLst>
                                </p:cTn>
                              </p:par>
                              <p:par>
                                <p:cTn id="8" presetID="10" presetClass="entr" presetSubtype="0" fill="hold" grpId="0" nodeType="withEffect">
                                  <p:stCondLst>
                                    <p:cond delay="3750"/>
                                  </p:stCondLst>
                                  <p:iterate type="lt">
                                    <p:tmPct val="7000"/>
                                  </p:iterate>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1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iterate type="lt">
                                    <p:tmPct val="7000"/>
                                  </p:iterate>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1500"/>
                                        <p:tgtEl>
                                          <p:spTgt spid="3">
                                            <p:txEl>
                                              <p:pRg st="7" end="7"/>
                                            </p:txEl>
                                          </p:spTgt>
                                        </p:tgtEl>
                                      </p:cBhvr>
                                    </p:animEffect>
                                  </p:childTnLst>
                                </p:cTn>
                              </p:par>
                              <p:par>
                                <p:cTn id="16" presetID="10" presetClass="entr" presetSubtype="0" fill="hold" grpId="0" nodeType="withEffect">
                                  <p:stCondLst>
                                    <p:cond delay="3750"/>
                                  </p:stCondLst>
                                  <p:iterate type="lt">
                                    <p:tmPct val="7000"/>
                                  </p:iterate>
                                  <p:childTnLst>
                                    <p:set>
                                      <p:cBhvr>
                                        <p:cTn id="17" dur="1" fill="hold">
                                          <p:stCondLst>
                                            <p:cond delay="0"/>
                                          </p:stCondLst>
                                        </p:cTn>
                                        <p:tgtEl>
                                          <p:spTgt spid="3">
                                            <p:txEl>
                                              <p:pRg st="8" end="8"/>
                                            </p:txEl>
                                          </p:spTgt>
                                        </p:tgtEl>
                                        <p:attrNameLst>
                                          <p:attrName>style.visibility</p:attrName>
                                        </p:attrNameLst>
                                      </p:cBhvr>
                                      <p:to>
                                        <p:strVal val="visible"/>
                                      </p:to>
                                    </p:set>
                                    <p:animEffect transition="in" filter="fade">
                                      <p:cBhvr>
                                        <p:cTn id="18" dur="1500"/>
                                        <p:tgtEl>
                                          <p:spTgt spid="3">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iterate type="lt">
                                    <p:tmPct val="7000"/>
                                  </p:iterate>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1500"/>
                                        <p:tgtEl>
                                          <p:spTgt spid="3">
                                            <p:txEl>
                                              <p:pRg st="10" end="10"/>
                                            </p:txEl>
                                          </p:spTgt>
                                        </p:tgtEl>
                                      </p:cBhvr>
                                    </p:animEffect>
                                  </p:childTnLst>
                                </p:cTn>
                              </p:par>
                              <p:par>
                                <p:cTn id="24" presetID="10" presetClass="entr" presetSubtype="0" fill="hold" grpId="0" nodeType="withEffect">
                                  <p:stCondLst>
                                    <p:cond delay="2500"/>
                                  </p:stCondLst>
                                  <p:iterate type="lt">
                                    <p:tmPct val="7000"/>
                                  </p:iterate>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1500"/>
                                        <p:tgtEl>
                                          <p:spTgt spid="3">
                                            <p:txEl>
                                              <p:pRg st="11" end="1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iterate type="lt">
                                    <p:tmPct val="7000"/>
                                  </p:iterate>
                                  <p:childTnLst>
                                    <p:set>
                                      <p:cBhvr>
                                        <p:cTn id="30" dur="1" fill="hold">
                                          <p:stCondLst>
                                            <p:cond delay="0"/>
                                          </p:stCondLst>
                                        </p:cTn>
                                        <p:tgtEl>
                                          <p:spTgt spid="3">
                                            <p:txEl>
                                              <p:pRg st="13" end="13"/>
                                            </p:txEl>
                                          </p:spTgt>
                                        </p:tgtEl>
                                        <p:attrNameLst>
                                          <p:attrName>style.visibility</p:attrName>
                                        </p:attrNameLst>
                                      </p:cBhvr>
                                      <p:to>
                                        <p:strVal val="visible"/>
                                      </p:to>
                                    </p:set>
                                    <p:animEffect transition="in" filter="fade">
                                      <p:cBhvr>
                                        <p:cTn id="31" dur="1500"/>
                                        <p:tgtEl>
                                          <p:spTgt spid="3">
                                            <p:txEl>
                                              <p:pRg st="13" end="13"/>
                                            </p:txEl>
                                          </p:spTgt>
                                        </p:tgtEl>
                                      </p:cBhvr>
                                    </p:animEffect>
                                  </p:childTnLst>
                                </p:cTn>
                              </p:par>
                              <p:par>
                                <p:cTn id="32" presetID="10" presetClass="entr" presetSubtype="0" fill="hold" grpId="0" nodeType="withEffect">
                                  <p:stCondLst>
                                    <p:cond delay="2500"/>
                                  </p:stCondLst>
                                  <p:iterate type="lt">
                                    <p:tmPct val="7000"/>
                                  </p:iterate>
                                  <p:childTnLst>
                                    <p:set>
                                      <p:cBhvr>
                                        <p:cTn id="33" dur="1" fill="hold">
                                          <p:stCondLst>
                                            <p:cond delay="0"/>
                                          </p:stCondLst>
                                        </p:cTn>
                                        <p:tgtEl>
                                          <p:spTgt spid="3">
                                            <p:txEl>
                                              <p:pRg st="14" end="14"/>
                                            </p:txEl>
                                          </p:spTgt>
                                        </p:tgtEl>
                                        <p:attrNameLst>
                                          <p:attrName>style.visibility</p:attrName>
                                        </p:attrNameLst>
                                      </p:cBhvr>
                                      <p:to>
                                        <p:strVal val="visible"/>
                                      </p:to>
                                    </p:set>
                                    <p:animEffect transition="in" filter="fade">
                                      <p:cBhvr>
                                        <p:cTn id="34" dur="1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935BB17-59E8-4813-B12D-D08002E5DC80}"/>
              </a:ext>
            </a:extLst>
          </p:cNvPr>
          <p:cNvSpPr txBox="1"/>
          <p:nvPr/>
        </p:nvSpPr>
        <p:spPr>
          <a:xfrm>
            <a:off x="1973405" y="2644170"/>
            <a:ext cx="6340197" cy="156966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96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対話のコツ</a:t>
            </a:r>
            <a:endParaRPr kumimoji="1" lang="ja-JP" alt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11837836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対話は質より量">
            <a:hlinkClick r:id="" action="ppaction://media"/>
            <a:extLst>
              <a:ext uri="{FF2B5EF4-FFF2-40B4-BE49-F238E27FC236}">
                <a16:creationId xmlns:a16="http://schemas.microsoft.com/office/drawing/2014/main" id="{FE31F93F-4BAD-B713-651A-C32B2DD75C8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548" y="342714"/>
            <a:ext cx="10250452" cy="5766317"/>
          </a:xfrm>
          <a:prstGeom prst="rect">
            <a:avLst/>
          </a:prstGeom>
        </p:spPr>
      </p:pic>
      <p:sp>
        <p:nvSpPr>
          <p:cNvPr id="4" name="テキスト ボックス 3">
            <a:extLst>
              <a:ext uri="{FF2B5EF4-FFF2-40B4-BE49-F238E27FC236}">
                <a16:creationId xmlns:a16="http://schemas.microsoft.com/office/drawing/2014/main" id="{4D52D1F6-2AD0-52AC-3E0E-6CFEF1224019}"/>
              </a:ext>
            </a:extLst>
          </p:cNvPr>
          <p:cNvSpPr txBox="1"/>
          <p:nvPr/>
        </p:nvSpPr>
        <p:spPr>
          <a:xfrm>
            <a:off x="4028431" y="6211669"/>
            <a:ext cx="307167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対話が続くコツ</a:t>
            </a:r>
          </a:p>
        </p:txBody>
      </p:sp>
      <p:sp>
        <p:nvSpPr>
          <p:cNvPr id="5" name="テキスト ボックス 4">
            <a:extLst>
              <a:ext uri="{FF2B5EF4-FFF2-40B4-BE49-F238E27FC236}">
                <a16:creationId xmlns:a16="http://schemas.microsoft.com/office/drawing/2014/main" id="{EF976622-DA12-45B5-8AB2-B8B09DE8637E}"/>
              </a:ext>
            </a:extLst>
          </p:cNvPr>
          <p:cNvSpPr txBox="1"/>
          <p:nvPr/>
        </p:nvSpPr>
        <p:spPr>
          <a:xfrm>
            <a:off x="3736684" y="6211669"/>
            <a:ext cx="3655168"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大事な話はしない</a:t>
            </a:r>
          </a:p>
        </p:txBody>
      </p:sp>
      <p:sp>
        <p:nvSpPr>
          <p:cNvPr id="6" name="テキスト ボックス 5">
            <a:extLst>
              <a:ext uri="{FF2B5EF4-FFF2-40B4-BE49-F238E27FC236}">
                <a16:creationId xmlns:a16="http://schemas.microsoft.com/office/drawing/2014/main" id="{072782C0-501C-C750-2388-DD1F73415A8B}"/>
              </a:ext>
            </a:extLst>
          </p:cNvPr>
          <p:cNvSpPr txBox="1"/>
          <p:nvPr/>
        </p:nvSpPr>
        <p:spPr>
          <a:xfrm>
            <a:off x="4176710" y="6211669"/>
            <a:ext cx="277511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「質」より「量」</a:t>
            </a:r>
          </a:p>
        </p:txBody>
      </p:sp>
      <p:sp>
        <p:nvSpPr>
          <p:cNvPr id="7" name="テキスト ボックス 6">
            <a:extLst>
              <a:ext uri="{FF2B5EF4-FFF2-40B4-BE49-F238E27FC236}">
                <a16:creationId xmlns:a16="http://schemas.microsoft.com/office/drawing/2014/main" id="{422F3AEA-9014-4D7D-8643-65B253E8058F}"/>
              </a:ext>
            </a:extLst>
          </p:cNvPr>
          <p:cNvSpPr txBox="1"/>
          <p:nvPr/>
        </p:nvSpPr>
        <p:spPr>
          <a:xfrm>
            <a:off x="384612" y="928505"/>
            <a:ext cx="9554324" cy="4861844"/>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rPr>
              <a:t>対話のコツ</a:t>
            </a:r>
            <a:endParaRPr kumimoji="1" lang="en-US" altLang="ja-JP"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rPr>
              <a:t>大事な話はしない</a:t>
            </a:r>
            <a:endParaRPr kumimoji="1" lang="en-US" altLang="ja-JP"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rPr>
              <a:t>「質」より「量」</a:t>
            </a:r>
            <a:endParaRPr kumimoji="1" lang="en-US" altLang="ja-JP" sz="7200"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
        <p:nvSpPr>
          <p:cNvPr id="2" name="テキスト ボックス 1">
            <a:extLst>
              <a:ext uri="{FF2B5EF4-FFF2-40B4-BE49-F238E27FC236}">
                <a16:creationId xmlns:a16="http://schemas.microsoft.com/office/drawing/2014/main" id="{C50A502A-A597-D052-81A3-E5BEDC4ACD62}"/>
              </a:ext>
            </a:extLst>
          </p:cNvPr>
          <p:cNvSpPr txBox="1"/>
          <p:nvPr/>
        </p:nvSpPr>
        <p:spPr>
          <a:xfrm>
            <a:off x="66246" y="5362512"/>
            <a:ext cx="1288814" cy="492443"/>
          </a:xfrm>
          <a:prstGeom prst="rect">
            <a:avLst/>
          </a:prstGeom>
          <a:solidFill>
            <a:schemeClr val="bg2">
              <a:alpha val="70000"/>
            </a:schemeClr>
          </a:solid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2026</a:t>
            </a:r>
            <a:r>
              <a:rPr kumimoji="1" lang="ja-JP" altLang="en-US"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年</a:t>
            </a:r>
            <a:r>
              <a:rPr kumimoji="1" lang="en-US" altLang="ja-JP"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1</a:t>
            </a:r>
            <a:r>
              <a:rPr kumimoji="1" lang="ja-JP" altLang="en-US"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月</a:t>
            </a:r>
            <a:r>
              <a:rPr kumimoji="1" lang="en-US" altLang="ja-JP"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31</a:t>
            </a:r>
            <a:r>
              <a:rPr kumimoji="1" lang="ja-JP" altLang="en-US"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日</a:t>
            </a:r>
            <a:endParaRPr kumimoji="1" lang="en-US" altLang="ja-JP"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HGP教科書体" panose="02020600000000000000" pitchFamily="18" charset="-128"/>
                <a:ea typeface="HGP教科書体" panose="02020600000000000000" pitchFamily="18" charset="-128"/>
                <a:cs typeface="+mn-cs"/>
              </a:rPr>
              <a:t>陸前高田市</a:t>
            </a:r>
          </a:p>
        </p:txBody>
      </p:sp>
      <p:sp>
        <p:nvSpPr>
          <p:cNvPr id="8" name="テキスト ボックス 7">
            <a:extLst>
              <a:ext uri="{FF2B5EF4-FFF2-40B4-BE49-F238E27FC236}">
                <a16:creationId xmlns:a16="http://schemas.microsoft.com/office/drawing/2014/main" id="{18B75E42-C6EB-1823-0839-053B6DBD0E69}"/>
              </a:ext>
            </a:extLst>
          </p:cNvPr>
          <p:cNvSpPr txBox="1"/>
          <p:nvPr/>
        </p:nvSpPr>
        <p:spPr>
          <a:xfrm>
            <a:off x="2465523" y="5722559"/>
            <a:ext cx="5355953"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6B4C2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斎藤環（つくばダイアローグハウス院長）</a:t>
            </a:r>
          </a:p>
        </p:txBody>
      </p:sp>
    </p:spTree>
    <p:extLst>
      <p:ext uri="{BB962C8B-B14F-4D97-AF65-F5344CB8AC3E}">
        <p14:creationId xmlns:p14="http://schemas.microsoft.com/office/powerpoint/2010/main" val="954466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96" fill="hold"/>
                                        <p:tgtEl>
                                          <p:spTgt spid="3"/>
                                        </p:tgtEl>
                                      </p:cBhvr>
                                    </p:cmd>
                                  </p:childTnLst>
                                </p:cTn>
                              </p:par>
                              <p:par>
                                <p:cTn id="7" presetID="10" presetClass="entr" presetSubtype="0" fill="hold" grpId="0" nodeType="withEffect">
                                  <p:stCondLst>
                                    <p:cond delay="40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500"/>
                                        <p:tgtEl>
                                          <p:spTgt spid="4"/>
                                        </p:tgtEl>
                                      </p:cBhvr>
                                    </p:animEffect>
                                  </p:childTnLst>
                                </p:cTn>
                              </p:par>
                              <p:par>
                                <p:cTn id="10" presetID="10" presetClass="exit" presetSubtype="0" fill="hold" grpId="1" nodeType="withEffect">
                                  <p:stCondLst>
                                    <p:cond delay="800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par>
                                <p:cTn id="13" presetID="10" presetClass="entr" presetSubtype="0" fill="hold" grpId="0" nodeType="withEffect">
                                  <p:stCondLst>
                                    <p:cond delay="8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par>
                                <p:cTn id="16" presetID="10" presetClass="exit" presetSubtype="0" fill="hold" grpId="1" nodeType="withEffect">
                                  <p:stCondLst>
                                    <p:cond delay="1900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ntr" presetSubtype="0" fill="hold" grpId="0" nodeType="withEffect">
                                  <p:stCondLst>
                                    <p:cond delay="19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par>
                          <p:cTn id="22" fill="hold">
                            <p:stCondLst>
                              <p:cond delay="25296"/>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2000" fill="hold"/>
                                        <p:tgtEl>
                                          <p:spTgt spid="7"/>
                                        </p:tgtEl>
                                        <p:attrNameLst>
                                          <p:attrName>ppt_w</p:attrName>
                                        </p:attrNameLst>
                                      </p:cBhvr>
                                      <p:tavLst>
                                        <p:tav tm="0">
                                          <p:val>
                                            <p:fltVal val="0"/>
                                          </p:val>
                                        </p:tav>
                                        <p:tav tm="100000">
                                          <p:val>
                                            <p:strVal val="#ppt_w"/>
                                          </p:val>
                                        </p:tav>
                                      </p:tavLst>
                                    </p:anim>
                                    <p:anim calcmode="lin" valueType="num">
                                      <p:cBhvr>
                                        <p:cTn id="26" dur="2000" fill="hold"/>
                                        <p:tgtEl>
                                          <p:spTgt spid="7"/>
                                        </p:tgtEl>
                                        <p:attrNameLst>
                                          <p:attrName>ppt_h</p:attrName>
                                        </p:attrNameLst>
                                      </p:cBhvr>
                                      <p:tavLst>
                                        <p:tav tm="0">
                                          <p:val>
                                            <p:fltVal val="0"/>
                                          </p:val>
                                        </p:tav>
                                        <p:tav tm="100000">
                                          <p:val>
                                            <p:strVal val="#ppt_h"/>
                                          </p:val>
                                        </p:tav>
                                      </p:tavLst>
                                    </p:anim>
                                    <p:animEffect transition="in" filter="fade">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8" fill="hold" display="0">
                  <p:stCondLst>
                    <p:cond delay="indefinite"/>
                  </p:stCondLst>
                </p:cTn>
                <p:tgtEl>
                  <p:spTgt spid="3"/>
                </p:tgtEl>
              </p:cMediaNode>
            </p:video>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withEffect">
                                  <p:stCondLst>
                                    <p:cond delay="0"/>
                                  </p:stCondLst>
                                  <p:childTnLst>
                                    <p:cmd type="call" cmd="togglePause">
                                      <p:cBhvr>
                                        <p:cTn id="33"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P spid="4" grpId="1"/>
      <p:bldP spid="5" grpId="0"/>
      <p:bldP spid="5" grpId="1"/>
      <p:bldP spid="6"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a:extLst>
              <a:ext uri="{FF2B5EF4-FFF2-40B4-BE49-F238E27FC236}">
                <a16:creationId xmlns:a16="http://schemas.microsoft.com/office/drawing/2014/main" id="{89904D26-5A8E-0EF4-12B5-8BF5B2E93CCC}"/>
              </a:ext>
            </a:extLst>
          </p:cNvPr>
          <p:cNvGraphicFramePr>
            <a:graphicFrameLocks noGrp="1"/>
          </p:cNvGraphicFramePr>
          <p:nvPr>
            <p:ph idx="1"/>
            <p:extLst>
              <p:ext uri="{D42A27DB-BD31-4B8C-83A1-F6EECF244321}">
                <p14:modId xmlns:p14="http://schemas.microsoft.com/office/powerpoint/2010/main" val="1241460447"/>
              </p:ext>
            </p:extLst>
          </p:nvPr>
        </p:nvGraphicFramePr>
        <p:xfrm>
          <a:off x="14798" y="59065"/>
          <a:ext cx="10257403" cy="6678888"/>
        </p:xfrm>
        <a:graphic>
          <a:graphicData uri="http://schemas.openxmlformats.org/drawingml/2006/table">
            <a:tbl>
              <a:tblPr firstRow="1" bandRow="1">
                <a:tableStyleId>{5940675A-B579-460E-94D1-54222C63F5DA}</a:tableStyleId>
              </a:tblPr>
              <a:tblGrid>
                <a:gridCol w="358113">
                  <a:extLst>
                    <a:ext uri="{9D8B030D-6E8A-4147-A177-3AD203B41FA5}">
                      <a16:colId xmlns:a16="http://schemas.microsoft.com/office/drawing/2014/main" val="1873249829"/>
                    </a:ext>
                  </a:extLst>
                </a:gridCol>
                <a:gridCol w="4949645">
                  <a:extLst>
                    <a:ext uri="{9D8B030D-6E8A-4147-A177-3AD203B41FA5}">
                      <a16:colId xmlns:a16="http://schemas.microsoft.com/office/drawing/2014/main" val="3002492941"/>
                    </a:ext>
                  </a:extLst>
                </a:gridCol>
                <a:gridCol w="4949645">
                  <a:extLst>
                    <a:ext uri="{9D8B030D-6E8A-4147-A177-3AD203B41FA5}">
                      <a16:colId xmlns:a16="http://schemas.microsoft.com/office/drawing/2014/main" val="1003353155"/>
                    </a:ext>
                  </a:extLst>
                </a:gridCol>
              </a:tblGrid>
              <a:tr h="8348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dirty="0">
                        <a:solidFill>
                          <a:schemeClr val="tx1"/>
                        </a:solidFill>
                      </a:endParaRP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FF99FF"/>
                          </a:solidFill>
                        </a:rPr>
                        <a:t>独り言（</a:t>
                      </a:r>
                      <a:r>
                        <a:rPr kumimoji="1" lang="en-US" altLang="ja-JP" sz="2800" dirty="0">
                          <a:solidFill>
                            <a:srgbClr val="FF99FF"/>
                          </a:solidFill>
                        </a:rPr>
                        <a:t>monologue</a:t>
                      </a:r>
                      <a:r>
                        <a:rPr kumimoji="1" lang="ja-JP" altLang="en-US" sz="2800" dirty="0">
                          <a:solidFill>
                            <a:srgbClr val="FF99FF"/>
                          </a:solidFill>
                        </a:rPr>
                        <a:t>）</a:t>
                      </a: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dirty="0">
                          <a:solidFill>
                            <a:srgbClr val="CCFF33"/>
                          </a:solidFill>
                        </a:rPr>
                        <a:t>対話（</a:t>
                      </a:r>
                      <a:r>
                        <a:rPr kumimoji="1" lang="en-US" altLang="ja-JP" sz="2800" dirty="0">
                          <a:solidFill>
                            <a:srgbClr val="CCFF33"/>
                          </a:solidFill>
                        </a:rPr>
                        <a:t>dialogue</a:t>
                      </a:r>
                      <a:r>
                        <a:rPr kumimoji="1" lang="ja-JP" altLang="en-US" sz="2800" dirty="0">
                          <a:solidFill>
                            <a:srgbClr val="CCFF33"/>
                          </a:solidFill>
                        </a:rPr>
                        <a:t>）</a:t>
                      </a:r>
                      <a:endParaRPr kumimoji="1" lang="ja-JP" altLang="en-US" sz="2800" dirty="0">
                        <a:solidFill>
                          <a:srgbClr val="FF99FF"/>
                        </a:solidFill>
                      </a:endParaRP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322392"/>
                  </a:ext>
                </a:extLst>
              </a:tr>
              <a:tr h="83486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姿勢</a:t>
                      </a:r>
                    </a:p>
                  </a:txBody>
                  <a:tcPr marL="0" marR="0" marT="0" marB="0" vert="eaVert"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rgbClr val="FF99FF"/>
                          </a:solidFill>
                        </a:rPr>
                        <a:t>自分</a:t>
                      </a:r>
                      <a:r>
                        <a:rPr kumimoji="1" lang="ja-JP" altLang="en-US" sz="2000" dirty="0">
                          <a:solidFill>
                            <a:schemeClr val="tx1"/>
                          </a:solidFill>
                        </a:rPr>
                        <a:t>の</a:t>
                      </a:r>
                      <a:r>
                        <a:rPr kumimoji="1" lang="ja-JP" altLang="en-US" sz="2000" dirty="0"/>
                        <a:t>正解、</a:t>
                      </a:r>
                      <a:r>
                        <a:rPr kumimoji="1" lang="ja-JP" altLang="en-US" sz="2000" dirty="0">
                          <a:solidFill>
                            <a:schemeClr val="tx1"/>
                          </a:solidFill>
                        </a:rPr>
                        <a:t>思い、感情、感覚が中心</a:t>
                      </a:r>
                      <a:endParaRPr kumimoji="1" lang="ja-JP" altLang="en-US" sz="2000" dirty="0"/>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正解、枠を示さない・</a:t>
                      </a:r>
                      <a:r>
                        <a:rPr kumimoji="1" lang="ja-JP" altLang="en-US" sz="2000" kern="1200" dirty="0">
                          <a:solidFill>
                            <a:srgbClr val="CCFF33"/>
                          </a:solidFill>
                          <a:latin typeface="+mn-lt"/>
                          <a:ea typeface="+mn-ea"/>
                          <a:cs typeface="+mn-cs"/>
                        </a:rPr>
                        <a:t>問い</a:t>
                      </a:r>
                      <a:r>
                        <a:rPr kumimoji="1" lang="ja-JP" altLang="en-US" sz="2000" dirty="0"/>
                        <a:t>がある</a:t>
                      </a: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7780378"/>
                  </a:ext>
                </a:extLst>
              </a:tr>
              <a:tr h="83486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dirty="0"/>
                    </a:p>
                  </a:txBody>
                  <a:tcPr marL="0" marR="0" marT="0" marB="0" vert="eaVert"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相手のため・良かれとの思い・〇か</a:t>
                      </a:r>
                      <a:r>
                        <a:rPr kumimoji="1" lang="en-US" altLang="ja-JP" sz="2000" dirty="0"/>
                        <a:t>×</a:t>
                      </a:r>
                      <a:r>
                        <a:rPr kumimoji="1" lang="ja-JP" altLang="en-US" sz="2000" dirty="0"/>
                        <a:t>か</a:t>
                      </a:r>
                    </a:p>
                  </a:txBody>
                  <a:tcPr marL="0" marR="0" marT="38576" marB="38576" anchor="ctr">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1"/>
                          </a:solidFill>
                          <a:latin typeface="+mn-lt"/>
                          <a:ea typeface="+mn-ea"/>
                          <a:cs typeface="+mn-cs"/>
                        </a:rPr>
                        <a:t>押し付けない・一緒に考える・お互い様</a:t>
                      </a: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2803958"/>
                  </a:ext>
                </a:extLst>
              </a:tr>
              <a:tr h="83486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行動</a:t>
                      </a:r>
                    </a:p>
                  </a:txBody>
                  <a:tcPr marL="0" marR="0" marT="0" marB="0" vert="eaVert"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相手を変えようとする・</a:t>
                      </a:r>
                      <a:r>
                        <a:rPr kumimoji="1" lang="ja-JP" altLang="en-US" sz="2000" kern="1200" dirty="0">
                          <a:solidFill>
                            <a:schemeClr val="tx1"/>
                          </a:solidFill>
                          <a:latin typeface="+mn-lt"/>
                          <a:ea typeface="+mn-ea"/>
                          <a:cs typeface="+mn-cs"/>
                        </a:rPr>
                        <a:t>アドバイス</a:t>
                      </a:r>
                      <a:endParaRPr kumimoji="1" lang="ja-JP" altLang="en-US" sz="2000" dirty="0"/>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受容・共感・</a:t>
                      </a:r>
                      <a:r>
                        <a:rPr kumimoji="1" lang="ja-JP" altLang="en-US" sz="2000" kern="1200" dirty="0">
                          <a:solidFill>
                            <a:schemeClr val="tx1"/>
                          </a:solidFill>
                          <a:latin typeface="+mn-lt"/>
                          <a:ea typeface="+mn-ea"/>
                          <a:cs typeface="+mn-cs"/>
                        </a:rPr>
                        <a:t>傾聴・分ちあう</a:t>
                      </a:r>
                      <a:endParaRPr kumimoji="1" lang="ja-JP" altLang="en-US" sz="2000" dirty="0"/>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5255250"/>
                  </a:ext>
                </a:extLst>
              </a:tr>
              <a:tr h="834861">
                <a:tc vMerge="1">
                  <a:txBody>
                    <a:bodyPr/>
                    <a:lstStyle/>
                    <a:p>
                      <a:pPr algn="ctr"/>
                      <a:endParaRPr kumimoji="1" lang="ja-JP" altLang="en-US" sz="2000" dirty="0"/>
                    </a:p>
                  </a:txBody>
                  <a:tcPr marL="0" marR="0" marT="0" marB="0" vert="eaVert" anchor="ctr">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否定・</a:t>
                      </a:r>
                      <a:r>
                        <a:rPr kumimoji="1" lang="ja-JP" altLang="en-US" sz="2000" kern="1200" dirty="0">
                          <a:solidFill>
                            <a:schemeClr val="tx1"/>
                          </a:solidFill>
                          <a:latin typeface="+mn-lt"/>
                          <a:ea typeface="+mn-ea"/>
                          <a:cs typeface="+mn-cs"/>
                        </a:rPr>
                        <a:t>怒り・拒否・論破</a:t>
                      </a:r>
                    </a:p>
                  </a:txBody>
                  <a:tcPr marL="0" marR="0" marT="38576" marB="38576" anchor="ctr">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1"/>
                          </a:solidFill>
                          <a:latin typeface="+mn-lt"/>
                          <a:ea typeface="+mn-ea"/>
                          <a:cs typeface="+mn-cs"/>
                        </a:rPr>
                        <a:t>笑い・余裕・お互い様・寛容</a:t>
                      </a: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6203907"/>
                  </a:ext>
                </a:extLst>
              </a:tr>
              <a:tr h="834861">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結果</a:t>
                      </a:r>
                    </a:p>
                  </a:txBody>
                  <a:tcPr marL="0" marR="0" marT="0" marB="0" vert="eaVert"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solidFill>
                            <a:schemeClr val="tx1"/>
                          </a:solidFill>
                        </a:rPr>
                        <a:t>対立・分断・孤立・孤独・壁</a:t>
                      </a:r>
                      <a:endParaRPr kumimoji="1" lang="ja-JP" altLang="en-US" sz="2000" dirty="0"/>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信頼・</a:t>
                      </a:r>
                      <a:r>
                        <a:rPr kumimoji="1" lang="ja-JP" altLang="en-US" sz="2000" dirty="0">
                          <a:solidFill>
                            <a:schemeClr val="tx1"/>
                          </a:solidFill>
                        </a:rPr>
                        <a:t>つながり・絆（きずな＋ほだし）</a:t>
                      </a:r>
                      <a:endParaRPr kumimoji="1" lang="ja-JP" altLang="en-US" sz="2000" dirty="0"/>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4988662"/>
                  </a:ext>
                </a:extLst>
              </a:tr>
              <a:tr h="834861">
                <a:tc vMerge="1">
                  <a:txBody>
                    <a:bodyPr/>
                    <a:lstStyle/>
                    <a:p>
                      <a:pPr algn="ctr"/>
                      <a:endParaRPr kumimoji="1" lang="ja-JP" altLang="en-US" sz="2000" dirty="0"/>
                    </a:p>
                  </a:txBody>
                  <a:tcPr marL="0" marR="0" marT="0" marB="0" vert="eaVert" anchor="ctr">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短期的な納得・長期的にトラブル</a:t>
                      </a:r>
                      <a:endParaRPr kumimoji="1" lang="ja-JP" altLang="en-US" sz="2000" kern="1200" dirty="0">
                        <a:solidFill>
                          <a:schemeClr val="tx1"/>
                        </a:solidFill>
                        <a:latin typeface="+mn-lt"/>
                        <a:ea typeface="+mn-ea"/>
                        <a:cs typeface="+mn-cs"/>
                      </a:endParaRP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短期的成果不明・長期的な成果</a:t>
                      </a:r>
                      <a:endParaRPr kumimoji="1" lang="ja-JP" altLang="en-US" sz="2000" kern="1200" dirty="0">
                        <a:solidFill>
                          <a:schemeClr val="tx1"/>
                        </a:solidFill>
                        <a:latin typeface="+mn-lt"/>
                        <a:ea typeface="+mn-ea"/>
                        <a:cs typeface="+mn-cs"/>
                      </a:endParaRP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6677679"/>
                  </a:ext>
                </a:extLst>
              </a:tr>
              <a:tr h="834861">
                <a:tc vMerge="1">
                  <a:txBody>
                    <a:bodyPr/>
                    <a:lstStyle/>
                    <a:p>
                      <a:pPr algn="ctr"/>
                      <a:endParaRPr kumimoji="1" lang="ja-JP" altLang="en-US" sz="2000" dirty="0"/>
                    </a:p>
                  </a:txBody>
                  <a:tcPr marL="0" marR="0" marT="0" marB="0" vert="eaVert" anchor="ctr">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tx2"/>
                          </a:solidFill>
                          <a:latin typeface="+mn-lt"/>
                          <a:ea typeface="+mn-ea"/>
                          <a:cs typeface="+mn-cs"/>
                        </a:rPr>
                        <a:t>ひきこもり・不登校・自殺・ハラスメント</a:t>
                      </a:r>
                      <a:endParaRPr kumimoji="1" lang="ja-JP" altLang="en-US" sz="2000" kern="1200" dirty="0">
                        <a:solidFill>
                          <a:schemeClr val="tx1"/>
                        </a:solidFill>
                        <a:latin typeface="+mn-lt"/>
                        <a:ea typeface="+mn-ea"/>
                        <a:cs typeface="+mn-cs"/>
                      </a:endParaRP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CCFF33"/>
                          </a:solidFill>
                          <a:effectLst/>
                          <a:uLnTx/>
                          <a:uFillTx/>
                          <a:latin typeface="+mn-lt"/>
                          <a:ea typeface="+mn-ea"/>
                          <a:cs typeface="+mn-cs"/>
                        </a:rPr>
                        <a:t>（ひきこもり等の）予防・改善・回復</a:t>
                      </a:r>
                      <a:endParaRPr kumimoji="1" lang="ja-JP" altLang="en-US" sz="2000" b="0" i="0" u="none" strike="noStrike" kern="1200" cap="none" spc="0" normalizeH="0" baseline="0" noProof="0" dirty="0">
                        <a:ln>
                          <a:noFill/>
                        </a:ln>
                        <a:solidFill>
                          <a:srgbClr val="FFFFFF"/>
                        </a:solidFill>
                        <a:effectLst/>
                        <a:uLnTx/>
                        <a:uFillTx/>
                        <a:latin typeface="+mn-lt"/>
                        <a:ea typeface="+mn-ea"/>
                        <a:cs typeface="+mn-cs"/>
                      </a:endParaRPr>
                    </a:p>
                  </a:txBody>
                  <a:tcPr marL="0" marR="0" marT="38576" marB="3857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8697205"/>
                  </a:ext>
                </a:extLst>
              </a:tr>
            </a:tbl>
          </a:graphicData>
        </a:graphic>
      </p:graphicFrame>
    </p:spTree>
    <p:extLst>
      <p:ext uri="{BB962C8B-B14F-4D97-AF65-F5344CB8AC3E}">
        <p14:creationId xmlns:p14="http://schemas.microsoft.com/office/powerpoint/2010/main" val="35860251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38704" y="1600590"/>
            <a:ext cx="10213220" cy="3336554"/>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データに学ぶ</a:t>
            </a:r>
            <a:endParaRPr kumimoji="1" lang="en-US" altLang="ja-JP"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80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若者の性とこころ</a:t>
            </a:r>
          </a:p>
        </p:txBody>
      </p:sp>
    </p:spTree>
    <p:extLst>
      <p:ext uri="{BB962C8B-B14F-4D97-AF65-F5344CB8AC3E}">
        <p14:creationId xmlns:p14="http://schemas.microsoft.com/office/powerpoint/2010/main" val="250492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0BB77E5B-0586-7E4A-6F1F-9B080C48AD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96696"/>
            <a:ext cx="10287000" cy="6661304"/>
          </a:xfrm>
          <a:prstGeom prst="rect">
            <a:avLst/>
          </a:prstGeom>
        </p:spPr>
      </p:pic>
      <p:sp>
        <p:nvSpPr>
          <p:cNvPr id="10" name="テキスト ボックス 9">
            <a:extLst>
              <a:ext uri="{FF2B5EF4-FFF2-40B4-BE49-F238E27FC236}">
                <a16:creationId xmlns:a16="http://schemas.microsoft.com/office/drawing/2014/main" id="{2D9DDD0B-41DD-E1AF-161C-376A998D9BFC}"/>
              </a:ext>
            </a:extLst>
          </p:cNvPr>
          <p:cNvSpPr txBox="1"/>
          <p:nvPr/>
        </p:nvSpPr>
        <p:spPr>
          <a:xfrm>
            <a:off x="7733560" y="6611779"/>
            <a:ext cx="255344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https://www.cfa.go.jp/policies/jidougyakutai</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Rectangle 3">
            <a:extLst>
              <a:ext uri="{FF2B5EF4-FFF2-40B4-BE49-F238E27FC236}">
                <a16:creationId xmlns:a16="http://schemas.microsoft.com/office/drawing/2014/main" id="{A0092D53-3EE3-B823-6C12-BA19992AC53D}"/>
              </a:ext>
            </a:extLst>
          </p:cNvPr>
          <p:cNvSpPr>
            <a:spLocks noGrp="1" noChangeArrowheads="1"/>
          </p:cNvSpPr>
          <p:nvPr>
            <p:ph type="title"/>
          </p:nvPr>
        </p:nvSpPr>
        <p:spPr>
          <a:xfrm>
            <a:off x="1844898" y="63303"/>
            <a:ext cx="7168339" cy="614030"/>
          </a:xfrm>
        </p:spPr>
        <p:txBody>
          <a:bodyPr/>
          <a:lstStyle/>
          <a:p>
            <a:pPr algn="l" eaLnBrk="1" hangingPunct="1">
              <a:lnSpc>
                <a:spcPct val="100000"/>
              </a:lnSpc>
            </a:pPr>
            <a:r>
              <a:rPr lang="en-US" altLang="ja-JP" sz="3600" dirty="0"/>
              <a:t>15</a:t>
            </a:r>
            <a:r>
              <a:rPr lang="ja-JP" altLang="en-US" sz="3600" dirty="0"/>
              <a:t>～</a:t>
            </a:r>
            <a:r>
              <a:rPr lang="en-US" altLang="ja-JP" sz="3600" dirty="0"/>
              <a:t>19</a:t>
            </a:r>
            <a:r>
              <a:rPr lang="ja-JP" altLang="en-US" sz="3600" dirty="0"/>
              <a:t>歳の人工妊娠中絶率の変遷</a:t>
            </a:r>
          </a:p>
        </p:txBody>
      </p:sp>
      <p:sp>
        <p:nvSpPr>
          <p:cNvPr id="5" name="AutoShape 5">
            <a:extLst>
              <a:ext uri="{FF2B5EF4-FFF2-40B4-BE49-F238E27FC236}">
                <a16:creationId xmlns:a16="http://schemas.microsoft.com/office/drawing/2014/main" id="{BC994105-FEE8-51F9-A234-316C5A0CECD0}"/>
              </a:ext>
            </a:extLst>
          </p:cNvPr>
          <p:cNvSpPr>
            <a:spLocks noChangeArrowheads="1"/>
          </p:cNvSpPr>
          <p:nvPr/>
        </p:nvSpPr>
        <p:spPr bwMode="auto">
          <a:xfrm>
            <a:off x="762162" y="1360892"/>
            <a:ext cx="4196899" cy="2013679"/>
          </a:xfrm>
          <a:prstGeom prst="wedgeRoundRectCallout">
            <a:avLst>
              <a:gd name="adj1" fmla="val 95338"/>
              <a:gd name="adj2" fmla="val 6260"/>
              <a:gd name="adj3" fmla="val 16667"/>
            </a:avLst>
          </a:prstGeom>
          <a:solidFill>
            <a:schemeClr val="accent1"/>
          </a:solidFill>
          <a:ln w="28575" algn="ctr">
            <a:solidFill>
              <a:schemeClr val="tx1"/>
            </a:solidFill>
            <a:miter lim="800000"/>
            <a:headEnd/>
            <a:tailEnd/>
          </a:ln>
        </p:spPr>
        <p:txBody>
          <a:bodyPr anchor="ctr"/>
          <a:lstStyle/>
          <a:p>
            <a:pPr marL="0" marR="0" lvl="0" indent="0" algn="ctr" defTabSz="914400" rtl="0" eaLnBrk="0" fontAlgn="base" latinLnBrk="0" hangingPunct="0">
              <a:lnSpc>
                <a:spcPts val="36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望まない妊娠が</a:t>
            </a:r>
          </a:p>
          <a:p>
            <a:pPr marL="0" marR="0" lvl="0" indent="0" algn="ctr" defTabSz="914400" rtl="0" eaLnBrk="0" fontAlgn="base" latinLnBrk="0" hangingPunct="0">
              <a:lnSpc>
                <a:spcPts val="36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減っているのは、</a:t>
            </a:r>
          </a:p>
          <a:p>
            <a:pPr marL="0" marR="0" lvl="0" indent="0" algn="ctr" defTabSz="914400" rtl="0" eaLnBrk="0" fontAlgn="base" latinLnBrk="0" hangingPunct="0">
              <a:lnSpc>
                <a:spcPts val="36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男たちがセックスを</a:t>
            </a:r>
          </a:p>
          <a:p>
            <a:pPr marL="0" marR="0" lvl="0" indent="0" algn="ctr" defTabSz="914400" rtl="0" eaLnBrk="0" fontAlgn="base" latinLnBrk="0" hangingPunct="0">
              <a:lnSpc>
                <a:spcPts val="36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しなくなったから？</a:t>
            </a:r>
          </a:p>
        </p:txBody>
      </p:sp>
      <p:sp>
        <p:nvSpPr>
          <p:cNvPr id="7" name="Text Box 6">
            <a:extLst>
              <a:ext uri="{FF2B5EF4-FFF2-40B4-BE49-F238E27FC236}">
                <a16:creationId xmlns:a16="http://schemas.microsoft.com/office/drawing/2014/main" id="{0D5017EC-5125-2ED9-0A7F-5CCD62E9A7DF}"/>
              </a:ext>
            </a:extLst>
          </p:cNvPr>
          <p:cNvSpPr txBox="1">
            <a:spLocks noChangeArrowheads="1"/>
          </p:cNvSpPr>
          <p:nvPr/>
        </p:nvSpPr>
        <p:spPr bwMode="auto">
          <a:xfrm>
            <a:off x="4229781" y="5164138"/>
            <a:ext cx="5715000" cy="6413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この状況をどう読みますか？</a:t>
            </a:r>
          </a:p>
        </p:txBody>
      </p:sp>
    </p:spTree>
    <p:extLst>
      <p:ext uri="{BB962C8B-B14F-4D97-AF65-F5344CB8AC3E}">
        <p14:creationId xmlns:p14="http://schemas.microsoft.com/office/powerpoint/2010/main" val="152578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1000"/>
                                        <p:tgtEl>
                                          <p:spTgt spid="7"/>
                                        </p:tgtEl>
                                      </p:cBhvr>
                                    </p:animEffect>
                                    <p:set>
                                      <p:cBhvr>
                                        <p:cTn id="12" dur="1" fill="hold">
                                          <p:stCondLst>
                                            <p:cond delay="9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7" grpId="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chemeClr val="bg1"/>
            </a:gs>
            <a:gs pos="100000">
              <a:schemeClr val="bg1">
                <a:lumMod val="50000"/>
                <a:lumOff val="5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4035" name="Picture 3" descr="童貞連合２"/>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70319" y="199293"/>
            <a:ext cx="4251691" cy="6506308"/>
          </a:xfrm>
          <a:prstGeom prst="rect">
            <a:avLst/>
          </a:prstGeom>
          <a:noFill/>
          <a:ln w="9525">
            <a:noFill/>
            <a:miter lim="800000"/>
            <a:headEnd/>
            <a:tailEnd/>
          </a:ln>
        </p:spPr>
      </p:pic>
      <p:sp>
        <p:nvSpPr>
          <p:cNvPr id="1848324" name="Rectangle 4"/>
          <p:cNvSpPr>
            <a:spLocks noChangeArrowheads="1"/>
          </p:cNvSpPr>
          <p:nvPr/>
        </p:nvSpPr>
        <p:spPr bwMode="auto">
          <a:xfrm>
            <a:off x="7291011" y="189463"/>
            <a:ext cx="612664" cy="1019175"/>
          </a:xfrm>
          <a:prstGeom prst="rect">
            <a:avLst/>
          </a:prstGeom>
          <a:noFill/>
          <a:ln w="28575">
            <a:solidFill>
              <a:srgbClr val="FF99CC"/>
            </a:solid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848325" name="Text Box 5"/>
          <p:cNvSpPr txBox="1">
            <a:spLocks noChangeArrowheads="1"/>
          </p:cNvSpPr>
          <p:nvPr/>
        </p:nvSpPr>
        <p:spPr bwMode="auto">
          <a:xfrm>
            <a:off x="504825" y="203200"/>
            <a:ext cx="4654550" cy="915988"/>
          </a:xfrm>
          <a:prstGeom prst="rect">
            <a:avLst/>
          </a:prstGeom>
          <a:noFill/>
          <a:ln w="9525">
            <a:noFill/>
            <a:miter lim="800000"/>
            <a:headEnd/>
            <a:tailEnd/>
          </a:ln>
          <a:effectLst/>
        </p:spPr>
        <p:txBody>
          <a:bodyPr>
            <a:spAutoFit/>
          </a:bodyPr>
          <a:lstStyle/>
          <a:p>
            <a:pPr marL="0" marR="0" lvl="0" indent="0" algn="ctr" defTabSz="914400" rtl="0" eaLnBrk="0" fontAlgn="base" latinLnBrk="0" hangingPunct="0">
              <a:lnSpc>
                <a:spcPct val="50000"/>
              </a:lnSpc>
              <a:spcBef>
                <a:spcPct val="50000"/>
              </a:spcBef>
              <a:spcAft>
                <a:spcPct val="0"/>
              </a:spcAft>
              <a:buClrTx/>
              <a:buSzTx/>
              <a:buFontTx/>
              <a:buNone/>
              <a:tabLst/>
              <a:defRPr/>
            </a:pPr>
            <a:r>
              <a:rPr kumimoji="1" lang="ja-JP" altLang="en-US"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読売新聞</a:t>
            </a:r>
          </a:p>
          <a:p>
            <a:pPr marL="0" marR="0" lvl="0" indent="0" algn="ctr" defTabSz="914400" rtl="0" eaLnBrk="0" fontAlgn="base" latinLnBrk="0" hangingPunct="0">
              <a:lnSpc>
                <a:spcPct val="50000"/>
              </a:lnSpc>
              <a:spcBef>
                <a:spcPct val="50000"/>
              </a:spcBef>
              <a:spcAft>
                <a:spcPct val="0"/>
              </a:spcAft>
              <a:buClrTx/>
              <a:buSzTx/>
              <a:buFontTx/>
              <a:buNone/>
              <a:tabLst/>
              <a:defRPr/>
            </a:pPr>
            <a:r>
              <a:rPr kumimoji="1" lang="en-US" altLang="ja-JP"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2007</a:t>
            </a:r>
            <a:r>
              <a:rPr kumimoji="1" lang="ja-JP" altLang="en-US"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年</a:t>
            </a:r>
            <a:r>
              <a:rPr kumimoji="1" lang="en-US" altLang="ja-JP"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1</a:t>
            </a:r>
            <a:r>
              <a:rPr kumimoji="1" lang="ja-JP" altLang="en-US"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月</a:t>
            </a:r>
            <a:r>
              <a:rPr kumimoji="1" lang="en-US" altLang="ja-JP"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16</a:t>
            </a:r>
            <a:r>
              <a:rPr kumimoji="1" lang="ja-JP" altLang="en-US" sz="3600" b="0" i="0" u="none" strike="noStrike" kern="1200" cap="none" spc="0" normalizeH="0" baseline="0" noProof="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日</a:t>
            </a:r>
          </a:p>
        </p:txBody>
      </p:sp>
      <p:sp>
        <p:nvSpPr>
          <p:cNvPr id="1848326" name="AutoShape 6"/>
          <p:cNvSpPr>
            <a:spLocks noChangeArrowheads="1"/>
          </p:cNvSpPr>
          <p:nvPr/>
        </p:nvSpPr>
        <p:spPr bwMode="auto">
          <a:xfrm>
            <a:off x="605971" y="1698170"/>
            <a:ext cx="4064000" cy="4949373"/>
          </a:xfrm>
          <a:prstGeom prst="wedgeRoundRectCallout">
            <a:avLst>
              <a:gd name="adj1" fmla="val 124233"/>
              <a:gd name="adj2" fmla="val -69988"/>
              <a:gd name="adj3" fmla="val 16667"/>
            </a:avLst>
          </a:prstGeom>
          <a:noFill/>
          <a:ln w="9525">
            <a:solidFill>
              <a:schemeClr val="tx1"/>
            </a:solidFill>
            <a:miter lim="800000"/>
            <a:headEnd/>
            <a:tailEnd/>
          </a:ln>
          <a:effectLst/>
        </p:spPr>
        <p:txBody>
          <a:bodyPr vert="eaVert" anchor="ctr"/>
          <a:lstStyle/>
          <a:p>
            <a:pPr marL="0" marR="0" lvl="0" indent="0" algn="l" defTabSz="914400" rtl="0" eaLnBrk="0" fontAlgn="base" latinLnBrk="0" hangingPunct="0">
              <a:lnSpc>
                <a:spcPct val="14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　　会長のＷＳさん（</a:t>
            </a:r>
            <a:r>
              <a:rPr kumimoji="1" lang="en-US" altLang="ja-JP"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33</a:t>
            </a:r>
            <a:r>
              <a:rPr kumimoji="1" lang="ja-JP" altLang="en-US"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）と、</a:t>
            </a:r>
          </a:p>
          <a:p>
            <a:pPr marL="0" marR="0" lvl="0" indent="0" algn="l" defTabSz="914400" rtl="0" eaLnBrk="0" fontAlgn="base" latinLnBrk="0" hangingPunct="0">
              <a:lnSpc>
                <a:spcPct val="14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東京・赤坂で待ち合わせた</a:t>
            </a:r>
          </a:p>
          <a:p>
            <a:pPr marL="0" marR="0" lvl="0" indent="0" algn="l" defTabSz="914400" rtl="0" eaLnBrk="0" fontAlgn="base" latinLnBrk="0" hangingPunct="0">
              <a:lnSpc>
                <a:spcPct val="14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昼食を誘い、何を食べたいか</a:t>
            </a:r>
          </a:p>
          <a:p>
            <a:pPr marL="0" marR="0" lvl="0" indent="0" algn="l" defTabSz="914400" rtl="0" eaLnBrk="0" fontAlgn="base" latinLnBrk="0" hangingPunct="0">
              <a:lnSpc>
                <a:spcPct val="14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を聞くと、「</a:t>
            </a:r>
            <a:r>
              <a:rPr kumimoji="1" lang="ja-JP" altLang="en-US" sz="2800" b="0" i="0" u="none" strike="noStrike" kern="1200" cap="none" spc="0" normalizeH="0" baseline="0" noProof="0" dirty="0">
                <a:ln>
                  <a:noFill/>
                </a:ln>
                <a:solidFill>
                  <a:srgbClr val="FF99FF"/>
                </a:solidFill>
                <a:effectLst>
                  <a:outerShdw blurRad="38100" dist="38100" dir="2700000" algn="tl">
                    <a:srgbClr val="010000"/>
                  </a:outerShdw>
                </a:effectLst>
                <a:uLnTx/>
                <a:uFillTx/>
                <a:latin typeface="Times New Roman" pitchFamily="18" charset="0"/>
                <a:ea typeface="ＭＳ Ｐゴシック" pitchFamily="50" charset="-128"/>
                <a:cs typeface="+mn-cs"/>
              </a:rPr>
              <a:t>お任せします。</a:t>
            </a:r>
          </a:p>
          <a:p>
            <a:pPr marL="0" marR="0" lvl="0" indent="0" algn="l" defTabSz="914400" rtl="0" eaLnBrk="0" fontAlgn="base" latinLnBrk="0" hangingPunct="0">
              <a:lnSpc>
                <a:spcPct val="14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99FF"/>
                </a:solidFill>
                <a:effectLst>
                  <a:outerShdw blurRad="38100" dist="38100" dir="2700000" algn="tl">
                    <a:srgbClr val="010000"/>
                  </a:outerShdw>
                </a:effectLst>
                <a:uLnTx/>
                <a:uFillTx/>
                <a:latin typeface="Times New Roman" pitchFamily="18" charset="0"/>
                <a:ea typeface="ＭＳ Ｐゴシック" pitchFamily="50" charset="-128"/>
                <a:cs typeface="+mn-cs"/>
              </a:rPr>
              <a:t>自分で決められないんです</a:t>
            </a:r>
            <a:r>
              <a:rPr kumimoji="1" lang="ja-JP" altLang="en-US" sz="2800" b="0" i="0" u="none" strike="noStrike" kern="1200" cap="none" spc="0" normalizeH="0" baseline="0" noProof="0" dirty="0">
                <a:ln>
                  <a:noFill/>
                </a:ln>
                <a:solidFill>
                  <a:srgbClr val="FFFFFF"/>
                </a:solidFill>
                <a:effectLst>
                  <a:outerShdw blurRad="38100" dist="38100" dir="2700000" algn="tl">
                    <a:srgbClr val="010000"/>
                  </a:outerShdw>
                </a:effectLst>
                <a:uLnTx/>
                <a:uFillTx/>
                <a:latin typeface="Times New Roman" pitchFamily="18" charset="0"/>
                <a:ea typeface="ＭＳ Ｐゴシック" pitchFamily="50" charset="-128"/>
                <a:cs typeface="+mn-cs"/>
              </a:rPr>
              <a:t>」</a:t>
            </a:r>
          </a:p>
        </p:txBody>
      </p:sp>
      <p:sp>
        <p:nvSpPr>
          <p:cNvPr id="8" name="フレーム 7"/>
          <p:cNvSpPr/>
          <p:nvPr/>
        </p:nvSpPr>
        <p:spPr bwMode="auto">
          <a:xfrm>
            <a:off x="8387584" y="2481943"/>
            <a:ext cx="502919" cy="2612571"/>
          </a:xfrm>
          <a:prstGeom prst="frame">
            <a:avLst/>
          </a:prstGeom>
          <a:solidFill>
            <a:srgbClr val="FF99FF">
              <a:alpha val="80000"/>
            </a:srgbClr>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17071389"/>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848324"/>
                                        </p:tgtEl>
                                        <p:attrNameLst>
                                          <p:attrName>style.visibility</p:attrName>
                                        </p:attrNameLst>
                                      </p:cBhvr>
                                      <p:to>
                                        <p:strVal val="visible"/>
                                      </p:to>
                                    </p:set>
                                    <p:animEffect transition="in" filter="fade">
                                      <p:cBhvr>
                                        <p:cTn id="12" dur="2000"/>
                                        <p:tgtEl>
                                          <p:spTgt spid="18483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48326">
                                            <p:bg/>
                                          </p:spTgt>
                                        </p:tgtEl>
                                        <p:attrNameLst>
                                          <p:attrName>style.visibility</p:attrName>
                                        </p:attrNameLst>
                                      </p:cBhvr>
                                      <p:to>
                                        <p:strVal val="visible"/>
                                      </p:to>
                                    </p:set>
                                    <p:animEffect transition="in" filter="fade">
                                      <p:cBhvr>
                                        <p:cTn id="15" dur="2000"/>
                                        <p:tgtEl>
                                          <p:spTgt spid="1848326">
                                            <p:bg/>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848326">
                                            <p:txEl>
                                              <p:pRg st="0" end="0"/>
                                            </p:txEl>
                                          </p:spTgt>
                                        </p:tgtEl>
                                        <p:attrNameLst>
                                          <p:attrName>style.visibility</p:attrName>
                                        </p:attrNameLst>
                                      </p:cBhvr>
                                      <p:to>
                                        <p:strVal val="visible"/>
                                      </p:to>
                                    </p:set>
                                    <p:animEffect transition="in" filter="fade">
                                      <p:cBhvr>
                                        <p:cTn id="19" dur="1000"/>
                                        <p:tgtEl>
                                          <p:spTgt spid="1848326">
                                            <p:txEl>
                                              <p:pRg st="0" end="0"/>
                                            </p:txEl>
                                          </p:spTgt>
                                        </p:tgtEl>
                                      </p:cBhvr>
                                    </p:animEffect>
                                  </p:childTnLst>
                                </p:cTn>
                              </p:par>
                            </p:childTnLst>
                          </p:cTn>
                        </p:par>
                        <p:par>
                          <p:cTn id="20" fill="hold">
                            <p:stCondLst>
                              <p:cond delay="39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848326">
                                            <p:txEl>
                                              <p:pRg st="1" end="1"/>
                                            </p:txEl>
                                          </p:spTgt>
                                        </p:tgtEl>
                                        <p:attrNameLst>
                                          <p:attrName>style.visibility</p:attrName>
                                        </p:attrNameLst>
                                      </p:cBhvr>
                                      <p:to>
                                        <p:strVal val="visible"/>
                                      </p:to>
                                    </p:set>
                                    <p:animEffect transition="in" filter="fade">
                                      <p:cBhvr>
                                        <p:cTn id="23" dur="1000"/>
                                        <p:tgtEl>
                                          <p:spTgt spid="1848326">
                                            <p:txEl>
                                              <p:pRg st="1" end="1"/>
                                            </p:txEl>
                                          </p:spTgt>
                                        </p:tgtEl>
                                      </p:cBhvr>
                                    </p:animEffect>
                                  </p:childTnLst>
                                </p:cTn>
                              </p:par>
                            </p:childTnLst>
                          </p:cTn>
                        </p:par>
                        <p:par>
                          <p:cTn id="24" fill="hold">
                            <p:stCondLst>
                              <p:cond delay="530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1848326">
                                            <p:txEl>
                                              <p:pRg st="2" end="2"/>
                                            </p:txEl>
                                          </p:spTgt>
                                        </p:tgtEl>
                                        <p:attrNameLst>
                                          <p:attrName>style.visibility</p:attrName>
                                        </p:attrNameLst>
                                      </p:cBhvr>
                                      <p:to>
                                        <p:strVal val="visible"/>
                                      </p:to>
                                    </p:set>
                                    <p:animEffect transition="in" filter="fade">
                                      <p:cBhvr>
                                        <p:cTn id="27" dur="1000"/>
                                        <p:tgtEl>
                                          <p:spTgt spid="1848326">
                                            <p:txEl>
                                              <p:pRg st="2" end="2"/>
                                            </p:txEl>
                                          </p:spTgt>
                                        </p:tgtEl>
                                      </p:cBhvr>
                                    </p:animEffect>
                                  </p:childTnLst>
                                </p:cTn>
                              </p:par>
                            </p:childTnLst>
                          </p:cTn>
                        </p:par>
                        <p:par>
                          <p:cTn id="28" fill="hold">
                            <p:stCondLst>
                              <p:cond delay="7000"/>
                            </p:stCondLst>
                            <p:childTnLst>
                              <p:par>
                                <p:cTn id="29" presetID="10" presetClass="entr" presetSubtype="0" fill="hold" grpId="0" nodeType="afterEffect">
                                  <p:stCondLst>
                                    <p:cond delay="0"/>
                                  </p:stCondLst>
                                  <p:iterate type="wd">
                                    <p:tmPct val="10000"/>
                                  </p:iterate>
                                  <p:childTnLst>
                                    <p:set>
                                      <p:cBhvr>
                                        <p:cTn id="30" dur="1" fill="hold">
                                          <p:stCondLst>
                                            <p:cond delay="0"/>
                                          </p:stCondLst>
                                        </p:cTn>
                                        <p:tgtEl>
                                          <p:spTgt spid="1848326">
                                            <p:txEl>
                                              <p:pRg st="3" end="3"/>
                                            </p:txEl>
                                          </p:spTgt>
                                        </p:tgtEl>
                                        <p:attrNameLst>
                                          <p:attrName>style.visibility</p:attrName>
                                        </p:attrNameLst>
                                      </p:cBhvr>
                                      <p:to>
                                        <p:strVal val="visible"/>
                                      </p:to>
                                    </p:set>
                                    <p:animEffect transition="in" filter="fade">
                                      <p:cBhvr>
                                        <p:cTn id="31" dur="1000"/>
                                        <p:tgtEl>
                                          <p:spTgt spid="1848326">
                                            <p:txEl>
                                              <p:pRg st="3" end="3"/>
                                            </p:txEl>
                                          </p:spTgt>
                                        </p:tgtEl>
                                      </p:cBhvr>
                                    </p:animEffect>
                                  </p:childTnLst>
                                </p:cTn>
                              </p:par>
                            </p:childTnLst>
                          </p:cTn>
                        </p:par>
                        <p:par>
                          <p:cTn id="32" fill="hold">
                            <p:stCondLst>
                              <p:cond delay="87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848326">
                                            <p:txEl>
                                              <p:pRg st="4" end="4"/>
                                            </p:txEl>
                                          </p:spTgt>
                                        </p:tgtEl>
                                        <p:attrNameLst>
                                          <p:attrName>style.visibility</p:attrName>
                                        </p:attrNameLst>
                                      </p:cBhvr>
                                      <p:to>
                                        <p:strVal val="visible"/>
                                      </p:to>
                                    </p:set>
                                    <p:animEffect transition="in" filter="fade">
                                      <p:cBhvr>
                                        <p:cTn id="35" dur="1000"/>
                                        <p:tgtEl>
                                          <p:spTgt spid="18483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8324" grpId="0" animBg="1"/>
      <p:bldP spid="1848326" grpId="0" build="p"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3E96BDD1-A82A-A584-42CA-794F294091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96696"/>
            <a:ext cx="10287000" cy="6661304"/>
          </a:xfrm>
          <a:prstGeom prst="rect">
            <a:avLst/>
          </a:prstGeom>
        </p:spPr>
      </p:pic>
      <p:sp>
        <p:nvSpPr>
          <p:cNvPr id="5" name="テキスト ボックス 4">
            <a:extLst>
              <a:ext uri="{FF2B5EF4-FFF2-40B4-BE49-F238E27FC236}">
                <a16:creationId xmlns:a16="http://schemas.microsoft.com/office/drawing/2014/main" id="{A925D455-73F6-D33D-C156-E8E8BB7EE3C3}"/>
              </a:ext>
            </a:extLst>
          </p:cNvPr>
          <p:cNvSpPr txBox="1"/>
          <p:nvPr/>
        </p:nvSpPr>
        <p:spPr>
          <a:xfrm>
            <a:off x="1038955" y="102547"/>
            <a:ext cx="8535635"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C2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児童相談所における児童虐待相談対応件数</a:t>
            </a:r>
          </a:p>
        </p:txBody>
      </p:sp>
      <p:sp>
        <p:nvSpPr>
          <p:cNvPr id="10" name="テキスト ボックス 9">
            <a:extLst>
              <a:ext uri="{FF2B5EF4-FFF2-40B4-BE49-F238E27FC236}">
                <a16:creationId xmlns:a16="http://schemas.microsoft.com/office/drawing/2014/main" id="{2D9DDD0B-41DD-E1AF-161C-376A998D9BFC}"/>
              </a:ext>
            </a:extLst>
          </p:cNvPr>
          <p:cNvSpPr txBox="1"/>
          <p:nvPr/>
        </p:nvSpPr>
        <p:spPr>
          <a:xfrm>
            <a:off x="7733560" y="6611779"/>
            <a:ext cx="2553440"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https://www.cfa.go.jp/policies/jidougyakutai</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89F70F5F-558A-B49E-F79B-50277061D009}"/>
              </a:ext>
            </a:extLst>
          </p:cNvPr>
          <p:cNvSpPr txBox="1"/>
          <p:nvPr/>
        </p:nvSpPr>
        <p:spPr>
          <a:xfrm>
            <a:off x="8675873" y="765486"/>
            <a:ext cx="1507144"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スマホ保有率</a:t>
            </a:r>
          </a:p>
        </p:txBody>
      </p:sp>
      <p:pic>
        <p:nvPicPr>
          <p:cNvPr id="11" name="図 10">
            <a:extLst>
              <a:ext uri="{FF2B5EF4-FFF2-40B4-BE49-F238E27FC236}">
                <a16:creationId xmlns:a16="http://schemas.microsoft.com/office/drawing/2014/main" id="{CAC66D31-1BD2-63A6-9C84-5D6C97C963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00866" y="204436"/>
            <a:ext cx="1879797" cy="5350406"/>
          </a:xfrm>
          <a:prstGeom prst="rect">
            <a:avLst/>
          </a:prstGeom>
        </p:spPr>
      </p:pic>
    </p:spTree>
    <p:extLst>
      <p:ext uri="{BB962C8B-B14F-4D97-AF65-F5344CB8AC3E}">
        <p14:creationId xmlns:p14="http://schemas.microsoft.com/office/powerpoint/2010/main" val="274461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FEC2FF08-8908-96BD-074C-2563CB915B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44929"/>
            <a:ext cx="10287000" cy="6613071"/>
          </a:xfrm>
          <a:prstGeom prst="rect">
            <a:avLst/>
          </a:prstGeom>
        </p:spPr>
      </p:pic>
      <p:sp>
        <p:nvSpPr>
          <p:cNvPr id="12" name="テキスト ボックス 11">
            <a:extLst>
              <a:ext uri="{FF2B5EF4-FFF2-40B4-BE49-F238E27FC236}">
                <a16:creationId xmlns:a16="http://schemas.microsoft.com/office/drawing/2014/main" id="{8FB05211-F86F-1CF2-B1DC-EACF95F30F30}"/>
              </a:ext>
            </a:extLst>
          </p:cNvPr>
          <p:cNvSpPr txBox="1"/>
          <p:nvPr/>
        </p:nvSpPr>
        <p:spPr>
          <a:xfrm>
            <a:off x="1605346" y="50848"/>
            <a:ext cx="7654768"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92D05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小・中学校合計不登校児童生徒数</a:t>
            </a:r>
          </a:p>
        </p:txBody>
      </p:sp>
      <p:sp>
        <p:nvSpPr>
          <p:cNvPr id="4" name="テキスト ボックス 3">
            <a:extLst>
              <a:ext uri="{FF2B5EF4-FFF2-40B4-BE49-F238E27FC236}">
                <a16:creationId xmlns:a16="http://schemas.microsoft.com/office/drawing/2014/main" id="{9E9850F2-8FA7-F106-7AF0-4D22A1F7D385}"/>
              </a:ext>
            </a:extLst>
          </p:cNvPr>
          <p:cNvSpPr txBox="1"/>
          <p:nvPr/>
        </p:nvSpPr>
        <p:spPr>
          <a:xfrm>
            <a:off x="6673118" y="6611779"/>
            <a:ext cx="3613882"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https://www.mext.go.jp/a_menu/shotou/seitoshidou/1302902.htm</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 name="左中かっこ 1">
            <a:extLst>
              <a:ext uri="{FF2B5EF4-FFF2-40B4-BE49-F238E27FC236}">
                <a16:creationId xmlns:a16="http://schemas.microsoft.com/office/drawing/2014/main" id="{4EA21A70-743E-FC6F-E3AE-161A0675D196}"/>
              </a:ext>
            </a:extLst>
          </p:cNvPr>
          <p:cNvSpPr/>
          <p:nvPr/>
        </p:nvSpPr>
        <p:spPr bwMode="auto">
          <a:xfrm>
            <a:off x="8644793" y="2776542"/>
            <a:ext cx="167671" cy="648000"/>
          </a:xfrm>
          <a:prstGeom prst="leftBrace">
            <a:avLst/>
          </a:prstGeom>
          <a:noFill/>
          <a:ln w="28575" cap="flat" cmpd="sng" algn="ctr">
            <a:solidFill>
              <a:srgbClr val="92D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左中かっこ 2">
            <a:extLst>
              <a:ext uri="{FF2B5EF4-FFF2-40B4-BE49-F238E27FC236}">
                <a16:creationId xmlns:a16="http://schemas.microsoft.com/office/drawing/2014/main" id="{B6CD4E09-C778-A007-8429-52F7BB4BDB93}"/>
              </a:ext>
            </a:extLst>
          </p:cNvPr>
          <p:cNvSpPr/>
          <p:nvPr/>
        </p:nvSpPr>
        <p:spPr bwMode="auto">
          <a:xfrm>
            <a:off x="8644793" y="2082451"/>
            <a:ext cx="179792" cy="684000"/>
          </a:xfrm>
          <a:prstGeom prst="leftBrace">
            <a:avLst/>
          </a:prstGeom>
          <a:noFill/>
          <a:ln w="28575" cap="flat" cmpd="sng" algn="ctr">
            <a:solidFill>
              <a:srgbClr val="92D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左中かっこ 4">
            <a:extLst>
              <a:ext uri="{FF2B5EF4-FFF2-40B4-BE49-F238E27FC236}">
                <a16:creationId xmlns:a16="http://schemas.microsoft.com/office/drawing/2014/main" id="{2A4CFE96-7BF0-D444-A08F-04EE97E478A5}"/>
              </a:ext>
            </a:extLst>
          </p:cNvPr>
          <p:cNvSpPr/>
          <p:nvPr/>
        </p:nvSpPr>
        <p:spPr bwMode="auto">
          <a:xfrm>
            <a:off x="8660429" y="1439898"/>
            <a:ext cx="167671" cy="648000"/>
          </a:xfrm>
          <a:prstGeom prst="leftBrace">
            <a:avLst/>
          </a:prstGeom>
          <a:noFill/>
          <a:ln w="28575" cap="flat" cmpd="sng" algn="ctr">
            <a:solidFill>
              <a:srgbClr val="92D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BF35A3B0-6FA4-EE3D-A22F-ABB7E3C35EA4}"/>
              </a:ext>
            </a:extLst>
          </p:cNvPr>
          <p:cNvSpPr txBox="1"/>
          <p:nvPr/>
        </p:nvSpPr>
        <p:spPr>
          <a:xfrm>
            <a:off x="7934653" y="2919486"/>
            <a:ext cx="67037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48,813</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endParaRPr>
          </a:p>
        </p:txBody>
      </p:sp>
      <p:sp>
        <p:nvSpPr>
          <p:cNvPr id="19" name="テキスト ボックス 18">
            <a:extLst>
              <a:ext uri="{FF2B5EF4-FFF2-40B4-BE49-F238E27FC236}">
                <a16:creationId xmlns:a16="http://schemas.microsoft.com/office/drawing/2014/main" id="{4F0524EA-DDE1-C0DD-2390-F6938488DF82}"/>
              </a:ext>
            </a:extLst>
          </p:cNvPr>
          <p:cNvSpPr txBox="1"/>
          <p:nvPr/>
        </p:nvSpPr>
        <p:spPr>
          <a:xfrm>
            <a:off x="7934653" y="2247317"/>
            <a:ext cx="670376"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54,108</a:t>
            </a:r>
          </a:p>
        </p:txBody>
      </p:sp>
      <p:sp>
        <p:nvSpPr>
          <p:cNvPr id="20" name="テキスト ボックス 19">
            <a:extLst>
              <a:ext uri="{FF2B5EF4-FFF2-40B4-BE49-F238E27FC236}">
                <a16:creationId xmlns:a16="http://schemas.microsoft.com/office/drawing/2014/main" id="{A807DC68-418B-DF33-23D8-1F830608F69A}"/>
              </a:ext>
            </a:extLst>
          </p:cNvPr>
          <p:cNvSpPr txBox="1"/>
          <p:nvPr/>
        </p:nvSpPr>
        <p:spPr>
          <a:xfrm>
            <a:off x="7934653" y="1575147"/>
            <a:ext cx="67037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47,434</a:t>
            </a:r>
            <a:endPar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endParaRPr>
          </a:p>
        </p:txBody>
      </p:sp>
    </p:spTree>
    <p:extLst>
      <p:ext uri="{BB962C8B-B14F-4D97-AF65-F5344CB8AC3E}">
        <p14:creationId xmlns:p14="http://schemas.microsoft.com/office/powerpoint/2010/main" val="3388755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8" grpId="0"/>
      <p:bldP spid="19" grpId="0"/>
      <p:bldP spid="2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0B4A-3C36-2491-88D2-694673028EEF}"/>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CB1D03A3-0786-B77B-B2B8-48DD601D1E7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8" y="224977"/>
            <a:ext cx="10284843" cy="6633023"/>
          </a:xfrm>
          <a:prstGeom prst="rect">
            <a:avLst/>
          </a:prstGeom>
        </p:spPr>
      </p:pic>
      <p:sp>
        <p:nvSpPr>
          <p:cNvPr id="1734663" name="Text Box 7">
            <a:extLst>
              <a:ext uri="{FF2B5EF4-FFF2-40B4-BE49-F238E27FC236}">
                <a16:creationId xmlns:a16="http://schemas.microsoft.com/office/drawing/2014/main" id="{BF0C98E6-E2D6-71BA-4F60-E3879B3071AA}"/>
              </a:ext>
            </a:extLst>
          </p:cNvPr>
          <p:cNvSpPr txBox="1">
            <a:spLocks noChangeArrowheads="1"/>
          </p:cNvSpPr>
          <p:nvPr/>
        </p:nvSpPr>
        <p:spPr bwMode="auto">
          <a:xfrm>
            <a:off x="1110909" y="0"/>
            <a:ext cx="8530391" cy="646331"/>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effectLst/>
                <a:uLnTx/>
                <a:uFillTx/>
                <a:latin typeface="Times New Roman" pitchFamily="18" charset="0"/>
                <a:ea typeface="ＭＳ Ｐゴシック" pitchFamily="50" charset="-128"/>
                <a:cs typeface="+mn-cs"/>
              </a:rPr>
              <a:t>自殺者数の推移</a:t>
            </a:r>
          </a:p>
        </p:txBody>
      </p:sp>
      <p:sp>
        <p:nvSpPr>
          <p:cNvPr id="2" name="正方形/長方形 1">
            <a:extLst>
              <a:ext uri="{FF2B5EF4-FFF2-40B4-BE49-F238E27FC236}">
                <a16:creationId xmlns:a16="http://schemas.microsoft.com/office/drawing/2014/main" id="{3167A7C7-A823-6EE3-EE17-9AA9088E9120}"/>
              </a:ext>
            </a:extLst>
          </p:cNvPr>
          <p:cNvSpPr/>
          <p:nvPr/>
        </p:nvSpPr>
        <p:spPr>
          <a:xfrm>
            <a:off x="6459938" y="6569665"/>
            <a:ext cx="3827062"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itchFamily="50" charset="-128"/>
                <a:cs typeface="+mn-cs"/>
                <a:hlinkClick r:id="rId3"/>
              </a:rPr>
              <a:t>http://www.soumu.go.jp/johotsusintokei/new/index.html</a:t>
            </a:r>
            <a:r>
              <a:rPr kumimoji="1" lang="en-US" altLang="ja-JP" sz="11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endParaRPr kumimoji="1" lang="ja-JP" altLang="en-US" sz="11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090ACC76-9255-C484-EC92-4255258A408E}"/>
              </a:ext>
            </a:extLst>
          </p:cNvPr>
          <p:cNvSpPr txBox="1"/>
          <p:nvPr/>
        </p:nvSpPr>
        <p:spPr>
          <a:xfrm>
            <a:off x="8671036" y="754397"/>
            <a:ext cx="1507144"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スマホ保有率</a:t>
            </a:r>
          </a:p>
        </p:txBody>
      </p:sp>
      <p:pic>
        <p:nvPicPr>
          <p:cNvPr id="8" name="図 7">
            <a:extLst>
              <a:ext uri="{FF2B5EF4-FFF2-40B4-BE49-F238E27FC236}">
                <a16:creationId xmlns:a16="http://schemas.microsoft.com/office/drawing/2014/main" id="{96FEB891-8169-98C2-96EE-8E7A324AEB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00866" y="204436"/>
            <a:ext cx="1879797" cy="5350406"/>
          </a:xfrm>
          <a:prstGeom prst="rect">
            <a:avLst/>
          </a:prstGeom>
        </p:spPr>
      </p:pic>
    </p:spTree>
    <p:extLst>
      <p:ext uri="{BB962C8B-B14F-4D97-AF65-F5344CB8AC3E}">
        <p14:creationId xmlns:p14="http://schemas.microsoft.com/office/powerpoint/2010/main" val="338281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9152-B477-1D3F-999D-241230321CE8}"/>
            </a:ext>
          </a:extLst>
        </p:cNvPr>
        <p:cNvGrpSpPr/>
        <p:nvPr/>
      </p:nvGrpSpPr>
      <p:grpSpPr>
        <a:xfrm>
          <a:off x="0" y="0"/>
          <a:ext cx="0" cy="0"/>
          <a:chOff x="0" y="0"/>
          <a:chExt cx="0" cy="0"/>
        </a:xfrm>
      </p:grpSpPr>
      <p:sp>
        <p:nvSpPr>
          <p:cNvPr id="6" name="Rectangle 12">
            <a:extLst>
              <a:ext uri="{FF2B5EF4-FFF2-40B4-BE49-F238E27FC236}">
                <a16:creationId xmlns:a16="http://schemas.microsoft.com/office/drawing/2014/main" id="{7231B549-F873-01CE-42B0-23712AF08240}"/>
              </a:ext>
            </a:extLst>
          </p:cNvPr>
          <p:cNvSpPr>
            <a:spLocks noGrp="1" noChangeArrowheads="1"/>
          </p:cNvSpPr>
          <p:nvPr>
            <p:ph type="title"/>
          </p:nvPr>
        </p:nvSpPr>
        <p:spPr>
          <a:xfrm>
            <a:off x="235744" y="0"/>
            <a:ext cx="9815512" cy="647700"/>
          </a:xfrm>
        </p:spPr>
        <p:txBody>
          <a:bodyPr/>
          <a:lstStyle/>
          <a:p>
            <a:pPr eaLnBrk="1" hangingPunct="1"/>
            <a:r>
              <a:rPr lang="ja-JP" altLang="en-US" dirty="0"/>
              <a:t>１０代男女別自殺率の推移</a:t>
            </a:r>
          </a:p>
        </p:txBody>
      </p:sp>
      <p:sp>
        <p:nvSpPr>
          <p:cNvPr id="11" name="テキスト ボックス 10">
            <a:extLst>
              <a:ext uri="{FF2B5EF4-FFF2-40B4-BE49-F238E27FC236}">
                <a16:creationId xmlns:a16="http://schemas.microsoft.com/office/drawing/2014/main" id="{7A52935E-1E90-C62A-3580-7BE611768397}"/>
              </a:ext>
            </a:extLst>
          </p:cNvPr>
          <p:cNvSpPr txBox="1"/>
          <p:nvPr/>
        </p:nvSpPr>
        <p:spPr>
          <a:xfrm>
            <a:off x="5106166" y="6659673"/>
            <a:ext cx="518083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https://www.mhlw.go.jp/toukei/list/81-1a.html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テキスト ボックス 12">
            <a:extLst>
              <a:ext uri="{FF2B5EF4-FFF2-40B4-BE49-F238E27FC236}">
                <a16:creationId xmlns:a16="http://schemas.microsoft.com/office/drawing/2014/main" id="{E903D67E-8B72-85F2-6612-6F5202E5BA13}"/>
              </a:ext>
            </a:extLst>
          </p:cNvPr>
          <p:cNvSpPr txBox="1"/>
          <p:nvPr/>
        </p:nvSpPr>
        <p:spPr>
          <a:xfrm>
            <a:off x="3370761" y="6659673"/>
            <a:ext cx="3545477"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https://www.mhlw.go.jp/toukei/youran/indexyk_1_2.html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テキスト ボックス 13">
            <a:extLst>
              <a:ext uri="{FF2B5EF4-FFF2-40B4-BE49-F238E27FC236}">
                <a16:creationId xmlns:a16="http://schemas.microsoft.com/office/drawing/2014/main" id="{0C7BE062-257C-2BC9-BDC1-F9CC8CF222A0}"/>
              </a:ext>
            </a:extLst>
          </p:cNvPr>
          <p:cNvSpPr txBox="1"/>
          <p:nvPr/>
        </p:nvSpPr>
        <p:spPr>
          <a:xfrm>
            <a:off x="9871501" y="0"/>
            <a:ext cx="415499"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endParaRPr kumimoji="1" lang="ja-JP" altLang="en-US" sz="36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2" name="図 1">
            <a:extLst>
              <a:ext uri="{FF2B5EF4-FFF2-40B4-BE49-F238E27FC236}">
                <a16:creationId xmlns:a16="http://schemas.microsoft.com/office/drawing/2014/main" id="{EA0D317C-6578-C6EC-201B-4434A36C3A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44526"/>
            <a:ext cx="10287000" cy="6136854"/>
          </a:xfrm>
          <a:prstGeom prst="rect">
            <a:avLst/>
          </a:prstGeom>
        </p:spPr>
      </p:pic>
    </p:spTree>
    <p:extLst>
      <p:ext uri="{BB962C8B-B14F-4D97-AF65-F5344CB8AC3E}">
        <p14:creationId xmlns:p14="http://schemas.microsoft.com/office/powerpoint/2010/main" val="79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2FDB2AD-1DB9-59B9-14C2-DE651F026CA2}"/>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5A74283-D783-E6E6-F84B-2428A27360CE}"/>
              </a:ext>
            </a:extLst>
          </p:cNvPr>
          <p:cNvSpPr txBox="1"/>
          <p:nvPr/>
        </p:nvSpPr>
        <p:spPr>
          <a:xfrm>
            <a:off x="-27144" y="1720840"/>
            <a:ext cx="10341294" cy="34163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対話の減少で</a:t>
            </a: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若い女性の自殺が急増？</a:t>
            </a:r>
            <a:endPar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063097323"/>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123986" y="930624"/>
            <a:ext cx="10515601" cy="4996752"/>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急がば回れ！</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a:lnSpc>
                <a:spcPct val="140000"/>
              </a:lnSpc>
              <a:defRPr/>
            </a:pPr>
            <a:r>
              <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自殺対策も、思春期の対策も、</a:t>
            </a:r>
            <a:endParaRPr kumimoji="1" lang="en-US" altLang="ja-JP"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a:lnSpc>
                <a:spcPct val="140000"/>
              </a:lnSpc>
              <a:defRPr/>
            </a:pPr>
            <a:r>
              <a:rPr lang="ja-JP" altLang="en-US" sz="5400" dirty="0">
                <a:solidFill>
                  <a:srgbClr val="CCFF33"/>
                </a:solidFill>
                <a:ea typeface="HG創英角ﾎﾟｯﾌﾟ体" pitchFamily="49" charset="-128"/>
              </a:rPr>
              <a:t>コロナ対策も、</a:t>
            </a:r>
            <a:endParaRPr lang="en-US" altLang="ja-JP" sz="5400" dirty="0">
              <a:solidFill>
                <a:srgbClr val="CCFF33"/>
              </a:solidFill>
              <a:ea typeface="HG創英角ﾎﾟｯﾌﾟ体" pitchFamily="49" charset="-128"/>
            </a:endParaRPr>
          </a:p>
          <a:p>
            <a:pPr>
              <a:lnSpc>
                <a:spcPct val="140000"/>
              </a:lnSpc>
              <a:defRPr/>
            </a:pPr>
            <a:r>
              <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つながりづくりから</a:t>
            </a:r>
          </a:p>
        </p:txBody>
      </p:sp>
    </p:spTree>
    <p:extLst>
      <p:ext uri="{BB962C8B-B14F-4D97-AF65-F5344CB8AC3E}">
        <p14:creationId xmlns:p14="http://schemas.microsoft.com/office/powerpoint/2010/main" val="745942062"/>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5879" y="679021"/>
            <a:ext cx="9055243" cy="6178979"/>
          </a:xfrm>
          <a:prstGeom prst="rect">
            <a:avLst/>
          </a:prstGeom>
        </p:spPr>
      </p:pic>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kumimoji="1" lang="en-US" altLang="ja-JP" dirty="0"/>
              <a:t>2</a:t>
            </a:r>
            <a:r>
              <a:rPr kumimoji="1" lang="ja-JP" altLang="en-US" dirty="0"/>
              <a:t>次）概念図</a:t>
            </a:r>
          </a:p>
        </p:txBody>
      </p:sp>
      <p:sp>
        <p:nvSpPr>
          <p:cNvPr id="5" name="角丸四角形 4"/>
          <p:cNvSpPr/>
          <p:nvPr/>
        </p:nvSpPr>
        <p:spPr bwMode="auto">
          <a:xfrm>
            <a:off x="0" y="2454199"/>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①地域のつながりの強化</a:t>
            </a:r>
          </a:p>
        </p:txBody>
      </p:sp>
      <p:sp>
        <p:nvSpPr>
          <p:cNvPr id="6" name="角丸四角形 5"/>
          <p:cNvSpPr/>
          <p:nvPr/>
        </p:nvSpPr>
        <p:spPr bwMode="auto">
          <a:xfrm>
            <a:off x="0" y="1270023"/>
            <a:ext cx="10287000" cy="1188000"/>
          </a:xfrm>
          <a:prstGeom prst="roundRect">
            <a:avLst/>
          </a:prstGeom>
          <a:gradFill>
            <a:gsLst>
              <a:gs pos="83000">
                <a:srgbClr val="CCFF33"/>
              </a:gs>
              <a:gs pos="0">
                <a:schemeClr val="accent1">
                  <a:lumMod val="5000"/>
                  <a:lumOff val="95000"/>
                </a:schemeClr>
              </a:gs>
            </a:gsLst>
            <a:lin ang="5400000" scaled="1"/>
          </a:gradFill>
          <a:ln w="22225" cap="flat" cmpd="sng" algn="ctr">
            <a:solidFill>
              <a:schemeClr val="tx1">
                <a:lumMod val="85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ソーシャルキャピタルの向上</a:t>
            </a:r>
          </a:p>
        </p:txBody>
      </p:sp>
    </p:spTree>
    <p:custDataLst>
      <p:tags r:id="rId1"/>
    </p:custDataLst>
    <p:extLst>
      <p:ext uri="{BB962C8B-B14F-4D97-AF65-F5344CB8AC3E}">
        <p14:creationId xmlns:p14="http://schemas.microsoft.com/office/powerpoint/2010/main" val="2104740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42" presetClass="path" presetSubtype="0" accel="50000" decel="50000" fill="hold" grpId="1" nodeType="withEffect">
                                  <p:stCondLst>
                                    <p:cond delay="0"/>
                                  </p:stCondLst>
                                  <p:childTnLst>
                                    <p:animMotion origin="layout" path="M -0.2179 0.26852 L 0 7.40741E-7 " pathEditMode="relative" rAng="0" ptsTypes="AA">
                                      <p:cBhvr>
                                        <p:cTn id="11" dur="2000" fill="hold"/>
                                        <p:tgtEl>
                                          <p:spTgt spid="6"/>
                                        </p:tgtEl>
                                        <p:attrNameLst>
                                          <p:attrName>ppt_x</p:attrName>
                                          <p:attrName>ppt_y</p:attrName>
                                        </p:attrNameLst>
                                      </p:cBhvr>
                                      <p:rCtr x="10895" y="-13426"/>
                                    </p:animMotion>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000" fill="hold"/>
                                        <p:tgtEl>
                                          <p:spTgt spid="5"/>
                                        </p:tgtEl>
                                        <p:attrNameLst>
                                          <p:attrName>ppt_w</p:attrName>
                                        </p:attrNameLst>
                                      </p:cBhvr>
                                      <p:tavLst>
                                        <p:tav tm="0">
                                          <p:val>
                                            <p:fltVal val="0"/>
                                          </p:val>
                                        </p:tav>
                                        <p:tav tm="100000">
                                          <p:val>
                                            <p:strVal val="#ppt_w"/>
                                          </p:val>
                                        </p:tav>
                                      </p:tavLst>
                                    </p:anim>
                                    <p:anim calcmode="lin" valueType="num">
                                      <p:cBhvr>
                                        <p:cTn id="15" dur="2000" fill="hold"/>
                                        <p:tgtEl>
                                          <p:spTgt spid="5"/>
                                        </p:tgtEl>
                                        <p:attrNameLst>
                                          <p:attrName>ppt_h</p:attrName>
                                        </p:attrNameLst>
                                      </p:cBhvr>
                                      <p:tavLst>
                                        <p:tav tm="0">
                                          <p:val>
                                            <p:fltVal val="0"/>
                                          </p:val>
                                        </p:tav>
                                        <p:tav tm="100000">
                                          <p:val>
                                            <p:strVal val="#ppt_h"/>
                                          </p:val>
                                        </p:tav>
                                      </p:tavLst>
                                    </p:anim>
                                    <p:animEffect transition="in" filter="fade">
                                      <p:cBhvr>
                                        <p:cTn id="16" dur="2000"/>
                                        <p:tgtEl>
                                          <p:spTgt spid="5"/>
                                        </p:tgtEl>
                                      </p:cBhvr>
                                    </p:animEffect>
                                  </p:childTnLst>
                                </p:cTn>
                              </p:par>
                              <p:par>
                                <p:cTn id="17" presetID="42" presetClass="path" presetSubtype="0" accel="50000" decel="50000" fill="hold" grpId="1" nodeType="withEffect">
                                  <p:stCondLst>
                                    <p:cond delay="0"/>
                                  </p:stCondLst>
                                  <p:childTnLst>
                                    <p:animMotion origin="layout" path="M -0.22099 0.15255 L 0 -4.44444E-6 " pathEditMode="relative" rAng="0" ptsTypes="AA">
                                      <p:cBhvr>
                                        <p:cTn id="18" dur="2000" fill="hold"/>
                                        <p:tgtEl>
                                          <p:spTgt spid="5"/>
                                        </p:tgtEl>
                                        <p:attrNameLst>
                                          <p:attrName>ppt_x</p:attrName>
                                          <p:attrName>ppt_y</p:attrName>
                                        </p:attrNameLst>
                                      </p:cBhvr>
                                      <p:rCtr x="11049" y="-7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lang="en-US" altLang="ja-JP" dirty="0"/>
              <a:t>3</a:t>
            </a:r>
            <a:r>
              <a:rPr kumimoji="1" lang="ja-JP" altLang="en-US" dirty="0"/>
              <a:t>次）概念図（</a:t>
            </a:r>
            <a:r>
              <a:rPr kumimoji="1" lang="en-US" altLang="ja-JP" dirty="0"/>
              <a:t>2024</a:t>
            </a:r>
            <a:r>
              <a:rPr kumimoji="1" lang="ja-JP" altLang="en-US" dirty="0"/>
              <a:t>年度～）</a:t>
            </a:r>
          </a:p>
        </p:txBody>
      </p:sp>
      <p:pic>
        <p:nvPicPr>
          <p:cNvPr id="10" name="図 9" descr="テキスト&#10;&#10;自動的に生成された説明">
            <a:extLst>
              <a:ext uri="{FF2B5EF4-FFF2-40B4-BE49-F238E27FC236}">
                <a16:creationId xmlns:a16="http://schemas.microsoft.com/office/drawing/2014/main" id="{0909042E-292F-F6C6-E20D-768A7496A9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501" y="667554"/>
            <a:ext cx="10115998" cy="6190445"/>
          </a:xfrm>
          <a:prstGeom prst="rect">
            <a:avLst/>
          </a:prstGeom>
        </p:spPr>
      </p:pic>
      <p:pic>
        <p:nvPicPr>
          <p:cNvPr id="12" name="図 11" descr="テキスト&#10;&#10;自動的に生成された説明">
            <a:extLst>
              <a:ext uri="{FF2B5EF4-FFF2-40B4-BE49-F238E27FC236}">
                <a16:creationId xmlns:a16="http://schemas.microsoft.com/office/drawing/2014/main" id="{E9BC70BB-6449-0BF1-62C6-B76A220B0D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5435" y="556818"/>
            <a:ext cx="5556130" cy="4079121"/>
          </a:xfrm>
          <a:prstGeom prst="rect">
            <a:avLst/>
          </a:prstGeom>
        </p:spPr>
      </p:pic>
      <p:sp>
        <p:nvSpPr>
          <p:cNvPr id="4" name="テキスト ボックス 3">
            <a:extLst>
              <a:ext uri="{FF2B5EF4-FFF2-40B4-BE49-F238E27FC236}">
                <a16:creationId xmlns:a16="http://schemas.microsoft.com/office/drawing/2014/main" id="{C9C4906A-DF74-5B8D-F446-5806A3E44811}"/>
              </a:ext>
            </a:extLst>
          </p:cNvPr>
          <p:cNvSpPr txBox="1"/>
          <p:nvPr/>
        </p:nvSpPr>
        <p:spPr>
          <a:xfrm>
            <a:off x="7341042" y="6611779"/>
            <a:ext cx="294595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https://www.mhlw.go.jp/stf/newpage_33414.html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4" name="図 13">
            <a:extLst>
              <a:ext uri="{FF2B5EF4-FFF2-40B4-BE49-F238E27FC236}">
                <a16:creationId xmlns:a16="http://schemas.microsoft.com/office/drawing/2014/main" id="{DD2B0269-9CDC-F2D9-9428-41FCF6026C99}"/>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60947" y="5737139"/>
            <a:ext cx="9815512" cy="1092705"/>
          </a:xfrm>
          <a:prstGeom prst="rect">
            <a:avLst/>
          </a:prstGeom>
        </p:spPr>
      </p:pic>
      <p:pic>
        <p:nvPicPr>
          <p:cNvPr id="6" name="図 5">
            <a:extLst>
              <a:ext uri="{FF2B5EF4-FFF2-40B4-BE49-F238E27FC236}">
                <a16:creationId xmlns:a16="http://schemas.microsoft.com/office/drawing/2014/main" id="{6E6484B8-4DA8-02B4-08D9-07D9BB1E24F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47546" y="4590733"/>
            <a:ext cx="4292697" cy="653655"/>
          </a:xfrm>
          <a:prstGeom prst="rect">
            <a:avLst/>
          </a:prstGeom>
        </p:spPr>
      </p:pic>
    </p:spTree>
    <p:custDataLst>
      <p:tags r:id="rId1"/>
    </p:custDataLst>
    <p:extLst>
      <p:ext uri="{BB962C8B-B14F-4D97-AF65-F5344CB8AC3E}">
        <p14:creationId xmlns:p14="http://schemas.microsoft.com/office/powerpoint/2010/main" val="296065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500" fill="hold"/>
                                        <p:tgtEl>
                                          <p:spTgt spid="12"/>
                                        </p:tgtEl>
                                        <p:attrNameLst>
                                          <p:attrName>ppt_w</p:attrName>
                                        </p:attrNameLst>
                                      </p:cBhvr>
                                      <p:tavLst>
                                        <p:tav tm="0">
                                          <p:val>
                                            <p:fltVal val="0"/>
                                          </p:val>
                                        </p:tav>
                                        <p:tav tm="100000">
                                          <p:val>
                                            <p:strVal val="#ppt_w"/>
                                          </p:val>
                                        </p:tav>
                                      </p:tavLst>
                                    </p:anim>
                                    <p:anim calcmode="lin" valueType="num">
                                      <p:cBhvr>
                                        <p:cTn id="8" dur="1500" fill="hold"/>
                                        <p:tgtEl>
                                          <p:spTgt spid="12"/>
                                        </p:tgtEl>
                                        <p:attrNameLst>
                                          <p:attrName>ppt_h</p:attrName>
                                        </p:attrNameLst>
                                      </p:cBhvr>
                                      <p:tavLst>
                                        <p:tav tm="0">
                                          <p:val>
                                            <p:fltVal val="0"/>
                                          </p:val>
                                        </p:tav>
                                        <p:tav tm="100000">
                                          <p:val>
                                            <p:strVal val="#ppt_h"/>
                                          </p:val>
                                        </p:tav>
                                      </p:tavLst>
                                    </p:anim>
                                    <p:animEffect transition="in" filter="fade">
                                      <p:cBhvr>
                                        <p:cTn id="9" dur="1500"/>
                                        <p:tgtEl>
                                          <p:spTgt spid="12"/>
                                        </p:tgtEl>
                                      </p:cBhvr>
                                    </p:animEffect>
                                  </p:childTnLst>
                                </p:cTn>
                              </p:par>
                              <p:par>
                                <p:cTn id="10" presetID="64" presetClass="path" presetSubtype="0" fill="hold" nodeType="withEffect">
                                  <p:stCondLst>
                                    <p:cond delay="0"/>
                                  </p:stCondLst>
                                  <p:childTnLst>
                                    <p:animMotion origin="layout" path="M -0.27006 0.46945 L 0 1.48148E-6 " pathEditMode="relative" rAng="0" ptsTypes="AA">
                                      <p:cBhvr>
                                        <p:cTn id="11" dur="1500" fill="hold"/>
                                        <p:tgtEl>
                                          <p:spTgt spid="12"/>
                                        </p:tgtEl>
                                        <p:attrNameLst>
                                          <p:attrName>ppt_x</p:attrName>
                                          <p:attrName>ppt_y</p:attrName>
                                        </p:attrNameLst>
                                      </p:cBhvr>
                                      <p:rCtr x="13503" y="-23657"/>
                                    </p:animMotion>
                                  </p:childTnLst>
                                </p:cTn>
                              </p:par>
                              <p:par>
                                <p:cTn id="12" presetID="53" presetClass="entr" presetSubtype="16"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500" fill="hold"/>
                                        <p:tgtEl>
                                          <p:spTgt spid="14"/>
                                        </p:tgtEl>
                                        <p:attrNameLst>
                                          <p:attrName>ppt_w</p:attrName>
                                        </p:attrNameLst>
                                      </p:cBhvr>
                                      <p:tavLst>
                                        <p:tav tm="0">
                                          <p:val>
                                            <p:fltVal val="0"/>
                                          </p:val>
                                        </p:tav>
                                        <p:tav tm="100000">
                                          <p:val>
                                            <p:strVal val="#ppt_w"/>
                                          </p:val>
                                        </p:tav>
                                      </p:tavLst>
                                    </p:anim>
                                    <p:anim calcmode="lin" valueType="num">
                                      <p:cBhvr>
                                        <p:cTn id="15" dur="1500" fill="hold"/>
                                        <p:tgtEl>
                                          <p:spTgt spid="14"/>
                                        </p:tgtEl>
                                        <p:attrNameLst>
                                          <p:attrName>ppt_h</p:attrName>
                                        </p:attrNameLst>
                                      </p:cBhvr>
                                      <p:tavLst>
                                        <p:tav tm="0">
                                          <p:val>
                                            <p:fltVal val="0"/>
                                          </p:val>
                                        </p:tav>
                                        <p:tav tm="100000">
                                          <p:val>
                                            <p:strVal val="#ppt_h"/>
                                          </p:val>
                                        </p:tav>
                                      </p:tavLst>
                                    </p:anim>
                                    <p:animEffect transition="in" filter="fade">
                                      <p:cBhvr>
                                        <p:cTn id="16" dur="1500"/>
                                        <p:tgtEl>
                                          <p:spTgt spid="14"/>
                                        </p:tgtEl>
                                      </p:cBhvr>
                                    </p:animEffect>
                                  </p:childTnLst>
                                </p:cTn>
                              </p:par>
                              <p:par>
                                <p:cTn id="17" presetID="42" presetClass="path" presetSubtype="0" accel="50000" decel="50000" fill="hold" nodeType="withEffect">
                                  <p:stCondLst>
                                    <p:cond delay="0"/>
                                  </p:stCondLst>
                                  <p:childTnLst>
                                    <p:animMotion origin="layout" path="M 0.0662 -0.16157 L 2.96296E-6 -3.7037E-6 " pathEditMode="relative" rAng="0" ptsTypes="AA">
                                      <p:cBhvr>
                                        <p:cTn id="18" dur="1500" fill="hold"/>
                                        <p:tgtEl>
                                          <p:spTgt spid="14"/>
                                        </p:tgtEl>
                                        <p:attrNameLst>
                                          <p:attrName>ppt_x</p:attrName>
                                          <p:attrName>ppt_y</p:attrName>
                                        </p:attrNameLst>
                                      </p:cBhvr>
                                      <p:rCtr x="-3318" y="80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0" y="1314576"/>
            <a:ext cx="10287000" cy="4228850"/>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「つながり」</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と言えば</a:t>
            </a:r>
            <a:endParaRPr kumimoji="1" lang="en-US" altLang="ja-JP"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「絆」？</a:t>
            </a:r>
            <a:endPar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p:txBody>
      </p:sp>
    </p:spTree>
    <p:extLst>
      <p:ext uri="{BB962C8B-B14F-4D97-AF65-F5344CB8AC3E}">
        <p14:creationId xmlns:p14="http://schemas.microsoft.com/office/powerpoint/2010/main" val="154516106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7"/>
          <p:cNvSpPr/>
          <p:nvPr/>
        </p:nvSpPr>
        <p:spPr bwMode="auto">
          <a:xfrm>
            <a:off x="6242857" y="4646813"/>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17" name="角丸四角形 8"/>
          <p:cNvSpPr/>
          <p:nvPr/>
        </p:nvSpPr>
        <p:spPr bwMode="auto">
          <a:xfrm>
            <a:off x="1095329" y="4656743"/>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7" name="タイトル 1"/>
          <p:cNvSpPr txBox="1">
            <a:spLocks/>
          </p:cNvSpPr>
          <p:nvPr/>
        </p:nvSpPr>
        <p:spPr>
          <a:xfrm>
            <a:off x="6508865" y="1753985"/>
            <a:ext cx="3708561" cy="490451"/>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3200" b="0" i="0" u="none" strike="noStrike" kern="0" cap="none" spc="0" normalizeH="0" baseline="0" noProof="0">
                <a:ln>
                  <a:noFill/>
                </a:ln>
                <a:solidFill>
                  <a:srgbClr val="FFFFFF"/>
                </a:solidFill>
                <a:effectLst/>
                <a:uLnTx/>
                <a:uFillTx/>
                <a:latin typeface="Arial Narrow"/>
                <a:ea typeface="ＭＳ Ｐゴシック"/>
                <a:cs typeface="+mj-cs"/>
              </a:rPr>
              <a:t>はどう</a:t>
            </a:r>
            <a:r>
              <a:rPr kumimoji="1" lang="ja-JP" altLang="en-US" sz="3200" b="0" i="0" u="none" strike="noStrike" kern="0" cap="none" spc="0" normalizeH="0" baseline="0" noProof="0" dirty="0">
                <a:ln>
                  <a:noFill/>
                </a:ln>
                <a:solidFill>
                  <a:srgbClr val="FFFFFF"/>
                </a:solidFill>
                <a:effectLst/>
                <a:uLnTx/>
                <a:uFillTx/>
                <a:latin typeface="Arial Narrow"/>
                <a:ea typeface="ＭＳ Ｐゴシック"/>
                <a:cs typeface="+mj-cs"/>
              </a:rPr>
              <a:t>読みますか</a:t>
            </a:r>
          </a:p>
        </p:txBody>
      </p:sp>
      <p:sp>
        <p:nvSpPr>
          <p:cNvPr id="4" name="角丸四角形 3"/>
          <p:cNvSpPr/>
          <p:nvPr/>
        </p:nvSpPr>
        <p:spPr bwMode="auto">
          <a:xfrm>
            <a:off x="3846022" y="980901"/>
            <a:ext cx="2610197" cy="1371600"/>
          </a:xfrm>
          <a:prstGeom prst="roundRect">
            <a:avLst/>
          </a:prstGeom>
          <a:solidFill>
            <a:srgbClr val="FF99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a:t>
            </a:r>
          </a:p>
        </p:txBody>
      </p:sp>
      <p:sp>
        <p:nvSpPr>
          <p:cNvPr id="10" name="左矢印 9"/>
          <p:cNvSpPr/>
          <p:nvPr/>
        </p:nvSpPr>
        <p:spPr bwMode="auto">
          <a:xfrm rot="18208739">
            <a:off x="2942705" y="3208711"/>
            <a:ext cx="1961803" cy="556953"/>
          </a:xfrm>
          <a:prstGeom prst="leftArrow">
            <a:avLst/>
          </a:prstGeom>
          <a:solidFill>
            <a:schemeClr val="tx2"/>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1" name="左矢印 10"/>
          <p:cNvSpPr/>
          <p:nvPr/>
        </p:nvSpPr>
        <p:spPr bwMode="auto">
          <a:xfrm rot="3391261" flipH="1">
            <a:off x="5397732" y="3208711"/>
            <a:ext cx="1961803" cy="556953"/>
          </a:xfrm>
          <a:prstGeom prst="leftArrow">
            <a:avLst/>
          </a:prstGeom>
          <a:solidFill>
            <a:schemeClr val="tx2"/>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8" name="テキスト ボックス 17"/>
          <p:cNvSpPr txBox="1"/>
          <p:nvPr/>
        </p:nvSpPr>
        <p:spPr>
          <a:xfrm>
            <a:off x="6311475" y="5491992"/>
            <a:ext cx="2882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（手かせ 足かせ 束縛</a:t>
            </a:r>
            <a:r>
              <a:rPr kumimoji="1" lang="en-US" altLang="ja-JP"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 </a:t>
            </a: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迷惑）</a:t>
            </a:r>
          </a:p>
        </p:txBody>
      </p:sp>
      <p:sp>
        <p:nvSpPr>
          <p:cNvPr id="19" name="テキスト ボックス 18"/>
          <p:cNvSpPr txBox="1"/>
          <p:nvPr/>
        </p:nvSpPr>
        <p:spPr>
          <a:xfrm>
            <a:off x="1343574" y="5510546"/>
            <a:ext cx="24833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（つながり　むすびつき）</a:t>
            </a:r>
          </a:p>
        </p:txBody>
      </p:sp>
    </p:spTree>
    <p:custDataLst>
      <p:tags r:id="rId1"/>
    </p:custDataLst>
    <p:extLst>
      <p:ext uri="{BB962C8B-B14F-4D97-AF65-F5344CB8AC3E}">
        <p14:creationId xmlns:p14="http://schemas.microsoft.com/office/powerpoint/2010/main" val="418235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par>
                          <p:cTn id="11" fill="hold">
                            <p:stCondLst>
                              <p:cond delay="3000"/>
                            </p:stCondLst>
                            <p:childTnLst>
                              <p:par>
                                <p:cTn id="12" presetID="2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1000"/>
                                        <p:tgtEl>
                                          <p:spTgt spid="10"/>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750"/>
                                        <p:tgtEl>
                                          <p:spTgt spid="19"/>
                                        </p:tgtEl>
                                      </p:cBhvr>
                                    </p:animEffect>
                                  </p:childTnLst>
                                </p:cTn>
                              </p:par>
                            </p:childTnLst>
                          </p:cTn>
                        </p:par>
                        <p:par>
                          <p:cTn id="23" fill="hold">
                            <p:stCondLst>
                              <p:cond delay="7750"/>
                            </p:stCondLst>
                            <p:childTnLst>
                              <p:par>
                                <p:cTn id="24" presetID="2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000"/>
                                        <p:tgtEl>
                                          <p:spTgt spid="1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2000"/>
                                        <p:tgtEl>
                                          <p:spTgt spid="16"/>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7" grpId="0"/>
      <p:bldP spid="4" grpId="0" animBg="1"/>
      <p:bldP spid="10" grpId="0" animBg="1"/>
      <p:bldP spid="11" grpId="0" animBg="1"/>
      <p:bldP spid="18" grpId="0"/>
      <p:bldP spid="1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9" name="テキスト ボックス 38"/>
          <p:cNvSpPr txBox="1"/>
          <p:nvPr/>
        </p:nvSpPr>
        <p:spPr>
          <a:xfrm>
            <a:off x="6311475" y="5491992"/>
            <a:ext cx="2882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（手かせ 足かせ 束縛</a:t>
            </a:r>
            <a:r>
              <a:rPr kumimoji="1" lang="en-US" altLang="ja-JP"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 </a:t>
            </a: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迷惑）</a:t>
            </a:r>
          </a:p>
        </p:txBody>
      </p:sp>
      <p:sp>
        <p:nvSpPr>
          <p:cNvPr id="40" name="テキスト ボックス 39"/>
          <p:cNvSpPr txBox="1"/>
          <p:nvPr/>
        </p:nvSpPr>
        <p:spPr>
          <a:xfrm>
            <a:off x="1343574" y="5510546"/>
            <a:ext cx="24833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Calibri"/>
                <a:ea typeface="ＭＳ Ｐゴシック" pitchFamily="50" charset="-128"/>
                <a:cs typeface="+mn-cs"/>
              </a:rPr>
              <a:t>（つながり　むすびつき）</a:t>
            </a:r>
          </a:p>
        </p:txBody>
      </p:sp>
      <p:sp>
        <p:nvSpPr>
          <p:cNvPr id="23" name="矢印: 左右 22"/>
          <p:cNvSpPr/>
          <p:nvPr/>
        </p:nvSpPr>
        <p:spPr>
          <a:xfrm rot="10799990">
            <a:off x="4236219" y="5005898"/>
            <a:ext cx="1800000" cy="64800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sp>
        <p:nvSpPr>
          <p:cNvPr id="17" name="テキスト ボックス 16"/>
          <p:cNvSpPr txBox="1"/>
          <p:nvPr/>
        </p:nvSpPr>
        <p:spPr>
          <a:xfrm>
            <a:off x="1" y="-75545"/>
            <a:ext cx="10286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の三要素</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3" name="テキスト ボックス 32"/>
          <p:cNvSpPr txBox="1"/>
          <p:nvPr/>
        </p:nvSpPr>
        <p:spPr>
          <a:xfrm>
            <a:off x="1272012" y="1001406"/>
            <a:ext cx="2180405"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お互い様</a:t>
            </a:r>
            <a:r>
              <a:rPr kumimoji="1" lang="ja-JP" altLang="en-US"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の</a:t>
            </a:r>
            <a:endParaRPr kumimoji="1" lang="en-US" altLang="ja-JP"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CCECFF"/>
                </a:solidFill>
                <a:effectLst/>
                <a:uLnTx/>
                <a:uFillTx/>
                <a:latin typeface="Calibri"/>
                <a:ea typeface="ＭＳ Ｐゴシック" pitchFamily="50" charset="-128"/>
                <a:cs typeface="+mn-cs"/>
              </a:rPr>
              <a:t>つながり</a:t>
            </a:r>
            <a:endParaRPr kumimoji="1" lang="en-US" altLang="ja-JP" sz="2400" b="0" i="0" u="none" strike="noStrike" kern="1200" cap="none" spc="0" normalizeH="0" baseline="0" noProof="0" dirty="0">
              <a:ln>
                <a:noFill/>
              </a:ln>
              <a:solidFill>
                <a:srgbClr val="CCECFF"/>
              </a:solidFill>
              <a:effectLst/>
              <a:uLnTx/>
              <a:uFillTx/>
              <a:latin typeface="Calibri"/>
              <a:ea typeface="ＭＳ Ｐゴシック"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だから生まれる</a:t>
            </a:r>
          </a:p>
        </p:txBody>
      </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3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4" name="テキスト ボックス 23"/>
          <p:cNvSpPr txBox="1"/>
          <p:nvPr/>
        </p:nvSpPr>
        <p:spPr>
          <a:xfrm>
            <a:off x="4152433" y="5756903"/>
            <a:ext cx="20714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つながっているから</a:t>
            </a:r>
            <a:endParaRPr kumimoji="1" lang="ja-JP" altLang="en-US" sz="2400" b="0" i="0" u="none" strike="noStrike" kern="1200" cap="none" spc="0" normalizeH="0" baseline="0" noProof="0" dirty="0">
              <a:ln>
                <a:noFill/>
              </a:ln>
              <a:solidFill>
                <a:srgbClr val="FF99FF"/>
              </a:solidFill>
              <a:effectLst/>
              <a:uLnTx/>
              <a:uFillTx/>
              <a:latin typeface="Calibri"/>
              <a:ea typeface="ＭＳ Ｐゴシック" pitchFamily="50" charset="-128"/>
              <a:cs typeface="+mn-cs"/>
            </a:endParaRPr>
          </a:p>
        </p:txBody>
      </p:sp>
    </p:spTree>
    <p:custDataLst>
      <p:tags r:id="rId1"/>
    </p:custDataLst>
    <p:extLst>
      <p:ext uri="{BB962C8B-B14F-4D97-AF65-F5344CB8AC3E}">
        <p14:creationId xmlns:p14="http://schemas.microsoft.com/office/powerpoint/2010/main" val="269775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1000"/>
                                        <p:tgtEl>
                                          <p:spTgt spid="30"/>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0"/>
                                        <p:tgtEl>
                                          <p:spTgt spid="24"/>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2000"/>
                                        <p:tgtEl>
                                          <p:spTgt spid="35"/>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750"/>
                                        <p:tgtEl>
                                          <p:spTgt spid="33"/>
                                        </p:tgtEl>
                                      </p:cBhvr>
                                    </p:animEffect>
                                  </p:childTnLst>
                                </p:cTn>
                              </p:par>
                            </p:childTnLst>
                          </p:cTn>
                        </p:par>
                        <p:par>
                          <p:cTn id="29" fill="hold">
                            <p:stCondLst>
                              <p:cond delay="7750"/>
                            </p:stCondLst>
                            <p:childTnLst>
                              <p:par>
                                <p:cTn id="30" presetID="6" presetClass="entr" presetSubtype="3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out)">
                                      <p:cBhvr>
                                        <p:cTn id="32" dur="2000"/>
                                        <p:tgtEl>
                                          <p:spTgt spid="20"/>
                                        </p:tgtEl>
                                      </p:cBhvr>
                                    </p:animEffect>
                                  </p:childTnLst>
                                </p:cTn>
                              </p:par>
                              <p:par>
                                <p:cTn id="33" presetID="6" presetClass="entr" presetSubtype="32"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circle(out)">
                                      <p:cBhvr>
                                        <p:cTn id="35" dur="20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2000"/>
                                        <p:tgtEl>
                                          <p:spTgt spid="27"/>
                                        </p:tgtEl>
                                      </p:cBhvr>
                                    </p:animEffect>
                                  </p:childTnLst>
                                </p:cTn>
                              </p:par>
                            </p:childTnLst>
                          </p:cTn>
                        </p:par>
                        <p:par>
                          <p:cTn id="39" fill="hold">
                            <p:stCondLst>
                              <p:cond delay="975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0"/>
                                        <p:tgtEl>
                                          <p:spTgt spid="17"/>
                                        </p:tgtEl>
                                      </p:cBhvr>
                                    </p:animEffect>
                                  </p:childTnLst>
                                </p:cTn>
                              </p:par>
                              <p:par>
                                <p:cTn id="43" presetID="10" presetClass="exit" presetSubtype="0" fill="hold" grpId="1" nodeType="withEffect">
                                  <p:stCondLst>
                                    <p:cond delay="0"/>
                                  </p:stCondLst>
                                  <p:childTnLst>
                                    <p:animEffect transition="out" filter="fade">
                                      <p:cBhvr>
                                        <p:cTn id="44" dur="1000"/>
                                        <p:tgtEl>
                                          <p:spTgt spid="24"/>
                                        </p:tgtEl>
                                      </p:cBhvr>
                                    </p:animEffect>
                                    <p:set>
                                      <p:cBhvr>
                                        <p:cTn id="45"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7" grpId="0"/>
      <p:bldP spid="33" grpId="0"/>
      <p:bldP spid="35" grpId="0"/>
      <p:bldP spid="36" grpId="0"/>
      <p:bldP spid="30" grpId="0" animBg="1"/>
      <p:bldP spid="14" grpId="0" animBg="1"/>
      <p:bldP spid="24" grpId="0"/>
      <p:bldP spid="24"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BA9448B1-2E5D-BCC7-18A1-94F4E24D0724}"/>
              </a:ext>
            </a:extLst>
          </p:cNvPr>
          <p:cNvSpPr txBox="1">
            <a:spLocks/>
          </p:cNvSpPr>
          <p:nvPr/>
        </p:nvSpPr>
        <p:spPr>
          <a:xfrm>
            <a:off x="1228464" y="5361"/>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つながるための基本となる手段は</a:t>
            </a: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2" name="グループ化 1"/>
          <p:cNvGrpSpPr/>
          <p:nvPr/>
        </p:nvGrpSpPr>
        <p:grpSpPr>
          <a:xfrm>
            <a:off x="3789893" y="2657674"/>
            <a:ext cx="2692653" cy="2996224"/>
            <a:chOff x="3789893" y="2657674"/>
            <a:chExt cx="2692653" cy="2996224"/>
          </a:xfrm>
        </p:grpSpPr>
        <p:grpSp>
          <p:nvGrpSpPr>
            <p:cNvPr id="19" name="グループ化 18"/>
            <p:cNvGrpSpPr/>
            <p:nvPr/>
          </p:nvGrpSpPr>
          <p:grpSpPr>
            <a:xfrm>
              <a:off x="4236219" y="5005898"/>
              <a:ext cx="1800000" cy="648000"/>
              <a:chOff x="3837310" y="4008495"/>
              <a:chExt cx="1807839" cy="663360"/>
            </a:xfrm>
          </p:grpSpPr>
          <p:sp>
            <p:nvSpPr>
              <p:cNvPr id="23" name="矢印: 左右 22"/>
              <p:cNvSpPr/>
              <p:nvPr/>
            </p:nvSpPr>
            <p:spPr>
              <a:xfrm rot="10799990">
                <a:off x="3837310" y="4008495"/>
                <a:ext cx="1807839" cy="66336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矢印: 左右 6"/>
              <p:cNvSpPr txBox="1"/>
              <p:nvPr/>
            </p:nvSpPr>
            <p:spPr>
              <a:xfrm rot="21599990">
                <a:off x="4036318" y="4141167"/>
                <a:ext cx="1409823" cy="398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33500" rtl="0" eaLnBrk="0" fontAlgn="base" latinLnBrk="0" hangingPunct="0">
                  <a:lnSpc>
                    <a:spcPct val="90000"/>
                  </a:lnSpc>
                  <a:spcBef>
                    <a:spcPct val="0"/>
                  </a:spcBef>
                  <a:spcAft>
                    <a:spcPct val="35000"/>
                  </a:spcAft>
                  <a:buClrTx/>
                  <a:buSzTx/>
                  <a:buFontTx/>
                  <a:buNone/>
                  <a:tabLst/>
                  <a:defRPr/>
                </a:pPr>
                <a:endParaRPr kumimoji="1" lang="ja-JP" altLang="en-US" sz="30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sp>
        <p:nvSpPr>
          <p:cNvPr id="31" name="テキスト ボックス 30"/>
          <p:cNvSpPr txBox="1"/>
          <p:nvPr/>
        </p:nvSpPr>
        <p:spPr>
          <a:xfrm>
            <a:off x="294697" y="2119931"/>
            <a:ext cx="329449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３つは相互に関連</a:t>
            </a:r>
          </a:p>
        </p:txBody>
      </p:sp>
      <p:sp>
        <p:nvSpPr>
          <p:cNvPr id="32" name="テキスト ボックス 31"/>
          <p:cNvSpPr txBox="1"/>
          <p:nvPr/>
        </p:nvSpPr>
        <p:spPr>
          <a:xfrm>
            <a:off x="1" y="-75545"/>
            <a:ext cx="10286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の三要素</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 name="テキスト ボックス 2">
            <a:extLst>
              <a:ext uri="{FF2B5EF4-FFF2-40B4-BE49-F238E27FC236}">
                <a16:creationId xmlns:a16="http://schemas.microsoft.com/office/drawing/2014/main" id="{7B883AAE-9182-8757-1295-11B81CB26244}"/>
              </a:ext>
            </a:extLst>
          </p:cNvPr>
          <p:cNvSpPr txBox="1"/>
          <p:nvPr/>
        </p:nvSpPr>
        <p:spPr>
          <a:xfrm>
            <a:off x="3923519" y="2812406"/>
            <a:ext cx="2300630" cy="110799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対 話</a:t>
            </a:r>
            <a:endParaRPr kumimoji="1" lang="ja-JP" altLang="en-US" sz="3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
        <p:nvSpPr>
          <p:cNvPr id="4" name="タイトル 1">
            <a:extLst>
              <a:ext uri="{FF2B5EF4-FFF2-40B4-BE49-F238E27FC236}">
                <a16:creationId xmlns:a16="http://schemas.microsoft.com/office/drawing/2014/main" id="{63A15B38-2F0F-A25A-F2E9-B5756B8C47B3}"/>
              </a:ext>
            </a:extLst>
          </p:cNvPr>
          <p:cNvSpPr txBox="1">
            <a:spLocks/>
          </p:cNvSpPr>
          <p:nvPr/>
        </p:nvSpPr>
        <p:spPr>
          <a:xfrm>
            <a:off x="1228463" y="0"/>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対話ができない、つながれないと</a:t>
            </a:r>
          </a:p>
        </p:txBody>
      </p:sp>
    </p:spTree>
    <p:extLst>
      <p:ext uri="{BB962C8B-B14F-4D97-AF65-F5344CB8AC3E}">
        <p14:creationId xmlns:p14="http://schemas.microsoft.com/office/powerpoint/2010/main" val="220326135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0494E-6 1.48148E-6 L 0.00077 -0.09445 " pathEditMode="relative" rAng="0" ptsTypes="AA">
                                      <p:cBhvr>
                                        <p:cTn id="6" dur="2000" fill="hold"/>
                                        <p:tgtEl>
                                          <p:spTgt spid="2"/>
                                        </p:tgtEl>
                                        <p:attrNameLst>
                                          <p:attrName>ppt_x</p:attrName>
                                          <p:attrName>ppt_y</p:attrName>
                                        </p:attrNameLst>
                                      </p:cBhvr>
                                      <p:rCtr x="31" y="-4722"/>
                                    </p:animMotion>
                                  </p:childTnLst>
                                </p:cTn>
                              </p:par>
                              <p:par>
                                <p:cTn id="7" presetID="8" presetClass="emph" presetSubtype="0" repeatCount="indefinite" fill="hold" nodeType="withEffect">
                                  <p:stCondLst>
                                    <p:cond delay="0"/>
                                  </p:stCondLst>
                                  <p:childTnLst>
                                    <p:animRot by="-21600000">
                                      <p:cBhvr>
                                        <p:cTn id="8" dur="2000" fill="hold"/>
                                        <p:tgtEl>
                                          <p:spTgt spid="2"/>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1500"/>
                                        <p:tgtEl>
                                          <p:spTgt spid="32"/>
                                        </p:tgtEl>
                                      </p:cBhvr>
                                    </p:animEffect>
                                    <p:set>
                                      <p:cBhvr>
                                        <p:cTn id="13" dur="1" fill="hold">
                                          <p:stCondLst>
                                            <p:cond delay="1499"/>
                                          </p:stCondLst>
                                        </p:cTn>
                                        <p:tgtEl>
                                          <p:spTgt spid="32"/>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500"/>
                                        <p:tgtEl>
                                          <p:spTgt spid="5"/>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2000" fill="hold"/>
                                        <p:tgtEl>
                                          <p:spTgt spid="3"/>
                                        </p:tgtEl>
                                        <p:attrNameLst>
                                          <p:attrName>ppt_w</p:attrName>
                                        </p:attrNameLst>
                                      </p:cBhvr>
                                      <p:tavLst>
                                        <p:tav tm="0">
                                          <p:val>
                                            <p:fltVal val="0"/>
                                          </p:val>
                                        </p:tav>
                                        <p:tav tm="100000">
                                          <p:val>
                                            <p:strVal val="#ppt_w"/>
                                          </p:val>
                                        </p:tav>
                                      </p:tavLst>
                                    </p:anim>
                                    <p:anim calcmode="lin" valueType="num">
                                      <p:cBhvr>
                                        <p:cTn id="22" dur="2000" fill="hold"/>
                                        <p:tgtEl>
                                          <p:spTgt spid="3"/>
                                        </p:tgtEl>
                                        <p:attrNameLst>
                                          <p:attrName>ppt_h</p:attrName>
                                        </p:attrNameLst>
                                      </p:cBhvr>
                                      <p:tavLst>
                                        <p:tav tm="0">
                                          <p:val>
                                            <p:fltVal val="0"/>
                                          </p:val>
                                        </p:tav>
                                        <p:tav tm="100000">
                                          <p:val>
                                            <p:strVal val="#ppt_h"/>
                                          </p:val>
                                        </p:tav>
                                      </p:tavLst>
                                    </p:anim>
                                    <p:animEffect transition="in" filter="fade">
                                      <p:cBhvr>
                                        <p:cTn id="23" dur="2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1000"/>
                                        <p:tgtEl>
                                          <p:spTgt spid="31"/>
                                        </p:tgtEl>
                                      </p:cBhvr>
                                    </p:animEffect>
                                    <p:set>
                                      <p:cBhvr>
                                        <p:cTn id="31" dur="1" fill="hold">
                                          <p:stCondLst>
                                            <p:cond delay="999"/>
                                          </p:stCondLst>
                                        </p:cTn>
                                        <p:tgtEl>
                                          <p:spTgt spid="31"/>
                                        </p:tgtEl>
                                        <p:attrNameLst>
                                          <p:attrName>style.visibility</p:attrName>
                                        </p:attrNameLst>
                                      </p:cBhvr>
                                      <p:to>
                                        <p:strVal val="hidden"/>
                                      </p:to>
                                    </p:se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2000"/>
                                        <p:tgtEl>
                                          <p:spTgt spid="4"/>
                                        </p:tgtEl>
                                      </p:cBhvr>
                                    </p:animEffect>
                                  </p:childTnLst>
                                </p:cTn>
                              </p:par>
                            </p:childTnLst>
                          </p:cTn>
                        </p:par>
                        <p:par>
                          <p:cTn id="36" fill="hold">
                            <p:stCondLst>
                              <p:cond delay="3000"/>
                            </p:stCondLst>
                            <p:childTnLst>
                              <p:par>
                                <p:cTn id="37" presetID="53" presetClass="exit" presetSubtype="32" fill="hold" grpId="1" nodeType="afterEffect">
                                  <p:stCondLst>
                                    <p:cond delay="0"/>
                                  </p:stCondLst>
                                  <p:childTnLst>
                                    <p:anim calcmode="lin" valueType="num">
                                      <p:cBhvr>
                                        <p:cTn id="38" dur="2000"/>
                                        <p:tgtEl>
                                          <p:spTgt spid="3"/>
                                        </p:tgtEl>
                                        <p:attrNameLst>
                                          <p:attrName>ppt_w</p:attrName>
                                        </p:attrNameLst>
                                      </p:cBhvr>
                                      <p:tavLst>
                                        <p:tav tm="0">
                                          <p:val>
                                            <p:strVal val="ppt_w"/>
                                          </p:val>
                                        </p:tav>
                                        <p:tav tm="100000">
                                          <p:val>
                                            <p:fltVal val="0"/>
                                          </p:val>
                                        </p:tav>
                                      </p:tavLst>
                                    </p:anim>
                                    <p:anim calcmode="lin" valueType="num">
                                      <p:cBhvr>
                                        <p:cTn id="39" dur="2000"/>
                                        <p:tgtEl>
                                          <p:spTgt spid="3"/>
                                        </p:tgtEl>
                                        <p:attrNameLst>
                                          <p:attrName>ppt_h</p:attrName>
                                        </p:attrNameLst>
                                      </p:cBhvr>
                                      <p:tavLst>
                                        <p:tav tm="0">
                                          <p:val>
                                            <p:strVal val="ppt_h"/>
                                          </p:val>
                                        </p:tav>
                                        <p:tav tm="100000">
                                          <p:val>
                                            <p:fltVal val="0"/>
                                          </p:val>
                                        </p:tav>
                                      </p:tavLst>
                                    </p:anim>
                                    <p:animEffect transition="out" filter="fade">
                                      <p:cBhvr>
                                        <p:cTn id="40" dur="2000"/>
                                        <p:tgtEl>
                                          <p:spTgt spid="3"/>
                                        </p:tgtEl>
                                      </p:cBhvr>
                                    </p:animEffect>
                                    <p:set>
                                      <p:cBhvr>
                                        <p:cTn id="41"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1" grpId="0"/>
      <p:bldP spid="32" grpId="0"/>
      <p:bldP spid="3" grpId="0"/>
      <p:bldP spid="3" grpId="1"/>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BA9448B1-2E5D-BCC7-18A1-94F4E24D0724}"/>
              </a:ext>
            </a:extLst>
          </p:cNvPr>
          <p:cNvSpPr txBox="1">
            <a:spLocks/>
          </p:cNvSpPr>
          <p:nvPr/>
        </p:nvSpPr>
        <p:spPr>
          <a:xfrm>
            <a:off x="1228463" y="0"/>
            <a:ext cx="7830073" cy="626980"/>
          </a:xfrm>
          <a:prstGeom prst="rect">
            <a:avLst/>
          </a:prstGeom>
        </p:spPr>
        <p:txBody>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対話ができない、つながれないと</a:t>
            </a:r>
          </a:p>
        </p:txBody>
      </p:sp>
      <p:sp>
        <p:nvSpPr>
          <p:cNvPr id="9" name="角丸四角形 8"/>
          <p:cNvSpPr/>
          <p:nvPr/>
        </p:nvSpPr>
        <p:spPr bwMode="auto">
          <a:xfrm>
            <a:off x="1095329"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絆（きずな）</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rPr>
              <a:t>つながり</a:t>
            </a:r>
            <a:endParaRPr kumimoji="1" lang="en-US" altLang="ja-JP" sz="1600" b="0" i="0" u="none" strike="noStrike" kern="1200" cap="none" spc="0" normalizeH="0" baseline="0" noProof="0" dirty="0">
              <a:ln>
                <a:noFill/>
              </a:ln>
              <a:solidFill>
                <a:srgbClr val="FFCCFF"/>
              </a:solidFill>
              <a:effectLst/>
              <a:uLnTx/>
              <a:uFillTx/>
              <a:latin typeface="Times New Roman" pitchFamily="18" charset="0"/>
              <a:ea typeface="ＭＳ Ｐゴシック" pitchFamily="50" charset="-128"/>
              <a:cs typeface="+mn-cs"/>
            </a:endParaRPr>
          </a:p>
        </p:txBody>
      </p:sp>
      <p:sp>
        <p:nvSpPr>
          <p:cNvPr id="30" name="角丸四角形 8"/>
          <p:cNvSpPr/>
          <p:nvPr/>
        </p:nvSpPr>
        <p:spPr bwMode="auto">
          <a:xfrm>
            <a:off x="1095329" y="4651778"/>
            <a:ext cx="2959332" cy="1371600"/>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つながり</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角丸四角形 7"/>
          <p:cNvSpPr/>
          <p:nvPr/>
        </p:nvSpPr>
        <p:spPr bwMode="auto">
          <a:xfrm>
            <a:off x="6242857" y="4651778"/>
            <a:ext cx="2959332" cy="1371600"/>
          </a:xfrm>
          <a:prstGeom prst="roundRect">
            <a:avLst/>
          </a:prstGeom>
          <a:solidFill>
            <a:srgbClr val="FF99CC"/>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絆（ほだし）</a:t>
            </a:r>
            <a:endParaRPr kumimoji="1" lang="en-US" altLang="ja-JP" sz="4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rPr>
              <a:t>お互い様</a:t>
            </a:r>
            <a:endParaRPr kumimoji="1" lang="en-US" altLang="ja-JP" sz="4000" b="0" i="0" u="none" strike="noStrike" kern="1200" cap="none" spc="0" normalizeH="0" baseline="0" noProof="0" dirty="0">
              <a:ln>
                <a:noFill/>
              </a:ln>
              <a:solidFill>
                <a:srgbClr val="FF99CC"/>
              </a:solidFill>
              <a:effectLst/>
              <a:uLnTx/>
              <a:uFillTx/>
              <a:latin typeface="Times New Roman" pitchFamily="18" charset="0"/>
              <a:ea typeface="ＭＳ Ｐゴシック" pitchFamily="50" charset="-128"/>
              <a:cs typeface="+mn-cs"/>
            </a:endParaRPr>
          </a:p>
        </p:txBody>
      </p:sp>
      <p:sp>
        <p:nvSpPr>
          <p:cNvPr id="27" name="角丸四角形 3"/>
          <p:cNvSpPr/>
          <p:nvPr/>
        </p:nvSpPr>
        <p:spPr bwMode="auto">
          <a:xfrm>
            <a:off x="3846022" y="980901"/>
            <a:ext cx="2610197" cy="1371600"/>
          </a:xfrm>
          <a:prstGeom prst="roundRect">
            <a:avLst/>
          </a:prstGeom>
          <a:solidFill>
            <a:srgbClr val="CCFF33"/>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a:t>
            </a:r>
          </a:p>
        </p:txBody>
      </p:sp>
      <p:sp>
        <p:nvSpPr>
          <p:cNvPr id="14" name="角丸四角形 7"/>
          <p:cNvSpPr/>
          <p:nvPr/>
        </p:nvSpPr>
        <p:spPr bwMode="auto">
          <a:xfrm>
            <a:off x="6242857" y="4651778"/>
            <a:ext cx="2959332" cy="1371600"/>
          </a:xfrm>
          <a:prstGeom prst="roundRect">
            <a:avLst/>
          </a:prstGeom>
          <a:solidFill>
            <a:srgbClr val="FFCC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規範（互酬性）</a:t>
            </a:r>
            <a:endParaRPr kumimoji="1" lang="en-US" altLang="ja-JP"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お互い様</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テキスト ボックス 34"/>
          <p:cNvSpPr txBox="1"/>
          <p:nvPr/>
        </p:nvSpPr>
        <p:spPr>
          <a:xfrm>
            <a:off x="5599185" y="6126380"/>
            <a:ext cx="433163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（ほだし：手かせ、足かせ、束縛、迷惑）</a:t>
            </a:r>
          </a:p>
        </p:txBody>
      </p:sp>
      <p:sp>
        <p:nvSpPr>
          <p:cNvPr id="36" name="テキスト ボックス 35"/>
          <p:cNvSpPr txBox="1"/>
          <p:nvPr/>
        </p:nvSpPr>
        <p:spPr>
          <a:xfrm>
            <a:off x="692225" y="6126380"/>
            <a:ext cx="363913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絆</a:t>
            </a:r>
            <a:r>
              <a:rPr kumimoji="1" lang="ja-JP" altLang="en-US" sz="1800" b="0" i="0" u="none" strike="noStrike" kern="1200" cap="none" spc="0" normalizeH="0" baseline="0" noProof="0" dirty="0">
                <a:ln>
                  <a:noFill/>
                </a:ln>
                <a:solidFill>
                  <a:srgbClr val="FF99FF"/>
                </a:solidFill>
                <a:effectLst/>
                <a:uLnTx/>
                <a:uFillTx/>
                <a:latin typeface="Calibri"/>
                <a:ea typeface="ＭＳ Ｐゴシック" pitchFamily="50" charset="-128"/>
                <a:cs typeface="+mn-cs"/>
              </a:rPr>
              <a:t>（きずな：つながり、むすびつき）</a:t>
            </a:r>
          </a:p>
        </p:txBody>
      </p:sp>
      <p:grpSp>
        <p:nvGrpSpPr>
          <p:cNvPr id="2" name="グループ化 1"/>
          <p:cNvGrpSpPr/>
          <p:nvPr/>
        </p:nvGrpSpPr>
        <p:grpSpPr>
          <a:xfrm>
            <a:off x="3806372" y="2176591"/>
            <a:ext cx="2692653" cy="2996224"/>
            <a:chOff x="3789893" y="2657674"/>
            <a:chExt cx="2692653" cy="2996224"/>
          </a:xfrm>
        </p:grpSpPr>
        <p:grpSp>
          <p:nvGrpSpPr>
            <p:cNvPr id="19" name="グループ化 18"/>
            <p:cNvGrpSpPr/>
            <p:nvPr/>
          </p:nvGrpSpPr>
          <p:grpSpPr>
            <a:xfrm>
              <a:off x="4236219" y="5005898"/>
              <a:ext cx="1800000" cy="648000"/>
              <a:chOff x="3837310" y="4008495"/>
              <a:chExt cx="1807839" cy="663360"/>
            </a:xfrm>
          </p:grpSpPr>
          <p:sp>
            <p:nvSpPr>
              <p:cNvPr id="23" name="矢印: 左右 22"/>
              <p:cNvSpPr/>
              <p:nvPr/>
            </p:nvSpPr>
            <p:spPr>
              <a:xfrm rot="10799990">
                <a:off x="3837310" y="4008495"/>
                <a:ext cx="1807839" cy="663360"/>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矢印: 左右 6"/>
              <p:cNvSpPr txBox="1"/>
              <p:nvPr/>
            </p:nvSpPr>
            <p:spPr>
              <a:xfrm rot="21599990">
                <a:off x="4036318" y="4141167"/>
                <a:ext cx="1409823" cy="398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33500" rtl="0" eaLnBrk="0" fontAlgn="base" latinLnBrk="0" hangingPunct="0">
                  <a:lnSpc>
                    <a:spcPct val="90000"/>
                  </a:lnSpc>
                  <a:spcBef>
                    <a:spcPct val="0"/>
                  </a:spcBef>
                  <a:spcAft>
                    <a:spcPct val="35000"/>
                  </a:spcAft>
                  <a:buClrTx/>
                  <a:buSzTx/>
                  <a:buFontTx/>
                  <a:buNone/>
                  <a:tabLst/>
                  <a:defRPr/>
                </a:pPr>
                <a:endParaRPr kumimoji="1" lang="ja-JP" altLang="en-US" sz="30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18" name="グループ化 17"/>
            <p:cNvGrpSpPr/>
            <p:nvPr/>
          </p:nvGrpSpPr>
          <p:grpSpPr>
            <a:xfrm>
              <a:off x="5834546" y="2657674"/>
              <a:ext cx="648000" cy="1800000"/>
              <a:chOff x="5586187" y="1351293"/>
              <a:chExt cx="697252" cy="2284658"/>
            </a:xfrm>
          </p:grpSpPr>
          <p:sp>
            <p:nvSpPr>
              <p:cNvPr id="25" name="矢印: 左右 24"/>
              <p:cNvSpPr/>
              <p:nvPr/>
            </p:nvSpPr>
            <p:spPr>
              <a:xfrm rot="3368485">
                <a:off x="4792484" y="2144996"/>
                <a:ext cx="2284658" cy="697252"/>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矢印: 左右 4"/>
              <p:cNvSpPr txBox="1"/>
              <p:nvPr/>
            </p:nvSpPr>
            <p:spPr>
              <a:xfrm rot="3368485">
                <a:off x="5001660" y="2284446"/>
                <a:ext cx="1866306" cy="4183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nvGrpSpPr>
            <p:cNvPr id="20" name="グループ化 19"/>
            <p:cNvGrpSpPr/>
            <p:nvPr/>
          </p:nvGrpSpPr>
          <p:grpSpPr>
            <a:xfrm>
              <a:off x="3789893" y="2662913"/>
              <a:ext cx="648000" cy="1800000"/>
              <a:chOff x="3137704" y="1340213"/>
              <a:chExt cx="730806" cy="2306832"/>
            </a:xfrm>
          </p:grpSpPr>
          <p:sp>
            <p:nvSpPr>
              <p:cNvPr id="21" name="矢印: 左右 20"/>
              <p:cNvSpPr/>
              <p:nvPr/>
            </p:nvSpPr>
            <p:spPr>
              <a:xfrm rot="18171671">
                <a:off x="2349691" y="2128226"/>
                <a:ext cx="2306832" cy="730806"/>
              </a:xfrm>
              <a:prstGeom prst="leftRightArrow">
                <a:avLst>
                  <a:gd name="adj1" fmla="val 60000"/>
                  <a:gd name="adj2" fmla="val 50000"/>
                </a:avLst>
              </a:prstGeom>
              <a:solidFill>
                <a:srgbClr val="FFFF00"/>
              </a:solidFill>
              <a:ln>
                <a:solidFill>
                  <a:schemeClr val="tx1">
                    <a:lumMod val="75000"/>
                    <a:lumOff val="25000"/>
                  </a:schemeClr>
                </a:solidFill>
              </a:ln>
            </p:spPr>
            <p:style>
              <a:lnRef idx="0">
                <a:scrgbClr r="0" g="0" b="0"/>
              </a:lnRef>
              <a:fillRef idx="1">
                <a:scrgbClr r="0" g="0" b="0"/>
              </a:fillRef>
              <a:effectRef idx="0">
                <a:schemeClr val="dk1">
                  <a:tint val="6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矢印: 左右 8"/>
              <p:cNvSpPr txBox="1"/>
              <p:nvPr/>
            </p:nvSpPr>
            <p:spPr>
              <a:xfrm rot="18171671">
                <a:off x="2568933" y="2274387"/>
                <a:ext cx="1868348" cy="438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marR="0" lvl="0" indent="0" algn="ctr" defTabSz="1377950" rtl="0" eaLnBrk="0" fontAlgn="base" latinLnBrk="0" hangingPunct="0">
                  <a:lnSpc>
                    <a:spcPct val="90000"/>
                  </a:lnSpc>
                  <a:spcBef>
                    <a:spcPct val="0"/>
                  </a:spcBef>
                  <a:spcAft>
                    <a:spcPct val="35000"/>
                  </a:spcAft>
                  <a:buClrTx/>
                  <a:buSzTx/>
                  <a:buFontTx/>
                  <a:buNone/>
                  <a:tabLst/>
                  <a:defRPr/>
                </a:pPr>
                <a:endParaRPr kumimoji="1" lang="ja-JP" altLang="en-US" sz="3100" b="0" i="0" u="none" strike="noStrike" kern="1200" cap="none" spc="0" normalizeH="0" baseline="0" noProof="0" dirty="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grpSp>
      <p:sp>
        <p:nvSpPr>
          <p:cNvPr id="7" name="テキスト ボックス 6">
            <a:extLst>
              <a:ext uri="{FF2B5EF4-FFF2-40B4-BE49-F238E27FC236}">
                <a16:creationId xmlns:a16="http://schemas.microsoft.com/office/drawing/2014/main" id="{3C5A538E-25EE-6967-16DF-3170B08C037A}"/>
              </a:ext>
            </a:extLst>
          </p:cNvPr>
          <p:cNvSpPr txBox="1"/>
          <p:nvPr/>
        </p:nvSpPr>
        <p:spPr>
          <a:xfrm>
            <a:off x="2522445" y="2137421"/>
            <a:ext cx="5262979" cy="2739211"/>
          </a:xfrm>
          <a:prstGeom prst="rect">
            <a:avLst/>
          </a:prstGeom>
          <a:solidFill>
            <a:schemeClr val="bg1">
              <a:alpha val="38000"/>
            </a:schemeClr>
          </a:solid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全否定</a:t>
            </a:r>
            <a:endParaRPr kumimoji="1" lang="en-US" altLang="ja-JP"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ハラスメント</a:t>
            </a:r>
            <a:endParaRPr kumimoji="1" lang="en-US" altLang="ja-JP" sz="6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と受け取る</a:t>
            </a:r>
            <a:endParaRPr kumimoji="1" lang="ja-JP" altLang="en-US" sz="1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
        <p:nvSpPr>
          <p:cNvPr id="4" name="角丸四角形 8">
            <a:extLst>
              <a:ext uri="{FF2B5EF4-FFF2-40B4-BE49-F238E27FC236}">
                <a16:creationId xmlns:a16="http://schemas.microsoft.com/office/drawing/2014/main" id="{329AC518-5355-057B-7A50-25CD5F28F7FF}"/>
              </a:ext>
            </a:extLst>
          </p:cNvPr>
          <p:cNvSpPr/>
          <p:nvPr/>
        </p:nvSpPr>
        <p:spPr bwMode="auto">
          <a:xfrm>
            <a:off x="1095329" y="4651778"/>
            <a:ext cx="2959332" cy="1371600"/>
          </a:xfrm>
          <a:prstGeom prst="roundRect">
            <a:avLst/>
          </a:prstGeom>
          <a:solidFill>
            <a:srgbClr val="00B0F0"/>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孤立</a:t>
            </a:r>
            <a:endParaRPr kumimoji="1" lang="en-US" altLang="ja-JP" sz="4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角丸四角形 3">
            <a:extLst>
              <a:ext uri="{FF2B5EF4-FFF2-40B4-BE49-F238E27FC236}">
                <a16:creationId xmlns:a16="http://schemas.microsoft.com/office/drawing/2014/main" id="{B40F3451-F648-4967-EB5B-2B4E32087CF8}"/>
              </a:ext>
            </a:extLst>
          </p:cNvPr>
          <p:cNvSpPr/>
          <p:nvPr/>
        </p:nvSpPr>
        <p:spPr bwMode="auto">
          <a:xfrm>
            <a:off x="3846022" y="980901"/>
            <a:ext cx="2610197" cy="1371600"/>
          </a:xfrm>
          <a:prstGeom prst="roundRect">
            <a:avLst/>
          </a:prstGeom>
          <a:solidFill>
            <a:srgbClr val="92D050"/>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不信感</a:t>
            </a:r>
          </a:p>
        </p:txBody>
      </p:sp>
      <p:sp>
        <p:nvSpPr>
          <p:cNvPr id="10" name="角丸四角形 7">
            <a:extLst>
              <a:ext uri="{FF2B5EF4-FFF2-40B4-BE49-F238E27FC236}">
                <a16:creationId xmlns:a16="http://schemas.microsoft.com/office/drawing/2014/main" id="{963D634A-602A-8EAC-D45D-E59AAB4C6748}"/>
              </a:ext>
            </a:extLst>
          </p:cNvPr>
          <p:cNvSpPr/>
          <p:nvPr/>
        </p:nvSpPr>
        <p:spPr bwMode="auto">
          <a:xfrm>
            <a:off x="6242857" y="4651778"/>
            <a:ext cx="2959332" cy="1371600"/>
          </a:xfrm>
          <a:prstGeom prst="roundRect">
            <a:avLst/>
          </a:prstGeom>
          <a:solidFill>
            <a:srgbClr val="FF66FF"/>
          </a:solidFill>
          <a:ln w="9525" cap="flat" cmpd="sng" algn="ctr">
            <a:noFill/>
            <a:prstDash val="solid"/>
            <a:round/>
            <a:headEnd type="none" w="med" len="med"/>
            <a:tailEnd type="none" w="med" len="med"/>
          </a:ln>
          <a:effectLst/>
        </p:spPr>
        <p:txBody>
          <a:bodyPr vert="horz" wrap="square" lIns="0" tIns="46800" rIns="0" bIns="4680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拒否</a:t>
            </a:r>
            <a:endParaRPr kumimoji="1" lang="en-US" altLang="ja-JP" sz="18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088629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500"/>
                                        <p:tgtEl>
                                          <p:spTgt spid="4"/>
                                        </p:tgtEl>
                                      </p:cBhvr>
                                    </p:animEffect>
                                  </p:childTnLst>
                                </p:cTn>
                              </p:par>
                              <p:par>
                                <p:cTn id="11" presetID="10" presetClass="exit" presetSubtype="0" fill="hold" grpId="0" nodeType="withEffect">
                                  <p:stCondLst>
                                    <p:cond delay="0"/>
                                  </p:stCondLst>
                                  <p:childTnLst>
                                    <p:animEffect transition="out" filter="fade">
                                      <p:cBhvr>
                                        <p:cTn id="12" dur="1500"/>
                                        <p:tgtEl>
                                          <p:spTgt spid="36"/>
                                        </p:tgtEl>
                                      </p:cBhvr>
                                    </p:animEffect>
                                    <p:set>
                                      <p:cBhvr>
                                        <p:cTn id="13" dur="1" fill="hold">
                                          <p:stCondLst>
                                            <p:cond delay="1499"/>
                                          </p:stCondLst>
                                        </p:cTn>
                                        <p:tgtEl>
                                          <p:spTgt spid="36"/>
                                        </p:tgtEl>
                                        <p:attrNameLst>
                                          <p:attrName>style.visibility</p:attrName>
                                        </p:attrNameLst>
                                      </p:cBhvr>
                                      <p:to>
                                        <p:strVal val="hidden"/>
                                      </p:to>
                                    </p:set>
                                  </p:childTnLst>
                                </p:cTn>
                              </p:par>
                            </p:childTnLst>
                          </p:cTn>
                        </p:par>
                        <p:par>
                          <p:cTn id="14" fill="hold">
                            <p:stCondLst>
                              <p:cond delay="3500"/>
                            </p:stCondLst>
                            <p:childTnLst>
                              <p:par>
                                <p:cTn id="15" presetID="10" presetClass="entr" presetSubtype="0" fill="hold" grpId="0" nodeType="afterEffect">
                                  <p:stCondLst>
                                    <p:cond delay="1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500"/>
                                        <p:tgtEl>
                                          <p:spTgt spid="6"/>
                                        </p:tgtEl>
                                      </p:cBhvr>
                                    </p:animEffect>
                                  </p:childTnLst>
                                </p:cTn>
                              </p:par>
                            </p:childTnLst>
                          </p:cTn>
                        </p:par>
                        <p:par>
                          <p:cTn id="18" fill="hold">
                            <p:stCondLst>
                              <p:cond delay="6500"/>
                            </p:stCondLst>
                            <p:childTnLst>
                              <p:par>
                                <p:cTn id="19" presetID="10" presetClass="entr" presetSubtype="0" fill="hold" grpId="0" nodeType="afterEffect">
                                  <p:stCondLst>
                                    <p:cond delay="1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500"/>
                                        <p:tgtEl>
                                          <p:spTgt spid="10"/>
                                        </p:tgtEl>
                                      </p:cBhvr>
                                    </p:animEffect>
                                  </p:childTnLst>
                                </p:cTn>
                              </p:par>
                              <p:par>
                                <p:cTn id="22" presetID="10" presetClass="exit" presetSubtype="0" fill="hold" grpId="0" nodeType="withEffect">
                                  <p:stCondLst>
                                    <p:cond delay="0"/>
                                  </p:stCondLst>
                                  <p:childTnLst>
                                    <p:animEffect transition="out" filter="fade">
                                      <p:cBhvr>
                                        <p:cTn id="23" dur="1500"/>
                                        <p:tgtEl>
                                          <p:spTgt spid="35"/>
                                        </p:tgtEl>
                                      </p:cBhvr>
                                    </p:animEffect>
                                    <p:set>
                                      <p:cBhvr>
                                        <p:cTn id="24" dur="1" fill="hold">
                                          <p:stCondLst>
                                            <p:cond delay="1499"/>
                                          </p:stCondLst>
                                        </p:cTn>
                                        <p:tgtEl>
                                          <p:spTgt spid="35"/>
                                        </p:tgtEl>
                                        <p:attrNameLst>
                                          <p:attrName>style.visibility</p:attrName>
                                        </p:attrNameLst>
                                      </p:cBhvr>
                                      <p:to>
                                        <p:strVal val="hidden"/>
                                      </p:to>
                                    </p:set>
                                  </p:childTnLst>
                                </p:cTn>
                              </p:par>
                            </p:childTnLst>
                          </p:cTn>
                        </p:par>
                        <p:par>
                          <p:cTn id="25" fill="hold">
                            <p:stCondLst>
                              <p:cond delay="95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2000" fill="hold"/>
                                        <p:tgtEl>
                                          <p:spTgt spid="7"/>
                                        </p:tgtEl>
                                        <p:attrNameLst>
                                          <p:attrName>ppt_w</p:attrName>
                                        </p:attrNameLst>
                                      </p:cBhvr>
                                      <p:tavLst>
                                        <p:tav tm="0">
                                          <p:val>
                                            <p:fltVal val="0"/>
                                          </p:val>
                                        </p:tav>
                                        <p:tav tm="100000">
                                          <p:val>
                                            <p:strVal val="#ppt_w"/>
                                          </p:val>
                                        </p:tav>
                                      </p:tavLst>
                                    </p:anim>
                                    <p:anim calcmode="lin" valueType="num">
                                      <p:cBhvr>
                                        <p:cTn id="29" dur="2000" fill="hold"/>
                                        <p:tgtEl>
                                          <p:spTgt spid="7"/>
                                        </p:tgtEl>
                                        <p:attrNameLst>
                                          <p:attrName>ppt_h</p:attrName>
                                        </p:attrNameLst>
                                      </p:cBhvr>
                                      <p:tavLst>
                                        <p:tav tm="0">
                                          <p:val>
                                            <p:fltVal val="0"/>
                                          </p:val>
                                        </p:tav>
                                        <p:tav tm="100000">
                                          <p:val>
                                            <p:strVal val="#ppt_h"/>
                                          </p:val>
                                        </p:tav>
                                      </p:tavLst>
                                    </p:anim>
                                    <p:animEffect transition="in" filter="fade">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7" grpId="0" animBg="1"/>
      <p:bldP spid="4" grpId="0" animBg="1"/>
      <p:bldP spid="6" grpId="0" animBg="1"/>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テキスト ボックス 61"/>
          <p:cNvSpPr txBox="1"/>
          <p:nvPr/>
        </p:nvSpPr>
        <p:spPr>
          <a:xfrm>
            <a:off x="-56642" y="-75545"/>
            <a:ext cx="98965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ソーシャル・キャピタル</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（絆</a:t>
            </a:r>
            <a:r>
              <a:rPr kumimoji="1" lang="ja-JP" altLang="en-US" sz="12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（きずな＋ほだし）</a:t>
            </a:r>
            <a:r>
              <a:rPr kumimoji="1" lang="ja-JP" altLang="en-US" sz="2000" b="0" i="0" u="none" strike="noStrike" kern="1200" cap="none" spc="0" normalizeH="0" baseline="0" noProof="0" dirty="0">
                <a:ln>
                  <a:noFill/>
                </a:ln>
                <a:solidFill>
                  <a:srgbClr val="FFFFFF"/>
                </a:solidFill>
                <a:effectLst/>
                <a:uLnTx/>
                <a:uFillTx/>
                <a:latin typeface="Calibri"/>
                <a:ea typeface="ＭＳ Ｐゴシック" pitchFamily="50" charset="-128"/>
                <a:cs typeface="+mn-cs"/>
              </a:rPr>
              <a:t>がある居場所）</a:t>
            </a: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rPr>
              <a:t>の効用</a:t>
            </a:r>
            <a:endParaRPr kumimoji="1" lang="en-US" altLang="ja-JP"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a:ea typeface="ＭＳ Ｐゴシック"/>
              <a:cs typeface="+mn-cs"/>
            </a:endParaRPr>
          </a:p>
        </p:txBody>
      </p:sp>
      <p:sp>
        <p:nvSpPr>
          <p:cNvPr id="3" name="右矢印 2"/>
          <p:cNvSpPr/>
          <p:nvPr/>
        </p:nvSpPr>
        <p:spPr>
          <a:xfrm rot="16200000">
            <a:off x="1194414" y="1418328"/>
            <a:ext cx="4091023" cy="4464496"/>
          </a:xfrm>
          <a:prstGeom prst="rightArrow">
            <a:avLst/>
          </a:prstGeom>
          <a:solidFill>
            <a:srgbClr val="FFB3E9"/>
          </a:solidFill>
        </p:spPr>
        <p:style>
          <a:lnRef idx="0">
            <a:schemeClr val="dk1">
              <a:hueOff val="0"/>
              <a:satOff val="0"/>
              <a:lumOff val="0"/>
              <a:alphaOff val="0"/>
            </a:schemeClr>
          </a:lnRef>
          <a:fillRef idx="1">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5" name="角丸四角形 4"/>
          <p:cNvSpPr/>
          <p:nvPr/>
        </p:nvSpPr>
        <p:spPr>
          <a:xfrm>
            <a:off x="1978948" y="3993253"/>
            <a:ext cx="2521955" cy="1409225"/>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grpSp>
        <p:nvGrpSpPr>
          <p:cNvPr id="56" name="グループ化 55"/>
          <p:cNvGrpSpPr/>
          <p:nvPr/>
        </p:nvGrpSpPr>
        <p:grpSpPr>
          <a:xfrm>
            <a:off x="1650804" y="3139078"/>
            <a:ext cx="3178243" cy="466874"/>
            <a:chOff x="1754178" y="3139078"/>
            <a:chExt cx="3178243" cy="466874"/>
          </a:xfrm>
        </p:grpSpPr>
        <p:sp>
          <p:nvSpPr>
            <p:cNvPr id="8" name="角丸四角形 7"/>
            <p:cNvSpPr/>
            <p:nvPr/>
          </p:nvSpPr>
          <p:spPr>
            <a:xfrm>
              <a:off x="1754178" y="3139078"/>
              <a:ext cx="3178243" cy="466874"/>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9" name="角丸四角形 7"/>
            <p:cNvSpPr/>
            <p:nvPr/>
          </p:nvSpPr>
          <p:spPr>
            <a:xfrm>
              <a:off x="2623299" y="3210515"/>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自覚的健康度</a:t>
              </a:r>
            </a:p>
          </p:txBody>
        </p:sp>
      </p:grpSp>
      <p:grpSp>
        <p:nvGrpSpPr>
          <p:cNvPr id="57" name="グループ化 56"/>
          <p:cNvGrpSpPr/>
          <p:nvPr/>
        </p:nvGrpSpPr>
        <p:grpSpPr>
          <a:xfrm>
            <a:off x="2292178" y="2284902"/>
            <a:ext cx="1895495" cy="466875"/>
            <a:chOff x="2395552" y="2284902"/>
            <a:chExt cx="1895495" cy="466875"/>
          </a:xfrm>
        </p:grpSpPr>
        <p:sp>
          <p:nvSpPr>
            <p:cNvPr id="11" name="角丸四角形 10"/>
            <p:cNvSpPr/>
            <p:nvPr/>
          </p:nvSpPr>
          <p:spPr>
            <a:xfrm>
              <a:off x="2395552" y="2284902"/>
              <a:ext cx="1895495" cy="466875"/>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12" name="角丸四角形 9"/>
            <p:cNvSpPr/>
            <p:nvPr/>
          </p:nvSpPr>
          <p:spPr>
            <a:xfrm>
              <a:off x="2623299" y="2356339"/>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自殺率</a:t>
              </a:r>
            </a:p>
          </p:txBody>
        </p:sp>
      </p:grpSp>
      <p:grpSp>
        <p:nvGrpSpPr>
          <p:cNvPr id="52" name="グループ化 51"/>
          <p:cNvGrpSpPr/>
          <p:nvPr/>
        </p:nvGrpSpPr>
        <p:grpSpPr>
          <a:xfrm>
            <a:off x="960854" y="5732317"/>
            <a:ext cx="8368193" cy="466874"/>
            <a:chOff x="953311" y="5732317"/>
            <a:chExt cx="8368193" cy="466874"/>
          </a:xfrm>
        </p:grpSpPr>
        <p:sp>
          <p:nvSpPr>
            <p:cNvPr id="17" name="角丸四角形 16"/>
            <p:cNvSpPr/>
            <p:nvPr/>
          </p:nvSpPr>
          <p:spPr>
            <a:xfrm>
              <a:off x="953311" y="5732317"/>
              <a:ext cx="8368193" cy="466874"/>
            </a:xfrm>
            <a:prstGeom prst="roundRect">
              <a:avLst/>
            </a:prstGeom>
            <a:solidFill>
              <a:schemeClr val="accent1"/>
            </a:solidFill>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18" name="角丸四角形 7"/>
            <p:cNvSpPr/>
            <p:nvPr/>
          </p:nvSpPr>
          <p:spPr>
            <a:xfrm>
              <a:off x="2096658" y="5775099"/>
              <a:ext cx="6081498" cy="381311"/>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800" b="0" i="0" u="none" strike="noStrike" kern="1200" cap="none" spc="0" normalizeH="0" baseline="0" noProof="0" dirty="0">
                  <a:ln>
                    <a:noFill/>
                  </a:ln>
                  <a:solidFill>
                    <a:srgbClr val="0000FF"/>
                  </a:solidFill>
                  <a:effectLst/>
                  <a:uLnTx/>
                  <a:uFillTx/>
                  <a:latin typeface="Arial"/>
                  <a:ea typeface="ＭＳ Ｐゴシック"/>
                  <a:cs typeface="+mn-cs"/>
                </a:rPr>
                <a:t>ソーシャル・キャピタル（絆</a:t>
              </a:r>
              <a:r>
                <a:rPr kumimoji="1" lang="en-US" altLang="ja-JP" sz="2000" b="0" i="0" u="none" strike="noStrike" kern="1200" cap="none" spc="0" normalizeH="0" baseline="0" noProof="0" dirty="0">
                  <a:ln>
                    <a:noFill/>
                  </a:ln>
                  <a:solidFill>
                    <a:srgbClr val="0000FF"/>
                  </a:solidFill>
                  <a:effectLst/>
                  <a:uLnTx/>
                  <a:uFillTx/>
                  <a:latin typeface="Arial"/>
                  <a:ea typeface="ＭＳ Ｐゴシック"/>
                  <a:cs typeface="+mn-cs"/>
                </a:rPr>
                <a:t>〔</a:t>
              </a:r>
              <a:r>
                <a:rPr kumimoji="1" lang="ja-JP" altLang="en-US" sz="2000" b="0" i="0" u="none" strike="noStrike" kern="1200" cap="none" spc="0" normalizeH="0" baseline="0" noProof="0" dirty="0">
                  <a:ln>
                    <a:noFill/>
                  </a:ln>
                  <a:solidFill>
                    <a:srgbClr val="0000FF"/>
                  </a:solidFill>
                  <a:effectLst/>
                  <a:uLnTx/>
                  <a:uFillTx/>
                  <a:latin typeface="Arial"/>
                  <a:ea typeface="ＭＳ Ｐゴシック"/>
                  <a:cs typeface="+mn-cs"/>
                </a:rPr>
                <a:t>きずな＋</a:t>
              </a:r>
              <a:r>
                <a:rPr kumimoji="1" lang="ja-JP" altLang="en-US" sz="2000" b="0" i="0" u="none" strike="noStrike" kern="1200" cap="none" spc="0" normalizeH="0" baseline="0" noProof="0" dirty="0" err="1">
                  <a:ln>
                    <a:noFill/>
                  </a:ln>
                  <a:solidFill>
                    <a:srgbClr val="0000FF"/>
                  </a:solidFill>
                  <a:effectLst/>
                  <a:uLnTx/>
                  <a:uFillTx/>
                  <a:latin typeface="Arial"/>
                  <a:ea typeface="ＭＳ Ｐゴシック"/>
                  <a:cs typeface="+mn-cs"/>
                </a:rPr>
                <a:t>ほだ</a:t>
              </a:r>
              <a:r>
                <a:rPr kumimoji="1" lang="ja-JP" altLang="en-US" sz="2000" b="0" i="0" u="none" strike="noStrike" kern="1200" cap="none" spc="0" normalizeH="0" baseline="0" noProof="0" dirty="0">
                  <a:ln>
                    <a:noFill/>
                  </a:ln>
                  <a:solidFill>
                    <a:srgbClr val="0000FF"/>
                  </a:solidFill>
                  <a:effectLst/>
                  <a:uLnTx/>
                  <a:uFillTx/>
                  <a:latin typeface="Arial"/>
                  <a:ea typeface="ＭＳ Ｐゴシック"/>
                  <a:cs typeface="+mn-cs"/>
                </a:rPr>
                <a:t>し</a:t>
              </a:r>
              <a:r>
                <a:rPr kumimoji="1" lang="en-US" altLang="ja-JP" sz="2000" b="0" i="0" u="none" strike="noStrike" kern="1200" cap="none" spc="0" normalizeH="0" baseline="0" noProof="0" dirty="0">
                  <a:ln>
                    <a:noFill/>
                  </a:ln>
                  <a:solidFill>
                    <a:srgbClr val="0000FF"/>
                  </a:solidFill>
                  <a:effectLst/>
                  <a:uLnTx/>
                  <a:uFillTx/>
                  <a:latin typeface="Arial"/>
                  <a:ea typeface="ＭＳ Ｐゴシック"/>
                  <a:cs typeface="+mn-cs"/>
                </a:rPr>
                <a:t>〕</a:t>
              </a:r>
              <a:r>
                <a:rPr kumimoji="1" lang="ja-JP" altLang="en-US" sz="2800" b="0" i="0" u="none" strike="noStrike" kern="1200" cap="none" spc="0" normalizeH="0" baseline="0" noProof="0" dirty="0">
                  <a:ln>
                    <a:noFill/>
                  </a:ln>
                  <a:solidFill>
                    <a:srgbClr val="0000FF"/>
                  </a:solidFill>
                  <a:effectLst/>
                  <a:uLnTx/>
                  <a:uFillTx/>
                  <a:latin typeface="Arial"/>
                  <a:ea typeface="ＭＳ Ｐゴシック"/>
                  <a:cs typeface="+mn-cs"/>
                </a:rPr>
                <a:t>がある居場所）</a:t>
              </a:r>
            </a:p>
          </p:txBody>
        </p:sp>
      </p:grpSp>
      <p:sp>
        <p:nvSpPr>
          <p:cNvPr id="48" name="テキスト ボックス 47"/>
          <p:cNvSpPr txBox="1"/>
          <p:nvPr/>
        </p:nvSpPr>
        <p:spPr>
          <a:xfrm>
            <a:off x="1916486" y="799538"/>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Calibri"/>
                <a:ea typeface="ＭＳ Ｐゴシック" pitchFamily="50" charset="-128"/>
                <a:cs typeface="+mn-cs"/>
              </a:rPr>
              <a:t>健康面の効用</a:t>
            </a:r>
          </a:p>
        </p:txBody>
      </p:sp>
      <p:grpSp>
        <p:nvGrpSpPr>
          <p:cNvPr id="53" name="グループ化 52"/>
          <p:cNvGrpSpPr/>
          <p:nvPr/>
        </p:nvGrpSpPr>
        <p:grpSpPr>
          <a:xfrm>
            <a:off x="5984719" y="1420321"/>
            <a:ext cx="2633472" cy="4275766"/>
            <a:chOff x="6155005" y="1420321"/>
            <a:chExt cx="2633472" cy="4275766"/>
          </a:xfrm>
        </p:grpSpPr>
        <p:sp>
          <p:nvSpPr>
            <p:cNvPr id="19" name="角丸四角形 18"/>
            <p:cNvSpPr/>
            <p:nvPr/>
          </p:nvSpPr>
          <p:spPr>
            <a:xfrm>
              <a:off x="6155005" y="1420321"/>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0" name="角丸四角形 4"/>
            <p:cNvSpPr/>
            <p:nvPr/>
          </p:nvSpPr>
          <p:spPr>
            <a:xfrm>
              <a:off x="7124297" y="1474321"/>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行政効率</a:t>
              </a:r>
            </a:p>
          </p:txBody>
        </p:sp>
        <p:sp>
          <p:nvSpPr>
            <p:cNvPr id="21" name="角丸四角形 20"/>
            <p:cNvSpPr/>
            <p:nvPr/>
          </p:nvSpPr>
          <p:spPr>
            <a:xfrm>
              <a:off x="6155005" y="1900792"/>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2" name="角丸四角形 6"/>
            <p:cNvSpPr/>
            <p:nvPr/>
          </p:nvSpPr>
          <p:spPr>
            <a:xfrm>
              <a:off x="7124297" y="1954792"/>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まちおこし</a:t>
              </a:r>
            </a:p>
          </p:txBody>
        </p:sp>
        <p:sp>
          <p:nvSpPr>
            <p:cNvPr id="23" name="角丸四角形 22"/>
            <p:cNvSpPr/>
            <p:nvPr/>
          </p:nvSpPr>
          <p:spPr>
            <a:xfrm>
              <a:off x="6155005" y="2381263"/>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4" name="角丸四角形 8"/>
            <p:cNvSpPr/>
            <p:nvPr/>
          </p:nvSpPr>
          <p:spPr>
            <a:xfrm>
              <a:off x="7124297" y="2435263"/>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防災対策</a:t>
              </a:r>
            </a:p>
          </p:txBody>
        </p:sp>
        <p:sp>
          <p:nvSpPr>
            <p:cNvPr id="25" name="角丸四角形 24"/>
            <p:cNvSpPr/>
            <p:nvPr/>
          </p:nvSpPr>
          <p:spPr>
            <a:xfrm>
              <a:off x="6155005" y="2861734"/>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角丸四角形 10"/>
            <p:cNvSpPr/>
            <p:nvPr/>
          </p:nvSpPr>
          <p:spPr>
            <a:xfrm>
              <a:off x="7124297" y="2915734"/>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治安・防犯</a:t>
              </a:r>
            </a:p>
          </p:txBody>
        </p:sp>
        <p:sp>
          <p:nvSpPr>
            <p:cNvPr id="27" name="角丸四角形 26"/>
            <p:cNvSpPr/>
            <p:nvPr/>
          </p:nvSpPr>
          <p:spPr>
            <a:xfrm>
              <a:off x="6155005" y="3342205"/>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角丸四角形 12"/>
            <p:cNvSpPr/>
            <p:nvPr/>
          </p:nvSpPr>
          <p:spPr>
            <a:xfrm>
              <a:off x="7124297" y="3396205"/>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子育て</a:t>
              </a:r>
            </a:p>
          </p:txBody>
        </p:sp>
        <p:sp>
          <p:nvSpPr>
            <p:cNvPr id="29" name="角丸四角形 28"/>
            <p:cNvSpPr/>
            <p:nvPr/>
          </p:nvSpPr>
          <p:spPr>
            <a:xfrm>
              <a:off x="6155005" y="3822676"/>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0" name="角丸四角形 14"/>
            <p:cNvSpPr/>
            <p:nvPr/>
          </p:nvSpPr>
          <p:spPr>
            <a:xfrm>
              <a:off x="7124297" y="3876676"/>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教　育</a:t>
              </a:r>
            </a:p>
          </p:txBody>
        </p:sp>
        <p:sp>
          <p:nvSpPr>
            <p:cNvPr id="31" name="角丸四角形 30"/>
            <p:cNvSpPr/>
            <p:nvPr/>
          </p:nvSpPr>
          <p:spPr>
            <a:xfrm>
              <a:off x="6155005" y="4303147"/>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角丸四角形 16"/>
            <p:cNvSpPr/>
            <p:nvPr/>
          </p:nvSpPr>
          <p:spPr>
            <a:xfrm>
              <a:off x="7124297" y="4357147"/>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就　労</a:t>
              </a:r>
            </a:p>
          </p:txBody>
        </p:sp>
        <p:sp>
          <p:nvSpPr>
            <p:cNvPr id="33" name="角丸四角形 32"/>
            <p:cNvSpPr/>
            <p:nvPr/>
          </p:nvSpPr>
          <p:spPr>
            <a:xfrm>
              <a:off x="6155005" y="4783618"/>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0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角丸四角形 18"/>
            <p:cNvSpPr/>
            <p:nvPr/>
          </p:nvSpPr>
          <p:spPr>
            <a:xfrm>
              <a:off x="7124297" y="4837618"/>
              <a:ext cx="720000" cy="324000"/>
            </a:xfrm>
            <a:prstGeom prst="rect">
              <a:avLst/>
            </a:prstGeom>
            <a:noFill/>
            <a:ln w="9525"/>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none" lIns="0" tIns="0" rIns="0" bIns="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経済成長</a:t>
              </a:r>
            </a:p>
          </p:txBody>
        </p:sp>
        <p:sp>
          <p:nvSpPr>
            <p:cNvPr id="35" name="角丸四角形 34"/>
            <p:cNvSpPr/>
            <p:nvPr/>
          </p:nvSpPr>
          <p:spPr>
            <a:xfrm>
              <a:off x="6155005" y="5264087"/>
              <a:ext cx="2633472" cy="432000"/>
            </a:xfrm>
            <a:prstGeom prst="roundRect">
              <a:avLst/>
            </a:prstGeom>
            <a:solidFill>
              <a:srgbClr val="FFFF99"/>
            </a:solidFill>
            <a:ln w="9525"/>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vert="horz" wrap="non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endParaRPr>
            </a:p>
          </p:txBody>
        </p:sp>
        <p:sp>
          <p:nvSpPr>
            <p:cNvPr id="45" name="テキスト ボックス 44"/>
            <p:cNvSpPr txBox="1"/>
            <p:nvPr/>
          </p:nvSpPr>
          <p:spPr>
            <a:xfrm>
              <a:off x="7124297" y="5318087"/>
              <a:ext cx="720000" cy="324000"/>
            </a:xfrm>
            <a:prstGeom prst="rect">
              <a:avLst/>
            </a:prstGeom>
            <a:noFill/>
          </p:spPr>
          <p:txBody>
            <a:bodyPr vert="horz" wrap="non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Calibri"/>
                  <a:ea typeface="ＭＳ Ｐゴシック" pitchFamily="50" charset="-128"/>
                  <a:cs typeface="+mn-cs"/>
                </a:rPr>
                <a:t>技術革新</a:t>
              </a:r>
            </a:p>
          </p:txBody>
        </p:sp>
      </p:grpSp>
      <p:sp>
        <p:nvSpPr>
          <p:cNvPr id="49" name="テキスト ボックス 48"/>
          <p:cNvSpPr txBox="1"/>
          <p:nvPr/>
        </p:nvSpPr>
        <p:spPr>
          <a:xfrm>
            <a:off x="5725126" y="799539"/>
            <a:ext cx="305724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Calibri"/>
                <a:ea typeface="ＭＳ Ｐゴシック" pitchFamily="50" charset="-128"/>
                <a:cs typeface="+mn-cs"/>
              </a:rPr>
              <a:t>健康以外の効用</a:t>
            </a:r>
          </a:p>
        </p:txBody>
      </p:sp>
      <p:sp>
        <p:nvSpPr>
          <p:cNvPr id="51" name="正方形/長方形 50"/>
          <p:cNvSpPr/>
          <p:nvPr/>
        </p:nvSpPr>
        <p:spPr>
          <a:xfrm>
            <a:off x="5653824" y="6284890"/>
            <a:ext cx="4633175" cy="57578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平成</a:t>
            </a:r>
            <a:r>
              <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26</a:t>
            </a: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年度厚生労働科学研究（健康安全・危機管理対策総合研究事業）</a:t>
            </a:r>
            <a:endPar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「地域保健対策におけるソーシャルキャピタルの活用のあり方に関する研究」 </a:t>
            </a:r>
            <a:endParaRPr kumimoji="1" lang="en-US" altLang="ja-JP"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http://www.jpha.or.jp/sub/menu04_10.html</a:t>
            </a:r>
            <a:endParaRPr kumimoji="1" lang="ja-JP"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58" name="グループ化 57"/>
          <p:cNvGrpSpPr/>
          <p:nvPr/>
        </p:nvGrpSpPr>
        <p:grpSpPr>
          <a:xfrm>
            <a:off x="1959488" y="1420321"/>
            <a:ext cx="2560875" cy="477280"/>
            <a:chOff x="2062862" y="1420321"/>
            <a:chExt cx="2560875" cy="477280"/>
          </a:xfrm>
        </p:grpSpPr>
        <p:sp>
          <p:nvSpPr>
            <p:cNvPr id="14" name="角丸四角形 13"/>
            <p:cNvSpPr/>
            <p:nvPr/>
          </p:nvSpPr>
          <p:spPr>
            <a:xfrm>
              <a:off x="2062862" y="1420321"/>
              <a:ext cx="2560875" cy="477280"/>
            </a:xfrm>
            <a:prstGeom prst="roundRect">
              <a:avLst/>
            </a:prstGeom>
            <a:ln w="9525"/>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010000">
                    <a:hueOff val="0"/>
                    <a:satOff val="0"/>
                    <a:lumOff val="0"/>
                    <a:alphaOff val="0"/>
                  </a:srgbClr>
                </a:solidFill>
                <a:effectLst>
                  <a:outerShdw blurRad="38100" dist="38100" dir="2700000" algn="tl">
                    <a:srgbClr val="000000">
                      <a:alpha val="43137"/>
                    </a:srgbClr>
                  </a:outerShdw>
                </a:effectLst>
                <a:uLnTx/>
                <a:uFillTx/>
                <a:latin typeface="Arial"/>
                <a:ea typeface="ＭＳ Ｐゴシック"/>
                <a:cs typeface="+mn-cs"/>
              </a:endParaRPr>
            </a:p>
          </p:txBody>
        </p:sp>
        <p:sp>
          <p:nvSpPr>
            <p:cNvPr id="54" name="角丸四角形 9"/>
            <p:cNvSpPr/>
            <p:nvPr/>
          </p:nvSpPr>
          <p:spPr>
            <a:xfrm>
              <a:off x="2623299" y="1496961"/>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総死亡率</a:t>
              </a:r>
            </a:p>
          </p:txBody>
        </p:sp>
      </p:grpSp>
      <p:sp>
        <p:nvSpPr>
          <p:cNvPr id="41" name="角丸四角形 5"/>
          <p:cNvSpPr/>
          <p:nvPr/>
        </p:nvSpPr>
        <p:spPr>
          <a:xfrm>
            <a:off x="2519925" y="4132909"/>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健康行動</a:t>
            </a:r>
          </a:p>
        </p:txBody>
      </p:sp>
      <p:sp>
        <p:nvSpPr>
          <p:cNvPr id="42" name="角丸四角形 5"/>
          <p:cNvSpPr/>
          <p:nvPr/>
        </p:nvSpPr>
        <p:spPr>
          <a:xfrm>
            <a:off x="2519925" y="4552655"/>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喫煙率</a:t>
            </a:r>
            <a:endParaRPr kumimoji="1" lang="en-US" altLang="ja-JP" sz="2400" b="0" i="0" u="none" strike="noStrike" kern="1200" cap="none" spc="0" normalizeH="0" baseline="0" noProof="0" dirty="0">
              <a:ln>
                <a:noFill/>
              </a:ln>
              <a:solidFill>
                <a:srgbClr val="0000FF"/>
              </a:solidFill>
              <a:effectLst/>
              <a:uLnTx/>
              <a:uFillTx/>
              <a:latin typeface="Arial"/>
              <a:ea typeface="ＭＳ Ｐゴシック"/>
              <a:cs typeface="+mn-cs"/>
            </a:endParaRPr>
          </a:p>
        </p:txBody>
      </p:sp>
      <p:sp>
        <p:nvSpPr>
          <p:cNvPr id="43" name="角丸四角形 5"/>
          <p:cNvSpPr/>
          <p:nvPr/>
        </p:nvSpPr>
        <p:spPr>
          <a:xfrm>
            <a:off x="2519925" y="4972401"/>
            <a:ext cx="1440000"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1" fontAlgn="auto" latinLnBrk="0" hangingPunct="1">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uLnTx/>
                <a:uFillTx/>
                <a:latin typeface="Arial"/>
                <a:ea typeface="ＭＳ Ｐゴシック"/>
                <a:cs typeface="+mn-cs"/>
              </a:rPr>
              <a:t>運動習慣</a:t>
            </a:r>
          </a:p>
        </p:txBody>
      </p:sp>
      <p:sp>
        <p:nvSpPr>
          <p:cNvPr id="46" name="角丸四角形 5"/>
          <p:cNvSpPr/>
          <p:nvPr/>
        </p:nvSpPr>
        <p:spPr>
          <a:xfrm>
            <a:off x="4115629" y="3177078"/>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47" name="角丸四角形 5"/>
          <p:cNvSpPr/>
          <p:nvPr/>
        </p:nvSpPr>
        <p:spPr>
          <a:xfrm>
            <a:off x="3658543" y="2318316"/>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50" name="角丸四角形 5"/>
          <p:cNvSpPr/>
          <p:nvPr/>
        </p:nvSpPr>
        <p:spPr>
          <a:xfrm>
            <a:off x="3843310" y="1475053"/>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59" name="角丸四角形 5"/>
          <p:cNvSpPr/>
          <p:nvPr/>
        </p:nvSpPr>
        <p:spPr>
          <a:xfrm>
            <a:off x="3838293" y="4090949"/>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60" name="角丸四角形 5"/>
          <p:cNvSpPr/>
          <p:nvPr/>
        </p:nvSpPr>
        <p:spPr>
          <a:xfrm>
            <a:off x="3838293" y="4931997"/>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
        <p:nvSpPr>
          <p:cNvPr id="61" name="角丸四角形 5"/>
          <p:cNvSpPr/>
          <p:nvPr/>
        </p:nvSpPr>
        <p:spPr>
          <a:xfrm>
            <a:off x="3838293" y="4514227"/>
            <a:ext cx="432048" cy="324000"/>
          </a:xfrm>
          <a:prstGeom prst="rect">
            <a:avLst/>
          </a:prstGeom>
          <a:ln w="952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none" lIns="0" tIns="0" rIns="0" bIns="0" numCol="1" spcCol="1270" anchor="ctr" anchorCtr="0">
            <a:noAutofit/>
          </a:bodyPr>
          <a:lstStyle/>
          <a:p>
            <a:pPr marL="0" marR="0" lvl="0" indent="0" algn="ctr" defTabSz="1066800" rtl="0" eaLnBrk="0" fontAlgn="base" latinLnBrk="0" hangingPunct="0">
              <a:lnSpc>
                <a:spcPts val="2700"/>
              </a:lnSpc>
              <a:spcBef>
                <a:spcPct val="0"/>
              </a:spcBef>
              <a:spcAft>
                <a:spcPct val="35000"/>
              </a:spcAft>
              <a:buClrTx/>
              <a:buSzTx/>
              <a:buFontTx/>
              <a:buNone/>
              <a:tabLst/>
              <a:defRPr/>
            </a:pPr>
            <a:r>
              <a:rPr kumimoji="1" lang="ja-JP" altLang="en-US" sz="24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a:ea typeface="ＭＳ Ｐゴシック"/>
                <a:cs typeface="+mn-cs"/>
              </a:rPr>
              <a:t>↓</a:t>
            </a:r>
          </a:p>
        </p:txBody>
      </p:sp>
    </p:spTree>
    <p:custDataLst>
      <p:tags r:id="rId1"/>
    </p:custDataLst>
    <p:extLst>
      <p:ext uri="{BB962C8B-B14F-4D97-AF65-F5344CB8AC3E}">
        <p14:creationId xmlns:p14="http://schemas.microsoft.com/office/powerpoint/2010/main" val="115059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500"/>
                                        <p:tgtEl>
                                          <p:spTgt spid="4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1500"/>
                                        <p:tgtEl>
                                          <p:spTgt spid="60"/>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500"/>
                                        <p:tgtEl>
                                          <p:spTgt spid="42"/>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500"/>
                                        <p:tgtEl>
                                          <p:spTgt spid="61"/>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500"/>
                                        <p:tgtEl>
                                          <p:spTgt spid="41"/>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1500"/>
                                        <p:tgtEl>
                                          <p:spTgt spid="59"/>
                                        </p:tgtEl>
                                      </p:cBhvr>
                                    </p:animEffect>
                                  </p:childTnLst>
                                </p:cTn>
                              </p:par>
                              <p:par>
                                <p:cTn id="29" presetID="10" presetClass="entr" presetSubtype="0" fill="hold" nodeType="withEffect">
                                  <p:stCondLst>
                                    <p:cond delay="25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250"/>
                                        <p:tgtEl>
                                          <p:spTgt spid="56"/>
                                        </p:tgtEl>
                                      </p:cBhvr>
                                    </p:animEffect>
                                  </p:childTnLst>
                                </p:cTn>
                              </p:par>
                              <p:par>
                                <p:cTn id="32" presetID="10" presetClass="entr" presetSubtype="0" fill="hold" grpId="0" nodeType="withEffect">
                                  <p:stCondLst>
                                    <p:cond delay="25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250"/>
                                        <p:tgtEl>
                                          <p:spTgt spid="46"/>
                                        </p:tgtEl>
                                      </p:cBhvr>
                                    </p:animEffect>
                                  </p:childTnLst>
                                </p:cTn>
                              </p:par>
                              <p:par>
                                <p:cTn id="35" presetID="10" presetClass="entr" presetSubtype="0" fill="hold" nodeType="withEffect">
                                  <p:stCondLst>
                                    <p:cond delay="325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1250"/>
                                        <p:tgtEl>
                                          <p:spTgt spid="57"/>
                                        </p:tgtEl>
                                      </p:cBhvr>
                                    </p:animEffect>
                                  </p:childTnLst>
                                </p:cTn>
                              </p:par>
                              <p:par>
                                <p:cTn id="38" presetID="10" presetClass="entr" presetSubtype="0" fill="hold" grpId="0" nodeType="withEffect">
                                  <p:stCondLst>
                                    <p:cond delay="3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250"/>
                                        <p:tgtEl>
                                          <p:spTgt spid="47"/>
                                        </p:tgtEl>
                                      </p:cBhvr>
                                    </p:animEffect>
                                  </p:childTnLst>
                                </p:cTn>
                              </p:par>
                              <p:par>
                                <p:cTn id="41" presetID="10" presetClass="entr" presetSubtype="0" fill="hold" nodeType="withEffect">
                                  <p:stCondLst>
                                    <p:cond delay="40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1250"/>
                                        <p:tgtEl>
                                          <p:spTgt spid="58"/>
                                        </p:tgtEl>
                                      </p:cBhvr>
                                    </p:animEffect>
                                  </p:childTnLst>
                                </p:cTn>
                              </p:par>
                              <p:par>
                                <p:cTn id="44" presetID="10" presetClass="entr" presetSubtype="0" fill="hold" grpId="0" nodeType="withEffect">
                                  <p:stCondLst>
                                    <p:cond delay="400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250"/>
                                        <p:tgtEl>
                                          <p:spTgt spid="5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p:bldP spid="50" grpId="0"/>
      <p:bldP spid="59" grpId="0"/>
      <p:bldP spid="60" grpId="0"/>
      <p:bldP spid="61"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444866" name="Rectangle 2"/>
          <p:cNvSpPr>
            <a:spLocks noGrp="1" noChangeArrowheads="1"/>
          </p:cNvSpPr>
          <p:nvPr>
            <p:ph type="title"/>
          </p:nvPr>
        </p:nvSpPr>
        <p:spPr>
          <a:xfrm>
            <a:off x="411162" y="963613"/>
            <a:ext cx="9464675" cy="4930775"/>
          </a:xfrm>
        </p:spPr>
        <p:txBody>
          <a:bodyPr/>
          <a:lstStyle/>
          <a:p>
            <a:pPr>
              <a:lnSpc>
                <a:spcPct val="150000"/>
              </a:lnSpc>
            </a:pPr>
            <a:r>
              <a:rPr lang="ja-JP" altLang="en-US" sz="8000" dirty="0">
                <a:solidFill>
                  <a:srgbClr val="CCFF33"/>
                </a:solidFill>
                <a:effectLst>
                  <a:outerShdw blurRad="38100" dist="38100" dir="2700000" algn="tl">
                    <a:srgbClr val="000000">
                      <a:alpha val="43137"/>
                    </a:srgbClr>
                  </a:outerShdw>
                </a:effectLst>
              </a:rPr>
              <a:t>なぜ、つながりが</a:t>
            </a:r>
            <a:br>
              <a:rPr lang="en-US" altLang="ja-JP" sz="8000" dirty="0">
                <a:solidFill>
                  <a:srgbClr val="CCFF33"/>
                </a:solidFill>
                <a:effectLst>
                  <a:outerShdw blurRad="38100" dist="38100" dir="2700000" algn="tl">
                    <a:srgbClr val="000000">
                      <a:alpha val="43137"/>
                    </a:srgbClr>
                  </a:outerShdw>
                </a:effectLst>
              </a:rPr>
            </a:br>
            <a:r>
              <a:rPr lang="ja-JP" altLang="en-US" sz="9600" dirty="0">
                <a:solidFill>
                  <a:schemeClr val="tx1"/>
                </a:solidFill>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必要</a:t>
            </a:r>
            <a:r>
              <a:rPr lang="ja-JP" altLang="en-US" sz="8000" dirty="0">
                <a:solidFill>
                  <a:srgbClr val="CCFF33"/>
                </a:solidFill>
                <a:effectLst>
                  <a:outerShdw blurRad="38100" dist="38100" dir="2700000" algn="tl">
                    <a:srgbClr val="000000">
                      <a:alpha val="43137"/>
                    </a:srgbClr>
                  </a:outerShdw>
                </a:effectLst>
              </a:rPr>
              <a:t>か？</a:t>
            </a:r>
          </a:p>
        </p:txBody>
      </p:sp>
    </p:spTree>
    <p:extLst>
      <p:ext uri="{BB962C8B-B14F-4D97-AF65-F5344CB8AC3E}">
        <p14:creationId xmlns:p14="http://schemas.microsoft.com/office/powerpoint/2010/main" val="206844065"/>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4544" y="2855096"/>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自己実現の欲求</a:t>
            </a:r>
          </a:p>
        </p:txBody>
      </p:sp>
      <p:sp>
        <p:nvSpPr>
          <p:cNvPr id="3" name="フローチャート: 手作業 2"/>
          <p:cNvSpPr/>
          <p:nvPr/>
        </p:nvSpPr>
        <p:spPr bwMode="auto">
          <a:xfrm flipV="1">
            <a:off x="2666058"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9" name="コンテンツ プレースホルダー 4"/>
          <p:cNvSpPr txBox="1">
            <a:spLocks/>
          </p:cNvSpPr>
          <p:nvPr/>
        </p:nvSpPr>
        <p:spPr bwMode="auto">
          <a:xfrm>
            <a:off x="4945038" y="6185658"/>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生理的欲求</a:t>
            </a:r>
          </a:p>
        </p:txBody>
      </p:sp>
      <p:sp>
        <p:nvSpPr>
          <p:cNvPr id="13" name="フローチャート: 手作業 2"/>
          <p:cNvSpPr/>
          <p:nvPr/>
        </p:nvSpPr>
        <p:spPr bwMode="auto">
          <a:xfrm flipV="1">
            <a:off x="4060877"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8" name="コンテンツ プレースホルダー 4"/>
          <p:cNvSpPr txBox="1">
            <a:spLocks/>
          </p:cNvSpPr>
          <p:nvPr/>
        </p:nvSpPr>
        <p:spPr bwMode="auto">
          <a:xfrm>
            <a:off x="4945038" y="5407737"/>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安全の欲求</a:t>
            </a:r>
          </a:p>
        </p:txBody>
      </p:sp>
      <p:sp>
        <p:nvSpPr>
          <p:cNvPr id="7" name="コンテンツ プレースホルダー 4"/>
          <p:cNvSpPr txBox="1">
            <a:spLocks/>
          </p:cNvSpPr>
          <p:nvPr/>
        </p:nvSpPr>
        <p:spPr bwMode="auto">
          <a:xfrm>
            <a:off x="5210227" y="4596144"/>
            <a:ext cx="2205622"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所属の欲求</a:t>
            </a:r>
          </a:p>
        </p:txBody>
      </p:sp>
      <p:sp>
        <p:nvSpPr>
          <p:cNvPr id="6" name="コンテンツ プレースホルダー 4"/>
          <p:cNvSpPr txBox="1">
            <a:spLocks/>
          </p:cNvSpPr>
          <p:nvPr/>
        </p:nvSpPr>
        <p:spPr bwMode="auto">
          <a:xfrm>
            <a:off x="5196446" y="3643667"/>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承認の欲求</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0" y="0"/>
            <a:ext cx="5356792"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マズローの欲求</a:t>
            </a: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5</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段階説</a:t>
            </a:r>
          </a:p>
        </p:txBody>
      </p:sp>
      <p:pic>
        <p:nvPicPr>
          <p:cNvPr id="15" name="図 14">
            <a:extLst>
              <a:ext uri="{FF2B5EF4-FFF2-40B4-BE49-F238E27FC236}">
                <a16:creationId xmlns:a16="http://schemas.microsoft.com/office/drawing/2014/main" id="{DC433235-FC97-4434-8C21-4F949AE16D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81481" y="0"/>
            <a:ext cx="2105519" cy="3046669"/>
          </a:xfrm>
          <a:prstGeom prst="rect">
            <a:avLst/>
          </a:prstGeom>
        </p:spPr>
      </p:pic>
      <p:sp>
        <p:nvSpPr>
          <p:cNvPr id="4" name="テキスト ボックス 3">
            <a:extLst>
              <a:ext uri="{FF2B5EF4-FFF2-40B4-BE49-F238E27FC236}">
                <a16:creationId xmlns:a16="http://schemas.microsoft.com/office/drawing/2014/main" id="{443A321E-B4BD-5678-F8D5-BF70CFADE54A}"/>
              </a:ext>
            </a:extLst>
          </p:cNvPr>
          <p:cNvSpPr txBox="1"/>
          <p:nvPr/>
        </p:nvSpPr>
        <p:spPr>
          <a:xfrm>
            <a:off x="7899374" y="3016033"/>
            <a:ext cx="2451813"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https://www.amazon.co.jp/dp/4382049245/</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37554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build="p"/>
      <p:bldP spid="3" grpId="0" animBg="1"/>
      <p:bldP spid="10" grpId="0" animBg="1"/>
      <p:bldP spid="12" grpId="0" animBg="1"/>
      <p:bldP spid="9" grpId="0"/>
      <p:bldP spid="13" grpId="0" animBg="1"/>
      <p:bldP spid="8" grpId="0"/>
      <p:bldP spid="7" grpId="0"/>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4544" y="2855096"/>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自己実現の欲求</a:t>
            </a:r>
          </a:p>
        </p:txBody>
      </p:sp>
      <p:sp>
        <p:nvSpPr>
          <p:cNvPr id="3" name="フローチャート: 手作業 2"/>
          <p:cNvSpPr/>
          <p:nvPr/>
        </p:nvSpPr>
        <p:spPr bwMode="auto">
          <a:xfrm flipV="1">
            <a:off x="2666058"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9" name="コンテンツ プレースホルダー 4"/>
          <p:cNvSpPr txBox="1">
            <a:spLocks/>
          </p:cNvSpPr>
          <p:nvPr/>
        </p:nvSpPr>
        <p:spPr bwMode="auto">
          <a:xfrm>
            <a:off x="4945038" y="6185658"/>
            <a:ext cx="2736000"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生理的欲求</a:t>
            </a:r>
          </a:p>
        </p:txBody>
      </p:sp>
      <p:sp>
        <p:nvSpPr>
          <p:cNvPr id="13" name="フローチャート: 手作業 2"/>
          <p:cNvSpPr/>
          <p:nvPr/>
        </p:nvSpPr>
        <p:spPr bwMode="auto">
          <a:xfrm flipV="1">
            <a:off x="4060877"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8" name="コンテンツ プレースホルダー 4"/>
          <p:cNvSpPr txBox="1">
            <a:spLocks/>
          </p:cNvSpPr>
          <p:nvPr/>
        </p:nvSpPr>
        <p:spPr bwMode="auto">
          <a:xfrm>
            <a:off x="5066651" y="5407737"/>
            <a:ext cx="2492775"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安全の欲求</a:t>
            </a:r>
          </a:p>
        </p:txBody>
      </p:sp>
      <p:sp>
        <p:nvSpPr>
          <p:cNvPr id="7" name="コンテンツ プレースホルダー 4"/>
          <p:cNvSpPr txBox="1">
            <a:spLocks/>
          </p:cNvSpPr>
          <p:nvPr/>
        </p:nvSpPr>
        <p:spPr bwMode="auto">
          <a:xfrm>
            <a:off x="5254226" y="4596144"/>
            <a:ext cx="2117625"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所属の欲求</a:t>
            </a:r>
          </a:p>
        </p:txBody>
      </p:sp>
      <p:sp>
        <p:nvSpPr>
          <p:cNvPr id="6" name="コンテンツ プレースホルダー 4"/>
          <p:cNvSpPr txBox="1">
            <a:spLocks/>
          </p:cNvSpPr>
          <p:nvPr/>
        </p:nvSpPr>
        <p:spPr bwMode="auto">
          <a:xfrm>
            <a:off x="5196446" y="3643667"/>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承認の欲求</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0" y="0"/>
            <a:ext cx="5356792"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マズローの欲求</a:t>
            </a: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5</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段階説</a:t>
            </a:r>
          </a:p>
        </p:txBody>
      </p:sp>
      <p:sp>
        <p:nvSpPr>
          <p:cNvPr id="15" name="タイトル 3">
            <a:extLst>
              <a:ext uri="{FF2B5EF4-FFF2-40B4-BE49-F238E27FC236}">
                <a16:creationId xmlns:a16="http://schemas.microsoft.com/office/drawing/2014/main" id="{3A357D75-F609-47C5-9E43-D3BE9463BF22}"/>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cxnSp>
        <p:nvCxnSpPr>
          <p:cNvPr id="4" name="直線コネクタ 3">
            <a:extLst>
              <a:ext uri="{FF2B5EF4-FFF2-40B4-BE49-F238E27FC236}">
                <a16:creationId xmlns:a16="http://schemas.microsoft.com/office/drawing/2014/main" id="{94B705FF-A567-420B-AD9B-3924F0400D07}"/>
              </a:ext>
            </a:extLst>
          </p:cNvPr>
          <p:cNvCxnSpPr/>
          <p:nvPr/>
        </p:nvCxnSpPr>
        <p:spPr bwMode="auto">
          <a:xfrm>
            <a:off x="6770451" y="2986391"/>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18" name="直線コネクタ 17">
            <a:extLst>
              <a:ext uri="{FF2B5EF4-FFF2-40B4-BE49-F238E27FC236}">
                <a16:creationId xmlns:a16="http://schemas.microsoft.com/office/drawing/2014/main" id="{E8B792EF-D14F-4C6B-9CB7-165F1B2B7BFB}"/>
              </a:ext>
            </a:extLst>
          </p:cNvPr>
          <p:cNvCxnSpPr/>
          <p:nvPr/>
        </p:nvCxnSpPr>
        <p:spPr bwMode="auto">
          <a:xfrm>
            <a:off x="6439711" y="3919627"/>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19" name="直線コネクタ 18">
            <a:extLst>
              <a:ext uri="{FF2B5EF4-FFF2-40B4-BE49-F238E27FC236}">
                <a16:creationId xmlns:a16="http://schemas.microsoft.com/office/drawing/2014/main" id="{84484A25-8DC1-4DD0-BCAE-7D56ED91962C}"/>
              </a:ext>
            </a:extLst>
          </p:cNvPr>
          <p:cNvCxnSpPr/>
          <p:nvPr/>
        </p:nvCxnSpPr>
        <p:spPr bwMode="auto">
          <a:xfrm>
            <a:off x="6439711" y="4893959"/>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20" name="直線コネクタ 19">
            <a:extLst>
              <a:ext uri="{FF2B5EF4-FFF2-40B4-BE49-F238E27FC236}">
                <a16:creationId xmlns:a16="http://schemas.microsoft.com/office/drawing/2014/main" id="{2385848D-4E49-4D55-8E72-3EDE66295E66}"/>
              </a:ext>
            </a:extLst>
          </p:cNvPr>
          <p:cNvCxnSpPr/>
          <p:nvPr/>
        </p:nvCxnSpPr>
        <p:spPr bwMode="auto">
          <a:xfrm>
            <a:off x="6439711" y="5703906"/>
            <a:ext cx="787940" cy="0"/>
          </a:xfrm>
          <a:prstGeom prst="line">
            <a:avLst/>
          </a:prstGeom>
          <a:noFill/>
          <a:ln w="76200" cap="flat" cmpd="sng" algn="ctr">
            <a:solidFill>
              <a:srgbClr val="FF99FF"/>
            </a:solidFill>
            <a:prstDash val="solid"/>
            <a:round/>
            <a:headEnd type="none" w="med" len="med"/>
            <a:tailEnd type="none" w="med" len="med"/>
          </a:ln>
          <a:effectLst/>
        </p:spPr>
      </p:cxnSp>
      <p:cxnSp>
        <p:nvCxnSpPr>
          <p:cNvPr id="21" name="直線コネクタ 20">
            <a:extLst>
              <a:ext uri="{FF2B5EF4-FFF2-40B4-BE49-F238E27FC236}">
                <a16:creationId xmlns:a16="http://schemas.microsoft.com/office/drawing/2014/main" id="{537E2DCE-5E95-4081-9FBB-8C5F25761479}"/>
              </a:ext>
            </a:extLst>
          </p:cNvPr>
          <p:cNvCxnSpPr/>
          <p:nvPr/>
        </p:nvCxnSpPr>
        <p:spPr bwMode="auto">
          <a:xfrm>
            <a:off x="6439711" y="6472755"/>
            <a:ext cx="787940" cy="0"/>
          </a:xfrm>
          <a:prstGeom prst="line">
            <a:avLst/>
          </a:prstGeom>
          <a:noFill/>
          <a:ln w="76200" cap="flat" cmpd="sng" algn="ctr">
            <a:solidFill>
              <a:srgbClr val="FF99FF"/>
            </a:solidFill>
            <a:prstDash val="solid"/>
            <a:round/>
            <a:headEnd type="none" w="med" len="med"/>
            <a:tailEnd type="none" w="med" len="med"/>
          </a:ln>
          <a:effectLst/>
        </p:spPr>
      </p:cxnSp>
      <p:sp>
        <p:nvSpPr>
          <p:cNvPr id="23" name="テキスト ボックス 22">
            <a:extLst>
              <a:ext uri="{FF2B5EF4-FFF2-40B4-BE49-F238E27FC236}">
                <a16:creationId xmlns:a16="http://schemas.microsoft.com/office/drawing/2014/main" id="{91A69410-87E9-4668-8AFF-828DCA81A86C}"/>
              </a:ext>
            </a:extLst>
          </p:cNvPr>
          <p:cNvSpPr txBox="1"/>
          <p:nvPr/>
        </p:nvSpPr>
        <p:spPr>
          <a:xfrm>
            <a:off x="1702337" y="1328433"/>
            <a:ext cx="203132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原文は？</a:t>
            </a:r>
          </a:p>
        </p:txBody>
      </p:sp>
      <p:sp>
        <p:nvSpPr>
          <p:cNvPr id="24" name="タイトル 3">
            <a:extLst>
              <a:ext uri="{FF2B5EF4-FFF2-40B4-BE49-F238E27FC236}">
                <a16:creationId xmlns:a16="http://schemas.microsoft.com/office/drawing/2014/main" id="{E2B45056-E5FF-4872-846A-387B4301E80E}"/>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pic>
        <p:nvPicPr>
          <p:cNvPr id="22" name="図 21">
            <a:extLst>
              <a:ext uri="{FF2B5EF4-FFF2-40B4-BE49-F238E27FC236}">
                <a16:creationId xmlns:a16="http://schemas.microsoft.com/office/drawing/2014/main" id="{04E8B351-7D1C-405D-8081-C0CCE9CB38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0743" y="2143646"/>
            <a:ext cx="1810629" cy="2708902"/>
          </a:xfrm>
          <a:prstGeom prst="rect">
            <a:avLst/>
          </a:prstGeom>
        </p:spPr>
      </p:pic>
      <p:sp>
        <p:nvSpPr>
          <p:cNvPr id="16" name="テキスト ボックス 15">
            <a:extLst>
              <a:ext uri="{FF2B5EF4-FFF2-40B4-BE49-F238E27FC236}">
                <a16:creationId xmlns:a16="http://schemas.microsoft.com/office/drawing/2014/main" id="{725D29AD-F71A-C4AB-A5D3-4686E7798DAD}"/>
              </a:ext>
            </a:extLst>
          </p:cNvPr>
          <p:cNvSpPr txBox="1"/>
          <p:nvPr/>
        </p:nvSpPr>
        <p:spPr>
          <a:xfrm>
            <a:off x="1268069" y="4852548"/>
            <a:ext cx="246559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https://www.amazon.com/dp/0060419873</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38019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xit" presetSubtype="0" fill="hold" grpId="0" nodeType="afterEffect">
                                  <p:stCondLst>
                                    <p:cond delay="0"/>
                                  </p:stCondLst>
                                  <p:childTnLst>
                                    <p:animEffect transition="out" filter="fade">
                                      <p:cBhvr>
                                        <p:cTn id="10" dur="1500"/>
                                        <p:tgtEl>
                                          <p:spTgt spid="14"/>
                                        </p:tgtEl>
                                      </p:cBhvr>
                                    </p:animEffect>
                                    <p:set>
                                      <p:cBhvr>
                                        <p:cTn id="11" dur="1" fill="hold">
                                          <p:stCondLst>
                                            <p:cond delay="1499"/>
                                          </p:stCondLst>
                                        </p:cTn>
                                        <p:tgtEl>
                                          <p:spTgt spid="14"/>
                                        </p:tgtEl>
                                        <p:attrNameLst>
                                          <p:attrName>style.visibility</p:attrName>
                                        </p:attrNameLst>
                                      </p:cBhvr>
                                      <p:to>
                                        <p:strVal val="hidden"/>
                                      </p:to>
                                    </p:se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500"/>
                                        <p:tgtEl>
                                          <p:spTgt spid="2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5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2187"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5" name="コンテンツ プレースホルダー 4"/>
          <p:cNvSpPr>
            <a:spLocks noGrp="1"/>
          </p:cNvSpPr>
          <p:nvPr>
            <p:ph idx="1"/>
          </p:nvPr>
        </p:nvSpPr>
        <p:spPr>
          <a:xfrm>
            <a:off x="4870399" y="2855096"/>
            <a:ext cx="2876988" cy="382478"/>
          </a:xfrm>
          <a:noFill/>
        </p:spPr>
        <p:txBody>
          <a:bodyPr lIns="0" anchor="ctr" anchorCtr="0">
            <a:spAutoFit/>
          </a:bodyPr>
          <a:lstStyle/>
          <a:p>
            <a:pPr algn="ctr">
              <a:lnSpc>
                <a:spcPts val="2200"/>
              </a:lnSpc>
            </a:pPr>
            <a:r>
              <a:rPr kumimoji="1" lang="ja-JP" altLang="en-US" sz="2800" dirty="0">
                <a:solidFill>
                  <a:schemeClr val="bg1"/>
                </a:solidFill>
                <a:effectLst>
                  <a:outerShdw blurRad="38100" dist="38100" dir="2700000" algn="tl">
                    <a:srgbClr val="000000">
                      <a:alpha val="43137"/>
                    </a:srgbClr>
                  </a:outerShdw>
                </a:effectLst>
              </a:rPr>
              <a:t>自己実現が必要</a:t>
            </a:r>
          </a:p>
        </p:txBody>
      </p:sp>
      <p:sp>
        <p:nvSpPr>
          <p:cNvPr id="3" name="フローチャート: 手作業 2"/>
          <p:cNvSpPr/>
          <p:nvPr/>
        </p:nvSpPr>
        <p:spPr bwMode="auto">
          <a:xfrm flipV="1">
            <a:off x="2666058"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4429"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5891"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60877"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7" name="コンテンツ プレースホルダー 4"/>
          <p:cNvSpPr txBox="1">
            <a:spLocks/>
          </p:cNvSpPr>
          <p:nvPr/>
        </p:nvSpPr>
        <p:spPr bwMode="auto">
          <a:xfrm>
            <a:off x="5058774" y="4596144"/>
            <a:ext cx="2500239"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所属が必要</a:t>
            </a:r>
          </a:p>
        </p:txBody>
      </p:sp>
      <p:sp>
        <p:nvSpPr>
          <p:cNvPr id="6" name="コンテンツ プレースホルダー 4"/>
          <p:cNvSpPr txBox="1">
            <a:spLocks/>
          </p:cNvSpPr>
          <p:nvPr/>
        </p:nvSpPr>
        <p:spPr bwMode="auto">
          <a:xfrm>
            <a:off x="5192301" y="3643667"/>
            <a:ext cx="2233184"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承認が必要</a:t>
            </a:r>
          </a:p>
        </p:txBody>
      </p:sp>
      <p:sp>
        <p:nvSpPr>
          <p:cNvPr id="14" name="タイトル 3">
            <a:extLst>
              <a:ext uri="{FF2B5EF4-FFF2-40B4-BE49-F238E27FC236}">
                <a16:creationId xmlns:a16="http://schemas.microsoft.com/office/drawing/2014/main" id="{ECBB277A-3395-4D36-BFF2-6C7265118319}"/>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15" name="タイトル 3">
            <a:extLst>
              <a:ext uri="{FF2B5EF4-FFF2-40B4-BE49-F238E27FC236}">
                <a16:creationId xmlns:a16="http://schemas.microsoft.com/office/drawing/2014/main" id="{3A357D75-F609-47C5-9E43-D3BE9463BF22}"/>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2" name="コンテンツ プレースホルダー 4">
            <a:extLst>
              <a:ext uri="{FF2B5EF4-FFF2-40B4-BE49-F238E27FC236}">
                <a16:creationId xmlns:a16="http://schemas.microsoft.com/office/drawing/2014/main" id="{739922E4-1B03-4A10-91E9-C4E83D604BF6}"/>
              </a:ext>
            </a:extLst>
          </p:cNvPr>
          <p:cNvSpPr txBox="1">
            <a:spLocks/>
          </p:cNvSpPr>
          <p:nvPr/>
        </p:nvSpPr>
        <p:spPr bwMode="auto">
          <a:xfrm>
            <a:off x="4817350" y="6184702"/>
            <a:ext cx="2983086"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生理的必要</a:t>
            </a:r>
          </a:p>
        </p:txBody>
      </p:sp>
      <p:sp>
        <p:nvSpPr>
          <p:cNvPr id="23" name="コンテンツ プレースホルダー 4">
            <a:extLst>
              <a:ext uri="{FF2B5EF4-FFF2-40B4-BE49-F238E27FC236}">
                <a16:creationId xmlns:a16="http://schemas.microsoft.com/office/drawing/2014/main" id="{CB0653EF-A9CC-4102-A93E-47D4DF0A7FF3}"/>
              </a:ext>
            </a:extLst>
          </p:cNvPr>
          <p:cNvSpPr txBox="1">
            <a:spLocks/>
          </p:cNvSpPr>
          <p:nvPr/>
        </p:nvSpPr>
        <p:spPr bwMode="auto">
          <a:xfrm>
            <a:off x="4989422" y="5407737"/>
            <a:ext cx="2638942" cy="52386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8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16" name="テキスト ボックス 15">
            <a:extLst>
              <a:ext uri="{FF2B5EF4-FFF2-40B4-BE49-F238E27FC236}">
                <a16:creationId xmlns:a16="http://schemas.microsoft.com/office/drawing/2014/main" id="{BCCE5C93-8E82-4210-BDD2-DF8EE36D1CA0}"/>
              </a:ext>
            </a:extLst>
          </p:cNvPr>
          <p:cNvSpPr txBox="1"/>
          <p:nvPr/>
        </p:nvSpPr>
        <p:spPr>
          <a:xfrm>
            <a:off x="1702337" y="1328433"/>
            <a:ext cx="203132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原文は？</a:t>
            </a:r>
          </a:p>
        </p:txBody>
      </p:sp>
      <p:pic>
        <p:nvPicPr>
          <p:cNvPr id="17" name="図 16">
            <a:extLst>
              <a:ext uri="{FF2B5EF4-FFF2-40B4-BE49-F238E27FC236}">
                <a16:creationId xmlns:a16="http://schemas.microsoft.com/office/drawing/2014/main" id="{1A5C1795-956D-4129-B703-E2AC3AD92D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0743" y="2143646"/>
            <a:ext cx="1810629" cy="2708902"/>
          </a:xfrm>
          <a:prstGeom prst="rect">
            <a:avLst/>
          </a:prstGeom>
        </p:spPr>
      </p:pic>
      <p:sp>
        <p:nvSpPr>
          <p:cNvPr id="2" name="テキスト ボックス 1">
            <a:extLst>
              <a:ext uri="{FF2B5EF4-FFF2-40B4-BE49-F238E27FC236}">
                <a16:creationId xmlns:a16="http://schemas.microsoft.com/office/drawing/2014/main" id="{EF639BA2-31EE-1843-F53C-A825A4CA80DB}"/>
              </a:ext>
            </a:extLst>
          </p:cNvPr>
          <p:cNvSpPr txBox="1"/>
          <p:nvPr/>
        </p:nvSpPr>
        <p:spPr>
          <a:xfrm>
            <a:off x="1268069" y="4852548"/>
            <a:ext cx="2465594"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https://www.amazon.com/dp/0060419873</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8428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8" name="タイトル 3">
            <a:extLst>
              <a:ext uri="{FF2B5EF4-FFF2-40B4-BE49-F238E27FC236}">
                <a16:creationId xmlns:a16="http://schemas.microsoft.com/office/drawing/2014/main" id="{74EE8415-7928-4765-AD68-FE375DDBCFE1}"/>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人が必要としていること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5" name="コンテンツ プレースホルダー 4">
            <a:extLst>
              <a:ext uri="{FF2B5EF4-FFF2-40B4-BE49-F238E27FC236}">
                <a16:creationId xmlns:a16="http://schemas.microsoft.com/office/drawing/2014/main" id="{0138D29C-4F9F-49A3-ADAB-3D75A617E2A0}"/>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コンテンツ プレースホルダー 4">
            <a:extLst>
              <a:ext uri="{FF2B5EF4-FFF2-40B4-BE49-F238E27FC236}">
                <a16:creationId xmlns:a16="http://schemas.microsoft.com/office/drawing/2014/main" id="{F8BF8521-9A6F-4A16-8345-E14B91D49A70}"/>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7" name="コンテンツ プレースホルダー 4">
            <a:extLst>
              <a:ext uri="{FF2B5EF4-FFF2-40B4-BE49-F238E27FC236}">
                <a16:creationId xmlns:a16="http://schemas.microsoft.com/office/drawing/2014/main" id="{571273B8-D0E5-4D0C-BC0F-5B502329AAC8}"/>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8" name="コンテンツ プレースホルダー 4">
            <a:extLst>
              <a:ext uri="{FF2B5EF4-FFF2-40B4-BE49-F238E27FC236}">
                <a16:creationId xmlns:a16="http://schemas.microsoft.com/office/drawing/2014/main" id="{6AC07F02-8932-417D-9B06-AECC40C15EC0}"/>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C3004474-7E8A-4F40-8FBF-BB9B57414BC5}"/>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Tree>
    <p:extLst>
      <p:ext uri="{BB962C8B-B14F-4D97-AF65-F5344CB8AC3E}">
        <p14:creationId xmlns:p14="http://schemas.microsoft.com/office/powerpoint/2010/main" val="401681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8" name="タイトル 3">
            <a:extLst>
              <a:ext uri="{FF2B5EF4-FFF2-40B4-BE49-F238E27FC236}">
                <a16:creationId xmlns:a16="http://schemas.microsoft.com/office/drawing/2014/main" id="{74EE8415-7928-4765-AD68-FE375DDBCFE1}"/>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人が必要としていること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29" name="テキスト ボックス 28">
            <a:extLst>
              <a:ext uri="{FF2B5EF4-FFF2-40B4-BE49-F238E27FC236}">
                <a16:creationId xmlns:a16="http://schemas.microsoft.com/office/drawing/2014/main" id="{54900954-EB6E-4D1C-A18D-42C47E3F04E4}"/>
              </a:ext>
            </a:extLst>
          </p:cNvPr>
          <p:cNvSpPr txBox="1"/>
          <p:nvPr/>
        </p:nvSpPr>
        <p:spPr>
          <a:xfrm>
            <a:off x="4208466" y="6247534"/>
            <a:ext cx="4203395"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30" name="テキスト ボックス 29">
            <a:extLst>
              <a:ext uri="{FF2B5EF4-FFF2-40B4-BE49-F238E27FC236}">
                <a16:creationId xmlns:a16="http://schemas.microsoft.com/office/drawing/2014/main" id="{83549683-FEA4-40F3-B3E8-FBB7BE171A4A}"/>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31" name="テキスト ボックス 30">
            <a:extLst>
              <a:ext uri="{FF2B5EF4-FFF2-40B4-BE49-F238E27FC236}">
                <a16:creationId xmlns:a16="http://schemas.microsoft.com/office/drawing/2014/main" id="{67D13758-CC6F-4C03-BC75-3E7B2D69C292}"/>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33" name="テキスト ボックス 32">
            <a:extLst>
              <a:ext uri="{FF2B5EF4-FFF2-40B4-BE49-F238E27FC236}">
                <a16:creationId xmlns:a16="http://schemas.microsoft.com/office/drawing/2014/main" id="{FE8A2B31-3BDA-46A0-B0E3-938EA8428F32}"/>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コンテンツ プレースホルダー 4">
            <a:extLst>
              <a:ext uri="{FF2B5EF4-FFF2-40B4-BE49-F238E27FC236}">
                <a16:creationId xmlns:a16="http://schemas.microsoft.com/office/drawing/2014/main" id="{0138D29C-4F9F-49A3-ADAB-3D75A617E2A0}"/>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コンテンツ プレースホルダー 4">
            <a:extLst>
              <a:ext uri="{FF2B5EF4-FFF2-40B4-BE49-F238E27FC236}">
                <a16:creationId xmlns:a16="http://schemas.microsoft.com/office/drawing/2014/main" id="{F8BF8521-9A6F-4A16-8345-E14B91D49A70}"/>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7" name="コンテンツ プレースホルダー 4">
            <a:extLst>
              <a:ext uri="{FF2B5EF4-FFF2-40B4-BE49-F238E27FC236}">
                <a16:creationId xmlns:a16="http://schemas.microsoft.com/office/drawing/2014/main" id="{571273B8-D0E5-4D0C-BC0F-5B502329AAC8}"/>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8" name="コンテンツ プレースホルダー 4">
            <a:extLst>
              <a:ext uri="{FF2B5EF4-FFF2-40B4-BE49-F238E27FC236}">
                <a16:creationId xmlns:a16="http://schemas.microsoft.com/office/drawing/2014/main" id="{6AC07F02-8932-417D-9B06-AECC40C15EC0}"/>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C3004474-7E8A-4F40-8FBF-BB9B57414BC5}"/>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テキスト ボックス 33">
            <a:extLst>
              <a:ext uri="{FF2B5EF4-FFF2-40B4-BE49-F238E27FC236}">
                <a16:creationId xmlns:a16="http://schemas.microsoft.com/office/drawing/2014/main" id="{AE953ED6-2D04-43DD-B01D-916B87163549}"/>
              </a:ext>
            </a:extLst>
          </p:cNvPr>
          <p:cNvSpPr txBox="1"/>
          <p:nvPr/>
        </p:nvSpPr>
        <p:spPr>
          <a:xfrm>
            <a:off x="5332972" y="2744193"/>
            <a:ext cx="1954382" cy="754887"/>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138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2" name="コンテンツ プレースホルダー 4">
            <a:extLst>
              <a:ext uri="{FF2B5EF4-FFF2-40B4-BE49-F238E27FC236}">
                <a16:creationId xmlns:a16="http://schemas.microsoft.com/office/drawing/2014/main" id="{76B1928F-2A08-4D5D-8523-6A38E8AC1062}"/>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540566929"/>
      </p:ext>
    </p:extLst>
  </p:cSld>
  <p:clrMapOvr>
    <a:masterClrMapping/>
  </p:clrMapOvr>
  <mc:AlternateContent xmlns:mc="http://schemas.openxmlformats.org/markup-compatibility/2006" xmlns:p14="http://schemas.microsoft.com/office/powerpoint/2010/main">
    <mc:Choice Requires="p14">
      <p:transition spd="med" p14:dur="700" advTm="836470">
        <p:fade/>
      </p:transition>
    </mc:Choice>
    <mc:Fallback xmlns="">
      <p:transition spd="med" advTm="836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2000" fill="hold"/>
                                        <p:tgtEl>
                                          <p:spTgt spid="32"/>
                                        </p:tgtEl>
                                        <p:attrNameLst>
                                          <p:attrName>ppt_w</p:attrName>
                                        </p:attrNameLst>
                                      </p:cBhvr>
                                      <p:tavLst>
                                        <p:tav tm="0">
                                          <p:val>
                                            <p:fltVal val="0"/>
                                          </p:val>
                                        </p:tav>
                                        <p:tav tm="100000">
                                          <p:val>
                                            <p:strVal val="#ppt_w"/>
                                          </p:val>
                                        </p:tav>
                                      </p:tavLst>
                                    </p:anim>
                                    <p:anim calcmode="lin" valueType="num">
                                      <p:cBhvr>
                                        <p:cTn id="18" dur="2000" fill="hold"/>
                                        <p:tgtEl>
                                          <p:spTgt spid="32"/>
                                        </p:tgtEl>
                                        <p:attrNameLst>
                                          <p:attrName>ppt_h</p:attrName>
                                        </p:attrNameLst>
                                      </p:cBhvr>
                                      <p:tavLst>
                                        <p:tav tm="0">
                                          <p:val>
                                            <p:fltVal val="0"/>
                                          </p:val>
                                        </p:tav>
                                        <p:tav tm="100000">
                                          <p:val>
                                            <p:strVal val="#ppt_h"/>
                                          </p:val>
                                        </p:tav>
                                      </p:tavLst>
                                    </p:anim>
                                    <p:animEffect transition="in" filter="fade">
                                      <p:cBhvr>
                                        <p:cTn id="19" dur="2000"/>
                                        <p:tgtEl>
                                          <p:spTgt spid="32"/>
                                        </p:tgtEl>
                                      </p:cBhvr>
                                    </p:animEffect>
                                  </p:childTnLst>
                                </p:cTn>
                              </p:par>
                              <p:par>
                                <p:cTn id="20" presetID="42" presetClass="path" presetSubtype="0" accel="50000" decel="50000" fill="hold" grpId="1" nodeType="withEffect">
                                  <p:stCondLst>
                                    <p:cond delay="0"/>
                                  </p:stCondLst>
                                  <p:childTnLst>
                                    <p:animMotion origin="layout" path="M -0.18658 0.0338 L 3.20988E-6 -1.85185E-6 " pathEditMode="relative" rAng="0" ptsTypes="AA">
                                      <p:cBhvr>
                                        <p:cTn id="21" dur="2000" fill="hold"/>
                                        <p:tgtEl>
                                          <p:spTgt spid="32"/>
                                        </p:tgtEl>
                                        <p:attrNameLst>
                                          <p:attrName>ppt_x</p:attrName>
                                          <p:attrName>ppt_y</p:attrName>
                                        </p:attrNameLst>
                                      </p:cBhvr>
                                      <p:rCtr x="9321" y="-1690"/>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4" grpId="0"/>
      <p:bldP spid="32" grpId="0"/>
      <p:bldP spid="32" grpId="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2" name="テキスト ボックス 31">
            <a:extLst>
              <a:ext uri="{FF2B5EF4-FFF2-40B4-BE49-F238E27FC236}">
                <a16:creationId xmlns:a16="http://schemas.microsoft.com/office/drawing/2014/main" id="{4453FC95-36BF-47E6-99BA-DD19FED0415C}"/>
              </a:ext>
            </a:extLst>
          </p:cNvPr>
          <p:cNvSpPr txBox="1"/>
          <p:nvPr/>
        </p:nvSpPr>
        <p:spPr>
          <a:xfrm>
            <a:off x="5493026" y="1411339"/>
            <a:ext cx="1636987" cy="149585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ja-JP" altLang="en-US" sz="2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28" name="タイトル 3">
            <a:extLst>
              <a:ext uri="{FF2B5EF4-FFF2-40B4-BE49-F238E27FC236}">
                <a16:creationId xmlns:a16="http://schemas.microsoft.com/office/drawing/2014/main" id="{74EE8415-7928-4765-AD68-FE375DDBCFE1}"/>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人が必要としていること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29" name="テキスト ボックス 28">
            <a:extLst>
              <a:ext uri="{FF2B5EF4-FFF2-40B4-BE49-F238E27FC236}">
                <a16:creationId xmlns:a16="http://schemas.microsoft.com/office/drawing/2014/main" id="{54900954-EB6E-4D1C-A18D-42C47E3F04E4}"/>
              </a:ext>
            </a:extLst>
          </p:cNvPr>
          <p:cNvSpPr txBox="1"/>
          <p:nvPr/>
        </p:nvSpPr>
        <p:spPr>
          <a:xfrm>
            <a:off x="4208466" y="6247534"/>
            <a:ext cx="4203395"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30" name="テキスト ボックス 29">
            <a:extLst>
              <a:ext uri="{FF2B5EF4-FFF2-40B4-BE49-F238E27FC236}">
                <a16:creationId xmlns:a16="http://schemas.microsoft.com/office/drawing/2014/main" id="{83549683-FEA4-40F3-B3E8-FBB7BE171A4A}"/>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31" name="テキスト ボックス 30">
            <a:extLst>
              <a:ext uri="{FF2B5EF4-FFF2-40B4-BE49-F238E27FC236}">
                <a16:creationId xmlns:a16="http://schemas.microsoft.com/office/drawing/2014/main" id="{67D13758-CC6F-4C03-BC75-3E7B2D69C292}"/>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33" name="テキスト ボックス 32">
            <a:extLst>
              <a:ext uri="{FF2B5EF4-FFF2-40B4-BE49-F238E27FC236}">
                <a16:creationId xmlns:a16="http://schemas.microsoft.com/office/drawing/2014/main" id="{FE8A2B31-3BDA-46A0-B0E3-938EA8428F32}"/>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5" name="コンテンツ プレースホルダー 4">
            <a:extLst>
              <a:ext uri="{FF2B5EF4-FFF2-40B4-BE49-F238E27FC236}">
                <a16:creationId xmlns:a16="http://schemas.microsoft.com/office/drawing/2014/main" id="{0138D29C-4F9F-49A3-ADAB-3D75A617E2A0}"/>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コンテンツ プレースホルダー 4">
            <a:extLst>
              <a:ext uri="{FF2B5EF4-FFF2-40B4-BE49-F238E27FC236}">
                <a16:creationId xmlns:a16="http://schemas.microsoft.com/office/drawing/2014/main" id="{F8BF8521-9A6F-4A16-8345-E14B91D49A70}"/>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7" name="コンテンツ プレースホルダー 4">
            <a:extLst>
              <a:ext uri="{FF2B5EF4-FFF2-40B4-BE49-F238E27FC236}">
                <a16:creationId xmlns:a16="http://schemas.microsoft.com/office/drawing/2014/main" id="{571273B8-D0E5-4D0C-BC0F-5B502329AAC8}"/>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8" name="コンテンツ プレースホルダー 4">
            <a:extLst>
              <a:ext uri="{FF2B5EF4-FFF2-40B4-BE49-F238E27FC236}">
                <a16:creationId xmlns:a16="http://schemas.microsoft.com/office/drawing/2014/main" id="{6AC07F02-8932-417D-9B06-AECC40C15EC0}"/>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C3004474-7E8A-4F40-8FBF-BB9B57414BC5}"/>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テキスト ボックス 33">
            <a:extLst>
              <a:ext uri="{FF2B5EF4-FFF2-40B4-BE49-F238E27FC236}">
                <a16:creationId xmlns:a16="http://schemas.microsoft.com/office/drawing/2014/main" id="{136919F2-0BCB-4105-9E5F-0E7501A709B2}"/>
              </a:ext>
            </a:extLst>
          </p:cNvPr>
          <p:cNvSpPr txBox="1"/>
          <p:nvPr/>
        </p:nvSpPr>
        <p:spPr>
          <a:xfrm>
            <a:off x="4878257" y="2836388"/>
            <a:ext cx="1596912"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0" name="テキスト ボックス 39">
            <a:extLst>
              <a:ext uri="{FF2B5EF4-FFF2-40B4-BE49-F238E27FC236}">
                <a16:creationId xmlns:a16="http://schemas.microsoft.com/office/drawing/2014/main" id="{A1DF8DA4-8D44-4A88-9B4D-78DD87BA3A5D}"/>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41" name="コンテンツ プレースホルダー 4">
            <a:extLst>
              <a:ext uri="{FF2B5EF4-FFF2-40B4-BE49-F238E27FC236}">
                <a16:creationId xmlns:a16="http://schemas.microsoft.com/office/drawing/2014/main" id="{8BE50441-6794-4B42-9AA5-46E996328C94}"/>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80618532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fade">
                                      <p:cBhvr>
                                        <p:cTn id="7" dur="1500"/>
                                        <p:tgtEl>
                                          <p:spTgt spid="32">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2">
                                            <p:txEl>
                                              <p:pRg st="1" end="1"/>
                                            </p:txEl>
                                          </p:spTgt>
                                        </p:tgtEl>
                                        <p:attrNameLst>
                                          <p:attrName>style.visibility</p:attrName>
                                        </p:attrNameLst>
                                      </p:cBhvr>
                                      <p:to>
                                        <p:strVal val="visible"/>
                                      </p:to>
                                    </p:set>
                                    <p:animEffect transition="in" filter="fade">
                                      <p:cBhvr>
                                        <p:cTn id="11" dur="1500"/>
                                        <p:tgtEl>
                                          <p:spTgt spid="32">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2">
                                            <p:txEl>
                                              <p:pRg st="2" end="2"/>
                                            </p:txEl>
                                          </p:spTgt>
                                        </p:tgtEl>
                                        <p:attrNameLst>
                                          <p:attrName>style.visibility</p:attrName>
                                        </p:attrNameLst>
                                      </p:cBhvr>
                                      <p:to>
                                        <p:strVal val="visible"/>
                                      </p:to>
                                    </p:set>
                                    <p:animEffect transition="in" filter="fade">
                                      <p:cBhvr>
                                        <p:cTn id="15" dur="1500"/>
                                        <p:tgtEl>
                                          <p:spTgt spid="32">
                                            <p:txEl>
                                              <p:pRg st="2" end="2"/>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2">
                                            <p:txEl>
                                              <p:pRg st="3" end="3"/>
                                            </p:txEl>
                                          </p:spTgt>
                                        </p:tgtEl>
                                        <p:attrNameLst>
                                          <p:attrName>style.visibility</p:attrName>
                                        </p:attrNameLst>
                                      </p:cBhvr>
                                      <p:to>
                                        <p:strVal val="visible"/>
                                      </p:to>
                                    </p:set>
                                    <p:animEffect transition="in" filter="fade">
                                      <p:cBhvr>
                                        <p:cTn id="19" dur="1500"/>
                                        <p:tgtEl>
                                          <p:spTgt spid="32">
                                            <p:txEl>
                                              <p:pRg st="3" end="3"/>
                                            </p:txEl>
                                          </p:spTgt>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34">
                                            <p:txEl>
                                              <p:pRg st="0" end="0"/>
                                            </p:txEl>
                                          </p:spTgt>
                                        </p:tgtEl>
                                        <p:attrNameLst>
                                          <p:attrName>style.visibility</p:attrName>
                                        </p:attrNameLst>
                                      </p:cBhvr>
                                      <p:to>
                                        <p:strVal val="visible"/>
                                      </p:to>
                                    </p:set>
                                    <p:animEffect transition="in" filter="fade">
                                      <p:cBhvr>
                                        <p:cTn id="23" dur="1500"/>
                                        <p:tgtEl>
                                          <p:spTgt spid="34">
                                            <p:txEl>
                                              <p:pRg st="0" end="0"/>
                                            </p:txEl>
                                          </p:spTgt>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40">
                                            <p:txEl>
                                              <p:pRg st="0" end="0"/>
                                            </p:txEl>
                                          </p:spTgt>
                                        </p:tgtEl>
                                        <p:attrNameLst>
                                          <p:attrName>style.visibility</p:attrName>
                                        </p:attrNameLst>
                                      </p:cBhvr>
                                      <p:to>
                                        <p:strVal val="visible"/>
                                      </p:to>
                                    </p:set>
                                    <p:animEffect transition="in" filter="fade">
                                      <p:cBhvr>
                                        <p:cTn id="27" dur="1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uiExpand="1" build="p"/>
      <p:bldP spid="34" grpId="0" uiExpand="1" build="p"/>
      <p:bldP spid="40"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5"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endPar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自己実現が必要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0" name="タイトル 3">
            <a:extLst>
              <a:ext uri="{FF2B5EF4-FFF2-40B4-BE49-F238E27FC236}">
                <a16:creationId xmlns:a16="http://schemas.microsoft.com/office/drawing/2014/main" id="{97F40651-7B93-4414-A866-7703C3496AA6}"/>
              </a:ext>
            </a:extLst>
          </p:cNvPr>
          <p:cNvSpPr txBox="1">
            <a:spLocks/>
          </p:cNvSpPr>
          <p:nvPr/>
        </p:nvSpPr>
        <p:spPr bwMode="auto">
          <a:xfrm>
            <a:off x="0" y="0"/>
            <a:ext cx="10287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1" name="テキスト ボックス 30">
            <a:extLst>
              <a:ext uri="{FF2B5EF4-FFF2-40B4-BE49-F238E27FC236}">
                <a16:creationId xmlns:a16="http://schemas.microsoft.com/office/drawing/2014/main" id="{572BAD8A-55A3-411A-BE7E-C8BDA0D02014}"/>
              </a:ext>
            </a:extLst>
          </p:cNvPr>
          <p:cNvSpPr txBox="1"/>
          <p:nvPr/>
        </p:nvSpPr>
        <p:spPr>
          <a:xfrm>
            <a:off x="3137428" y="2480919"/>
            <a:ext cx="60136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cxnSp>
        <p:nvCxnSpPr>
          <p:cNvPr id="32" name="直線矢印コネクタ 31">
            <a:extLst>
              <a:ext uri="{FF2B5EF4-FFF2-40B4-BE49-F238E27FC236}">
                <a16:creationId xmlns:a16="http://schemas.microsoft.com/office/drawing/2014/main" id="{E0333922-D38A-4A05-B105-CF6509C8EE57}"/>
              </a:ext>
            </a:extLst>
          </p:cNvPr>
          <p:cNvCxnSpPr>
            <a:cxnSpLocks/>
          </p:cNvCxnSpPr>
          <p:nvPr/>
        </p:nvCxnSpPr>
        <p:spPr bwMode="auto">
          <a:xfrm flipV="1">
            <a:off x="2319394" y="3038972"/>
            <a:ext cx="2423999" cy="146017"/>
          </a:xfrm>
          <a:prstGeom prst="straightConnector1">
            <a:avLst/>
          </a:prstGeom>
          <a:noFill/>
          <a:ln w="38100" cap="flat" cmpd="sng" algn="ctr">
            <a:solidFill>
              <a:srgbClr val="FF99FF"/>
            </a:solidFill>
            <a:prstDash val="solid"/>
            <a:round/>
            <a:headEnd type="none" w="med" len="med"/>
            <a:tailEnd type="stealth" w="lg" len="lg"/>
          </a:ln>
          <a:effectLst/>
        </p:spPr>
      </p:cxnSp>
      <p:sp>
        <p:nvSpPr>
          <p:cNvPr id="28" name="コンテンツ プレースホルダー 4">
            <a:extLst>
              <a:ext uri="{FF2B5EF4-FFF2-40B4-BE49-F238E27FC236}">
                <a16:creationId xmlns:a16="http://schemas.microsoft.com/office/drawing/2014/main" id="{6FE6AC45-4A20-47A0-83FD-74A3422A890E}"/>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33" name="コンテンツ プレースホルダー 4">
            <a:extLst>
              <a:ext uri="{FF2B5EF4-FFF2-40B4-BE49-F238E27FC236}">
                <a16:creationId xmlns:a16="http://schemas.microsoft.com/office/drawing/2014/main" id="{2B239854-8790-4553-AB6A-F8AC42A10F6B}"/>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34" name="コンテンツ プレースホルダー 4">
            <a:extLst>
              <a:ext uri="{FF2B5EF4-FFF2-40B4-BE49-F238E27FC236}">
                <a16:creationId xmlns:a16="http://schemas.microsoft.com/office/drawing/2014/main" id="{EBE8A296-EEFF-4637-838D-D4ED868F9FE2}"/>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35" name="コンテンツ プレースホルダー 4">
            <a:extLst>
              <a:ext uri="{FF2B5EF4-FFF2-40B4-BE49-F238E27FC236}">
                <a16:creationId xmlns:a16="http://schemas.microsoft.com/office/drawing/2014/main" id="{531D25EE-65C6-4B10-A0AF-9ADC81B956D4}"/>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38" name="コンテンツ プレースホルダー 4">
            <a:extLst>
              <a:ext uri="{FF2B5EF4-FFF2-40B4-BE49-F238E27FC236}">
                <a16:creationId xmlns:a16="http://schemas.microsoft.com/office/drawing/2014/main" id="{B9BA416E-612C-4F87-B3F6-75080EF78721}"/>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9" name="コンテンツ プレースホルダー 4">
            <a:extLst>
              <a:ext uri="{FF2B5EF4-FFF2-40B4-BE49-F238E27FC236}">
                <a16:creationId xmlns:a16="http://schemas.microsoft.com/office/drawing/2014/main" id="{F41470DB-F5DF-4294-8B60-68C50D8B3A73}"/>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40" name="コンテンツ プレースホルダー 4">
            <a:extLst>
              <a:ext uri="{FF2B5EF4-FFF2-40B4-BE49-F238E27FC236}">
                <a16:creationId xmlns:a16="http://schemas.microsoft.com/office/drawing/2014/main" id="{D29CFB08-01FB-4BF9-8E31-204282083D3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41" name="コンテンツ プレースホルダー 4">
            <a:extLst>
              <a:ext uri="{FF2B5EF4-FFF2-40B4-BE49-F238E27FC236}">
                <a16:creationId xmlns:a16="http://schemas.microsoft.com/office/drawing/2014/main" id="{C628089A-D8F4-4946-805C-40E365D9689F}"/>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42" name="コンテンツ プレースホルダー 4">
            <a:extLst>
              <a:ext uri="{FF2B5EF4-FFF2-40B4-BE49-F238E27FC236}">
                <a16:creationId xmlns:a16="http://schemas.microsoft.com/office/drawing/2014/main" id="{D83723ED-3107-4CAD-B8FA-50FEEEA909C9}"/>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6" name="コンテンツ プレースホルダー 4">
            <a:extLst>
              <a:ext uri="{FF2B5EF4-FFF2-40B4-BE49-F238E27FC236}">
                <a16:creationId xmlns:a16="http://schemas.microsoft.com/office/drawing/2014/main" id="{48450A61-E8D6-44B6-8979-B3175ED664E1}"/>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68258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1250"/>
                                        <p:tgtEl>
                                          <p:spTgt spid="3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0" name="コンテンツ プレースホルダー 4">
            <a:extLst>
              <a:ext uri="{FF2B5EF4-FFF2-40B4-BE49-F238E27FC236}">
                <a16:creationId xmlns:a16="http://schemas.microsoft.com/office/drawing/2014/main" id="{4AFC4C41-EB94-468F-AD64-A8D704F3EC93}"/>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DB2D8507-61C4-4504-B25D-AAF7A7E563FF}"/>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Tree>
    <p:extLst>
      <p:ext uri="{BB962C8B-B14F-4D97-AF65-F5344CB8AC3E}">
        <p14:creationId xmlns:p14="http://schemas.microsoft.com/office/powerpoint/2010/main" val="38710046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フローチャート: 手作業 2"/>
          <p:cNvSpPr/>
          <p:nvPr/>
        </p:nvSpPr>
        <p:spPr bwMode="auto">
          <a:xfrm flipV="1">
            <a:off x="3564373" y="4444046"/>
            <a:ext cx="5492980" cy="81700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119 w 10000"/>
              <a:gd name="connsiteY2" fmla="*/ 9934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45 w 10000"/>
              <a:gd name="connsiteY2" fmla="*/ 9987 h 10017"/>
              <a:gd name="connsiteX3" fmla="*/ 1671 w 10000"/>
              <a:gd name="connsiteY3" fmla="*/ 10017 h 10017"/>
              <a:gd name="connsiteX4" fmla="*/ 0 w 10000"/>
              <a:gd name="connsiteY4" fmla="*/ 0 h 10017"/>
              <a:gd name="connsiteX0" fmla="*/ 0 w 10000"/>
              <a:gd name="connsiteY0" fmla="*/ 0 h 10017"/>
              <a:gd name="connsiteX1" fmla="*/ 10000 w 10000"/>
              <a:gd name="connsiteY1" fmla="*/ 0 h 10017"/>
              <a:gd name="connsiteX2" fmla="*/ 8380 w 10000"/>
              <a:gd name="connsiteY2" fmla="*/ 9987 h 10017"/>
              <a:gd name="connsiteX3" fmla="*/ 1671 w 10000"/>
              <a:gd name="connsiteY3" fmla="*/ 10017 h 10017"/>
              <a:gd name="connsiteX4" fmla="*/ 0 w 10000"/>
              <a:gd name="connsiteY4" fmla="*/ 0 h 10017"/>
              <a:gd name="connsiteX0" fmla="*/ 0 w 10000"/>
              <a:gd name="connsiteY0" fmla="*/ 0 h 10043"/>
              <a:gd name="connsiteX1" fmla="*/ 10000 w 10000"/>
              <a:gd name="connsiteY1" fmla="*/ 0 h 10043"/>
              <a:gd name="connsiteX2" fmla="*/ 9085 w 10000"/>
              <a:gd name="connsiteY2" fmla="*/ 10043 h 10043"/>
              <a:gd name="connsiteX3" fmla="*/ 1671 w 10000"/>
              <a:gd name="connsiteY3" fmla="*/ 10017 h 10043"/>
              <a:gd name="connsiteX4" fmla="*/ 0 w 10000"/>
              <a:gd name="connsiteY4" fmla="*/ 0 h 10043"/>
              <a:gd name="connsiteX0" fmla="*/ 0 w 10000"/>
              <a:gd name="connsiteY0" fmla="*/ 0 h 10073"/>
              <a:gd name="connsiteX1" fmla="*/ 10000 w 10000"/>
              <a:gd name="connsiteY1" fmla="*/ 0 h 10073"/>
              <a:gd name="connsiteX2" fmla="*/ 9085 w 10000"/>
              <a:gd name="connsiteY2" fmla="*/ 10043 h 10073"/>
              <a:gd name="connsiteX3" fmla="*/ 875 w 10000"/>
              <a:gd name="connsiteY3" fmla="*/ 10073 h 10073"/>
              <a:gd name="connsiteX4" fmla="*/ 0 w 10000"/>
              <a:gd name="connsiteY4" fmla="*/ 0 h 10073"/>
              <a:gd name="connsiteX0" fmla="*/ 0 w 10000"/>
              <a:gd name="connsiteY0" fmla="*/ 0 h 10043"/>
              <a:gd name="connsiteX1" fmla="*/ 10000 w 10000"/>
              <a:gd name="connsiteY1" fmla="*/ 0 h 10043"/>
              <a:gd name="connsiteX2" fmla="*/ 9085 w 10000"/>
              <a:gd name="connsiteY2" fmla="*/ 10043 h 10043"/>
              <a:gd name="connsiteX3" fmla="*/ 848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085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 name="connsiteX0" fmla="*/ 0 w 10000"/>
              <a:gd name="connsiteY0" fmla="*/ 0 h 10043"/>
              <a:gd name="connsiteX1" fmla="*/ 10000 w 10000"/>
              <a:gd name="connsiteY1" fmla="*/ 0 h 10043"/>
              <a:gd name="connsiteX2" fmla="*/ 9139 w 10000"/>
              <a:gd name="connsiteY2" fmla="*/ 10043 h 10043"/>
              <a:gd name="connsiteX3" fmla="*/ 857 w 10000"/>
              <a:gd name="connsiteY3" fmla="*/ 10043 h 10043"/>
              <a:gd name="connsiteX4" fmla="*/ 0 w 10000"/>
              <a:gd name="connsiteY4" fmla="*/ 0 h 10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3">
                <a:moveTo>
                  <a:pt x="0" y="0"/>
                </a:moveTo>
                <a:lnTo>
                  <a:pt x="10000" y="0"/>
                </a:lnTo>
                <a:cubicBezTo>
                  <a:pt x="9456" y="6383"/>
                  <a:pt x="9653" y="4060"/>
                  <a:pt x="9139" y="10043"/>
                </a:cubicBezTo>
                <a:lnTo>
                  <a:pt x="857" y="10043"/>
                </a:lnTo>
                <a:cubicBezTo>
                  <a:pt x="565" y="6685"/>
                  <a:pt x="292" y="3358"/>
                  <a:pt x="0" y="0"/>
                </a:cubicBezTo>
                <a:close/>
              </a:path>
            </a:pathLst>
          </a:custGeom>
          <a:solidFill>
            <a:srgbClr val="FEFD6D"/>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3" name="フローチャート: 手作業 2"/>
          <p:cNvSpPr/>
          <p:nvPr/>
        </p:nvSpPr>
        <p:spPr bwMode="auto">
          <a:xfrm flipV="1">
            <a:off x="4059359" y="3403580"/>
            <a:ext cx="4501617" cy="10040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66"/>
              <a:gd name="connsiteX1" fmla="*/ 10000 w 10000"/>
              <a:gd name="connsiteY1" fmla="*/ 0 h 10066"/>
              <a:gd name="connsiteX2" fmla="*/ 8119 w 10000"/>
              <a:gd name="connsiteY2" fmla="*/ 9934 h 10066"/>
              <a:gd name="connsiteX3" fmla="*/ 1320 w 10000"/>
              <a:gd name="connsiteY3" fmla="*/ 10066 h 10066"/>
              <a:gd name="connsiteX4" fmla="*/ 0 w 10000"/>
              <a:gd name="connsiteY4" fmla="*/ 0 h 10066"/>
              <a:gd name="connsiteX0" fmla="*/ 0 w 10000"/>
              <a:gd name="connsiteY0" fmla="*/ 0 h 10017"/>
              <a:gd name="connsiteX1" fmla="*/ 10000 w 10000"/>
              <a:gd name="connsiteY1" fmla="*/ 0 h 10017"/>
              <a:gd name="connsiteX2" fmla="*/ 8119 w 10000"/>
              <a:gd name="connsiteY2" fmla="*/ 9934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1875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944 w 10000"/>
              <a:gd name="connsiteY3" fmla="*/ 10017 h 10017"/>
              <a:gd name="connsiteX4" fmla="*/ 0 w 10000"/>
              <a:gd name="connsiteY4" fmla="*/ 0 h 10017"/>
              <a:gd name="connsiteX0" fmla="*/ 0 w 10000"/>
              <a:gd name="connsiteY0" fmla="*/ 0 h 10017"/>
              <a:gd name="connsiteX1" fmla="*/ 10000 w 10000"/>
              <a:gd name="connsiteY1" fmla="*/ 0 h 10017"/>
              <a:gd name="connsiteX2" fmla="*/ 7169 w 10000"/>
              <a:gd name="connsiteY2" fmla="*/ 10007 h 10017"/>
              <a:gd name="connsiteX3" fmla="*/ 2500 w 10000"/>
              <a:gd name="connsiteY3" fmla="*/ 10017 h 10017"/>
              <a:gd name="connsiteX4" fmla="*/ 0 w 10000"/>
              <a:gd name="connsiteY4" fmla="*/ 0 h 10017"/>
              <a:gd name="connsiteX0" fmla="*/ 0 w 10000"/>
              <a:gd name="connsiteY0" fmla="*/ 0 h 10031"/>
              <a:gd name="connsiteX1" fmla="*/ 10000 w 10000"/>
              <a:gd name="connsiteY1" fmla="*/ 0 h 10031"/>
              <a:gd name="connsiteX2" fmla="*/ 7528 w 10000"/>
              <a:gd name="connsiteY2" fmla="*/ 10031 h 10031"/>
              <a:gd name="connsiteX3" fmla="*/ 2500 w 10000"/>
              <a:gd name="connsiteY3" fmla="*/ 10017 h 10031"/>
              <a:gd name="connsiteX4" fmla="*/ 0 w 10000"/>
              <a:gd name="connsiteY4" fmla="*/ 0 h 10031"/>
              <a:gd name="connsiteX0" fmla="*/ 0 w 10000"/>
              <a:gd name="connsiteY0" fmla="*/ 0 h 10031"/>
              <a:gd name="connsiteX1" fmla="*/ 10000 w 10000"/>
              <a:gd name="connsiteY1" fmla="*/ 0 h 10031"/>
              <a:gd name="connsiteX2" fmla="*/ 7500 w 10000"/>
              <a:gd name="connsiteY2" fmla="*/ 10031 h 10031"/>
              <a:gd name="connsiteX3" fmla="*/ 2500 w 10000"/>
              <a:gd name="connsiteY3" fmla="*/ 10017 h 10031"/>
              <a:gd name="connsiteX4" fmla="*/ 0 w 10000"/>
              <a:gd name="connsiteY4" fmla="*/ 0 h 10031"/>
              <a:gd name="connsiteX0" fmla="*/ 0 w 10000"/>
              <a:gd name="connsiteY0" fmla="*/ 0 h 10056"/>
              <a:gd name="connsiteX1" fmla="*/ 10000 w 10000"/>
              <a:gd name="connsiteY1" fmla="*/ 0 h 10056"/>
              <a:gd name="connsiteX2" fmla="*/ 7500 w 10000"/>
              <a:gd name="connsiteY2" fmla="*/ 10031 h 10056"/>
              <a:gd name="connsiteX3" fmla="*/ 2477 w 10000"/>
              <a:gd name="connsiteY3" fmla="*/ 10056 h 10056"/>
              <a:gd name="connsiteX4" fmla="*/ 0 w 10000"/>
              <a:gd name="connsiteY4" fmla="*/ 0 h 10056"/>
              <a:gd name="connsiteX0" fmla="*/ 0 w 10000"/>
              <a:gd name="connsiteY0" fmla="*/ 0 h 10031"/>
              <a:gd name="connsiteX1" fmla="*/ 10000 w 10000"/>
              <a:gd name="connsiteY1" fmla="*/ 0 h 10031"/>
              <a:gd name="connsiteX2" fmla="*/ 7500 w 10000"/>
              <a:gd name="connsiteY2" fmla="*/ 10031 h 10031"/>
              <a:gd name="connsiteX3" fmla="*/ 2493 w 10000"/>
              <a:gd name="connsiteY3" fmla="*/ 10017 h 10031"/>
              <a:gd name="connsiteX4" fmla="*/ 0 w 10000"/>
              <a:gd name="connsiteY4" fmla="*/ 0 h 10031"/>
              <a:gd name="connsiteX0" fmla="*/ 0 w 10000"/>
              <a:gd name="connsiteY0" fmla="*/ 0 h 10282"/>
              <a:gd name="connsiteX1" fmla="*/ 10000 w 10000"/>
              <a:gd name="connsiteY1" fmla="*/ 0 h 10282"/>
              <a:gd name="connsiteX2" fmla="*/ 8714 w 10000"/>
              <a:gd name="connsiteY2" fmla="*/ 10282 h 10282"/>
              <a:gd name="connsiteX3" fmla="*/ 2493 w 10000"/>
              <a:gd name="connsiteY3" fmla="*/ 10017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60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71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14 w 10000"/>
              <a:gd name="connsiteY2" fmla="*/ 10282 h 10282"/>
              <a:gd name="connsiteX3" fmla="*/ 1287 w 10000"/>
              <a:gd name="connsiteY3" fmla="*/ 10184 h 10282"/>
              <a:gd name="connsiteX4" fmla="*/ 0 w 10000"/>
              <a:gd name="connsiteY4" fmla="*/ 0 h 10282"/>
              <a:gd name="connsiteX0" fmla="*/ 0 w 10000"/>
              <a:gd name="connsiteY0" fmla="*/ 0 h 10282"/>
              <a:gd name="connsiteX1" fmla="*/ 10000 w 10000"/>
              <a:gd name="connsiteY1" fmla="*/ 0 h 10282"/>
              <a:gd name="connsiteX2" fmla="*/ 8702 w 10000"/>
              <a:gd name="connsiteY2" fmla="*/ 10282 h 10282"/>
              <a:gd name="connsiteX3" fmla="*/ 1287 w 10000"/>
              <a:gd name="connsiteY3" fmla="*/ 10184 h 10282"/>
              <a:gd name="connsiteX4" fmla="*/ 0 w 10000"/>
              <a:gd name="connsiteY4" fmla="*/ 0 h 10282"/>
              <a:gd name="connsiteX0" fmla="*/ 0 w 9994"/>
              <a:gd name="connsiteY0" fmla="*/ 0 h 10282"/>
              <a:gd name="connsiteX1" fmla="*/ 9994 w 9994"/>
              <a:gd name="connsiteY1" fmla="*/ 0 h 10282"/>
              <a:gd name="connsiteX2" fmla="*/ 8702 w 9994"/>
              <a:gd name="connsiteY2" fmla="*/ 10282 h 10282"/>
              <a:gd name="connsiteX3" fmla="*/ 1287 w 9994"/>
              <a:gd name="connsiteY3" fmla="*/ 10184 h 10282"/>
              <a:gd name="connsiteX4" fmla="*/ 0 w 9994"/>
              <a:gd name="connsiteY4" fmla="*/ 0 h 10282"/>
              <a:gd name="connsiteX0" fmla="*/ 0 w 10000"/>
              <a:gd name="connsiteY0" fmla="*/ 0 h 10000"/>
              <a:gd name="connsiteX1" fmla="*/ 10000 w 10000"/>
              <a:gd name="connsiteY1" fmla="*/ 0 h 10000"/>
              <a:gd name="connsiteX2" fmla="*/ 8707 w 10000"/>
              <a:gd name="connsiteY2" fmla="*/ 10000 h 10000"/>
              <a:gd name="connsiteX3" fmla="*/ 1288 w 10000"/>
              <a:gd name="connsiteY3" fmla="*/ 99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207" y="6035"/>
                  <a:pt x="9138" y="6667"/>
                  <a:pt x="8707" y="10000"/>
                </a:cubicBezTo>
                <a:lnTo>
                  <a:pt x="1288" y="9905"/>
                </a:lnTo>
                <a:lnTo>
                  <a:pt x="0" y="0"/>
                </a:lnTo>
                <a:close/>
              </a:path>
            </a:pathLst>
          </a:custGeom>
          <a:solidFill>
            <a:srgbClr val="82FE78"/>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2" name="台形 1">
            <a:extLst>
              <a:ext uri="{FF2B5EF4-FFF2-40B4-BE49-F238E27FC236}">
                <a16:creationId xmlns:a16="http://schemas.microsoft.com/office/drawing/2014/main" id="{9E05B847-7EA0-4945-BF36-B1FFB85DFEE6}"/>
              </a:ext>
            </a:extLst>
          </p:cNvPr>
          <p:cNvSpPr/>
          <p:nvPr/>
        </p:nvSpPr>
        <p:spPr bwMode="auto">
          <a:xfrm>
            <a:off x="3565031" y="3406539"/>
            <a:ext cx="5492979" cy="1854000"/>
          </a:xfrm>
          <a:prstGeom prst="trapezoid">
            <a:avLst>
              <a:gd name="adj" fmla="val 58063"/>
            </a:avLst>
          </a:prstGeom>
          <a:gradFill>
            <a:gsLst>
              <a:gs pos="0">
                <a:srgbClr val="82FE78"/>
              </a:gs>
              <a:gs pos="60000">
                <a:srgbClr val="FEFD6D"/>
              </a:gs>
              <a:gs pos="40000">
                <a:srgbClr val="82FE78"/>
              </a:gs>
              <a:gs pos="100000">
                <a:srgbClr val="FEFD6D"/>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4"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1" name="テキスト ボックス 20">
            <a:extLst>
              <a:ext uri="{FF2B5EF4-FFF2-40B4-BE49-F238E27FC236}">
                <a16:creationId xmlns:a16="http://schemas.microsoft.com/office/drawing/2014/main" id="{282A002D-22D5-40DD-A50D-3C22BF3B9A61}"/>
              </a:ext>
            </a:extLst>
          </p:cNvPr>
          <p:cNvSpPr txBox="1"/>
          <p:nvPr/>
        </p:nvSpPr>
        <p:spPr>
          <a:xfrm>
            <a:off x="4618837" y="3525827"/>
            <a:ext cx="338265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自尊心、自信、達成感、</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他者の尊重、他者からの尊重</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4871863" y="1411339"/>
            <a:ext cx="2879314" cy="185493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29" name="テキスト ボックス 28">
            <a:extLst>
              <a:ext uri="{FF2B5EF4-FFF2-40B4-BE49-F238E27FC236}">
                <a16:creationId xmlns:a16="http://schemas.microsoft.com/office/drawing/2014/main" id="{F062FBF7-F1C3-4DB8-8004-AB12DFAC0E1D}"/>
              </a:ext>
            </a:extLst>
          </p:cNvPr>
          <p:cNvSpPr txBox="1"/>
          <p:nvPr/>
        </p:nvSpPr>
        <p:spPr>
          <a:xfrm>
            <a:off x="4077024" y="4457785"/>
            <a:ext cx="4466287"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友人、家族、組織、先祖、</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近所づきあい、与える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、受ける</a:t>
            </a:r>
            <a:r>
              <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Love</a:t>
            </a:r>
            <a:endPar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637B6A12-ED66-4061-BE3E-FFECF910E35D}"/>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
        <p:nvSpPr>
          <p:cNvPr id="36" name="テキスト ボックス 35">
            <a:extLst>
              <a:ext uri="{FF2B5EF4-FFF2-40B4-BE49-F238E27FC236}">
                <a16:creationId xmlns:a16="http://schemas.microsoft.com/office/drawing/2014/main" id="{F1307340-654D-4EEA-A728-11D7279C4CB0}"/>
              </a:ext>
            </a:extLst>
          </p:cNvPr>
          <p:cNvSpPr txBox="1"/>
          <p:nvPr/>
        </p:nvSpPr>
        <p:spPr>
          <a:xfrm>
            <a:off x="4198859" y="3624082"/>
            <a:ext cx="4222631" cy="1418915"/>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信頼、つながり、お互い様</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共有（コミュニケーション）、</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居場所、依存先、絆（きずな＋ほだし）</a:t>
            </a:r>
          </a:p>
        </p:txBody>
      </p:sp>
      <p:sp>
        <p:nvSpPr>
          <p:cNvPr id="37" name="コンテンツ プレースホルダー 4">
            <a:extLst>
              <a:ext uri="{FF2B5EF4-FFF2-40B4-BE49-F238E27FC236}">
                <a16:creationId xmlns:a16="http://schemas.microsoft.com/office/drawing/2014/main" id="{2A1C2B81-2FAB-4922-8F69-5F9DF48C3DAF}"/>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Tree>
    <p:extLst>
      <p:ext uri="{BB962C8B-B14F-4D97-AF65-F5344CB8AC3E}">
        <p14:creationId xmlns:p14="http://schemas.microsoft.com/office/powerpoint/2010/main" val="385592550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1500"/>
                                        <p:tgtEl>
                                          <p:spTgt spid="13"/>
                                        </p:tgtEl>
                                      </p:cBhvr>
                                    </p:animEffect>
                                    <p:set>
                                      <p:cBhvr>
                                        <p:cTn id="7" dur="1" fill="hold">
                                          <p:stCondLst>
                                            <p:cond delay="1499"/>
                                          </p:stCondLst>
                                        </p:cTn>
                                        <p:tgtEl>
                                          <p:spTgt spid="1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500"/>
                                        <p:tgtEl>
                                          <p:spTgt spid="12"/>
                                        </p:tgtEl>
                                      </p:cBhvr>
                                    </p:animEffect>
                                    <p:set>
                                      <p:cBhvr>
                                        <p:cTn id="10" dur="1" fill="hold">
                                          <p:stCondLst>
                                            <p:cond delay="14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500"/>
                                        <p:tgtEl>
                                          <p:spTgt spid="21"/>
                                        </p:tgtEl>
                                      </p:cBhvr>
                                    </p:animEffect>
                                    <p:set>
                                      <p:cBhvr>
                                        <p:cTn id="13" dur="1" fill="hold">
                                          <p:stCondLst>
                                            <p:cond delay="1499"/>
                                          </p:stCondLst>
                                        </p:cTn>
                                        <p:tgtEl>
                                          <p:spTgt spid="2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500"/>
                                        <p:tgtEl>
                                          <p:spTgt spid="29"/>
                                        </p:tgtEl>
                                      </p:cBhvr>
                                    </p:animEffect>
                                    <p:set>
                                      <p:cBhvr>
                                        <p:cTn id="16" dur="1" fill="hold">
                                          <p:stCondLst>
                                            <p:cond delay="1499"/>
                                          </p:stCondLst>
                                        </p:cTn>
                                        <p:tgtEl>
                                          <p:spTgt spid="29"/>
                                        </p:tgtEl>
                                        <p:attrNameLst>
                                          <p:attrName>style.visibility</p:attrName>
                                        </p:attrNameLst>
                                      </p:cBhvr>
                                      <p:to>
                                        <p:strVal val="hidden"/>
                                      </p:to>
                                    </p:se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1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1" grpId="0"/>
      <p:bldP spid="29" grpId="0"/>
      <p:bldP spid="3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5"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5493025" y="1411339"/>
            <a:ext cx="1636987" cy="149585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637B6A12-ED66-4061-BE3E-FFECF910E35D}"/>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
        <p:nvSpPr>
          <p:cNvPr id="36" name="テキスト ボックス 35">
            <a:extLst>
              <a:ext uri="{FF2B5EF4-FFF2-40B4-BE49-F238E27FC236}">
                <a16:creationId xmlns:a16="http://schemas.microsoft.com/office/drawing/2014/main" id="{66DEDAEE-87F3-4B00-9210-27686BAA3548}"/>
              </a:ext>
            </a:extLst>
          </p:cNvPr>
          <p:cNvSpPr txBox="1"/>
          <p:nvPr/>
        </p:nvSpPr>
        <p:spPr>
          <a:xfrm>
            <a:off x="4878257" y="2836388"/>
            <a:ext cx="1596912"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7" name="テキスト ボックス 36">
            <a:extLst>
              <a:ext uri="{FF2B5EF4-FFF2-40B4-BE49-F238E27FC236}">
                <a16:creationId xmlns:a16="http://schemas.microsoft.com/office/drawing/2014/main" id="{0495D52A-C19A-4C90-99DC-AD2D44BB9F85}"/>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38" name="テキスト ボックス 37">
            <a:extLst>
              <a:ext uri="{FF2B5EF4-FFF2-40B4-BE49-F238E27FC236}">
                <a16:creationId xmlns:a16="http://schemas.microsoft.com/office/drawing/2014/main" id="{1A3AC714-B4CA-408C-B4E2-5E870A7829BA}"/>
              </a:ext>
            </a:extLst>
          </p:cNvPr>
          <p:cNvSpPr txBox="1"/>
          <p:nvPr/>
        </p:nvSpPr>
        <p:spPr>
          <a:xfrm>
            <a:off x="245959" y="1368821"/>
            <a:ext cx="1723549"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自己肯定感</a:t>
            </a:r>
          </a:p>
        </p:txBody>
      </p:sp>
      <p:sp>
        <p:nvSpPr>
          <p:cNvPr id="40" name="テキスト ボックス 39">
            <a:extLst>
              <a:ext uri="{FF2B5EF4-FFF2-40B4-BE49-F238E27FC236}">
                <a16:creationId xmlns:a16="http://schemas.microsoft.com/office/drawing/2014/main" id="{C205AAB5-EC8E-43BE-B521-1A4986A99016}"/>
              </a:ext>
            </a:extLst>
          </p:cNvPr>
          <p:cNvSpPr txBox="1"/>
          <p:nvPr/>
        </p:nvSpPr>
        <p:spPr>
          <a:xfrm>
            <a:off x="2290137" y="1368821"/>
            <a:ext cx="3400290" cy="66684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自分は自分であっていい</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（高垣忠一郎）</a:t>
            </a:r>
            <a:endPar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1" name="テキスト ボックス 40">
            <a:extLst>
              <a:ext uri="{FF2B5EF4-FFF2-40B4-BE49-F238E27FC236}">
                <a16:creationId xmlns:a16="http://schemas.microsoft.com/office/drawing/2014/main" id="{326BB89E-5778-448F-8390-A65CF882806D}"/>
              </a:ext>
            </a:extLst>
          </p:cNvPr>
          <p:cNvSpPr txBox="1"/>
          <p:nvPr/>
        </p:nvSpPr>
        <p:spPr>
          <a:xfrm>
            <a:off x="1883600" y="1368821"/>
            <a:ext cx="492444"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42" name="台形 41">
            <a:extLst>
              <a:ext uri="{FF2B5EF4-FFF2-40B4-BE49-F238E27FC236}">
                <a16:creationId xmlns:a16="http://schemas.microsoft.com/office/drawing/2014/main" id="{09A67E0D-AE8F-49BE-9B0B-3AD976D29E76}"/>
              </a:ext>
            </a:extLst>
          </p:cNvPr>
          <p:cNvSpPr/>
          <p:nvPr/>
        </p:nvSpPr>
        <p:spPr bwMode="auto">
          <a:xfrm>
            <a:off x="3565031" y="3406539"/>
            <a:ext cx="5492979" cy="1854000"/>
          </a:xfrm>
          <a:prstGeom prst="trapezoid">
            <a:avLst>
              <a:gd name="adj" fmla="val 58063"/>
            </a:avLst>
          </a:prstGeom>
          <a:gradFill>
            <a:gsLst>
              <a:gs pos="0">
                <a:srgbClr val="82FE78"/>
              </a:gs>
              <a:gs pos="60000">
                <a:srgbClr val="FEFD6D"/>
              </a:gs>
              <a:gs pos="40000">
                <a:srgbClr val="82FE78"/>
              </a:gs>
              <a:gs pos="100000">
                <a:srgbClr val="FEFD6D"/>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43" name="テキスト ボックス 42">
            <a:extLst>
              <a:ext uri="{FF2B5EF4-FFF2-40B4-BE49-F238E27FC236}">
                <a16:creationId xmlns:a16="http://schemas.microsoft.com/office/drawing/2014/main" id="{86A072E5-1108-4547-B319-CA30A0103256}"/>
              </a:ext>
            </a:extLst>
          </p:cNvPr>
          <p:cNvSpPr txBox="1"/>
          <p:nvPr/>
        </p:nvSpPr>
        <p:spPr>
          <a:xfrm>
            <a:off x="4198859" y="3624082"/>
            <a:ext cx="4222631" cy="1418915"/>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信頼、つながり、お互い様</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共有（コミュニケーション）、</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居場所、依存先、絆（きずな＋ほだし）</a:t>
            </a:r>
          </a:p>
        </p:txBody>
      </p:sp>
      <p:sp>
        <p:nvSpPr>
          <p:cNvPr id="29" name="コンテンツ プレースホルダー 4">
            <a:extLst>
              <a:ext uri="{FF2B5EF4-FFF2-40B4-BE49-F238E27FC236}">
                <a16:creationId xmlns:a16="http://schemas.microsoft.com/office/drawing/2014/main" id="{CB3FB991-4F5B-46C6-8C56-5ECA9B497512}"/>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Tree>
    <p:extLst>
      <p:ext uri="{BB962C8B-B14F-4D97-AF65-F5344CB8AC3E}">
        <p14:creationId xmlns:p14="http://schemas.microsoft.com/office/powerpoint/2010/main" val="41090859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1500"/>
                                        <p:tgtEl>
                                          <p:spTgt spid="38">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animEffect transition="in" filter="fade">
                                      <p:cBhvr>
                                        <p:cTn id="11" dur="1500"/>
                                        <p:tgtEl>
                                          <p:spTgt spid="41">
                                            <p:txEl>
                                              <p:pRg st="0" end="0"/>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40">
                                            <p:txEl>
                                              <p:pRg st="0" end="0"/>
                                            </p:txEl>
                                          </p:spTgt>
                                        </p:tgtEl>
                                        <p:attrNameLst>
                                          <p:attrName>style.visibility</p:attrName>
                                        </p:attrNameLst>
                                      </p:cBhvr>
                                      <p:to>
                                        <p:strVal val="visible"/>
                                      </p:to>
                                    </p:set>
                                    <p:animEffect transition="in" filter="fade">
                                      <p:cBhvr>
                                        <p:cTn id="15" dur="1500"/>
                                        <p:tgtEl>
                                          <p:spTgt spid="40">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xEl>
                                              <p:pRg st="1" end="1"/>
                                            </p:txEl>
                                          </p:spTgt>
                                        </p:tgtEl>
                                        <p:attrNameLst>
                                          <p:attrName>style.visibility</p:attrName>
                                        </p:attrNameLst>
                                      </p:cBhvr>
                                      <p:to>
                                        <p:strVal val="visible"/>
                                      </p:to>
                                    </p:set>
                                    <p:animEffect transition="in" filter="fade">
                                      <p:cBhvr>
                                        <p:cTn id="18" dur="15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P spid="40" grpId="0" uiExpand="1" build="p"/>
      <p:bldP spid="41"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フローチャート: 抜出し 10"/>
          <p:cNvSpPr/>
          <p:nvPr/>
        </p:nvSpPr>
        <p:spPr bwMode="auto">
          <a:xfrm>
            <a:off x="4660669" y="509631"/>
            <a:ext cx="3306937" cy="2857519"/>
          </a:xfrm>
          <a:prstGeom prst="flowChartExtract">
            <a:avLst/>
          </a:prstGeom>
          <a:gradFill flip="none" rotWithShape="1">
            <a:gsLst>
              <a:gs pos="0">
                <a:srgbClr val="D6D4F9"/>
              </a:gs>
              <a:gs pos="35000">
                <a:srgbClr val="DFDFFB"/>
              </a:gs>
              <a:gs pos="100000">
                <a:srgbClr val="918FEF"/>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39" name="テキスト ボックス 38">
            <a:extLst>
              <a:ext uri="{FF2B5EF4-FFF2-40B4-BE49-F238E27FC236}">
                <a16:creationId xmlns:a16="http://schemas.microsoft.com/office/drawing/2014/main" id="{75F7DF61-4867-402E-BC0F-57D70BBB67B3}"/>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自己肯定感</a:t>
            </a:r>
          </a:p>
        </p:txBody>
      </p:sp>
      <p:sp>
        <p:nvSpPr>
          <p:cNvPr id="3" name="フローチャート: 手作業 2"/>
          <p:cNvSpPr/>
          <p:nvPr/>
        </p:nvSpPr>
        <p:spPr bwMode="auto">
          <a:xfrm flipV="1">
            <a:off x="2664540" y="6078286"/>
            <a:ext cx="7293960" cy="73860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55 w 10000"/>
              <a:gd name="connsiteY2" fmla="*/ 9938 h 10000"/>
              <a:gd name="connsiteX3" fmla="*/ 107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997 w 10000"/>
              <a:gd name="connsiteY2" fmla="*/ 9964 h 10000"/>
              <a:gd name="connsiteX3" fmla="*/ 1077 w 10000"/>
              <a:gd name="connsiteY3" fmla="*/ 10000 h 10000"/>
              <a:gd name="connsiteX4" fmla="*/ 0 w 10000"/>
              <a:gd name="connsiteY4" fmla="*/ 0 h 10000"/>
              <a:gd name="connsiteX0" fmla="*/ 0 w 10000"/>
              <a:gd name="connsiteY0" fmla="*/ 0 h 10053"/>
              <a:gd name="connsiteX1" fmla="*/ 10000 w 10000"/>
              <a:gd name="connsiteY1" fmla="*/ 0 h 10053"/>
              <a:gd name="connsiteX2" fmla="*/ 8997 w 10000"/>
              <a:gd name="connsiteY2" fmla="*/ 9964 h 10053"/>
              <a:gd name="connsiteX3" fmla="*/ 1014 w 10000"/>
              <a:gd name="connsiteY3" fmla="*/ 10053 h 10053"/>
              <a:gd name="connsiteX4" fmla="*/ 0 w 10000"/>
              <a:gd name="connsiteY4" fmla="*/ 0 h 10053"/>
              <a:gd name="connsiteX0" fmla="*/ 0 w 10000"/>
              <a:gd name="connsiteY0" fmla="*/ 0 h 10053"/>
              <a:gd name="connsiteX1" fmla="*/ 10000 w 10000"/>
              <a:gd name="connsiteY1" fmla="*/ 0 h 10053"/>
              <a:gd name="connsiteX2" fmla="*/ 8997 w 10000"/>
              <a:gd name="connsiteY2" fmla="*/ 996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1006 w 10000"/>
              <a:gd name="connsiteY3" fmla="*/ 10053 h 10053"/>
              <a:gd name="connsiteX4" fmla="*/ 0 w 10000"/>
              <a:gd name="connsiteY4" fmla="*/ 0 h 10053"/>
              <a:gd name="connsiteX0" fmla="*/ 0 w 10000"/>
              <a:gd name="connsiteY0" fmla="*/ 0 h 10053"/>
              <a:gd name="connsiteX1" fmla="*/ 10000 w 10000"/>
              <a:gd name="connsiteY1" fmla="*/ 0 h 10053"/>
              <a:gd name="connsiteX2" fmla="*/ 9001 w 10000"/>
              <a:gd name="connsiteY2" fmla="*/ 10044 h 10053"/>
              <a:gd name="connsiteX3" fmla="*/ 991 w 10000"/>
              <a:gd name="connsiteY3" fmla="*/ 10053 h 10053"/>
              <a:gd name="connsiteX4" fmla="*/ 0 w 10000"/>
              <a:gd name="connsiteY4" fmla="*/ 0 h 10053"/>
              <a:gd name="connsiteX0" fmla="*/ 0 w 10000"/>
              <a:gd name="connsiteY0" fmla="*/ 0 h 10082"/>
              <a:gd name="connsiteX1" fmla="*/ 10000 w 10000"/>
              <a:gd name="connsiteY1" fmla="*/ 0 h 10082"/>
              <a:gd name="connsiteX2" fmla="*/ 9013 w 10000"/>
              <a:gd name="connsiteY2" fmla="*/ 10082 h 10082"/>
              <a:gd name="connsiteX3" fmla="*/ 991 w 10000"/>
              <a:gd name="connsiteY3" fmla="*/ 10053 h 10082"/>
              <a:gd name="connsiteX4" fmla="*/ 0 w 10000"/>
              <a:gd name="connsiteY4" fmla="*/ 0 h 10082"/>
              <a:gd name="connsiteX0" fmla="*/ 0 w 10000"/>
              <a:gd name="connsiteY0" fmla="*/ 0 h 10063"/>
              <a:gd name="connsiteX1" fmla="*/ 10000 w 10000"/>
              <a:gd name="connsiteY1" fmla="*/ 0 h 10063"/>
              <a:gd name="connsiteX2" fmla="*/ 9019 w 10000"/>
              <a:gd name="connsiteY2" fmla="*/ 10063 h 10063"/>
              <a:gd name="connsiteX3" fmla="*/ 991 w 10000"/>
              <a:gd name="connsiteY3" fmla="*/ 10053 h 10063"/>
              <a:gd name="connsiteX4" fmla="*/ 0 w 10000"/>
              <a:gd name="connsiteY4" fmla="*/ 0 h 10063"/>
              <a:gd name="connsiteX0" fmla="*/ 0 w 10000"/>
              <a:gd name="connsiteY0" fmla="*/ 0 h 10082"/>
              <a:gd name="connsiteX1" fmla="*/ 10000 w 10000"/>
              <a:gd name="connsiteY1" fmla="*/ 0 h 10082"/>
              <a:gd name="connsiteX2" fmla="*/ 9010 w 10000"/>
              <a:gd name="connsiteY2" fmla="*/ 10082 h 10082"/>
              <a:gd name="connsiteX3" fmla="*/ 991 w 10000"/>
              <a:gd name="connsiteY3" fmla="*/ 10053 h 10082"/>
              <a:gd name="connsiteX4" fmla="*/ 0 w 10000"/>
              <a:gd name="connsiteY4" fmla="*/ 0 h 10082"/>
              <a:gd name="connsiteX0" fmla="*/ 0 w 10000"/>
              <a:gd name="connsiteY0" fmla="*/ 0 h 10053"/>
              <a:gd name="connsiteX1" fmla="*/ 10000 w 10000"/>
              <a:gd name="connsiteY1" fmla="*/ 0 h 10053"/>
              <a:gd name="connsiteX2" fmla="*/ 9010 w 10000"/>
              <a:gd name="connsiteY2" fmla="*/ 10044 h 10053"/>
              <a:gd name="connsiteX3" fmla="*/ 991 w 10000"/>
              <a:gd name="connsiteY3" fmla="*/ 10053 h 10053"/>
              <a:gd name="connsiteX4" fmla="*/ 0 w 10000"/>
              <a:gd name="connsiteY4" fmla="*/ 0 h 10053"/>
              <a:gd name="connsiteX0" fmla="*/ 0 w 10000"/>
              <a:gd name="connsiteY0" fmla="*/ 0 h 10063"/>
              <a:gd name="connsiteX1" fmla="*/ 10000 w 10000"/>
              <a:gd name="connsiteY1" fmla="*/ 0 h 10063"/>
              <a:gd name="connsiteX2" fmla="*/ 9010 w 10000"/>
              <a:gd name="connsiteY2" fmla="*/ 10063 h 10063"/>
              <a:gd name="connsiteX3" fmla="*/ 991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063"/>
              <a:gd name="connsiteX1" fmla="*/ 10000 w 10000"/>
              <a:gd name="connsiteY1" fmla="*/ 0 h 10063"/>
              <a:gd name="connsiteX2" fmla="*/ 9010 w 10000"/>
              <a:gd name="connsiteY2" fmla="*/ 10063 h 10063"/>
              <a:gd name="connsiteX3" fmla="*/ 567 w 10000"/>
              <a:gd name="connsiteY3" fmla="*/ 10053 h 10063"/>
              <a:gd name="connsiteX4" fmla="*/ 0 w 10000"/>
              <a:gd name="connsiteY4" fmla="*/ 0 h 10063"/>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00"/>
              <a:gd name="connsiteY0" fmla="*/ 0 h 10142"/>
              <a:gd name="connsiteX1" fmla="*/ 10000 w 10000"/>
              <a:gd name="connsiteY1" fmla="*/ 0 h 10142"/>
              <a:gd name="connsiteX2" fmla="*/ 9403 w 10000"/>
              <a:gd name="connsiteY2" fmla="*/ 10142 h 10142"/>
              <a:gd name="connsiteX3" fmla="*/ 567 w 10000"/>
              <a:gd name="connsiteY3" fmla="*/ 10053 h 10142"/>
              <a:gd name="connsiteX4" fmla="*/ 0 w 10000"/>
              <a:gd name="connsiteY4" fmla="*/ 0 h 10142"/>
              <a:gd name="connsiteX0" fmla="*/ 0 w 10062"/>
              <a:gd name="connsiteY0" fmla="*/ 0 h 10142"/>
              <a:gd name="connsiteX1" fmla="*/ 10062 w 10062"/>
              <a:gd name="connsiteY1" fmla="*/ 0 h 10142"/>
              <a:gd name="connsiteX2" fmla="*/ 9403 w 10062"/>
              <a:gd name="connsiteY2" fmla="*/ 10142 h 10142"/>
              <a:gd name="connsiteX3" fmla="*/ 567 w 10062"/>
              <a:gd name="connsiteY3" fmla="*/ 10053 h 10142"/>
              <a:gd name="connsiteX4" fmla="*/ 0 w 10062"/>
              <a:gd name="connsiteY4" fmla="*/ 0 h 10142"/>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67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299"/>
              <a:gd name="connsiteX1" fmla="*/ 10016 w 10016"/>
              <a:gd name="connsiteY1" fmla="*/ 0 h 10299"/>
              <a:gd name="connsiteX2" fmla="*/ 9403 w 10016"/>
              <a:gd name="connsiteY2" fmla="*/ 10299 h 10299"/>
              <a:gd name="connsiteX3" fmla="*/ 581 w 10016"/>
              <a:gd name="connsiteY3" fmla="*/ 10210 h 10299"/>
              <a:gd name="connsiteX4" fmla="*/ 0 w 10016"/>
              <a:gd name="connsiteY4" fmla="*/ 157 h 10299"/>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 name="connsiteX0" fmla="*/ 0 w 10016"/>
              <a:gd name="connsiteY0" fmla="*/ 157 h 10337"/>
              <a:gd name="connsiteX1" fmla="*/ 10016 w 10016"/>
              <a:gd name="connsiteY1" fmla="*/ 0 h 10337"/>
              <a:gd name="connsiteX2" fmla="*/ 9429 w 10016"/>
              <a:gd name="connsiteY2" fmla="*/ 10337 h 10337"/>
              <a:gd name="connsiteX3" fmla="*/ 581 w 10016"/>
              <a:gd name="connsiteY3" fmla="*/ 10210 h 10337"/>
              <a:gd name="connsiteX4" fmla="*/ 0 w 10016"/>
              <a:gd name="connsiteY4" fmla="*/ 157 h 1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6" h="10337">
                <a:moveTo>
                  <a:pt x="0" y="157"/>
                </a:moveTo>
                <a:lnTo>
                  <a:pt x="10016" y="0"/>
                </a:lnTo>
                <a:cubicBezTo>
                  <a:pt x="9475" y="9396"/>
                  <a:pt x="9916" y="1597"/>
                  <a:pt x="9429" y="10337"/>
                </a:cubicBezTo>
                <a:lnTo>
                  <a:pt x="581" y="10210"/>
                </a:lnTo>
                <a:cubicBezTo>
                  <a:pt x="132" y="2268"/>
                  <a:pt x="460" y="8086"/>
                  <a:pt x="0" y="157"/>
                </a:cubicBezTo>
                <a:close/>
              </a:path>
            </a:pathLst>
          </a:custGeom>
          <a:solidFill>
            <a:srgbClr val="FB6566"/>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HGS白洲太楷書体" panose="03000A00000000000000" pitchFamily="66" charset="-128"/>
              <a:ea typeface="HGS白洲太楷書体" panose="03000A00000000000000" pitchFamily="66" charset="-128"/>
              <a:cs typeface="+mn-cs"/>
            </a:endParaRPr>
          </a:p>
        </p:txBody>
      </p:sp>
      <p:sp>
        <p:nvSpPr>
          <p:cNvPr id="10" name="フローチャート: 手作業 2"/>
          <p:cNvSpPr/>
          <p:nvPr/>
        </p:nvSpPr>
        <p:spPr bwMode="auto">
          <a:xfrm flipV="1">
            <a:off x="3112911" y="5297481"/>
            <a:ext cx="6378147" cy="74437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871 w 10000"/>
              <a:gd name="connsiteY2" fmla="*/ 9938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129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33 w 10000"/>
              <a:gd name="connsiteY2" fmla="*/ 9876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60 w 10000"/>
              <a:gd name="connsiteY2" fmla="*/ 10000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413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667 w 10000"/>
              <a:gd name="connsiteY2" fmla="*/ 9934 h 10000"/>
              <a:gd name="connsiteX3" fmla="*/ 1360 w 10000"/>
              <a:gd name="connsiteY3" fmla="*/ 10000 h 10000"/>
              <a:gd name="connsiteX4" fmla="*/ 0 w 10000"/>
              <a:gd name="connsiteY4" fmla="*/ 0 h 10000"/>
              <a:gd name="connsiteX0" fmla="*/ 0 w 10000"/>
              <a:gd name="connsiteY0" fmla="*/ 0 h 10066"/>
              <a:gd name="connsiteX1" fmla="*/ 10000 w 10000"/>
              <a:gd name="connsiteY1" fmla="*/ 0 h 10066"/>
              <a:gd name="connsiteX2" fmla="*/ 8667 w 10000"/>
              <a:gd name="connsiteY2" fmla="*/ 9934 h 10066"/>
              <a:gd name="connsiteX3" fmla="*/ 1320 w 10000"/>
              <a:gd name="connsiteY3" fmla="*/ 10066 h 10066"/>
              <a:gd name="connsiteX4" fmla="*/ 0 w 10000"/>
              <a:gd name="connsiteY4" fmla="*/ 0 h 10066"/>
              <a:gd name="connsiteX0" fmla="*/ 0 w 10000"/>
              <a:gd name="connsiteY0" fmla="*/ 0 h 10039"/>
              <a:gd name="connsiteX1" fmla="*/ 10000 w 10000"/>
              <a:gd name="connsiteY1" fmla="*/ 0 h 10039"/>
              <a:gd name="connsiteX2" fmla="*/ 8667 w 10000"/>
              <a:gd name="connsiteY2" fmla="*/ 9934 h 10039"/>
              <a:gd name="connsiteX3" fmla="*/ 1262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667 w 10000"/>
              <a:gd name="connsiteY2" fmla="*/ 9934 h 10039"/>
              <a:gd name="connsiteX3" fmla="*/ 1257 w 10000"/>
              <a:gd name="connsiteY3" fmla="*/ 10039 h 10039"/>
              <a:gd name="connsiteX4" fmla="*/ 0 w 10000"/>
              <a:gd name="connsiteY4" fmla="*/ 0 h 10039"/>
              <a:gd name="connsiteX0" fmla="*/ 0 w 10000"/>
              <a:gd name="connsiteY0" fmla="*/ 0 h 10039"/>
              <a:gd name="connsiteX1" fmla="*/ 10000 w 10000"/>
              <a:gd name="connsiteY1" fmla="*/ 0 h 10039"/>
              <a:gd name="connsiteX2" fmla="*/ 8762 w 10000"/>
              <a:gd name="connsiteY2" fmla="*/ 9961 h 10039"/>
              <a:gd name="connsiteX3" fmla="*/ 1257 w 10000"/>
              <a:gd name="connsiteY3" fmla="*/ 10039 h 10039"/>
              <a:gd name="connsiteX4" fmla="*/ 0 w 10000"/>
              <a:gd name="connsiteY4" fmla="*/ 0 h 10039"/>
              <a:gd name="connsiteX0" fmla="*/ 0 w 10000"/>
              <a:gd name="connsiteY0" fmla="*/ 0 h 10041"/>
              <a:gd name="connsiteX1" fmla="*/ 10000 w 10000"/>
              <a:gd name="connsiteY1" fmla="*/ 0 h 10041"/>
              <a:gd name="connsiteX2" fmla="*/ 8746 w 10000"/>
              <a:gd name="connsiteY2" fmla="*/ 10041 h 10041"/>
              <a:gd name="connsiteX3" fmla="*/ 1257 w 10000"/>
              <a:gd name="connsiteY3" fmla="*/ 10039 h 10041"/>
              <a:gd name="connsiteX4" fmla="*/ 0 w 10000"/>
              <a:gd name="connsiteY4" fmla="*/ 0 h 10041"/>
              <a:gd name="connsiteX0" fmla="*/ 0 w 10000"/>
              <a:gd name="connsiteY0" fmla="*/ 0 h 10039"/>
              <a:gd name="connsiteX1" fmla="*/ 10000 w 10000"/>
              <a:gd name="connsiteY1" fmla="*/ 0 h 10039"/>
              <a:gd name="connsiteX2" fmla="*/ 9362 w 10000"/>
              <a:gd name="connsiteY2" fmla="*/ 9903 h 10039"/>
              <a:gd name="connsiteX3" fmla="*/ 1257 w 10000"/>
              <a:gd name="connsiteY3" fmla="*/ 10039 h 10039"/>
              <a:gd name="connsiteX4" fmla="*/ 0 w 10000"/>
              <a:gd name="connsiteY4" fmla="*/ 0 h 10039"/>
              <a:gd name="connsiteX0" fmla="*/ 0 w 10000"/>
              <a:gd name="connsiteY0" fmla="*/ 0 h 9903"/>
              <a:gd name="connsiteX1" fmla="*/ 10000 w 10000"/>
              <a:gd name="connsiteY1" fmla="*/ 0 h 9903"/>
              <a:gd name="connsiteX2" fmla="*/ 9362 w 10000"/>
              <a:gd name="connsiteY2" fmla="*/ 9903 h 9903"/>
              <a:gd name="connsiteX3" fmla="*/ 601 w 10000"/>
              <a:gd name="connsiteY3" fmla="*/ 9901 h 9903"/>
              <a:gd name="connsiteX4" fmla="*/ 0 w 10000"/>
              <a:gd name="connsiteY4" fmla="*/ 0 h 9903"/>
              <a:gd name="connsiteX0" fmla="*/ 0 w 10063"/>
              <a:gd name="connsiteY0" fmla="*/ 0 h 10280"/>
              <a:gd name="connsiteX1" fmla="*/ 10063 w 10063"/>
              <a:gd name="connsiteY1" fmla="*/ 280 h 10280"/>
              <a:gd name="connsiteX2" fmla="*/ 9425 w 10063"/>
              <a:gd name="connsiteY2" fmla="*/ 10280 h 10280"/>
              <a:gd name="connsiteX3" fmla="*/ 664 w 10063"/>
              <a:gd name="connsiteY3" fmla="*/ 10278 h 10280"/>
              <a:gd name="connsiteX4" fmla="*/ 0 w 10063"/>
              <a:gd name="connsiteY4" fmla="*/ 0 h 10280"/>
              <a:gd name="connsiteX0" fmla="*/ 0 w 10063"/>
              <a:gd name="connsiteY0" fmla="*/ 0 h 10355"/>
              <a:gd name="connsiteX1" fmla="*/ 10063 w 10063"/>
              <a:gd name="connsiteY1" fmla="*/ 280 h 10355"/>
              <a:gd name="connsiteX2" fmla="*/ 9387 w 10063"/>
              <a:gd name="connsiteY2" fmla="*/ 10355 h 10355"/>
              <a:gd name="connsiteX3" fmla="*/ 664 w 10063"/>
              <a:gd name="connsiteY3" fmla="*/ 10278 h 10355"/>
              <a:gd name="connsiteX4" fmla="*/ 0 w 1006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 name="connsiteX0" fmla="*/ 0 w 10033"/>
              <a:gd name="connsiteY0" fmla="*/ 0 h 10355"/>
              <a:gd name="connsiteX1" fmla="*/ 10033 w 10033"/>
              <a:gd name="connsiteY1" fmla="*/ 318 h 10355"/>
              <a:gd name="connsiteX2" fmla="*/ 9387 w 10033"/>
              <a:gd name="connsiteY2" fmla="*/ 10355 h 10355"/>
              <a:gd name="connsiteX3" fmla="*/ 664 w 10033"/>
              <a:gd name="connsiteY3" fmla="*/ 10278 h 10355"/>
              <a:gd name="connsiteX4" fmla="*/ 0 w 10033"/>
              <a:gd name="connsiteY4" fmla="*/ 0 h 10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3" h="10355">
                <a:moveTo>
                  <a:pt x="0" y="0"/>
                </a:moveTo>
                <a:lnTo>
                  <a:pt x="10033" y="318"/>
                </a:lnTo>
                <a:cubicBezTo>
                  <a:pt x="9560" y="7690"/>
                  <a:pt x="9801" y="4116"/>
                  <a:pt x="9387" y="10355"/>
                </a:cubicBezTo>
                <a:lnTo>
                  <a:pt x="664" y="10278"/>
                </a:lnTo>
                <a:cubicBezTo>
                  <a:pt x="464" y="6946"/>
                  <a:pt x="200" y="3332"/>
                  <a:pt x="0" y="0"/>
                </a:cubicBezTo>
                <a:close/>
              </a:path>
            </a:pathLst>
          </a:custGeom>
          <a:solidFill>
            <a:srgbClr val="FEB46B"/>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dirty="0">
              <a:ln>
                <a:noFill/>
              </a:ln>
              <a:solidFill>
                <a:srgbClr val="FFFFFF"/>
              </a:solidFill>
              <a:effectLst/>
              <a:uLnTx/>
              <a:uFillTx/>
              <a:latin typeface="Times New Roman" pitchFamily="18" charset="0"/>
              <a:ea typeface="ＭＳ Ｐゴシック" pitchFamily="50" charset="-128"/>
              <a:cs typeface="+mn-cs"/>
            </a:endParaRPr>
          </a:p>
        </p:txBody>
      </p:sp>
      <p:sp>
        <p:nvSpPr>
          <p:cNvPr id="18" name="テキスト ボックス 17">
            <a:extLst>
              <a:ext uri="{FF2B5EF4-FFF2-40B4-BE49-F238E27FC236}">
                <a16:creationId xmlns:a16="http://schemas.microsoft.com/office/drawing/2014/main" id="{AB485791-B960-4129-87D5-D3F006364514}"/>
              </a:ext>
            </a:extLst>
          </p:cNvPr>
          <p:cNvSpPr txBox="1"/>
          <p:nvPr/>
        </p:nvSpPr>
        <p:spPr>
          <a:xfrm>
            <a:off x="4208466" y="6247534"/>
            <a:ext cx="420339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呼吸、食料、水、排泄、睡眠、セックス</a:t>
            </a:r>
          </a:p>
        </p:txBody>
      </p:sp>
      <p:sp>
        <p:nvSpPr>
          <p:cNvPr id="19" name="テキスト ボックス 18">
            <a:extLst>
              <a:ext uri="{FF2B5EF4-FFF2-40B4-BE49-F238E27FC236}">
                <a16:creationId xmlns:a16="http://schemas.microsoft.com/office/drawing/2014/main" id="{592455B8-9C37-4857-A8EA-6416E0D38DE7}"/>
              </a:ext>
            </a:extLst>
          </p:cNvPr>
          <p:cNvSpPr txBox="1"/>
          <p:nvPr/>
        </p:nvSpPr>
        <p:spPr>
          <a:xfrm>
            <a:off x="4398425" y="5277433"/>
            <a:ext cx="3823483" cy="777713"/>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身体、雇用、資源、道徳・倫理、</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健康、持ち物の安全、心理的安全</a:t>
            </a:r>
          </a:p>
        </p:txBody>
      </p:sp>
      <p:sp>
        <p:nvSpPr>
          <p:cNvPr id="22" name="テキスト ボックス 21">
            <a:extLst>
              <a:ext uri="{FF2B5EF4-FFF2-40B4-BE49-F238E27FC236}">
                <a16:creationId xmlns:a16="http://schemas.microsoft.com/office/drawing/2014/main" id="{410DADCF-7959-4EEE-A7D0-89EBDA3916F4}"/>
              </a:ext>
            </a:extLst>
          </p:cNvPr>
          <p:cNvSpPr txBox="1"/>
          <p:nvPr/>
        </p:nvSpPr>
        <p:spPr>
          <a:xfrm>
            <a:off x="5493025" y="1411339"/>
            <a:ext cx="1636987" cy="149585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道徳心、</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創造力、</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自発性、</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課題解決力、</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23" name="コンテンツ プレースホルダー 4">
            <a:extLst>
              <a:ext uri="{FF2B5EF4-FFF2-40B4-BE49-F238E27FC236}">
                <a16:creationId xmlns:a16="http://schemas.microsoft.com/office/drawing/2014/main" id="{663A53C1-2950-4793-9F0B-7A167ABF71FA}"/>
              </a:ext>
            </a:extLst>
          </p:cNvPr>
          <p:cNvSpPr txBox="1">
            <a:spLocks/>
          </p:cNvSpPr>
          <p:nvPr/>
        </p:nvSpPr>
        <p:spPr bwMode="auto">
          <a:xfrm>
            <a:off x="51771" y="6354586"/>
            <a:ext cx="389859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生理的に必要</a:t>
            </a:r>
          </a:p>
        </p:txBody>
      </p:sp>
      <p:sp>
        <p:nvSpPr>
          <p:cNvPr id="24" name="コンテンツ プレースホルダー 4">
            <a:extLst>
              <a:ext uri="{FF2B5EF4-FFF2-40B4-BE49-F238E27FC236}">
                <a16:creationId xmlns:a16="http://schemas.microsoft.com/office/drawing/2014/main" id="{DBD1E60E-707B-443A-9816-61C127D71BA7}"/>
              </a:ext>
            </a:extLst>
          </p:cNvPr>
          <p:cNvSpPr txBox="1">
            <a:spLocks/>
          </p:cNvSpPr>
          <p:nvPr/>
        </p:nvSpPr>
        <p:spPr bwMode="auto">
          <a:xfrm>
            <a:off x="51771" y="5579548"/>
            <a:ext cx="3557384"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安全上必要</a:t>
            </a:r>
          </a:p>
        </p:txBody>
      </p:sp>
      <p:sp>
        <p:nvSpPr>
          <p:cNvPr id="25" name="コンテンツ プレースホルダー 4">
            <a:extLst>
              <a:ext uri="{FF2B5EF4-FFF2-40B4-BE49-F238E27FC236}">
                <a16:creationId xmlns:a16="http://schemas.microsoft.com/office/drawing/2014/main" id="{8538EB18-283B-4F49-B9B5-65D67D6C2459}"/>
              </a:ext>
            </a:extLst>
          </p:cNvPr>
          <p:cNvSpPr txBox="1">
            <a:spLocks/>
          </p:cNvSpPr>
          <p:nvPr/>
        </p:nvSpPr>
        <p:spPr bwMode="auto">
          <a:xfrm>
            <a:off x="51771" y="4798744"/>
            <a:ext cx="4726869"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所属（</a:t>
            </a:r>
            <a:r>
              <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）が必要</a:t>
            </a:r>
          </a:p>
        </p:txBody>
      </p:sp>
      <p:sp>
        <p:nvSpPr>
          <p:cNvPr id="26" name="コンテンツ プレースホルダー 4">
            <a:extLst>
              <a:ext uri="{FF2B5EF4-FFF2-40B4-BE49-F238E27FC236}">
                <a16:creationId xmlns:a16="http://schemas.microsoft.com/office/drawing/2014/main" id="{3AB9E9AD-6641-45FD-9F6F-5AC543A6B801}"/>
              </a:ext>
            </a:extLst>
          </p:cNvPr>
          <p:cNvSpPr txBox="1">
            <a:spLocks/>
          </p:cNvSpPr>
          <p:nvPr/>
        </p:nvSpPr>
        <p:spPr bwMode="auto">
          <a:xfrm>
            <a:off x="51771" y="3945309"/>
            <a:ext cx="4065235" cy="462307"/>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承認（尊重）が必要</a:t>
            </a:r>
          </a:p>
        </p:txBody>
      </p:sp>
      <p:sp>
        <p:nvSpPr>
          <p:cNvPr id="27" name="タイトル 3">
            <a:extLst>
              <a:ext uri="{FF2B5EF4-FFF2-40B4-BE49-F238E27FC236}">
                <a16:creationId xmlns:a16="http://schemas.microsoft.com/office/drawing/2014/main" id="{2583AA57-6A51-4C48-8BEF-3FDAA2E9C3C1}"/>
              </a:ext>
            </a:extLst>
          </p:cNvPr>
          <p:cNvSpPr txBox="1">
            <a:spLocks/>
          </p:cNvSpPr>
          <p:nvPr/>
        </p:nvSpPr>
        <p:spPr bwMode="auto">
          <a:xfrm>
            <a:off x="0" y="569503"/>
            <a:ext cx="543600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en-US" altLang="ja-JP" sz="4000" b="0" i="0" u="none" strike="noStrike" kern="0" cap="none" spc="0" normalizeH="0" baseline="0" noProof="0" dirty="0">
                <a:ln>
                  <a:noFill/>
                </a:ln>
                <a:solidFill>
                  <a:srgbClr val="FFFF00"/>
                </a:solidFill>
                <a:effectLst/>
                <a:uLnTx/>
                <a:uFillTx/>
                <a:latin typeface="Arial Narrow"/>
                <a:ea typeface="ＭＳ Ｐゴシック"/>
                <a:cs typeface="+mj-cs"/>
              </a:rPr>
              <a:t>Maslow's hierarchy of </a:t>
            </a:r>
            <a:r>
              <a:rPr kumimoji="1" lang="en-US" altLang="ja-JP" sz="4000" b="0" i="0" u="none" strike="noStrike" kern="0" cap="none" spc="0" normalizeH="0" baseline="0" noProof="0" dirty="0">
                <a:ln>
                  <a:noFill/>
                </a:ln>
                <a:solidFill>
                  <a:srgbClr val="FF99FF"/>
                </a:solidFill>
                <a:effectLst/>
                <a:uLnTx/>
                <a:uFillTx/>
                <a:latin typeface="Arial Narrow"/>
                <a:ea typeface="ＭＳ Ｐゴシック"/>
                <a:cs typeface="+mj-cs"/>
              </a:rPr>
              <a:t>needs</a:t>
            </a:r>
            <a:endPar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endParaRPr>
          </a:p>
        </p:txBody>
      </p:sp>
      <p:sp>
        <p:nvSpPr>
          <p:cNvPr id="31" name="タイトル 3">
            <a:extLst>
              <a:ext uri="{FF2B5EF4-FFF2-40B4-BE49-F238E27FC236}">
                <a16:creationId xmlns:a16="http://schemas.microsoft.com/office/drawing/2014/main" id="{18CB25D6-6B70-40BF-A932-DD8B93237578}"/>
              </a:ext>
            </a:extLst>
          </p:cNvPr>
          <p:cNvSpPr txBox="1">
            <a:spLocks/>
          </p:cNvSpPr>
          <p:nvPr/>
        </p:nvSpPr>
        <p:spPr bwMode="auto">
          <a:xfrm>
            <a:off x="0" y="0"/>
            <a:ext cx="9688530" cy="64598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マズローの人が</a:t>
            </a:r>
            <a:r>
              <a:rPr kumimoji="1" lang="ja-JP" altLang="en-US" sz="4000" b="0" i="0" u="none" strike="noStrike" kern="0" cap="none" spc="0" normalizeH="0" baseline="0" noProof="0" dirty="0">
                <a:ln>
                  <a:noFill/>
                </a:ln>
                <a:solidFill>
                  <a:srgbClr val="FF99FF"/>
                </a:solidFill>
                <a:effectLst/>
                <a:uLnTx/>
                <a:uFillTx/>
                <a:latin typeface="Arial Narrow"/>
                <a:ea typeface="ＭＳ Ｐゴシック"/>
                <a:cs typeface="+mj-cs"/>
              </a:rPr>
              <a:t>必要としていること</a:t>
            </a:r>
            <a:r>
              <a:rPr kumimoji="1" lang="ja-JP" altLang="en-US" sz="4000" b="0" i="0" u="none" strike="noStrike" kern="0" cap="none" spc="0" normalizeH="0" baseline="0" noProof="0" dirty="0">
                <a:ln>
                  <a:noFill/>
                </a:ln>
                <a:solidFill>
                  <a:srgbClr val="FFFF00"/>
                </a:solidFill>
                <a:effectLst/>
                <a:uLnTx/>
                <a:uFillTx/>
                <a:latin typeface="Arial Narrow"/>
                <a:ea typeface="ＭＳ Ｐゴシック"/>
                <a:cs typeface="+mj-cs"/>
              </a:rPr>
              <a:t>の階層化</a:t>
            </a:r>
          </a:p>
        </p:txBody>
      </p:sp>
      <p:sp>
        <p:nvSpPr>
          <p:cNvPr id="30" name="コンテンツ プレースホルダー 4">
            <a:extLst>
              <a:ext uri="{FF2B5EF4-FFF2-40B4-BE49-F238E27FC236}">
                <a16:creationId xmlns:a16="http://schemas.microsoft.com/office/drawing/2014/main" id="{9FE5FF44-1607-478E-885B-FCDD5C28CA7D}"/>
              </a:ext>
            </a:extLst>
          </p:cNvPr>
          <p:cNvSpPr txBox="1">
            <a:spLocks/>
          </p:cNvSpPr>
          <p:nvPr/>
        </p:nvSpPr>
        <p:spPr bwMode="auto">
          <a:xfrm>
            <a:off x="103418" y="6046360"/>
            <a:ext cx="327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rPr>
              <a:t>Physiological</a:t>
            </a:r>
            <a:endParaRPr kumimoji="1" lang="ja-JP" altLang="en-US" sz="2000" b="0" i="0" u="none" strike="noStrike" kern="0" cap="none" spc="0" normalizeH="0" baseline="0" noProof="0" dirty="0">
              <a:ln>
                <a:noFill/>
              </a:ln>
              <a:solidFill>
                <a:srgbClr val="FB65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2" name="コンテンツ プレースホルダー 4">
            <a:extLst>
              <a:ext uri="{FF2B5EF4-FFF2-40B4-BE49-F238E27FC236}">
                <a16:creationId xmlns:a16="http://schemas.microsoft.com/office/drawing/2014/main" id="{5F1149EF-2A0E-4B06-AA4F-EAF7D18D2319}"/>
              </a:ext>
            </a:extLst>
          </p:cNvPr>
          <p:cNvSpPr txBox="1">
            <a:spLocks/>
          </p:cNvSpPr>
          <p:nvPr/>
        </p:nvSpPr>
        <p:spPr bwMode="auto">
          <a:xfrm>
            <a:off x="103418" y="5271322"/>
            <a:ext cx="2736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rPr>
              <a:t>Safety</a:t>
            </a:r>
            <a:endParaRPr kumimoji="1" lang="ja-JP" altLang="en-US" sz="2000" b="0" i="0" u="none" strike="noStrike" kern="0" cap="none" spc="0" normalizeH="0" baseline="0" noProof="0" dirty="0">
              <a:ln>
                <a:noFill/>
              </a:ln>
              <a:solidFill>
                <a:srgbClr val="FEB46B"/>
              </a:solidFill>
              <a:effectLst>
                <a:outerShdw blurRad="38100" dist="38100" dir="2700000" algn="tl">
                  <a:srgbClr val="000000">
                    <a:alpha val="43137"/>
                  </a:srgbClr>
                </a:outerShdw>
              </a:effectLst>
              <a:uLnTx/>
              <a:uFillTx/>
              <a:latin typeface="Arial"/>
              <a:ea typeface="ＭＳ Ｐゴシック"/>
              <a:cs typeface="+mn-cs"/>
            </a:endParaRPr>
          </a:p>
        </p:txBody>
      </p:sp>
      <p:sp>
        <p:nvSpPr>
          <p:cNvPr id="33" name="コンテンツ プレースホルダー 4">
            <a:extLst>
              <a:ext uri="{FF2B5EF4-FFF2-40B4-BE49-F238E27FC236}">
                <a16:creationId xmlns:a16="http://schemas.microsoft.com/office/drawing/2014/main" id="{B94AA121-8D27-4318-BA6E-CFD863F7D90F}"/>
              </a:ext>
            </a:extLst>
          </p:cNvPr>
          <p:cNvSpPr txBox="1">
            <a:spLocks/>
          </p:cNvSpPr>
          <p:nvPr/>
        </p:nvSpPr>
        <p:spPr bwMode="auto">
          <a:xfrm>
            <a:off x="92465" y="4490518"/>
            <a:ext cx="500293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Belongingness/Love</a:t>
            </a:r>
            <a:endParaRPr kumimoji="1" lang="ja-JP" altLang="en-US"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p:txBody>
      </p:sp>
      <p:sp>
        <p:nvSpPr>
          <p:cNvPr id="34" name="コンテンツ プレースホルダー 4">
            <a:extLst>
              <a:ext uri="{FF2B5EF4-FFF2-40B4-BE49-F238E27FC236}">
                <a16:creationId xmlns:a16="http://schemas.microsoft.com/office/drawing/2014/main" id="{06A1336E-A983-4658-AE60-B65C737B31F7}"/>
              </a:ext>
            </a:extLst>
          </p:cNvPr>
          <p:cNvSpPr txBox="1">
            <a:spLocks/>
          </p:cNvSpPr>
          <p:nvPr/>
        </p:nvSpPr>
        <p:spPr bwMode="auto">
          <a:xfrm>
            <a:off x="92465" y="3637083"/>
            <a:ext cx="2412000" cy="400752"/>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rPr>
              <a:t>Esteem</a:t>
            </a:r>
            <a:endParaRPr kumimoji="1" lang="ja-JP" altLang="en-US" sz="2000" b="0" i="0" u="none" strike="noStrike" kern="0" cap="none" spc="0" normalizeH="0" baseline="0" noProof="0" dirty="0">
              <a:ln>
                <a:noFill/>
              </a:ln>
              <a:solidFill>
                <a:srgbClr val="82FE78"/>
              </a:solidFill>
              <a:effectLst>
                <a:outerShdw blurRad="38100" dist="38100" dir="2700000" algn="tl">
                  <a:srgbClr val="000000">
                    <a:alpha val="43137"/>
                  </a:srgbClr>
                </a:outerShdw>
              </a:effectLst>
              <a:uLnTx/>
              <a:uFillTx/>
              <a:latin typeface="Arial"/>
              <a:ea typeface="ＭＳ Ｐゴシック"/>
              <a:cs typeface="+mn-cs"/>
            </a:endParaRPr>
          </a:p>
        </p:txBody>
      </p:sp>
      <p:sp>
        <p:nvSpPr>
          <p:cNvPr id="35" name="コンテンツ プレースホルダー 4">
            <a:extLst>
              <a:ext uri="{FF2B5EF4-FFF2-40B4-BE49-F238E27FC236}">
                <a16:creationId xmlns:a16="http://schemas.microsoft.com/office/drawing/2014/main" id="{95FFFFFC-2595-41D4-8179-A6D6E15AA827}"/>
              </a:ext>
            </a:extLst>
          </p:cNvPr>
          <p:cNvSpPr txBox="1">
            <a:spLocks/>
          </p:cNvSpPr>
          <p:nvPr/>
        </p:nvSpPr>
        <p:spPr bwMode="auto">
          <a:xfrm>
            <a:off x="92465" y="2364380"/>
            <a:ext cx="2483919" cy="386325"/>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Self-actualization</a:t>
            </a:r>
            <a:endParaRPr kumimoji="1" lang="ja-JP" altLang="en-US" sz="20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コンテンツ プレースホルダー 4">
            <a:extLst>
              <a:ext uri="{FF2B5EF4-FFF2-40B4-BE49-F238E27FC236}">
                <a16:creationId xmlns:a16="http://schemas.microsoft.com/office/drawing/2014/main" id="{637B6A12-ED66-4061-BE3E-FFECF910E35D}"/>
              </a:ext>
            </a:extLst>
          </p:cNvPr>
          <p:cNvSpPr txBox="1">
            <a:spLocks/>
          </p:cNvSpPr>
          <p:nvPr/>
        </p:nvSpPr>
        <p:spPr bwMode="auto">
          <a:xfrm>
            <a:off x="2632756" y="4239890"/>
            <a:ext cx="1132752" cy="1232774"/>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ts val="1800"/>
              </a:lnSpc>
              <a:spcBef>
                <a:spcPct val="20000"/>
              </a:spcBef>
              <a:spcAft>
                <a:spcPct val="0"/>
              </a:spcAft>
              <a:buClr>
                <a:srgbClr val="FF9966"/>
              </a:buClr>
              <a:buSzPct val="50000"/>
              <a:buFont typeface="Monotype Sorts" pitchFamily="2" charset="2"/>
              <a:buNone/>
              <a:tabLst/>
              <a:defRPr/>
            </a:pPr>
            <a:r>
              <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Love</a:t>
            </a:r>
          </a:p>
          <a:p>
            <a:pPr marL="342900" marR="0" lvl="0" indent="-342900" algn="ctr" defTabSz="914400" rtl="0" eaLnBrk="1" fontAlgn="base" latinLnBrk="0" hangingPunct="1">
              <a:lnSpc>
                <a:spcPts val="1200"/>
              </a:lnSpc>
              <a:spcBef>
                <a:spcPct val="20000"/>
              </a:spcBef>
              <a:spcAft>
                <a:spcPct val="0"/>
              </a:spcAft>
              <a:buClr>
                <a:srgbClr val="FF9966"/>
              </a:buClr>
              <a:buSzPct val="50000"/>
              <a:buFont typeface="Monotype Sorts" pitchFamily="2" charset="2"/>
              <a:buNone/>
              <a:tabLst/>
              <a:defRPr/>
            </a:pPr>
            <a:r>
              <a:rPr kumimoji="1" lang="en-US" altLang="ja-JP" sz="1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a:t>
            </a:r>
            <a:endParaRPr kumimoji="1" lang="en-US" altLang="ja-JP" sz="20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御大切</a:t>
            </a:r>
            <a:endParaRPr kumimoji="1" lang="en-US" altLang="ja-JP"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endParaRPr>
          </a:p>
          <a:p>
            <a:pPr marL="342900" marR="0" lvl="0" indent="-342900" algn="ctr"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FEFD6D"/>
                </a:solidFill>
                <a:effectLst>
                  <a:outerShdw blurRad="38100" dist="38100" dir="2700000" algn="tl">
                    <a:srgbClr val="000000">
                      <a:alpha val="43137"/>
                    </a:srgbClr>
                  </a:outerShdw>
                </a:effectLst>
                <a:uLnTx/>
                <a:uFillTx/>
                <a:latin typeface="Arial"/>
                <a:ea typeface="ＭＳ Ｐゴシック"/>
                <a:cs typeface="+mn-cs"/>
              </a:rPr>
              <a:t>大事</a:t>
            </a:r>
          </a:p>
        </p:txBody>
      </p:sp>
      <p:sp>
        <p:nvSpPr>
          <p:cNvPr id="36" name="テキスト ボックス 35">
            <a:extLst>
              <a:ext uri="{FF2B5EF4-FFF2-40B4-BE49-F238E27FC236}">
                <a16:creationId xmlns:a16="http://schemas.microsoft.com/office/drawing/2014/main" id="{66DEDAEE-87F3-4B00-9210-27686BAA3548}"/>
              </a:ext>
            </a:extLst>
          </p:cNvPr>
          <p:cNvSpPr txBox="1"/>
          <p:nvPr/>
        </p:nvSpPr>
        <p:spPr>
          <a:xfrm>
            <a:off x="4878257" y="2836388"/>
            <a:ext cx="1596912"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1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偏見がない、</a:t>
            </a:r>
            <a:endPar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7" name="テキスト ボックス 36">
            <a:extLst>
              <a:ext uri="{FF2B5EF4-FFF2-40B4-BE49-F238E27FC236}">
                <a16:creationId xmlns:a16="http://schemas.microsoft.com/office/drawing/2014/main" id="{0495D52A-C19A-4C90-99DC-AD2D44BB9F85}"/>
              </a:ext>
            </a:extLst>
          </p:cNvPr>
          <p:cNvSpPr txBox="1"/>
          <p:nvPr/>
        </p:nvSpPr>
        <p:spPr>
          <a:xfrm>
            <a:off x="6276351" y="2836387"/>
            <a:ext cx="1467068" cy="418641"/>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現実の受容</a:t>
            </a:r>
          </a:p>
        </p:txBody>
      </p:sp>
      <p:sp>
        <p:nvSpPr>
          <p:cNvPr id="38" name="テキスト ボックス 37">
            <a:extLst>
              <a:ext uri="{FF2B5EF4-FFF2-40B4-BE49-F238E27FC236}">
                <a16:creationId xmlns:a16="http://schemas.microsoft.com/office/drawing/2014/main" id="{1A3AC714-B4CA-408C-B4E2-5E870A7829BA}"/>
              </a:ext>
            </a:extLst>
          </p:cNvPr>
          <p:cNvSpPr txBox="1"/>
          <p:nvPr/>
        </p:nvSpPr>
        <p:spPr>
          <a:xfrm>
            <a:off x="245959" y="1368821"/>
            <a:ext cx="1723549"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自己肯定感</a:t>
            </a:r>
          </a:p>
        </p:txBody>
      </p:sp>
      <p:sp>
        <p:nvSpPr>
          <p:cNvPr id="40" name="テキスト ボックス 39">
            <a:extLst>
              <a:ext uri="{FF2B5EF4-FFF2-40B4-BE49-F238E27FC236}">
                <a16:creationId xmlns:a16="http://schemas.microsoft.com/office/drawing/2014/main" id="{C205AAB5-EC8E-43BE-B521-1A4986A99016}"/>
              </a:ext>
            </a:extLst>
          </p:cNvPr>
          <p:cNvSpPr txBox="1"/>
          <p:nvPr/>
        </p:nvSpPr>
        <p:spPr>
          <a:xfrm>
            <a:off x="2290137" y="1368821"/>
            <a:ext cx="3400290" cy="666849"/>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自分は自分であっていい</a:t>
            </a:r>
            <a:endParaRPr kumimoji="1" lang="en-US" altLang="ja-JP"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（高垣忠一郎）</a:t>
            </a:r>
            <a:endPar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1" name="テキスト ボックス 40">
            <a:extLst>
              <a:ext uri="{FF2B5EF4-FFF2-40B4-BE49-F238E27FC236}">
                <a16:creationId xmlns:a16="http://schemas.microsoft.com/office/drawing/2014/main" id="{326BB89E-5778-448F-8390-A65CF882806D}"/>
              </a:ext>
            </a:extLst>
          </p:cNvPr>
          <p:cNvSpPr txBox="1"/>
          <p:nvPr/>
        </p:nvSpPr>
        <p:spPr>
          <a:xfrm>
            <a:off x="1883600" y="1368821"/>
            <a:ext cx="492444" cy="451406"/>
          </a:xfrm>
          <a:prstGeom prst="rect">
            <a:avLst/>
          </a:prstGeom>
          <a:noFill/>
        </p:spPr>
        <p:txBody>
          <a:bodyPr wrap="none" rtlCol="0">
            <a:spAutoFit/>
          </a:body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42" name="台形 41">
            <a:extLst>
              <a:ext uri="{FF2B5EF4-FFF2-40B4-BE49-F238E27FC236}">
                <a16:creationId xmlns:a16="http://schemas.microsoft.com/office/drawing/2014/main" id="{09A67E0D-AE8F-49BE-9B0B-3AD976D29E76}"/>
              </a:ext>
            </a:extLst>
          </p:cNvPr>
          <p:cNvSpPr/>
          <p:nvPr/>
        </p:nvSpPr>
        <p:spPr bwMode="auto">
          <a:xfrm>
            <a:off x="3565031" y="3406539"/>
            <a:ext cx="5492979" cy="1854000"/>
          </a:xfrm>
          <a:prstGeom prst="trapezoid">
            <a:avLst>
              <a:gd name="adj" fmla="val 58063"/>
            </a:avLst>
          </a:prstGeom>
          <a:gradFill>
            <a:gsLst>
              <a:gs pos="0">
                <a:srgbClr val="82FE78"/>
              </a:gs>
              <a:gs pos="60000">
                <a:srgbClr val="FEFD6D"/>
              </a:gs>
              <a:gs pos="40000">
                <a:srgbClr val="82FE78"/>
              </a:gs>
              <a:gs pos="100000">
                <a:srgbClr val="FEFD6D"/>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43" name="テキスト ボックス 42">
            <a:extLst>
              <a:ext uri="{FF2B5EF4-FFF2-40B4-BE49-F238E27FC236}">
                <a16:creationId xmlns:a16="http://schemas.microsoft.com/office/drawing/2014/main" id="{86A072E5-1108-4547-B319-CA30A0103256}"/>
              </a:ext>
            </a:extLst>
          </p:cNvPr>
          <p:cNvSpPr txBox="1"/>
          <p:nvPr/>
        </p:nvSpPr>
        <p:spPr>
          <a:xfrm>
            <a:off x="4198859" y="3624082"/>
            <a:ext cx="4222631" cy="1418915"/>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信頼、つながり、お互い様</a:t>
            </a:r>
            <a:endParaRPr kumimoji="1" lang="en-US" altLang="ja-JP"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共有（コミュニケーション）、</a:t>
            </a: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対話</a:t>
            </a:r>
            <a:endParaRPr kumimoji="1" lang="en-US" altLang="ja-JP"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居場所、依存先、絆（きずな＋ほだし）</a:t>
            </a:r>
          </a:p>
        </p:txBody>
      </p:sp>
      <p:sp>
        <p:nvSpPr>
          <p:cNvPr id="29" name="コンテンツ プレースホルダー 4">
            <a:extLst>
              <a:ext uri="{FF2B5EF4-FFF2-40B4-BE49-F238E27FC236}">
                <a16:creationId xmlns:a16="http://schemas.microsoft.com/office/drawing/2014/main" id="{FE8B6B34-6B39-434A-A5F8-D0D2A163DECF}"/>
              </a:ext>
            </a:extLst>
          </p:cNvPr>
          <p:cNvSpPr txBox="1">
            <a:spLocks/>
          </p:cNvSpPr>
          <p:nvPr/>
        </p:nvSpPr>
        <p:spPr bwMode="auto">
          <a:xfrm>
            <a:off x="51771" y="2683357"/>
            <a:ext cx="5794552" cy="731099"/>
          </a:xfrm>
          <a:prstGeom prst="rect">
            <a:avLst/>
          </a:prstGeom>
          <a:noFill/>
          <a:ln w="9525">
            <a:noFill/>
            <a:miter lim="800000"/>
            <a:headEnd/>
            <a:tailEnd/>
          </a:ln>
          <a:effectLst/>
        </p:spPr>
        <p:txBody>
          <a:bodyPr vert="horz" wrap="square" lIns="0" tIns="46038" rIns="92075" bIns="46038" numCol="1" anchor="ctr" anchorCtr="0" compatLnSpc="1">
            <a:prstTxWarp prst="textNoShape">
              <a:avLst/>
            </a:prstTxWarp>
            <a:spAutoFit/>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（自らの才能や潜在能力に応じて）</a:t>
            </a:r>
          </a:p>
          <a:p>
            <a:pPr marL="342900" marR="0" lvl="0" indent="-342900" algn="l" defTabSz="914400" rtl="0" eaLnBrk="1" fontAlgn="base" latinLnBrk="0" hangingPunct="1">
              <a:lnSpc>
                <a:spcPts val="2200"/>
              </a:lnSpc>
              <a:spcBef>
                <a:spcPct val="20000"/>
              </a:spcBef>
              <a:spcAft>
                <a:spcPct val="0"/>
              </a:spcAft>
              <a:buClr>
                <a:srgbClr val="FF9966"/>
              </a:buClr>
              <a:buSzPct val="50000"/>
              <a:buFont typeface="Monotype Sorts" pitchFamily="2" charset="2"/>
              <a:buNone/>
              <a:tabLst/>
              <a:defRPr/>
            </a:pPr>
            <a:r>
              <a:rPr kumimoji="1" lang="ja-JP" altLang="en-US" sz="2400" b="0" i="0" u="none" strike="noStrike" kern="0" cap="none" spc="0" normalizeH="0" baseline="0" noProof="0" dirty="0">
                <a:ln>
                  <a:noFill/>
                </a:ln>
                <a:solidFill>
                  <a:srgbClr val="9896F0"/>
                </a:solidFill>
                <a:effectLst>
                  <a:outerShdw blurRad="38100" dist="38100" dir="2700000" algn="tl">
                    <a:srgbClr val="000000">
                      <a:alpha val="43137"/>
                    </a:srgbClr>
                  </a:outerShdw>
                </a:effectLst>
                <a:uLnTx/>
                <a:uFillTx/>
                <a:latin typeface="Arial"/>
                <a:ea typeface="ＭＳ Ｐゴシック"/>
                <a:cs typeface="+mn-cs"/>
              </a:rPr>
              <a:t>できることを具現化することが必要</a:t>
            </a:r>
          </a:p>
        </p:txBody>
      </p:sp>
    </p:spTree>
    <p:extLst>
      <p:ext uri="{BB962C8B-B14F-4D97-AF65-F5344CB8AC3E}">
        <p14:creationId xmlns:p14="http://schemas.microsoft.com/office/powerpoint/2010/main" val="24082720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33333E-6 4.07407E-6 L -0.30911 0.23194 " pathEditMode="relative" rAng="0" ptsTypes="AA">
                                      <p:cBhvr>
                                        <p:cTn id="6" dur="2000" fill="hold"/>
                                        <p:tgtEl>
                                          <p:spTgt spid="40">
                                            <p:txEl>
                                              <p:pRg st="0" end="0"/>
                                            </p:txEl>
                                          </p:spTgt>
                                        </p:tgtEl>
                                        <p:attrNameLst>
                                          <p:attrName>ppt_x</p:attrName>
                                          <p:attrName>ppt_y</p:attrName>
                                        </p:attrNameLst>
                                      </p:cBhvr>
                                      <p:rCtr x="-15463" y="11597"/>
                                    </p:animMotion>
                                  </p:childTnLst>
                                </p:cTn>
                              </p:par>
                              <p:par>
                                <p:cTn id="7" presetID="53" presetClass="exit" presetSubtype="32" fill="hold" grpId="1" nodeType="withEffect">
                                  <p:stCondLst>
                                    <p:cond delay="1000"/>
                                  </p:stCondLst>
                                  <p:childTnLst>
                                    <p:anim calcmode="lin" valueType="num">
                                      <p:cBhvr>
                                        <p:cTn id="8" dur="1000"/>
                                        <p:tgtEl>
                                          <p:spTgt spid="40">
                                            <p:txEl>
                                              <p:pRg st="0" end="0"/>
                                            </p:txEl>
                                          </p:spTgt>
                                        </p:tgtEl>
                                        <p:attrNameLst>
                                          <p:attrName>ppt_w</p:attrName>
                                        </p:attrNameLst>
                                      </p:cBhvr>
                                      <p:tavLst>
                                        <p:tav tm="0">
                                          <p:val>
                                            <p:strVal val="ppt_w"/>
                                          </p:val>
                                        </p:tav>
                                        <p:tav tm="100000">
                                          <p:val>
                                            <p:fltVal val="0"/>
                                          </p:val>
                                        </p:tav>
                                      </p:tavLst>
                                    </p:anim>
                                    <p:anim calcmode="lin" valueType="num">
                                      <p:cBhvr>
                                        <p:cTn id="9" dur="1000"/>
                                        <p:tgtEl>
                                          <p:spTgt spid="40">
                                            <p:txEl>
                                              <p:pRg st="0" end="0"/>
                                            </p:txEl>
                                          </p:spTgt>
                                        </p:tgtEl>
                                        <p:attrNameLst>
                                          <p:attrName>ppt_h</p:attrName>
                                        </p:attrNameLst>
                                      </p:cBhvr>
                                      <p:tavLst>
                                        <p:tav tm="0">
                                          <p:val>
                                            <p:strVal val="ppt_h"/>
                                          </p:val>
                                        </p:tav>
                                        <p:tav tm="100000">
                                          <p:val>
                                            <p:fltVal val="0"/>
                                          </p:val>
                                        </p:tav>
                                      </p:tavLst>
                                    </p:anim>
                                    <p:animEffect transition="out" filter="fade">
                                      <p:cBhvr>
                                        <p:cTn id="10" dur="1000"/>
                                        <p:tgtEl>
                                          <p:spTgt spid="40">
                                            <p:txEl>
                                              <p:pRg st="0" end="0"/>
                                            </p:txEl>
                                          </p:spTgt>
                                        </p:tgtEl>
                                      </p:cBhvr>
                                    </p:animEffect>
                                    <p:set>
                                      <p:cBhvr>
                                        <p:cTn id="11" dur="1" fill="hold">
                                          <p:stCondLst>
                                            <p:cond delay="999"/>
                                          </p:stCondLst>
                                        </p:cTn>
                                        <p:tgtEl>
                                          <p:spTgt spid="40">
                                            <p:txEl>
                                              <p:pRg st="0" end="0"/>
                                            </p:txEl>
                                          </p:spTgt>
                                        </p:tgtEl>
                                        <p:attrNameLst>
                                          <p:attrName>style.visibility</p:attrName>
                                        </p:attrNameLst>
                                      </p:cBhvr>
                                      <p:to>
                                        <p:strVal val="hidden"/>
                                      </p:to>
                                    </p:set>
                                  </p:childTnLst>
                                </p:cTn>
                              </p:par>
                              <p:par>
                                <p:cTn id="12" presetID="10" presetClass="exit" presetSubtype="0" fill="hold" grpId="0" nodeType="withEffect">
                                  <p:stCondLst>
                                    <p:cond delay="500"/>
                                  </p:stCondLst>
                                  <p:childTnLst>
                                    <p:animEffect transition="out" filter="fade">
                                      <p:cBhvr>
                                        <p:cTn id="13" dur="1500"/>
                                        <p:tgtEl>
                                          <p:spTgt spid="40">
                                            <p:txEl>
                                              <p:pRg st="1" end="1"/>
                                            </p:txEl>
                                          </p:spTgt>
                                        </p:tgtEl>
                                      </p:cBhvr>
                                    </p:animEffect>
                                    <p:set>
                                      <p:cBhvr>
                                        <p:cTn id="14" dur="1" fill="hold">
                                          <p:stCondLst>
                                            <p:cond delay="1499"/>
                                          </p:stCondLst>
                                        </p:cTn>
                                        <p:tgtEl>
                                          <p:spTgt spid="40">
                                            <p:txEl>
                                              <p:pRg st="1" end="1"/>
                                            </p:txEl>
                                          </p:spTgt>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41">
                                            <p:txEl>
                                              <p:pRg st="0" end="0"/>
                                            </p:txEl>
                                          </p:spTgt>
                                        </p:tgtEl>
                                      </p:cBhvr>
                                    </p:animEffect>
                                    <p:set>
                                      <p:cBhvr>
                                        <p:cTn id="17" dur="1" fill="hold">
                                          <p:stCondLst>
                                            <p:cond delay="999"/>
                                          </p:stCondLst>
                                        </p:cTn>
                                        <p:tgtEl>
                                          <p:spTgt spid="41">
                                            <p:txEl>
                                              <p:pRg st="0" end="0"/>
                                            </p:txEl>
                                          </p:spTgt>
                                        </p:tgtEl>
                                        <p:attrNameLst>
                                          <p:attrName>style.visibility</p:attrName>
                                        </p:attrNameLst>
                                      </p:cBhvr>
                                      <p:to>
                                        <p:strVal val="hidden"/>
                                      </p:to>
                                    </p:set>
                                  </p:childTnLst>
                                </p:cTn>
                              </p:par>
                            </p:childTnLst>
                          </p:cTn>
                        </p:par>
                        <p:par>
                          <p:cTn id="18" fill="hold">
                            <p:stCondLst>
                              <p:cond delay="2000"/>
                            </p:stCondLst>
                            <p:childTnLst>
                              <p:par>
                                <p:cTn id="19" presetID="42" presetClass="path" presetSubtype="0" accel="50000" decel="50000" fill="hold" grpId="0" nodeType="afterEffect">
                                  <p:stCondLst>
                                    <p:cond delay="0"/>
                                  </p:stCondLst>
                                  <p:childTnLst>
                                    <p:animMotion origin="layout" path="M 3.95062E-6 2.59259E-6 L 0.53796 0.21504 " pathEditMode="relative" rAng="0" ptsTypes="AA">
                                      <p:cBhvr>
                                        <p:cTn id="20" dur="2000" fill="hold"/>
                                        <p:tgtEl>
                                          <p:spTgt spid="38"/>
                                        </p:tgtEl>
                                        <p:attrNameLst>
                                          <p:attrName>ppt_x</p:attrName>
                                          <p:attrName>ppt_y</p:attrName>
                                        </p:attrNameLst>
                                      </p:cBhvr>
                                      <p:rCtr x="26898" y="10741"/>
                                    </p:animMotion>
                                  </p:childTnLst>
                                </p:cTn>
                              </p:par>
                              <p:par>
                                <p:cTn id="21" presetID="10" presetClass="exit" presetSubtype="0" fill="hold" grpId="1" nodeType="withEffect">
                                  <p:stCondLst>
                                    <p:cond delay="1000"/>
                                  </p:stCondLst>
                                  <p:childTnLst>
                                    <p:animEffect transition="out" filter="fade">
                                      <p:cBhvr>
                                        <p:cTn id="22" dur="1000"/>
                                        <p:tgtEl>
                                          <p:spTgt spid="38"/>
                                        </p:tgtEl>
                                      </p:cBhvr>
                                    </p:animEffect>
                                    <p:set>
                                      <p:cBhvr>
                                        <p:cTn id="23" dur="1" fill="hold">
                                          <p:stCondLst>
                                            <p:cond delay="999"/>
                                          </p:stCondLst>
                                        </p:cTn>
                                        <p:tgtEl>
                                          <p:spTgt spid="38"/>
                                        </p:tgtEl>
                                        <p:attrNameLst>
                                          <p:attrName>style.visibility</p:attrName>
                                        </p:attrNameLst>
                                      </p:cBhvr>
                                      <p:to>
                                        <p:strVal val="hidden"/>
                                      </p:to>
                                    </p:set>
                                  </p:childTnLst>
                                </p:cTn>
                              </p:par>
                              <p:par>
                                <p:cTn id="24" presetID="10" presetClass="entr" presetSubtype="0" fill="hold" grpId="0" nodeType="withEffect">
                                  <p:stCondLst>
                                    <p:cond delay="1000"/>
                                  </p:stCondLst>
                                  <p:childTnLst>
                                    <p:set>
                                      <p:cBhvr>
                                        <p:cTn id="25" dur="1" fill="hold">
                                          <p:stCondLst>
                                            <p:cond delay="0"/>
                                          </p:stCondLst>
                                        </p:cTn>
                                        <p:tgtEl>
                                          <p:spTgt spid="39">
                                            <p:txEl>
                                              <p:pRg st="0" end="0"/>
                                            </p:txEl>
                                          </p:spTgt>
                                        </p:tgtEl>
                                        <p:attrNameLst>
                                          <p:attrName>style.visibility</p:attrName>
                                        </p:attrNameLst>
                                      </p:cBhvr>
                                      <p:to>
                                        <p:strVal val="visible"/>
                                      </p:to>
                                    </p:set>
                                    <p:animEffect transition="in" filter="fade">
                                      <p:cBhvr>
                                        <p:cTn id="26" dur="1500"/>
                                        <p:tgtEl>
                                          <p:spTgt spid="39">
                                            <p:txEl>
                                              <p:pRg st="0" end="0"/>
                                            </p:txEl>
                                          </p:spTgt>
                                        </p:tgtEl>
                                      </p:cBhvr>
                                    </p:animEffect>
                                  </p:childTnLst>
                                </p:cTn>
                              </p:par>
                              <p:par>
                                <p:cTn id="27" presetID="10" presetClass="exit" presetSubtype="0" fill="hold" grpId="0" nodeType="withEffect">
                                  <p:stCondLst>
                                    <p:cond delay="1500"/>
                                  </p:stCondLst>
                                  <p:childTnLst>
                                    <p:animEffect transition="out" filter="fade">
                                      <p:cBhvr>
                                        <p:cTn id="28" dur="1000"/>
                                        <p:tgtEl>
                                          <p:spTgt spid="37"/>
                                        </p:tgtEl>
                                      </p:cBhvr>
                                    </p:animEffect>
                                    <p:set>
                                      <p:cBhvr>
                                        <p:cTn id="29" dur="1" fill="hold">
                                          <p:stCondLst>
                                            <p:cond delay="9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uiExpand="1" build="p"/>
      <p:bldP spid="37" grpId="0"/>
      <p:bldP spid="38" grpId="0"/>
      <p:bldP spid="38" grpId="1"/>
      <p:bldP spid="40" grpId="0" uiExpand="1" build="allAtOnce"/>
      <p:bldP spid="40" grpId="1" uiExpand="1" build="allAtOnce"/>
      <p:bldP spid="41" grpId="0" build="allAtOnce"/>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rot="10800000" flipV="1">
            <a:off x="0" y="1147350"/>
            <a:ext cx="10287000" cy="4563301"/>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つながるために</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いま、あなたに</a:t>
            </a:r>
            <a:endParaRPr kumimoji="1" lang="en-US" altLang="ja-JP"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a:p>
            <a:pPr marL="0" marR="0" lvl="0" indent="0" algn="ctr" defTabSz="914400" rtl="0" eaLnBrk="0" fontAlgn="base" latinLnBrk="0" hangingPunct="0">
              <a:lnSpc>
                <a:spcPct val="140000"/>
              </a:lnSpc>
              <a:spcBef>
                <a:spcPct val="0"/>
              </a:spcBef>
              <a:spcAft>
                <a:spcPct val="0"/>
              </a:spcAft>
              <a:buClrTx/>
              <a:buSzTx/>
              <a:buFontTx/>
              <a:buNone/>
              <a:tabLst/>
              <a:defRPr/>
            </a:pPr>
            <a:r>
              <a:rPr kumimoji="1" lang="ja-JP" altLang="en-US" sz="72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rPr>
              <a:t>できることは？</a:t>
            </a:r>
            <a:endParaRPr kumimoji="1" lang="ja-JP" altLang="en-US" sz="54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HG創英角ﾎﾟｯﾌﾟ体" pitchFamily="49" charset="-128"/>
              <a:cs typeface="+mn-cs"/>
            </a:endParaRPr>
          </a:p>
        </p:txBody>
      </p:sp>
      <p:sp>
        <p:nvSpPr>
          <p:cNvPr id="3" name="正方形/長方形 2">
            <a:extLst>
              <a:ext uri="{FF2B5EF4-FFF2-40B4-BE49-F238E27FC236}">
                <a16:creationId xmlns:a16="http://schemas.microsoft.com/office/drawing/2014/main" id="{972C869A-AD17-7E90-C2BB-1EA58C5576BF}"/>
              </a:ext>
            </a:extLst>
          </p:cNvPr>
          <p:cNvSpPr/>
          <p:nvPr/>
        </p:nvSpPr>
        <p:spPr>
          <a:xfrm>
            <a:off x="9871502" y="6488668"/>
            <a:ext cx="415499"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sz="1800" dirty="0">
                <a:solidFill>
                  <a:srgbClr val="FF0000"/>
                </a:solidFill>
                <a:latin typeface="ＭＳ ゴシック" panose="020B0609070205080204" pitchFamily="49" charset="-128"/>
                <a:ea typeface="ＭＳ ゴシック" panose="020B0609070205080204" pitchFamily="49" charset="-128"/>
              </a:rPr>
              <a:t>30</a:t>
            </a:r>
            <a:endPar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993421586"/>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7250" name="Picture 2" descr="松健"/>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46150" y="1974850"/>
            <a:ext cx="1858963" cy="1892300"/>
          </a:xfrm>
          <a:prstGeom prst="rect">
            <a:avLst/>
          </a:prstGeom>
          <a:noFill/>
          <a:ln w="9525">
            <a:noFill/>
            <a:miter lim="800000"/>
            <a:headEnd/>
            <a:tailEnd/>
          </a:ln>
        </p:spPr>
      </p:pic>
      <p:sp>
        <p:nvSpPr>
          <p:cNvPr id="1717251" name="Rectangle 3"/>
          <p:cNvSpPr>
            <a:spLocks noGrp="1" noChangeArrowheads="1"/>
          </p:cNvSpPr>
          <p:nvPr>
            <p:ph type="body" sz="half" idx="1"/>
          </p:nvPr>
        </p:nvSpPr>
        <p:spPr>
          <a:xfrm>
            <a:off x="704850" y="1403350"/>
            <a:ext cx="9124950" cy="4578350"/>
          </a:xfrm>
        </p:spPr>
        <p:txBody>
          <a:bodyPr/>
          <a:lstStyle/>
          <a:p>
            <a:pPr marL="0" indent="0" eaLnBrk="1" hangingPunct="1">
              <a:buFont typeface="Monotype Sorts" pitchFamily="2" charset="2"/>
              <a:buNone/>
            </a:pPr>
            <a:r>
              <a:rPr lang="ja-JP" altLang="en-US" sz="2800">
                <a:solidFill>
                  <a:srgbClr val="FFCCFF"/>
                </a:solidFill>
              </a:rPr>
              <a:t>エッチシーン</a:t>
            </a:r>
            <a:r>
              <a:rPr lang="ja-JP" altLang="en-US" sz="2800"/>
              <a:t>で思わずチャンネルを変える　</a:t>
            </a:r>
            <a:r>
              <a:rPr lang="ja-JP" altLang="en-US" sz="2800">
                <a:solidFill>
                  <a:srgbClr val="9999FF"/>
                </a:solidFill>
                <a:ea typeface="HG創英角ﾎﾟｯﾌﾟ体" pitchFamily="49" charset="-128"/>
              </a:rPr>
              <a:t>祖父</a:t>
            </a:r>
            <a:r>
              <a:rPr lang="ja-JP" altLang="en-US" sz="2800">
                <a:solidFill>
                  <a:srgbClr val="9999FF"/>
                </a:solidFill>
              </a:rPr>
              <a:t>　</a:t>
            </a:r>
            <a:r>
              <a:rPr lang="ja-JP" altLang="en-US" sz="1200">
                <a:solidFill>
                  <a:srgbClr val="66FFFF"/>
                </a:solidFill>
              </a:rPr>
              <a:t>僕もしたいな・・・・・</a:t>
            </a:r>
          </a:p>
          <a:p>
            <a:pPr marL="0" indent="0" eaLnBrk="1" hangingPunct="1">
              <a:buFont typeface="Monotype Sorts" pitchFamily="2" charset="2"/>
              <a:buNone/>
            </a:pPr>
            <a:endParaRPr lang="ja-JP" altLang="en-US" sz="2800"/>
          </a:p>
          <a:p>
            <a:pPr marL="0" indent="0" eaLnBrk="1" hangingPunct="1">
              <a:buFont typeface="Monotype Sorts" pitchFamily="2" charset="2"/>
              <a:buNone/>
            </a:pPr>
            <a:endParaRPr lang="ja-JP" altLang="en-US" sz="1000"/>
          </a:p>
          <a:p>
            <a:pPr marL="0" indent="0" eaLnBrk="1" hangingPunct="1">
              <a:buFont typeface="Monotype Sorts" pitchFamily="2" charset="2"/>
              <a:buNone/>
            </a:pPr>
            <a:r>
              <a:rPr lang="ja-JP" altLang="en-US" sz="2800"/>
              <a:t>　　　　　　　　　　を見て踊りだす　</a:t>
            </a:r>
            <a:r>
              <a:rPr lang="ja-JP" altLang="en-US" sz="2800">
                <a:solidFill>
                  <a:schemeClr val="hlink"/>
                </a:solidFill>
                <a:ea typeface="HG創英角ﾎﾟｯﾌﾟ体" pitchFamily="49" charset="-128"/>
              </a:rPr>
              <a:t>祖母</a:t>
            </a:r>
            <a:r>
              <a:rPr lang="ja-JP" altLang="en-US" sz="2800">
                <a:solidFill>
                  <a:schemeClr val="hlink"/>
                </a:solidFill>
              </a:rPr>
              <a:t>　</a:t>
            </a:r>
            <a:r>
              <a:rPr lang="ja-JP" altLang="en-US" sz="1200">
                <a:solidFill>
                  <a:srgbClr val="FF99FF"/>
                </a:solidFill>
              </a:rPr>
              <a:t>松健のどこがいいの・・・・・・・・・・・・・・</a:t>
            </a:r>
          </a:p>
          <a:p>
            <a:pPr marL="0" indent="0" eaLnBrk="1" hangingPunct="1">
              <a:buFont typeface="Monotype Sorts" pitchFamily="2" charset="2"/>
              <a:buNone/>
            </a:pPr>
            <a:endParaRPr lang="ja-JP" altLang="en-US" sz="1600">
              <a:solidFill>
                <a:srgbClr val="FF99FF"/>
              </a:solidFill>
            </a:endParaRPr>
          </a:p>
          <a:p>
            <a:pPr marL="0" indent="0" eaLnBrk="1" hangingPunct="1">
              <a:buFont typeface="Monotype Sorts" pitchFamily="2" charset="2"/>
              <a:buNone/>
            </a:pPr>
            <a:endParaRPr lang="ja-JP" altLang="en-US" sz="1800"/>
          </a:p>
          <a:p>
            <a:pPr marL="0" indent="0" eaLnBrk="1" hangingPunct="1">
              <a:buFont typeface="Monotype Sorts" pitchFamily="2" charset="2"/>
              <a:buNone/>
            </a:pPr>
            <a:endParaRPr lang="ja-JP" altLang="en-US" sz="1800"/>
          </a:p>
          <a:p>
            <a:pPr marL="0" indent="0" eaLnBrk="1" hangingPunct="1">
              <a:buFont typeface="Monotype Sorts" pitchFamily="2" charset="2"/>
              <a:buNone/>
            </a:pPr>
            <a:r>
              <a:rPr lang="ja-JP" altLang="en-US" sz="1200">
                <a:solidFill>
                  <a:srgbClr val="FFFF99"/>
                </a:solidFill>
              </a:rPr>
              <a:t>それよりもっと子どもが　　？？？？？　　なのが</a:t>
            </a:r>
          </a:p>
          <a:p>
            <a:pPr marL="0" indent="0" eaLnBrk="1" hangingPunct="1">
              <a:buFont typeface="Monotype Sorts" pitchFamily="2" charset="2"/>
              <a:buNone/>
            </a:pPr>
            <a:r>
              <a:rPr lang="ja-JP" altLang="en-US" sz="2800"/>
              <a:t>ヨン様に入れ込んで、韓国まで飛んで行く　</a:t>
            </a:r>
            <a:r>
              <a:rPr lang="ja-JP" altLang="en-US" sz="1200">
                <a:solidFill>
                  <a:srgbClr val="FFCCFF"/>
                </a:solidFill>
              </a:rPr>
              <a:t>幸せな</a:t>
            </a:r>
          </a:p>
          <a:p>
            <a:pPr marL="0" indent="0" eaLnBrk="1" hangingPunct="1">
              <a:buFont typeface="Monotype Sorts" pitchFamily="2" charset="2"/>
              <a:buNone/>
            </a:pPr>
            <a:endParaRPr lang="ja-JP" altLang="en-US" sz="2800"/>
          </a:p>
          <a:p>
            <a:pPr marL="0" indent="0" eaLnBrk="1" hangingPunct="1">
              <a:buFont typeface="Monotype Sorts" pitchFamily="2" charset="2"/>
              <a:buNone/>
            </a:pPr>
            <a:r>
              <a:rPr lang="ja-JP" altLang="en-US" sz="2800"/>
              <a:t>空港で見送る　　　　　　　　　</a:t>
            </a:r>
            <a:r>
              <a:rPr lang="ja-JP" altLang="en-US" sz="2800">
                <a:solidFill>
                  <a:srgbClr val="33CC33"/>
                </a:solidFill>
                <a:ea typeface="HG創英角ﾎﾟｯﾌﾟ体" pitchFamily="49" charset="-128"/>
              </a:rPr>
              <a:t>父</a:t>
            </a:r>
            <a:r>
              <a:rPr lang="ja-JP" altLang="en-US" sz="2800">
                <a:solidFill>
                  <a:srgbClr val="33CC33"/>
                </a:solidFill>
              </a:rPr>
              <a:t>・・・・・・・・・・・・・・・・・・</a:t>
            </a:r>
          </a:p>
          <a:p>
            <a:pPr marL="0" indent="0" eaLnBrk="1" hangingPunct="1">
              <a:buFont typeface="Monotype Sorts" pitchFamily="2" charset="2"/>
              <a:buNone/>
            </a:pPr>
            <a:endParaRPr lang="ja-JP" altLang="en-US" sz="2800">
              <a:solidFill>
                <a:srgbClr val="CCFF33"/>
              </a:solidFill>
            </a:endParaRPr>
          </a:p>
          <a:p>
            <a:pPr marL="0" indent="0" algn="r" eaLnBrk="1" hangingPunct="1">
              <a:buFont typeface="Monotype Sorts" pitchFamily="2" charset="2"/>
              <a:buNone/>
            </a:pPr>
            <a:endParaRPr lang="ja-JP" altLang="en-US" sz="2800">
              <a:solidFill>
                <a:srgbClr val="FF99FF"/>
              </a:solidFill>
            </a:endParaRPr>
          </a:p>
        </p:txBody>
      </p:sp>
      <p:sp>
        <p:nvSpPr>
          <p:cNvPr id="1717252" name="Rectangle 4"/>
          <p:cNvSpPr>
            <a:spLocks noChangeArrowheads="1"/>
          </p:cNvSpPr>
          <p:nvPr/>
        </p:nvSpPr>
        <p:spPr bwMode="auto">
          <a:xfrm>
            <a:off x="228600" y="171450"/>
            <a:ext cx="9801225" cy="742950"/>
          </a:xfrm>
          <a:prstGeom prst="rect">
            <a:avLst/>
          </a:prstGeom>
          <a:noFill/>
          <a:ln w="9525">
            <a:noFill/>
            <a:miter lim="800000"/>
            <a:headEnd/>
            <a:tailEnd/>
          </a:ln>
        </p:spPr>
        <p:txBody>
          <a:bodyPr lIns="92075" tIns="46038" rIns="92075" bIns="46038" anchor="ctr"/>
          <a:lstStyle/>
          <a:p>
            <a:pPr eaLnBrk="1" hangingPunct="1">
              <a:lnSpc>
                <a:spcPct val="85000"/>
              </a:lnSpc>
            </a:pPr>
            <a:r>
              <a:rPr lang="ja-JP" altLang="en-US" sz="4000" dirty="0">
                <a:solidFill>
                  <a:schemeClr val="tx2"/>
                </a:solidFill>
                <a:latin typeface="Arial Narrow" pitchFamily="34" charset="0"/>
              </a:rPr>
              <a:t>もっと家族一緒にテレビを見よう</a:t>
            </a:r>
            <a:br>
              <a:rPr lang="ja-JP" altLang="en-US" sz="4000" dirty="0">
                <a:solidFill>
                  <a:schemeClr val="tx2"/>
                </a:solidFill>
                <a:latin typeface="Arial Narrow" pitchFamily="34" charset="0"/>
              </a:rPr>
            </a:br>
            <a:r>
              <a:rPr lang="ja-JP" altLang="en-US" sz="2000" dirty="0">
                <a:latin typeface="Arial Narrow" pitchFamily="34" charset="0"/>
              </a:rPr>
              <a:t>（そこにこそ</a:t>
            </a:r>
            <a:r>
              <a:rPr lang="ja-JP" altLang="en-US" sz="2000" dirty="0">
                <a:solidFill>
                  <a:srgbClr val="FF99FF"/>
                </a:solidFill>
                <a:latin typeface="Arial Narrow" pitchFamily="34" charset="0"/>
                <a:ea typeface="HG創英角ﾎﾟｯﾌﾟ体" pitchFamily="49" charset="-128"/>
              </a:rPr>
              <a:t>コミュニケーション</a:t>
            </a:r>
            <a:r>
              <a:rPr lang="ja-JP" altLang="en-US" sz="2000" dirty="0">
                <a:latin typeface="Arial Narrow" pitchFamily="34" charset="0"/>
              </a:rPr>
              <a:t>が生まれる）</a:t>
            </a:r>
          </a:p>
        </p:txBody>
      </p:sp>
      <p:sp>
        <p:nvSpPr>
          <p:cNvPr id="1717254" name="Text Box 6"/>
          <p:cNvSpPr txBox="1">
            <a:spLocks noChangeArrowheads="1"/>
          </p:cNvSpPr>
          <p:nvPr/>
        </p:nvSpPr>
        <p:spPr bwMode="auto">
          <a:xfrm>
            <a:off x="7699375" y="4330700"/>
            <a:ext cx="539750" cy="519113"/>
          </a:xfrm>
          <a:prstGeom prst="rect">
            <a:avLst/>
          </a:prstGeom>
          <a:noFill/>
          <a:ln w="9525">
            <a:noFill/>
            <a:miter lim="800000"/>
            <a:headEnd/>
            <a:tailEnd/>
          </a:ln>
        </p:spPr>
        <p:txBody>
          <a:bodyPr wrap="none">
            <a:spAutoFit/>
          </a:bodyPr>
          <a:lstStyle/>
          <a:p>
            <a:pPr algn="l"/>
            <a:r>
              <a:rPr lang="ja-JP" altLang="en-US" sz="2800">
                <a:solidFill>
                  <a:srgbClr val="FF99FF"/>
                </a:solidFill>
                <a:ea typeface="HG創英角ﾎﾟｯﾌﾟ体" pitchFamily="49" charset="-128"/>
              </a:rPr>
              <a:t>母</a:t>
            </a:r>
          </a:p>
        </p:txBody>
      </p:sp>
      <p:pic>
        <p:nvPicPr>
          <p:cNvPr id="1717255" name="Picture 7" descr="冬ソナ"/>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5488" y="1114425"/>
            <a:ext cx="8629650" cy="6200775"/>
          </a:xfrm>
          <a:prstGeom prst="rect">
            <a:avLst/>
          </a:prstGeom>
          <a:noFill/>
          <a:ln w="9525">
            <a:noFill/>
            <a:miter lim="800000"/>
            <a:headEnd/>
            <a:tailEnd/>
          </a:ln>
        </p:spPr>
      </p:pic>
      <p:sp>
        <p:nvSpPr>
          <p:cNvPr id="1717256" name="Text Box 8"/>
          <p:cNvSpPr txBox="1">
            <a:spLocks noChangeArrowheads="1"/>
          </p:cNvSpPr>
          <p:nvPr/>
        </p:nvSpPr>
        <p:spPr bwMode="auto">
          <a:xfrm>
            <a:off x="701675" y="4233863"/>
            <a:ext cx="4224338" cy="806450"/>
          </a:xfrm>
          <a:prstGeom prst="rect">
            <a:avLst/>
          </a:prstGeom>
          <a:noFill/>
          <a:ln w="9525">
            <a:noFill/>
            <a:miter lim="800000"/>
            <a:headEnd/>
            <a:tailEnd/>
          </a:ln>
        </p:spPr>
        <p:txBody>
          <a:bodyPr>
            <a:spAutoFit/>
          </a:bodyPr>
          <a:lstStyle/>
          <a:p>
            <a:pPr>
              <a:lnSpc>
                <a:spcPct val="130000"/>
              </a:lnSpc>
            </a:pPr>
            <a:r>
              <a:rPr lang="ja-JP" altLang="en-US" sz="3600">
                <a:solidFill>
                  <a:srgbClr val="003399"/>
                </a:solidFill>
                <a:ea typeface="HGP創英角ﾎﾟｯﾌﾟ体" pitchFamily="50" charset="-128"/>
              </a:rPr>
              <a:t>人の後姿を見て</a:t>
            </a:r>
          </a:p>
        </p:txBody>
      </p:sp>
      <p:sp>
        <p:nvSpPr>
          <p:cNvPr id="1717257" name="Text Box 9"/>
          <p:cNvSpPr txBox="1">
            <a:spLocks noChangeArrowheads="1"/>
          </p:cNvSpPr>
          <p:nvPr/>
        </p:nvSpPr>
        <p:spPr bwMode="auto">
          <a:xfrm>
            <a:off x="1583775" y="4949825"/>
            <a:ext cx="4302183" cy="806450"/>
          </a:xfrm>
          <a:prstGeom prst="rect">
            <a:avLst/>
          </a:prstGeom>
          <a:noFill/>
          <a:ln w="9525">
            <a:noFill/>
            <a:miter lim="800000"/>
            <a:headEnd/>
            <a:tailEnd/>
          </a:ln>
        </p:spPr>
        <p:txBody>
          <a:bodyPr wrap="square">
            <a:spAutoFit/>
          </a:bodyPr>
          <a:lstStyle/>
          <a:p>
            <a:pPr>
              <a:lnSpc>
                <a:spcPct val="130000"/>
              </a:lnSpc>
            </a:pPr>
            <a:r>
              <a:rPr lang="ja-JP" altLang="en-US" sz="3600" dirty="0">
                <a:solidFill>
                  <a:srgbClr val="003399"/>
                </a:solidFill>
                <a:ea typeface="HGP創英角ﾎﾟｯﾌﾟ体" pitchFamily="50" charset="-128"/>
              </a:rPr>
              <a:t>子どもは育つ</a:t>
            </a:r>
          </a:p>
        </p:txBody>
      </p:sp>
      <p:sp>
        <p:nvSpPr>
          <p:cNvPr id="1717258" name="Text Box 10"/>
          <p:cNvSpPr txBox="1">
            <a:spLocks noChangeArrowheads="1"/>
          </p:cNvSpPr>
          <p:nvPr/>
        </p:nvSpPr>
        <p:spPr bwMode="auto">
          <a:xfrm>
            <a:off x="3679825" y="5665788"/>
            <a:ext cx="5864225" cy="806450"/>
          </a:xfrm>
          <a:prstGeom prst="rect">
            <a:avLst/>
          </a:prstGeom>
          <a:noFill/>
          <a:ln w="9525">
            <a:noFill/>
            <a:miter lim="800000"/>
            <a:headEnd/>
            <a:tailEnd/>
          </a:ln>
        </p:spPr>
        <p:txBody>
          <a:bodyPr>
            <a:spAutoFit/>
          </a:bodyPr>
          <a:lstStyle/>
          <a:p>
            <a:pPr algn="l">
              <a:lnSpc>
                <a:spcPct val="130000"/>
              </a:lnSpc>
            </a:pPr>
            <a:r>
              <a:rPr lang="ja-JP" altLang="en-US" sz="3600">
                <a:solidFill>
                  <a:srgbClr val="003399"/>
                </a:solidFill>
                <a:ea typeface="HGP創英角ﾎﾟｯﾌﾟ体" pitchFamily="50" charset="-128"/>
              </a:rPr>
              <a:t>もっと見せたい大人の背中</a:t>
            </a:r>
          </a:p>
        </p:txBody>
      </p:sp>
      <p:pic>
        <p:nvPicPr>
          <p:cNvPr id="1717260" name="Picture 12" descr="韓国"/>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251950" y="-14288"/>
            <a:ext cx="1060450" cy="1398588"/>
          </a:xfrm>
          <a:prstGeom prst="rect">
            <a:avLst/>
          </a:prstGeom>
          <a:noFill/>
          <a:ln w="9525">
            <a:noFill/>
            <a:miter lim="800000"/>
            <a:headEnd/>
            <a:tailEnd/>
          </a:ln>
        </p:spPr>
      </p:pic>
    </p:spTree>
    <p:extLst>
      <p:ext uri="{BB962C8B-B14F-4D97-AF65-F5344CB8AC3E}">
        <p14:creationId xmlns:p14="http://schemas.microsoft.com/office/powerpoint/2010/main" val="1099271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17252">
                                            <p:txEl>
                                              <p:pRg st="0" end="0"/>
                                            </p:txEl>
                                          </p:spTgt>
                                        </p:tgtEl>
                                        <p:attrNameLst>
                                          <p:attrName>style.visibility</p:attrName>
                                        </p:attrNameLst>
                                      </p:cBhvr>
                                      <p:to>
                                        <p:strVal val="visible"/>
                                      </p:to>
                                    </p:set>
                                    <p:animEffect transition="in" filter="fade">
                                      <p:cBhvr>
                                        <p:cTn id="7" dur="2000"/>
                                        <p:tgtEl>
                                          <p:spTgt spid="1717252">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717251">
                                            <p:txEl>
                                              <p:pRg st="0" end="0"/>
                                            </p:txEl>
                                          </p:spTgt>
                                        </p:tgtEl>
                                        <p:attrNameLst>
                                          <p:attrName>style.visibility</p:attrName>
                                        </p:attrNameLst>
                                      </p:cBhvr>
                                      <p:to>
                                        <p:strVal val="visible"/>
                                      </p:to>
                                    </p:set>
                                    <p:animEffect transition="in" filter="fade">
                                      <p:cBhvr>
                                        <p:cTn id="11" dur="3000"/>
                                        <p:tgtEl>
                                          <p:spTgt spid="1717251">
                                            <p:txEl>
                                              <p:pRg st="0" end="0"/>
                                            </p:txEl>
                                          </p:spTgt>
                                        </p:tgtEl>
                                      </p:cBhvr>
                                    </p:animEffect>
                                  </p:childTnLst>
                                </p:cTn>
                              </p:par>
                              <p:par>
                                <p:cTn id="12" presetID="10" presetClass="entr" presetSubtype="0" fill="hold" nodeType="withEffect">
                                  <p:stCondLst>
                                    <p:cond delay="5000"/>
                                  </p:stCondLst>
                                  <p:childTnLst>
                                    <p:set>
                                      <p:cBhvr>
                                        <p:cTn id="13" dur="1" fill="hold">
                                          <p:stCondLst>
                                            <p:cond delay="0"/>
                                          </p:stCondLst>
                                        </p:cTn>
                                        <p:tgtEl>
                                          <p:spTgt spid="1717250"/>
                                        </p:tgtEl>
                                        <p:attrNameLst>
                                          <p:attrName>style.visibility</p:attrName>
                                        </p:attrNameLst>
                                      </p:cBhvr>
                                      <p:to>
                                        <p:strVal val="visible"/>
                                      </p:to>
                                    </p:set>
                                    <p:animEffect transition="in" filter="fade">
                                      <p:cBhvr>
                                        <p:cTn id="14" dur="5000"/>
                                        <p:tgtEl>
                                          <p:spTgt spid="1717250"/>
                                        </p:tgtEl>
                                      </p:cBhvr>
                                    </p:animEffect>
                                  </p:childTnLst>
                                </p:cTn>
                              </p:par>
                              <p:par>
                                <p:cTn id="15" presetID="10" presetClass="entr" presetSubtype="0" fill="hold" grpId="0" nodeType="withEffect">
                                  <p:stCondLst>
                                    <p:cond delay="6500"/>
                                  </p:stCondLst>
                                  <p:iterate type="wd">
                                    <p:tmPct val="10000"/>
                                  </p:iterate>
                                  <p:childTnLst>
                                    <p:set>
                                      <p:cBhvr>
                                        <p:cTn id="16" dur="1" fill="hold">
                                          <p:stCondLst>
                                            <p:cond delay="0"/>
                                          </p:stCondLst>
                                        </p:cTn>
                                        <p:tgtEl>
                                          <p:spTgt spid="1717251">
                                            <p:txEl>
                                              <p:pRg st="3" end="3"/>
                                            </p:txEl>
                                          </p:spTgt>
                                        </p:tgtEl>
                                        <p:attrNameLst>
                                          <p:attrName>style.visibility</p:attrName>
                                        </p:attrNameLst>
                                      </p:cBhvr>
                                      <p:to>
                                        <p:strVal val="visible"/>
                                      </p:to>
                                    </p:set>
                                    <p:animEffect transition="in" filter="fade">
                                      <p:cBhvr>
                                        <p:cTn id="17" dur="5000"/>
                                        <p:tgtEl>
                                          <p:spTgt spid="1717251">
                                            <p:txEl>
                                              <p:pRg st="3" end="3"/>
                                            </p:txEl>
                                          </p:spTgt>
                                        </p:tgtEl>
                                      </p:cBhvr>
                                    </p:animEffect>
                                  </p:childTnLst>
                                </p:cTn>
                              </p:par>
                              <p:par>
                                <p:cTn id="18" presetID="10" presetClass="entr" presetSubtype="0" fill="hold" grpId="0" nodeType="withEffect">
                                  <p:stCondLst>
                                    <p:cond delay="15500"/>
                                  </p:stCondLst>
                                  <p:iterate type="wd">
                                    <p:tmPct val="10000"/>
                                  </p:iterate>
                                  <p:childTnLst>
                                    <p:set>
                                      <p:cBhvr>
                                        <p:cTn id="19" dur="1" fill="hold">
                                          <p:stCondLst>
                                            <p:cond delay="0"/>
                                          </p:stCondLst>
                                        </p:cTn>
                                        <p:tgtEl>
                                          <p:spTgt spid="1717251">
                                            <p:txEl>
                                              <p:pRg st="7" end="7"/>
                                            </p:txEl>
                                          </p:spTgt>
                                        </p:tgtEl>
                                        <p:attrNameLst>
                                          <p:attrName>style.visibility</p:attrName>
                                        </p:attrNameLst>
                                      </p:cBhvr>
                                      <p:to>
                                        <p:strVal val="visible"/>
                                      </p:to>
                                    </p:set>
                                    <p:animEffect transition="in" filter="fade">
                                      <p:cBhvr>
                                        <p:cTn id="20" dur="3000"/>
                                        <p:tgtEl>
                                          <p:spTgt spid="1717251">
                                            <p:txEl>
                                              <p:pRg st="7" end="7"/>
                                            </p:txEl>
                                          </p:spTgt>
                                        </p:tgtEl>
                                      </p:cBhvr>
                                    </p:animEffect>
                                  </p:childTnLst>
                                </p:cTn>
                              </p:par>
                              <p:par>
                                <p:cTn id="21" presetID="10" presetClass="entr" presetSubtype="0" fill="hold" grpId="0" nodeType="withEffect">
                                  <p:stCondLst>
                                    <p:cond delay="21000"/>
                                  </p:stCondLst>
                                  <p:iterate type="wd">
                                    <p:tmPct val="10000"/>
                                  </p:iterate>
                                  <p:childTnLst>
                                    <p:set>
                                      <p:cBhvr>
                                        <p:cTn id="22" dur="1" fill="hold">
                                          <p:stCondLst>
                                            <p:cond delay="0"/>
                                          </p:stCondLst>
                                        </p:cTn>
                                        <p:tgtEl>
                                          <p:spTgt spid="1717251">
                                            <p:txEl>
                                              <p:pRg st="8" end="8"/>
                                            </p:txEl>
                                          </p:spTgt>
                                        </p:tgtEl>
                                        <p:attrNameLst>
                                          <p:attrName>style.visibility</p:attrName>
                                        </p:attrNameLst>
                                      </p:cBhvr>
                                      <p:to>
                                        <p:strVal val="visible"/>
                                      </p:to>
                                    </p:set>
                                    <p:animEffect transition="in" filter="fade">
                                      <p:cBhvr>
                                        <p:cTn id="23" dur="3000"/>
                                        <p:tgtEl>
                                          <p:spTgt spid="1717251">
                                            <p:txEl>
                                              <p:pRg st="8" end="8"/>
                                            </p:txEl>
                                          </p:spTgt>
                                        </p:tgtEl>
                                      </p:cBhvr>
                                    </p:animEffect>
                                  </p:childTnLst>
                                </p:cTn>
                              </p:par>
                            </p:childTnLst>
                          </p:cTn>
                        </p:par>
                        <p:par>
                          <p:cTn id="24" fill="hold">
                            <p:stCondLst>
                              <p:cond delay="29000"/>
                            </p:stCondLst>
                            <p:childTnLst>
                              <p:par>
                                <p:cTn id="25" presetID="10" presetClass="entr" presetSubtype="0" fill="hold" grpId="1" nodeType="afterEffect">
                                  <p:stCondLst>
                                    <p:cond delay="0"/>
                                  </p:stCondLst>
                                  <p:childTnLst>
                                    <p:set>
                                      <p:cBhvr>
                                        <p:cTn id="26" dur="1" fill="hold">
                                          <p:stCondLst>
                                            <p:cond delay="0"/>
                                          </p:stCondLst>
                                        </p:cTn>
                                        <p:tgtEl>
                                          <p:spTgt spid="1717254"/>
                                        </p:tgtEl>
                                        <p:attrNameLst>
                                          <p:attrName>style.visibility</p:attrName>
                                        </p:attrNameLst>
                                      </p:cBhvr>
                                      <p:to>
                                        <p:strVal val="visible"/>
                                      </p:to>
                                    </p:set>
                                    <p:animEffect transition="in" filter="fade">
                                      <p:cBhvr>
                                        <p:cTn id="27" dur="2000"/>
                                        <p:tgtEl>
                                          <p:spTgt spid="1717254"/>
                                        </p:tgtEl>
                                      </p:cBhvr>
                                    </p:animEffect>
                                  </p:childTnLst>
                                </p:cTn>
                              </p:par>
                            </p:childTnLst>
                          </p:cTn>
                        </p:par>
                        <p:par>
                          <p:cTn id="28" fill="hold">
                            <p:stCondLst>
                              <p:cond delay="31000"/>
                            </p:stCondLst>
                            <p:childTnLst>
                              <p:par>
                                <p:cTn id="29" presetID="0" presetClass="path" presetSubtype="0" accel="50000" decel="50000" fill="hold" grpId="0" nodeType="afterEffect">
                                  <p:stCondLst>
                                    <p:cond delay="0"/>
                                  </p:stCondLst>
                                  <p:childTnLst>
                                    <p:animMotion origin="layout" path="M -2.32953E-6 -0.00069 C 0.01774 -0.01849 0.07806 -0.06751 0.10676 -0.10774 C 0.13545 -0.14751 0.1586 -0.18844 0.17202 -0.24162 C 0.18544 -0.29526 0.18667 -0.36832 0.18744 -0.42566 C 0.18822 -0.48254 0.18528 -0.53202 0.17618 -0.58404 C 0.16708 -0.6356 0.14163 -0.70427 0.13252 -0.73595 " pathEditMode="relative" rAng="0" ptsTypes="aaaaaa">
                                      <p:cBhvr>
                                        <p:cTn id="30" dur="3000" fill="hold"/>
                                        <p:tgtEl>
                                          <p:spTgt spid="1717254"/>
                                        </p:tgtEl>
                                        <p:attrNameLst>
                                          <p:attrName>ppt_x</p:attrName>
                                          <p:attrName>ppt_y</p:attrName>
                                        </p:attrNameLst>
                                      </p:cBhvr>
                                      <p:rCtr x="9400" y="-36800"/>
                                    </p:animMotion>
                                  </p:childTnLst>
                                </p:cTn>
                              </p:par>
                              <p:par>
                                <p:cTn id="31" presetID="10" presetClass="entr" presetSubtype="0" fill="hold" nodeType="withEffect">
                                  <p:stCondLst>
                                    <p:cond delay="0"/>
                                  </p:stCondLst>
                                  <p:childTnLst>
                                    <p:set>
                                      <p:cBhvr>
                                        <p:cTn id="32" dur="1" fill="hold">
                                          <p:stCondLst>
                                            <p:cond delay="0"/>
                                          </p:stCondLst>
                                        </p:cTn>
                                        <p:tgtEl>
                                          <p:spTgt spid="1717260"/>
                                        </p:tgtEl>
                                        <p:attrNameLst>
                                          <p:attrName>style.visibility</p:attrName>
                                        </p:attrNameLst>
                                      </p:cBhvr>
                                      <p:to>
                                        <p:strVal val="visible"/>
                                      </p:to>
                                    </p:set>
                                    <p:animEffect transition="in" filter="fade">
                                      <p:cBhvr>
                                        <p:cTn id="33" dur="3000"/>
                                        <p:tgtEl>
                                          <p:spTgt spid="1717260"/>
                                        </p:tgtEl>
                                      </p:cBhvr>
                                    </p:animEffect>
                                  </p:childTnLst>
                                </p:cTn>
                              </p:par>
                              <p:par>
                                <p:cTn id="34" presetID="10" presetClass="exit" presetSubtype="0" fill="hold" nodeType="withEffect">
                                  <p:stCondLst>
                                    <p:cond delay="2000"/>
                                  </p:stCondLst>
                                  <p:childTnLst>
                                    <p:animEffect transition="out" filter="fade">
                                      <p:cBhvr>
                                        <p:cTn id="35" dur="3000"/>
                                        <p:tgtEl>
                                          <p:spTgt spid="1717260"/>
                                        </p:tgtEl>
                                      </p:cBhvr>
                                    </p:animEffect>
                                    <p:set>
                                      <p:cBhvr>
                                        <p:cTn id="36" dur="1" fill="hold">
                                          <p:stCondLst>
                                            <p:cond delay="2999"/>
                                          </p:stCondLst>
                                        </p:cTn>
                                        <p:tgtEl>
                                          <p:spTgt spid="1717260"/>
                                        </p:tgtEl>
                                        <p:attrNameLst>
                                          <p:attrName>style.visibility</p:attrName>
                                        </p:attrNameLst>
                                      </p:cBhvr>
                                      <p:to>
                                        <p:strVal val="hidden"/>
                                      </p:to>
                                    </p:set>
                                  </p:childTnLst>
                                </p:cTn>
                              </p:par>
                              <p:par>
                                <p:cTn id="37" presetID="10" presetClass="entr" presetSubtype="0" fill="hold" grpId="0" nodeType="withEffect">
                                  <p:stCondLst>
                                    <p:cond delay="500"/>
                                  </p:stCondLst>
                                  <p:iterate type="wd">
                                    <p:tmPct val="10000"/>
                                  </p:iterate>
                                  <p:childTnLst>
                                    <p:set>
                                      <p:cBhvr>
                                        <p:cTn id="38" dur="1" fill="hold">
                                          <p:stCondLst>
                                            <p:cond delay="0"/>
                                          </p:stCondLst>
                                        </p:cTn>
                                        <p:tgtEl>
                                          <p:spTgt spid="1717251">
                                            <p:txEl>
                                              <p:pRg st="10" end="10"/>
                                            </p:txEl>
                                          </p:spTgt>
                                        </p:tgtEl>
                                        <p:attrNameLst>
                                          <p:attrName>style.visibility</p:attrName>
                                        </p:attrNameLst>
                                      </p:cBhvr>
                                      <p:to>
                                        <p:strVal val="visible"/>
                                      </p:to>
                                    </p:set>
                                    <p:animEffect transition="in" filter="fade">
                                      <p:cBhvr>
                                        <p:cTn id="39" dur="5000"/>
                                        <p:tgtEl>
                                          <p:spTgt spid="1717251">
                                            <p:txEl>
                                              <p:pRg st="10" end="10"/>
                                            </p:txEl>
                                          </p:spTgt>
                                        </p:tgtEl>
                                      </p:cBhvr>
                                    </p:animEffect>
                                  </p:childTnLst>
                                </p:cTn>
                              </p:par>
                              <p:par>
                                <p:cTn id="40" presetID="10" presetClass="entr" presetSubtype="0" fill="hold" nodeType="withEffect">
                                  <p:stCondLst>
                                    <p:cond delay="6500"/>
                                  </p:stCondLst>
                                  <p:childTnLst>
                                    <p:set>
                                      <p:cBhvr>
                                        <p:cTn id="41" dur="1" fill="hold">
                                          <p:stCondLst>
                                            <p:cond delay="0"/>
                                          </p:stCondLst>
                                        </p:cTn>
                                        <p:tgtEl>
                                          <p:spTgt spid="1717255"/>
                                        </p:tgtEl>
                                        <p:attrNameLst>
                                          <p:attrName>style.visibility</p:attrName>
                                        </p:attrNameLst>
                                      </p:cBhvr>
                                      <p:to>
                                        <p:strVal val="visible"/>
                                      </p:to>
                                    </p:set>
                                    <p:animEffect transition="in" filter="fade">
                                      <p:cBhvr>
                                        <p:cTn id="42" dur="5000"/>
                                        <p:tgtEl>
                                          <p:spTgt spid="1717255"/>
                                        </p:tgtEl>
                                      </p:cBhvr>
                                    </p:animEffect>
                                  </p:childTnLst>
                                </p:cTn>
                              </p:par>
                              <p:par>
                                <p:cTn id="43" presetID="10" presetClass="entr" presetSubtype="0" fill="hold" nodeType="withEffect">
                                  <p:stCondLst>
                                    <p:cond delay="10500"/>
                                  </p:stCondLst>
                                  <p:iterate type="wd">
                                    <p:tmPct val="10000"/>
                                  </p:iterate>
                                  <p:childTnLst>
                                    <p:set>
                                      <p:cBhvr>
                                        <p:cTn id="44" dur="1" fill="hold">
                                          <p:stCondLst>
                                            <p:cond delay="0"/>
                                          </p:stCondLst>
                                        </p:cTn>
                                        <p:tgtEl>
                                          <p:spTgt spid="1717256"/>
                                        </p:tgtEl>
                                        <p:attrNameLst>
                                          <p:attrName>style.visibility</p:attrName>
                                        </p:attrNameLst>
                                      </p:cBhvr>
                                      <p:to>
                                        <p:strVal val="visible"/>
                                      </p:to>
                                    </p:set>
                                    <p:animEffect transition="in" filter="fade">
                                      <p:cBhvr>
                                        <p:cTn id="45" dur="5000"/>
                                        <p:tgtEl>
                                          <p:spTgt spid="1717256"/>
                                        </p:tgtEl>
                                      </p:cBhvr>
                                    </p:animEffect>
                                  </p:childTnLst>
                                </p:cTn>
                              </p:par>
                              <p:par>
                                <p:cTn id="46" presetID="10" presetClass="entr" presetSubtype="0" fill="hold" nodeType="withEffect">
                                  <p:stCondLst>
                                    <p:cond delay="15500"/>
                                  </p:stCondLst>
                                  <p:iterate type="wd">
                                    <p:tmPct val="10000"/>
                                  </p:iterate>
                                  <p:childTnLst>
                                    <p:set>
                                      <p:cBhvr>
                                        <p:cTn id="47" dur="1" fill="hold">
                                          <p:stCondLst>
                                            <p:cond delay="0"/>
                                          </p:stCondLst>
                                        </p:cTn>
                                        <p:tgtEl>
                                          <p:spTgt spid="1717257"/>
                                        </p:tgtEl>
                                        <p:attrNameLst>
                                          <p:attrName>style.visibility</p:attrName>
                                        </p:attrNameLst>
                                      </p:cBhvr>
                                      <p:to>
                                        <p:strVal val="visible"/>
                                      </p:to>
                                    </p:set>
                                    <p:animEffect transition="in" filter="fade">
                                      <p:cBhvr>
                                        <p:cTn id="48" dur="5000"/>
                                        <p:tgtEl>
                                          <p:spTgt spid="1717257"/>
                                        </p:tgtEl>
                                      </p:cBhvr>
                                    </p:animEffect>
                                  </p:childTnLst>
                                </p:cTn>
                              </p:par>
                              <p:par>
                                <p:cTn id="49" presetID="10" presetClass="entr" presetSubtype="0" fill="hold" nodeType="withEffect">
                                  <p:stCondLst>
                                    <p:cond delay="20500"/>
                                  </p:stCondLst>
                                  <p:iterate type="wd">
                                    <p:tmPct val="10000"/>
                                  </p:iterate>
                                  <p:childTnLst>
                                    <p:set>
                                      <p:cBhvr>
                                        <p:cTn id="50" dur="1" fill="hold">
                                          <p:stCondLst>
                                            <p:cond delay="0"/>
                                          </p:stCondLst>
                                        </p:cTn>
                                        <p:tgtEl>
                                          <p:spTgt spid="1717258"/>
                                        </p:tgtEl>
                                        <p:attrNameLst>
                                          <p:attrName>style.visibility</p:attrName>
                                        </p:attrNameLst>
                                      </p:cBhvr>
                                      <p:to>
                                        <p:strVal val="visible"/>
                                      </p:to>
                                    </p:set>
                                    <p:animEffect transition="in" filter="fade">
                                      <p:cBhvr>
                                        <p:cTn id="51" dur="5000"/>
                                        <p:tgtEl>
                                          <p:spTgt spid="1717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7251" grpId="0" build="p"/>
      <p:bldP spid="1717252" grpId="0" build="p"/>
      <p:bldP spid="1717254" grpId="0"/>
      <p:bldP spid="1717254" grpId="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74" name="Rectangle 2"/>
          <p:cNvSpPr>
            <a:spLocks noGrp="1" noChangeArrowheads="1"/>
          </p:cNvSpPr>
          <p:nvPr>
            <p:ph type="title"/>
          </p:nvPr>
        </p:nvSpPr>
        <p:spPr>
          <a:xfrm>
            <a:off x="-192504" y="196850"/>
            <a:ext cx="8660598" cy="1143000"/>
          </a:xfrm>
        </p:spPr>
        <p:txBody>
          <a:bodyPr/>
          <a:lstStyle/>
          <a:p>
            <a:pPr eaLnBrk="1" hangingPunct="1"/>
            <a:r>
              <a:rPr lang="ja-JP" altLang="en-US" sz="3600" dirty="0"/>
              <a:t>これからの健康づくり、人づくりの考え方 </a:t>
            </a:r>
          </a:p>
        </p:txBody>
      </p:sp>
      <p:sp>
        <p:nvSpPr>
          <p:cNvPr id="1718275" name="Rectangle 3"/>
          <p:cNvSpPr>
            <a:spLocks noGrp="1" noChangeArrowheads="1"/>
          </p:cNvSpPr>
          <p:nvPr>
            <p:ph idx="1"/>
          </p:nvPr>
        </p:nvSpPr>
        <p:spPr>
          <a:xfrm>
            <a:off x="9524" y="1654175"/>
            <a:ext cx="8067675" cy="4675188"/>
          </a:xfrm>
        </p:spPr>
        <p:txBody>
          <a:bodyPr/>
          <a:lstStyle/>
          <a:p>
            <a:pPr marL="0" indent="0" eaLnBrk="1" hangingPunct="1">
              <a:lnSpc>
                <a:spcPct val="110000"/>
              </a:lnSpc>
              <a:buFont typeface="Monotype Sorts" pitchFamily="2" charset="2"/>
              <a:buNone/>
            </a:pPr>
            <a:r>
              <a:rPr lang="ja-JP" altLang="en-US" dirty="0">
                <a:solidFill>
                  <a:srgbClr val="FF99FF"/>
                </a:solidFill>
              </a:rPr>
              <a:t>　　　　　</a:t>
            </a:r>
            <a:r>
              <a:rPr lang="en-US" altLang="ja-JP" dirty="0">
                <a:solidFill>
                  <a:srgbClr val="FF99FF"/>
                </a:solidFill>
              </a:rPr>
              <a:t>Information</a:t>
            </a:r>
            <a:r>
              <a:rPr lang="ja-JP" altLang="en-US" dirty="0">
                <a:solidFill>
                  <a:srgbClr val="FF99FF"/>
                </a:solidFill>
              </a:rPr>
              <a:t>　情報</a:t>
            </a:r>
          </a:p>
          <a:p>
            <a:pPr marL="0" indent="0" eaLnBrk="1" hangingPunct="1">
              <a:lnSpc>
                <a:spcPct val="110000"/>
              </a:lnSpc>
              <a:buFont typeface="Monotype Sorts" pitchFamily="2" charset="2"/>
              <a:buNone/>
            </a:pPr>
            <a:r>
              <a:rPr lang="ja-JP" altLang="en-US" sz="2400" dirty="0"/>
              <a:t>　　　　　　　　　がどんなに正確でも</a:t>
            </a:r>
          </a:p>
          <a:p>
            <a:pPr marL="0" indent="0" algn="ctr" eaLnBrk="1" hangingPunct="1">
              <a:lnSpc>
                <a:spcPct val="110000"/>
              </a:lnSpc>
              <a:buFont typeface="Monotype Sorts" pitchFamily="2" charset="2"/>
              <a:buNone/>
            </a:pPr>
            <a:endParaRPr lang="ja-JP" altLang="en-US" dirty="0"/>
          </a:p>
          <a:p>
            <a:pPr marL="0" indent="0" eaLnBrk="1" hangingPunct="1">
              <a:lnSpc>
                <a:spcPct val="110000"/>
              </a:lnSpc>
              <a:buFont typeface="Monotype Sorts" pitchFamily="2" charset="2"/>
              <a:buNone/>
            </a:pPr>
            <a:r>
              <a:rPr lang="ja-JP" altLang="en-US" dirty="0">
                <a:solidFill>
                  <a:srgbClr val="FF99FF"/>
                </a:solidFill>
              </a:rPr>
              <a:t>　　　　　</a:t>
            </a:r>
            <a:r>
              <a:rPr lang="en-US" altLang="ja-JP" dirty="0">
                <a:solidFill>
                  <a:srgbClr val="FF99FF"/>
                </a:solidFill>
              </a:rPr>
              <a:t>Education</a:t>
            </a:r>
            <a:r>
              <a:rPr lang="ja-JP" altLang="en-US" dirty="0">
                <a:solidFill>
                  <a:srgbClr val="FF99FF"/>
                </a:solidFill>
              </a:rPr>
              <a:t>　教育</a:t>
            </a:r>
          </a:p>
          <a:p>
            <a:pPr marL="0" indent="0" eaLnBrk="1" hangingPunct="1">
              <a:lnSpc>
                <a:spcPct val="110000"/>
              </a:lnSpc>
              <a:buFont typeface="Monotype Sorts" pitchFamily="2" charset="2"/>
              <a:buNone/>
            </a:pPr>
            <a:r>
              <a:rPr lang="ja-JP" altLang="en-US" sz="2400" dirty="0"/>
              <a:t>　　　　　　　　　をどんなに充実させても</a:t>
            </a:r>
            <a:endParaRPr lang="ja-JP" altLang="en-US" dirty="0">
              <a:solidFill>
                <a:srgbClr val="FF99FF"/>
              </a:solidFill>
            </a:endParaRPr>
          </a:p>
          <a:p>
            <a:pPr marL="0" indent="0" algn="ctr" eaLnBrk="1" hangingPunct="1">
              <a:lnSpc>
                <a:spcPct val="110000"/>
              </a:lnSpc>
              <a:buFont typeface="Monotype Sorts" pitchFamily="2" charset="2"/>
              <a:buNone/>
            </a:pPr>
            <a:endParaRPr lang="ja-JP" altLang="en-US" dirty="0"/>
          </a:p>
          <a:p>
            <a:pPr marL="0" indent="0" algn="ctr">
              <a:lnSpc>
                <a:spcPct val="110000"/>
              </a:lnSpc>
            </a:pPr>
            <a:r>
              <a:rPr lang="en-US" altLang="ja-JP" dirty="0">
                <a:solidFill>
                  <a:srgbClr val="FF99FF"/>
                </a:solidFill>
              </a:rPr>
              <a:t>Communication</a:t>
            </a:r>
            <a:r>
              <a:rPr lang="ja-JP" altLang="en-US" dirty="0">
                <a:solidFill>
                  <a:srgbClr val="FF99FF"/>
                </a:solidFill>
              </a:rPr>
              <a:t>　対話・関係性・絆</a:t>
            </a:r>
            <a:r>
              <a:rPr lang="ja-JP" altLang="en-US" sz="1800" dirty="0"/>
              <a:t>（きずな＋ほだし）</a:t>
            </a:r>
            <a:endParaRPr lang="ja-JP" altLang="en-US" dirty="0"/>
          </a:p>
          <a:p>
            <a:pPr marL="0" indent="0" algn="ctr" eaLnBrk="1" hangingPunct="1">
              <a:lnSpc>
                <a:spcPct val="110000"/>
              </a:lnSpc>
              <a:buFont typeface="Monotype Sorts" pitchFamily="2" charset="2"/>
              <a:buNone/>
            </a:pPr>
            <a:r>
              <a:rPr lang="ja-JP" altLang="en-US" sz="2400" dirty="0"/>
              <a:t>を通した課題の実感、感動や経験の共有、</a:t>
            </a:r>
            <a:endParaRPr lang="en-US" altLang="ja-JP" sz="2400" dirty="0"/>
          </a:p>
          <a:p>
            <a:pPr marL="0" indent="0" algn="ctr" eaLnBrk="1" hangingPunct="1">
              <a:lnSpc>
                <a:spcPct val="110000"/>
              </a:lnSpc>
              <a:buFont typeface="Monotype Sorts" pitchFamily="2" charset="2"/>
              <a:buNone/>
            </a:pPr>
            <a:r>
              <a:rPr lang="ja-JP" altLang="en-US" sz="2400" dirty="0"/>
              <a:t>ピア（居場所の仲間からの）プレッシャーがなければ</a:t>
            </a:r>
          </a:p>
        </p:txBody>
      </p:sp>
      <p:sp>
        <p:nvSpPr>
          <p:cNvPr id="1718276" name="AutoShape 4"/>
          <p:cNvSpPr>
            <a:spLocks/>
          </p:cNvSpPr>
          <p:nvPr/>
        </p:nvSpPr>
        <p:spPr bwMode="auto">
          <a:xfrm>
            <a:off x="5300663" y="1916113"/>
            <a:ext cx="304800" cy="2206625"/>
          </a:xfrm>
          <a:prstGeom prst="rightBrace">
            <a:avLst>
              <a:gd name="adj1" fmla="val 60330"/>
              <a:gd name="adj2" fmla="val 50000"/>
            </a:avLst>
          </a:prstGeom>
          <a:noFill/>
          <a:ln w="25400">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718277" name="Text Box 5"/>
          <p:cNvSpPr txBox="1">
            <a:spLocks noChangeArrowheads="1"/>
          </p:cNvSpPr>
          <p:nvPr/>
        </p:nvSpPr>
        <p:spPr bwMode="auto">
          <a:xfrm>
            <a:off x="5667375" y="2476500"/>
            <a:ext cx="2192338" cy="1520416"/>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Arial" charset="0"/>
                <a:ea typeface="Arial Unicode MS" pitchFamily="50" charset="-128"/>
                <a:cs typeface="Arial Unicode MS" pitchFamily="50" charset="-128"/>
              </a:rPr>
              <a:t>Knowledge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a:t>
            </a:r>
          </a:p>
          <a:p>
            <a:pPr marL="0" marR="0" lvl="0" indent="0" algn="ctr" defTabSz="914400" rtl="0" eaLnBrk="0" fontAlgn="base" latinLnBrk="0" hangingPunct="0">
              <a:lnSpc>
                <a:spcPct val="12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が増えるだけ</a:t>
            </a:r>
          </a:p>
        </p:txBody>
      </p:sp>
      <p:sp>
        <p:nvSpPr>
          <p:cNvPr id="1718278" name="AutoShape 6"/>
          <p:cNvSpPr>
            <a:spLocks/>
          </p:cNvSpPr>
          <p:nvPr/>
        </p:nvSpPr>
        <p:spPr bwMode="auto">
          <a:xfrm>
            <a:off x="7837572" y="2801938"/>
            <a:ext cx="444500" cy="3222625"/>
          </a:xfrm>
          <a:prstGeom prst="rightBrace">
            <a:avLst>
              <a:gd name="adj1" fmla="val 60417"/>
              <a:gd name="adj2" fmla="val 50000"/>
            </a:avLst>
          </a:prstGeom>
          <a:noFill/>
          <a:ln w="25400">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718279" name="Text Box 7"/>
          <p:cNvSpPr txBox="1">
            <a:spLocks noChangeArrowheads="1"/>
          </p:cNvSpPr>
          <p:nvPr/>
        </p:nvSpPr>
        <p:spPr bwMode="auto">
          <a:xfrm>
            <a:off x="7999870" y="3879850"/>
            <a:ext cx="2286203" cy="1520416"/>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Arial" charset="0"/>
                <a:ea typeface="Arial Unicode MS" pitchFamily="50" charset="-128"/>
                <a:cs typeface="Arial Unicode MS" pitchFamily="50" charset="-128"/>
              </a:rPr>
              <a:t>Life Skill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生きる力</a:t>
            </a:r>
            <a:endParaRPr kumimoji="1" lang="ja-JP" altLang="en-US" sz="36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2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健康は育めない</a:t>
            </a:r>
          </a:p>
        </p:txBody>
      </p:sp>
      <p:sp>
        <p:nvSpPr>
          <p:cNvPr id="1718280" name="Rectangle 8"/>
          <p:cNvSpPr>
            <a:spLocks noChangeArrowheads="1"/>
          </p:cNvSpPr>
          <p:nvPr/>
        </p:nvSpPr>
        <p:spPr bwMode="auto">
          <a:xfrm>
            <a:off x="1308249" y="1660529"/>
            <a:ext cx="398462" cy="525462"/>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rPr>
              <a:t>I</a:t>
            </a:r>
            <a:endParaRPr kumimoji="1" lang="ja-JP" altLang="en-US" sz="20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1718281" name="Rectangle 9"/>
          <p:cNvSpPr>
            <a:spLocks noChangeArrowheads="1"/>
          </p:cNvSpPr>
          <p:nvPr/>
        </p:nvSpPr>
        <p:spPr bwMode="auto">
          <a:xfrm>
            <a:off x="1381739" y="3404397"/>
            <a:ext cx="406400" cy="617538"/>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rPr>
              <a:t>E</a:t>
            </a:r>
            <a:endParaRPr kumimoji="1" lang="ja-JP" altLang="en-US" sz="20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1718282" name="Rectangle 10"/>
          <p:cNvSpPr>
            <a:spLocks noChangeArrowheads="1"/>
          </p:cNvSpPr>
          <p:nvPr/>
        </p:nvSpPr>
        <p:spPr bwMode="auto">
          <a:xfrm>
            <a:off x="171387" y="5146031"/>
            <a:ext cx="406400" cy="617537"/>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rPr>
              <a:t>C</a:t>
            </a:r>
            <a:endParaRPr kumimoji="1" lang="ja-JP" altLang="en-US" sz="20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pic>
        <p:nvPicPr>
          <p:cNvPr id="335873"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10236" y="1"/>
            <a:ext cx="2076763" cy="2934030"/>
          </a:xfrm>
          <a:prstGeom prst="rect">
            <a:avLst/>
          </a:prstGeom>
          <a:noFill/>
          <a:ln w="9525">
            <a:noFill/>
            <a:miter lim="800000"/>
            <a:headEnd/>
            <a:tailEnd/>
          </a:ln>
        </p:spPr>
      </p:pic>
    </p:spTree>
    <p:extLst>
      <p:ext uri="{BB962C8B-B14F-4D97-AF65-F5344CB8AC3E}">
        <p14:creationId xmlns:p14="http://schemas.microsoft.com/office/powerpoint/2010/main" val="20968023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18274"/>
                                        </p:tgtEl>
                                        <p:attrNameLst>
                                          <p:attrName>style.visibility</p:attrName>
                                        </p:attrNameLst>
                                      </p:cBhvr>
                                      <p:to>
                                        <p:strVal val="visible"/>
                                      </p:to>
                                    </p:set>
                                    <p:animEffect transition="in" filter="fade">
                                      <p:cBhvr>
                                        <p:cTn id="7" dur="2000"/>
                                        <p:tgtEl>
                                          <p:spTgt spid="1718274"/>
                                        </p:tgtEl>
                                      </p:cBhvr>
                                    </p:animEffect>
                                  </p:childTnLst>
                                </p:cTn>
                              </p:par>
                            </p:childTnLst>
                          </p:cTn>
                        </p:par>
                        <p:par>
                          <p:cTn id="8" fill="hold">
                            <p:stCondLst>
                              <p:cond delay="2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1718280">
                                            <p:txEl>
                                              <p:pRg st="0" end="0"/>
                                            </p:txEl>
                                          </p:spTgt>
                                        </p:tgtEl>
                                        <p:attrNameLst>
                                          <p:attrName>style.visibility</p:attrName>
                                        </p:attrNameLst>
                                      </p:cBhvr>
                                      <p:to>
                                        <p:strVal val="visible"/>
                                      </p:to>
                                    </p:set>
                                    <p:animEffect transition="in" filter="fade">
                                      <p:cBhvr>
                                        <p:cTn id="11" dur="2000"/>
                                        <p:tgtEl>
                                          <p:spTgt spid="1718280">
                                            <p:txEl>
                                              <p:pRg st="0" end="0"/>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iterate type="wd">
                                    <p:tmPct val="10000"/>
                                  </p:iterate>
                                  <p:childTnLst>
                                    <p:set>
                                      <p:cBhvr>
                                        <p:cTn id="14" dur="1" fill="hold">
                                          <p:stCondLst>
                                            <p:cond delay="0"/>
                                          </p:stCondLst>
                                        </p:cTn>
                                        <p:tgtEl>
                                          <p:spTgt spid="1718281">
                                            <p:txEl>
                                              <p:pRg st="0" end="0"/>
                                            </p:txEl>
                                          </p:spTgt>
                                        </p:tgtEl>
                                        <p:attrNameLst>
                                          <p:attrName>style.visibility</p:attrName>
                                        </p:attrNameLst>
                                      </p:cBhvr>
                                      <p:to>
                                        <p:strVal val="visible"/>
                                      </p:to>
                                    </p:set>
                                    <p:animEffect transition="in" filter="fade">
                                      <p:cBhvr>
                                        <p:cTn id="15" dur="1000"/>
                                        <p:tgtEl>
                                          <p:spTgt spid="1718281">
                                            <p:txEl>
                                              <p:pRg st="0" end="0"/>
                                            </p:txEl>
                                          </p:spTgt>
                                        </p:tgtEl>
                                      </p:cBhvr>
                                    </p:animEffect>
                                  </p:childTnLst>
                                </p:cTn>
                              </p:par>
                            </p:childTnLst>
                          </p:cTn>
                        </p:par>
                        <p:par>
                          <p:cTn id="16" fill="hold">
                            <p:stCondLst>
                              <p:cond delay="5000"/>
                            </p:stCondLst>
                            <p:childTnLst>
                              <p:par>
                                <p:cTn id="17" presetID="10" presetClass="entr" presetSubtype="0" fill="hold" nodeType="afterEffect">
                                  <p:stCondLst>
                                    <p:cond delay="0"/>
                                  </p:stCondLst>
                                  <p:iterate type="wd">
                                    <p:tmPct val="10000"/>
                                  </p:iterate>
                                  <p:childTnLst>
                                    <p:set>
                                      <p:cBhvr>
                                        <p:cTn id="18" dur="1" fill="hold">
                                          <p:stCondLst>
                                            <p:cond delay="0"/>
                                          </p:stCondLst>
                                        </p:cTn>
                                        <p:tgtEl>
                                          <p:spTgt spid="1718282">
                                            <p:txEl>
                                              <p:pRg st="0" end="0"/>
                                            </p:txEl>
                                          </p:spTgt>
                                        </p:tgtEl>
                                        <p:attrNameLst>
                                          <p:attrName>style.visibility</p:attrName>
                                        </p:attrNameLst>
                                      </p:cBhvr>
                                      <p:to>
                                        <p:strVal val="visible"/>
                                      </p:to>
                                    </p:set>
                                    <p:animEffect transition="in" filter="fade">
                                      <p:cBhvr>
                                        <p:cTn id="19" dur="1000"/>
                                        <p:tgtEl>
                                          <p:spTgt spid="1718282">
                                            <p:txEl>
                                              <p:pRg st="0" end="0"/>
                                            </p:txEl>
                                          </p:spTgt>
                                        </p:tgtEl>
                                      </p:cBhvr>
                                    </p:animEffect>
                                  </p:childTnLst>
                                </p:cTn>
                              </p:par>
                            </p:childTnLst>
                          </p:cTn>
                        </p:par>
                        <p:par>
                          <p:cTn id="20" fill="hold">
                            <p:stCondLst>
                              <p:cond delay="6000"/>
                            </p:stCondLst>
                            <p:childTnLst>
                              <p:par>
                                <p:cTn id="21" presetID="10" presetClass="entr" presetSubtype="0" fill="hold" nodeType="afterEffect">
                                  <p:stCondLst>
                                    <p:cond delay="2000"/>
                                  </p:stCondLst>
                                  <p:iterate type="wd">
                                    <p:tmPct val="10000"/>
                                  </p:iterate>
                                  <p:childTnLst>
                                    <p:set>
                                      <p:cBhvr>
                                        <p:cTn id="22" dur="1" fill="hold">
                                          <p:stCondLst>
                                            <p:cond delay="0"/>
                                          </p:stCondLst>
                                        </p:cTn>
                                        <p:tgtEl>
                                          <p:spTgt spid="1718275">
                                            <p:txEl>
                                              <p:pRg st="0" end="0"/>
                                            </p:txEl>
                                          </p:spTgt>
                                        </p:tgtEl>
                                        <p:attrNameLst>
                                          <p:attrName>style.visibility</p:attrName>
                                        </p:attrNameLst>
                                      </p:cBhvr>
                                      <p:to>
                                        <p:strVal val="visible"/>
                                      </p:to>
                                    </p:set>
                                    <p:animEffect transition="in" filter="fade">
                                      <p:cBhvr>
                                        <p:cTn id="23" dur="3000"/>
                                        <p:tgtEl>
                                          <p:spTgt spid="1718275">
                                            <p:txEl>
                                              <p:pRg st="0" end="0"/>
                                            </p:txEl>
                                          </p:spTgt>
                                        </p:tgtEl>
                                      </p:cBhvr>
                                    </p:animEffect>
                                  </p:childTnLst>
                                </p:cTn>
                              </p:par>
                              <p:par>
                                <p:cTn id="24" presetID="10" presetClass="entr" presetSubtype="0" fill="hold" nodeType="withEffect">
                                  <p:stCondLst>
                                    <p:cond delay="5000"/>
                                  </p:stCondLst>
                                  <p:iterate type="wd">
                                    <p:tmPct val="10000"/>
                                  </p:iterate>
                                  <p:childTnLst>
                                    <p:set>
                                      <p:cBhvr>
                                        <p:cTn id="25" dur="1" fill="hold">
                                          <p:stCondLst>
                                            <p:cond delay="0"/>
                                          </p:stCondLst>
                                        </p:cTn>
                                        <p:tgtEl>
                                          <p:spTgt spid="1718275">
                                            <p:txEl>
                                              <p:pRg st="1" end="1"/>
                                            </p:txEl>
                                          </p:spTgt>
                                        </p:tgtEl>
                                        <p:attrNameLst>
                                          <p:attrName>style.visibility</p:attrName>
                                        </p:attrNameLst>
                                      </p:cBhvr>
                                      <p:to>
                                        <p:strVal val="visible"/>
                                      </p:to>
                                    </p:set>
                                    <p:animEffect transition="in" filter="fade">
                                      <p:cBhvr>
                                        <p:cTn id="26" dur="3000"/>
                                        <p:tgtEl>
                                          <p:spTgt spid="1718275">
                                            <p:txEl>
                                              <p:pRg st="1" end="1"/>
                                            </p:txEl>
                                          </p:spTgt>
                                        </p:tgtEl>
                                      </p:cBhvr>
                                    </p:animEffect>
                                  </p:childTnLst>
                                </p:cTn>
                              </p:par>
                            </p:childTnLst>
                          </p:cTn>
                        </p:par>
                        <p:par>
                          <p:cTn id="27" fill="hold">
                            <p:stCondLst>
                              <p:cond delay="15200"/>
                            </p:stCondLst>
                            <p:childTnLst>
                              <p:par>
                                <p:cTn id="28" presetID="10" presetClass="entr" presetSubtype="0" fill="hold" nodeType="afterEffect">
                                  <p:stCondLst>
                                    <p:cond delay="0"/>
                                  </p:stCondLst>
                                  <p:iterate type="wd">
                                    <p:tmPct val="10000"/>
                                  </p:iterate>
                                  <p:childTnLst>
                                    <p:set>
                                      <p:cBhvr>
                                        <p:cTn id="29" dur="1" fill="hold">
                                          <p:stCondLst>
                                            <p:cond delay="0"/>
                                          </p:stCondLst>
                                        </p:cTn>
                                        <p:tgtEl>
                                          <p:spTgt spid="1718275">
                                            <p:txEl>
                                              <p:pRg st="3" end="3"/>
                                            </p:txEl>
                                          </p:spTgt>
                                        </p:tgtEl>
                                        <p:attrNameLst>
                                          <p:attrName>style.visibility</p:attrName>
                                        </p:attrNameLst>
                                      </p:cBhvr>
                                      <p:to>
                                        <p:strVal val="visible"/>
                                      </p:to>
                                    </p:set>
                                    <p:animEffect transition="in" filter="fade">
                                      <p:cBhvr>
                                        <p:cTn id="30" dur="3000"/>
                                        <p:tgtEl>
                                          <p:spTgt spid="1718275">
                                            <p:txEl>
                                              <p:pRg st="3" end="3"/>
                                            </p:txEl>
                                          </p:spTgt>
                                        </p:tgtEl>
                                      </p:cBhvr>
                                    </p:animEffect>
                                  </p:childTnLst>
                                </p:cTn>
                              </p:par>
                              <p:par>
                                <p:cTn id="31" presetID="10" presetClass="entr" presetSubtype="0" fill="hold" nodeType="withEffect">
                                  <p:stCondLst>
                                    <p:cond delay="2500"/>
                                  </p:stCondLst>
                                  <p:iterate type="wd">
                                    <p:tmPct val="10000"/>
                                  </p:iterate>
                                  <p:childTnLst>
                                    <p:set>
                                      <p:cBhvr>
                                        <p:cTn id="32" dur="1" fill="hold">
                                          <p:stCondLst>
                                            <p:cond delay="0"/>
                                          </p:stCondLst>
                                        </p:cTn>
                                        <p:tgtEl>
                                          <p:spTgt spid="1718275">
                                            <p:txEl>
                                              <p:pRg st="4" end="4"/>
                                            </p:txEl>
                                          </p:spTgt>
                                        </p:tgtEl>
                                        <p:attrNameLst>
                                          <p:attrName>style.visibility</p:attrName>
                                        </p:attrNameLst>
                                      </p:cBhvr>
                                      <p:to>
                                        <p:strVal val="visible"/>
                                      </p:to>
                                    </p:set>
                                    <p:animEffect transition="in" filter="fade">
                                      <p:cBhvr>
                                        <p:cTn id="33" dur="3000"/>
                                        <p:tgtEl>
                                          <p:spTgt spid="1718275">
                                            <p:txEl>
                                              <p:pRg st="4" end="4"/>
                                            </p:txEl>
                                          </p:spTgt>
                                        </p:tgtEl>
                                      </p:cBhvr>
                                    </p:animEffect>
                                  </p:childTnLst>
                                </p:cTn>
                              </p:par>
                            </p:childTnLst>
                          </p:cTn>
                        </p:par>
                        <p:par>
                          <p:cTn id="34" fill="hold">
                            <p:stCondLst>
                              <p:cond delay="22200"/>
                            </p:stCondLst>
                            <p:childTnLst>
                              <p:par>
                                <p:cTn id="35" presetID="22" presetClass="entr" presetSubtype="8" fill="hold" grpId="0" nodeType="afterEffect">
                                  <p:stCondLst>
                                    <p:cond delay="0"/>
                                  </p:stCondLst>
                                  <p:childTnLst>
                                    <p:set>
                                      <p:cBhvr>
                                        <p:cTn id="36" dur="1" fill="hold">
                                          <p:stCondLst>
                                            <p:cond delay="0"/>
                                          </p:stCondLst>
                                        </p:cTn>
                                        <p:tgtEl>
                                          <p:spTgt spid="1718276"/>
                                        </p:tgtEl>
                                        <p:attrNameLst>
                                          <p:attrName>style.visibility</p:attrName>
                                        </p:attrNameLst>
                                      </p:cBhvr>
                                      <p:to>
                                        <p:strVal val="visible"/>
                                      </p:to>
                                    </p:set>
                                    <p:animEffect transition="in" filter="wipe(left)">
                                      <p:cBhvr>
                                        <p:cTn id="37" dur="500"/>
                                        <p:tgtEl>
                                          <p:spTgt spid="1718276"/>
                                        </p:tgtEl>
                                      </p:cBhvr>
                                    </p:animEffect>
                                  </p:childTnLst>
                                </p:cTn>
                              </p:par>
                            </p:childTnLst>
                          </p:cTn>
                        </p:par>
                        <p:par>
                          <p:cTn id="38" fill="hold">
                            <p:stCondLst>
                              <p:cond delay="22700"/>
                            </p:stCondLst>
                            <p:childTnLst>
                              <p:par>
                                <p:cTn id="39" presetID="10" presetClass="entr" presetSubtype="0" fill="hold" grpId="0" nodeType="afterEffect">
                                  <p:stCondLst>
                                    <p:cond delay="500"/>
                                  </p:stCondLst>
                                  <p:iterate type="lt">
                                    <p:tmPct val="10000"/>
                                  </p:iterate>
                                  <p:childTnLst>
                                    <p:set>
                                      <p:cBhvr>
                                        <p:cTn id="40" dur="1" fill="hold">
                                          <p:stCondLst>
                                            <p:cond delay="0"/>
                                          </p:stCondLst>
                                        </p:cTn>
                                        <p:tgtEl>
                                          <p:spTgt spid="1718277">
                                            <p:txEl>
                                              <p:pRg st="0" end="0"/>
                                            </p:txEl>
                                          </p:spTgt>
                                        </p:tgtEl>
                                        <p:attrNameLst>
                                          <p:attrName>style.visibility</p:attrName>
                                        </p:attrNameLst>
                                      </p:cBhvr>
                                      <p:to>
                                        <p:strVal val="visible"/>
                                      </p:to>
                                    </p:set>
                                    <p:animEffect transition="in" filter="fade">
                                      <p:cBhvr>
                                        <p:cTn id="41" dur="1000"/>
                                        <p:tgtEl>
                                          <p:spTgt spid="1718277">
                                            <p:txEl>
                                              <p:pRg st="0" end="0"/>
                                            </p:txEl>
                                          </p:spTgt>
                                        </p:tgtEl>
                                      </p:cBhvr>
                                    </p:animEffect>
                                  </p:childTnLst>
                                </p:cTn>
                              </p:par>
                              <p:par>
                                <p:cTn id="42" presetID="10" presetClass="entr" presetSubtype="0" fill="hold" grpId="0" nodeType="withEffect">
                                  <p:stCondLst>
                                    <p:cond delay="1500"/>
                                  </p:stCondLst>
                                  <p:iterate type="lt">
                                    <p:tmPct val="10000"/>
                                  </p:iterate>
                                  <p:childTnLst>
                                    <p:set>
                                      <p:cBhvr>
                                        <p:cTn id="43" dur="1" fill="hold">
                                          <p:stCondLst>
                                            <p:cond delay="0"/>
                                          </p:stCondLst>
                                        </p:cTn>
                                        <p:tgtEl>
                                          <p:spTgt spid="1718277">
                                            <p:txEl>
                                              <p:pRg st="1" end="1"/>
                                            </p:txEl>
                                          </p:spTgt>
                                        </p:tgtEl>
                                        <p:attrNameLst>
                                          <p:attrName>style.visibility</p:attrName>
                                        </p:attrNameLst>
                                      </p:cBhvr>
                                      <p:to>
                                        <p:strVal val="visible"/>
                                      </p:to>
                                    </p:set>
                                    <p:animEffect transition="in" filter="fade">
                                      <p:cBhvr>
                                        <p:cTn id="44" dur="1000"/>
                                        <p:tgtEl>
                                          <p:spTgt spid="1718277">
                                            <p:txEl>
                                              <p:pRg st="1" end="1"/>
                                            </p:txEl>
                                          </p:spTgt>
                                        </p:tgtEl>
                                      </p:cBhvr>
                                    </p:animEffect>
                                  </p:childTnLst>
                                </p:cTn>
                              </p:par>
                              <p:par>
                                <p:cTn id="45" presetID="10" presetClass="entr" presetSubtype="0" fill="hold" grpId="0" nodeType="withEffect">
                                  <p:stCondLst>
                                    <p:cond delay="3000"/>
                                  </p:stCondLst>
                                  <p:iterate type="lt">
                                    <p:tmPct val="10000"/>
                                  </p:iterate>
                                  <p:childTnLst>
                                    <p:set>
                                      <p:cBhvr>
                                        <p:cTn id="46" dur="1" fill="hold">
                                          <p:stCondLst>
                                            <p:cond delay="0"/>
                                          </p:stCondLst>
                                        </p:cTn>
                                        <p:tgtEl>
                                          <p:spTgt spid="1718277">
                                            <p:txEl>
                                              <p:pRg st="2" end="2"/>
                                            </p:txEl>
                                          </p:spTgt>
                                        </p:tgtEl>
                                        <p:attrNameLst>
                                          <p:attrName>style.visibility</p:attrName>
                                        </p:attrNameLst>
                                      </p:cBhvr>
                                      <p:to>
                                        <p:strVal val="visible"/>
                                      </p:to>
                                    </p:set>
                                    <p:animEffect transition="in" filter="fade">
                                      <p:cBhvr>
                                        <p:cTn id="47" dur="2000"/>
                                        <p:tgtEl>
                                          <p:spTgt spid="1718277">
                                            <p:txEl>
                                              <p:pRg st="2" end="2"/>
                                            </p:txEl>
                                          </p:spTgt>
                                        </p:tgtEl>
                                      </p:cBhvr>
                                    </p:animEffect>
                                  </p:childTnLst>
                                </p:cTn>
                              </p:par>
                            </p:childTnLst>
                          </p:cTn>
                        </p:par>
                        <p:par>
                          <p:cTn id="48" fill="hold">
                            <p:stCondLst>
                              <p:cond delay="28700"/>
                            </p:stCondLst>
                            <p:childTnLst>
                              <p:par>
                                <p:cTn id="49" presetID="10" presetClass="entr" presetSubtype="0" fill="hold" nodeType="afterEffect">
                                  <p:stCondLst>
                                    <p:cond delay="3000"/>
                                  </p:stCondLst>
                                  <p:iterate type="wd">
                                    <p:tmPct val="10000"/>
                                  </p:iterate>
                                  <p:childTnLst>
                                    <p:set>
                                      <p:cBhvr>
                                        <p:cTn id="50" dur="1" fill="hold">
                                          <p:stCondLst>
                                            <p:cond delay="0"/>
                                          </p:stCondLst>
                                        </p:cTn>
                                        <p:tgtEl>
                                          <p:spTgt spid="1718275">
                                            <p:txEl>
                                              <p:pRg st="6" end="6"/>
                                            </p:txEl>
                                          </p:spTgt>
                                        </p:tgtEl>
                                        <p:attrNameLst>
                                          <p:attrName>style.visibility</p:attrName>
                                        </p:attrNameLst>
                                      </p:cBhvr>
                                      <p:to>
                                        <p:strVal val="visible"/>
                                      </p:to>
                                    </p:set>
                                    <p:animEffect transition="in" filter="fade">
                                      <p:cBhvr>
                                        <p:cTn id="51" dur="3000"/>
                                        <p:tgtEl>
                                          <p:spTgt spid="1718275">
                                            <p:txEl>
                                              <p:pRg st="6" end="6"/>
                                            </p:txEl>
                                          </p:spTgt>
                                        </p:tgtEl>
                                      </p:cBhvr>
                                    </p:animEffect>
                                  </p:childTnLst>
                                </p:cTn>
                              </p:par>
                              <p:par>
                                <p:cTn id="52" presetID="10" presetClass="entr" presetSubtype="0" fill="hold" nodeType="withEffect">
                                  <p:stCondLst>
                                    <p:cond delay="5500"/>
                                  </p:stCondLst>
                                  <p:iterate type="wd">
                                    <p:tmPct val="10000"/>
                                  </p:iterate>
                                  <p:childTnLst>
                                    <p:set>
                                      <p:cBhvr>
                                        <p:cTn id="53" dur="1" fill="hold">
                                          <p:stCondLst>
                                            <p:cond delay="0"/>
                                          </p:stCondLst>
                                        </p:cTn>
                                        <p:tgtEl>
                                          <p:spTgt spid="1718275">
                                            <p:txEl>
                                              <p:pRg st="7" end="7"/>
                                            </p:txEl>
                                          </p:spTgt>
                                        </p:tgtEl>
                                        <p:attrNameLst>
                                          <p:attrName>style.visibility</p:attrName>
                                        </p:attrNameLst>
                                      </p:cBhvr>
                                      <p:to>
                                        <p:strVal val="visible"/>
                                      </p:to>
                                    </p:set>
                                    <p:animEffect transition="in" filter="fade">
                                      <p:cBhvr>
                                        <p:cTn id="54" dur="2000"/>
                                        <p:tgtEl>
                                          <p:spTgt spid="1718275">
                                            <p:txEl>
                                              <p:pRg st="7" end="7"/>
                                            </p:txEl>
                                          </p:spTgt>
                                        </p:tgtEl>
                                      </p:cBhvr>
                                    </p:animEffect>
                                  </p:childTnLst>
                                </p:cTn>
                              </p:par>
                              <p:par>
                                <p:cTn id="55" presetID="10" presetClass="entr" presetSubtype="0" fill="hold" nodeType="withEffect">
                                  <p:stCondLst>
                                    <p:cond delay="7400"/>
                                  </p:stCondLst>
                                  <p:iterate type="wd">
                                    <p:tmPct val="10000"/>
                                  </p:iterate>
                                  <p:childTnLst>
                                    <p:set>
                                      <p:cBhvr>
                                        <p:cTn id="56" dur="1" fill="hold">
                                          <p:stCondLst>
                                            <p:cond delay="0"/>
                                          </p:stCondLst>
                                        </p:cTn>
                                        <p:tgtEl>
                                          <p:spTgt spid="1718275">
                                            <p:txEl>
                                              <p:pRg st="8" end="8"/>
                                            </p:txEl>
                                          </p:spTgt>
                                        </p:tgtEl>
                                        <p:attrNameLst>
                                          <p:attrName>style.visibility</p:attrName>
                                        </p:attrNameLst>
                                      </p:cBhvr>
                                      <p:to>
                                        <p:strVal val="visible"/>
                                      </p:to>
                                    </p:set>
                                    <p:animEffect transition="in" filter="fade">
                                      <p:cBhvr>
                                        <p:cTn id="57" dur="2000"/>
                                        <p:tgtEl>
                                          <p:spTgt spid="1718275">
                                            <p:txEl>
                                              <p:pRg st="8" end="8"/>
                                            </p:txEl>
                                          </p:spTgt>
                                        </p:tgtEl>
                                      </p:cBhvr>
                                    </p:animEffect>
                                  </p:childTnLst>
                                </p:cTn>
                              </p:par>
                            </p:childTnLst>
                          </p:cTn>
                        </p:par>
                        <p:par>
                          <p:cTn id="58" fill="hold">
                            <p:stCondLst>
                              <p:cond delay="40100"/>
                            </p:stCondLst>
                            <p:childTnLst>
                              <p:par>
                                <p:cTn id="59" presetID="22" presetClass="entr" presetSubtype="8" fill="hold" grpId="0" nodeType="afterEffect">
                                  <p:stCondLst>
                                    <p:cond delay="2000"/>
                                  </p:stCondLst>
                                  <p:childTnLst>
                                    <p:set>
                                      <p:cBhvr>
                                        <p:cTn id="60" dur="1" fill="hold">
                                          <p:stCondLst>
                                            <p:cond delay="0"/>
                                          </p:stCondLst>
                                        </p:cTn>
                                        <p:tgtEl>
                                          <p:spTgt spid="1718278"/>
                                        </p:tgtEl>
                                        <p:attrNameLst>
                                          <p:attrName>style.visibility</p:attrName>
                                        </p:attrNameLst>
                                      </p:cBhvr>
                                      <p:to>
                                        <p:strVal val="visible"/>
                                      </p:to>
                                    </p:set>
                                    <p:animEffect transition="in" filter="wipe(left)">
                                      <p:cBhvr>
                                        <p:cTn id="61" dur="500"/>
                                        <p:tgtEl>
                                          <p:spTgt spid="1718278"/>
                                        </p:tgtEl>
                                      </p:cBhvr>
                                    </p:animEffect>
                                  </p:childTnLst>
                                </p:cTn>
                              </p:par>
                            </p:childTnLst>
                          </p:cTn>
                        </p:par>
                        <p:par>
                          <p:cTn id="62" fill="hold">
                            <p:stCondLst>
                              <p:cond delay="42600"/>
                            </p:stCondLst>
                            <p:childTnLst>
                              <p:par>
                                <p:cTn id="63" presetID="10" presetClass="entr" presetSubtype="0" fill="hold" grpId="0" nodeType="afterEffect">
                                  <p:stCondLst>
                                    <p:cond delay="0"/>
                                  </p:stCondLst>
                                  <p:iterate type="wd">
                                    <p:tmPct val="10000"/>
                                  </p:iterate>
                                  <p:childTnLst>
                                    <p:set>
                                      <p:cBhvr>
                                        <p:cTn id="64" dur="1" fill="hold">
                                          <p:stCondLst>
                                            <p:cond delay="0"/>
                                          </p:stCondLst>
                                        </p:cTn>
                                        <p:tgtEl>
                                          <p:spTgt spid="1718279">
                                            <p:txEl>
                                              <p:pRg st="0" end="0"/>
                                            </p:txEl>
                                          </p:spTgt>
                                        </p:tgtEl>
                                        <p:attrNameLst>
                                          <p:attrName>style.visibility</p:attrName>
                                        </p:attrNameLst>
                                      </p:cBhvr>
                                      <p:to>
                                        <p:strVal val="visible"/>
                                      </p:to>
                                    </p:set>
                                    <p:animEffect transition="in" filter="fade">
                                      <p:cBhvr>
                                        <p:cTn id="65" dur="2000"/>
                                        <p:tgtEl>
                                          <p:spTgt spid="1718279">
                                            <p:txEl>
                                              <p:pRg st="0" end="0"/>
                                            </p:txEl>
                                          </p:spTgt>
                                        </p:tgtEl>
                                      </p:cBhvr>
                                    </p:animEffect>
                                  </p:childTnLst>
                                </p:cTn>
                              </p:par>
                              <p:par>
                                <p:cTn id="66" presetID="10" presetClass="entr" presetSubtype="0" fill="hold" grpId="0" nodeType="withEffect">
                                  <p:stCondLst>
                                    <p:cond delay="500"/>
                                  </p:stCondLst>
                                  <p:iterate type="lt">
                                    <p:tmPct val="10000"/>
                                  </p:iterate>
                                  <p:childTnLst>
                                    <p:set>
                                      <p:cBhvr>
                                        <p:cTn id="67" dur="1" fill="hold">
                                          <p:stCondLst>
                                            <p:cond delay="0"/>
                                          </p:stCondLst>
                                        </p:cTn>
                                        <p:tgtEl>
                                          <p:spTgt spid="1718279">
                                            <p:txEl>
                                              <p:pRg st="1" end="1"/>
                                            </p:txEl>
                                          </p:spTgt>
                                        </p:tgtEl>
                                        <p:attrNameLst>
                                          <p:attrName>style.visibility</p:attrName>
                                        </p:attrNameLst>
                                      </p:cBhvr>
                                      <p:to>
                                        <p:strVal val="visible"/>
                                      </p:to>
                                    </p:set>
                                    <p:animEffect transition="in" filter="fade">
                                      <p:cBhvr>
                                        <p:cTn id="68" dur="2000"/>
                                        <p:tgtEl>
                                          <p:spTgt spid="1718279">
                                            <p:txEl>
                                              <p:pRg st="1" end="1"/>
                                            </p:txEl>
                                          </p:spTgt>
                                        </p:tgtEl>
                                      </p:cBhvr>
                                    </p:animEffect>
                                  </p:childTnLst>
                                </p:cTn>
                              </p:par>
                              <p:par>
                                <p:cTn id="69" presetID="10" presetClass="entr" presetSubtype="0" fill="hold" grpId="0" nodeType="withEffect">
                                  <p:stCondLst>
                                    <p:cond delay="4000"/>
                                  </p:stCondLst>
                                  <p:iterate type="lt">
                                    <p:tmPct val="10000"/>
                                  </p:iterate>
                                  <p:childTnLst>
                                    <p:set>
                                      <p:cBhvr>
                                        <p:cTn id="70" dur="1" fill="hold">
                                          <p:stCondLst>
                                            <p:cond delay="0"/>
                                          </p:stCondLst>
                                        </p:cTn>
                                        <p:tgtEl>
                                          <p:spTgt spid="1718279">
                                            <p:txEl>
                                              <p:pRg st="2" end="2"/>
                                            </p:txEl>
                                          </p:spTgt>
                                        </p:tgtEl>
                                        <p:attrNameLst>
                                          <p:attrName>style.visibility</p:attrName>
                                        </p:attrNameLst>
                                      </p:cBhvr>
                                      <p:to>
                                        <p:strVal val="visible"/>
                                      </p:to>
                                    </p:set>
                                    <p:animEffect transition="in" filter="fade">
                                      <p:cBhvr>
                                        <p:cTn id="71" dur="2000"/>
                                        <p:tgtEl>
                                          <p:spTgt spid="1718279">
                                            <p:txEl>
                                              <p:pRg st="2" end="2"/>
                                            </p:txEl>
                                          </p:spTgt>
                                        </p:tgtEl>
                                      </p:cBhvr>
                                    </p:animEffect>
                                  </p:childTnLst>
                                </p:cTn>
                              </p:par>
                            </p:childTnLst>
                          </p:cTn>
                        </p:par>
                        <p:par>
                          <p:cTn id="72" fill="hold">
                            <p:stCondLst>
                              <p:cond delay="49800"/>
                            </p:stCondLst>
                            <p:childTnLst>
                              <p:par>
                                <p:cTn id="73" presetID="53" presetClass="entr" presetSubtype="0" fill="hold" nodeType="afterEffect">
                                  <p:stCondLst>
                                    <p:cond delay="0"/>
                                  </p:stCondLst>
                                  <p:childTnLst>
                                    <p:set>
                                      <p:cBhvr>
                                        <p:cTn id="74" dur="1" fill="hold">
                                          <p:stCondLst>
                                            <p:cond delay="0"/>
                                          </p:stCondLst>
                                        </p:cTn>
                                        <p:tgtEl>
                                          <p:spTgt spid="335873"/>
                                        </p:tgtEl>
                                        <p:attrNameLst>
                                          <p:attrName>style.visibility</p:attrName>
                                        </p:attrNameLst>
                                      </p:cBhvr>
                                      <p:to>
                                        <p:strVal val="visible"/>
                                      </p:to>
                                    </p:set>
                                    <p:anim calcmode="lin" valueType="num">
                                      <p:cBhvr>
                                        <p:cTn id="75" dur="5000" fill="hold"/>
                                        <p:tgtEl>
                                          <p:spTgt spid="335873"/>
                                        </p:tgtEl>
                                        <p:attrNameLst>
                                          <p:attrName>ppt_w</p:attrName>
                                        </p:attrNameLst>
                                      </p:cBhvr>
                                      <p:tavLst>
                                        <p:tav tm="0">
                                          <p:val>
                                            <p:fltVal val="0"/>
                                          </p:val>
                                        </p:tav>
                                        <p:tav tm="100000">
                                          <p:val>
                                            <p:strVal val="#ppt_w"/>
                                          </p:val>
                                        </p:tav>
                                      </p:tavLst>
                                    </p:anim>
                                    <p:anim calcmode="lin" valueType="num">
                                      <p:cBhvr>
                                        <p:cTn id="76" dur="5000" fill="hold"/>
                                        <p:tgtEl>
                                          <p:spTgt spid="335873"/>
                                        </p:tgtEl>
                                        <p:attrNameLst>
                                          <p:attrName>ppt_h</p:attrName>
                                        </p:attrNameLst>
                                      </p:cBhvr>
                                      <p:tavLst>
                                        <p:tav tm="0">
                                          <p:val>
                                            <p:fltVal val="0"/>
                                          </p:val>
                                        </p:tav>
                                        <p:tav tm="100000">
                                          <p:val>
                                            <p:strVal val="#ppt_h"/>
                                          </p:val>
                                        </p:tav>
                                      </p:tavLst>
                                    </p:anim>
                                    <p:animEffect transition="in" filter="fade">
                                      <p:cBhvr>
                                        <p:cTn id="77" dur="5000"/>
                                        <p:tgtEl>
                                          <p:spTgt spid="335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8274" grpId="0"/>
      <p:bldP spid="1718276" grpId="0" animBg="1"/>
      <p:bldP spid="1718277" grpId="0" build="p"/>
      <p:bldP spid="1718278" grpId="0" animBg="1"/>
      <p:bldP spid="1718279"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75" name="Rectangle 3"/>
          <p:cNvSpPr>
            <a:spLocks noGrp="1" noChangeArrowheads="1"/>
          </p:cNvSpPr>
          <p:nvPr>
            <p:ph idx="1"/>
          </p:nvPr>
        </p:nvSpPr>
        <p:spPr>
          <a:xfrm>
            <a:off x="9524" y="1654175"/>
            <a:ext cx="8067675" cy="4675188"/>
          </a:xfrm>
        </p:spPr>
        <p:txBody>
          <a:bodyPr/>
          <a:lstStyle/>
          <a:p>
            <a:pPr marL="0" indent="0" eaLnBrk="1" hangingPunct="1">
              <a:lnSpc>
                <a:spcPct val="110000"/>
              </a:lnSpc>
              <a:buFont typeface="Monotype Sorts" pitchFamily="2" charset="2"/>
              <a:buNone/>
            </a:pPr>
            <a:r>
              <a:rPr lang="ja-JP" altLang="en-US" dirty="0">
                <a:solidFill>
                  <a:srgbClr val="FF99FF"/>
                </a:solidFill>
              </a:rPr>
              <a:t>　　　　　</a:t>
            </a:r>
            <a:r>
              <a:rPr lang="en-US" altLang="ja-JP" dirty="0">
                <a:solidFill>
                  <a:srgbClr val="FF99FF"/>
                </a:solidFill>
              </a:rPr>
              <a:t>Information</a:t>
            </a:r>
            <a:r>
              <a:rPr lang="ja-JP" altLang="en-US" dirty="0">
                <a:solidFill>
                  <a:srgbClr val="FF99FF"/>
                </a:solidFill>
              </a:rPr>
              <a:t>　情報</a:t>
            </a:r>
          </a:p>
          <a:p>
            <a:pPr marL="0" indent="0" eaLnBrk="1" hangingPunct="1">
              <a:lnSpc>
                <a:spcPct val="110000"/>
              </a:lnSpc>
              <a:buFont typeface="Monotype Sorts" pitchFamily="2" charset="2"/>
              <a:buNone/>
            </a:pPr>
            <a:r>
              <a:rPr lang="ja-JP" altLang="en-US" sz="2400" dirty="0"/>
              <a:t>　　　　　　　　　がどんなに正確でも</a:t>
            </a:r>
          </a:p>
          <a:p>
            <a:pPr marL="0" indent="0" algn="ctr" eaLnBrk="1" hangingPunct="1">
              <a:lnSpc>
                <a:spcPct val="110000"/>
              </a:lnSpc>
              <a:buFont typeface="Monotype Sorts" pitchFamily="2" charset="2"/>
              <a:buNone/>
            </a:pPr>
            <a:endParaRPr lang="ja-JP" altLang="en-US" dirty="0"/>
          </a:p>
          <a:p>
            <a:pPr marL="0" indent="0" eaLnBrk="1" hangingPunct="1">
              <a:lnSpc>
                <a:spcPct val="110000"/>
              </a:lnSpc>
              <a:buFont typeface="Monotype Sorts" pitchFamily="2" charset="2"/>
              <a:buNone/>
            </a:pPr>
            <a:r>
              <a:rPr lang="ja-JP" altLang="en-US" dirty="0">
                <a:solidFill>
                  <a:srgbClr val="FF99FF"/>
                </a:solidFill>
              </a:rPr>
              <a:t>　　　　　</a:t>
            </a:r>
            <a:r>
              <a:rPr lang="en-US" altLang="ja-JP" dirty="0">
                <a:solidFill>
                  <a:srgbClr val="FF99FF"/>
                </a:solidFill>
              </a:rPr>
              <a:t>Education</a:t>
            </a:r>
            <a:r>
              <a:rPr lang="ja-JP" altLang="en-US" dirty="0">
                <a:solidFill>
                  <a:srgbClr val="FF99FF"/>
                </a:solidFill>
              </a:rPr>
              <a:t>　教育</a:t>
            </a:r>
          </a:p>
          <a:p>
            <a:pPr marL="0" indent="0" eaLnBrk="1" hangingPunct="1">
              <a:lnSpc>
                <a:spcPct val="110000"/>
              </a:lnSpc>
              <a:buFont typeface="Monotype Sorts" pitchFamily="2" charset="2"/>
              <a:buNone/>
            </a:pPr>
            <a:r>
              <a:rPr lang="ja-JP" altLang="en-US" sz="2400" dirty="0"/>
              <a:t>　　　　　　　　　をどんなに充実させても</a:t>
            </a:r>
            <a:endParaRPr lang="ja-JP" altLang="en-US" dirty="0">
              <a:solidFill>
                <a:srgbClr val="FF99FF"/>
              </a:solidFill>
            </a:endParaRPr>
          </a:p>
          <a:p>
            <a:pPr marL="0" indent="0" algn="ctr" eaLnBrk="1" hangingPunct="1">
              <a:lnSpc>
                <a:spcPct val="110000"/>
              </a:lnSpc>
              <a:buFont typeface="Monotype Sorts" pitchFamily="2" charset="2"/>
              <a:buNone/>
            </a:pPr>
            <a:endParaRPr lang="ja-JP" altLang="en-US" dirty="0"/>
          </a:p>
          <a:p>
            <a:pPr marL="0" indent="0" algn="ctr">
              <a:lnSpc>
                <a:spcPct val="110000"/>
              </a:lnSpc>
            </a:pPr>
            <a:r>
              <a:rPr lang="en-US" altLang="ja-JP" dirty="0">
                <a:solidFill>
                  <a:srgbClr val="FF99FF"/>
                </a:solidFill>
              </a:rPr>
              <a:t>Communication</a:t>
            </a:r>
            <a:r>
              <a:rPr lang="ja-JP" altLang="en-US" dirty="0">
                <a:solidFill>
                  <a:srgbClr val="FF99FF"/>
                </a:solidFill>
              </a:rPr>
              <a:t>　対話・</a:t>
            </a:r>
            <a:r>
              <a:rPr lang="ja-JP" altLang="en-US" dirty="0">
                <a:solidFill>
                  <a:srgbClr val="CCFF33"/>
                </a:solidFill>
                <a:latin typeface="HGS創英角ﾎﾟｯﾌﾟ体" panose="040B0A00000000000000" pitchFamily="50" charset="-128"/>
                <a:ea typeface="HGS創英角ﾎﾟｯﾌﾟ体" panose="040B0A00000000000000" pitchFamily="50" charset="-128"/>
              </a:rPr>
              <a:t>関係性</a:t>
            </a:r>
            <a:r>
              <a:rPr lang="ja-JP" altLang="en-US" dirty="0">
                <a:solidFill>
                  <a:srgbClr val="FF99FF"/>
                </a:solidFill>
              </a:rPr>
              <a:t>・</a:t>
            </a:r>
            <a:r>
              <a:rPr lang="ja-JP" altLang="en-US" dirty="0">
                <a:solidFill>
                  <a:srgbClr val="FFCCFF"/>
                </a:solidFill>
                <a:latin typeface="HGS創英角ﾎﾟｯﾌﾟ体" panose="040B0A00000000000000" pitchFamily="50" charset="-128"/>
                <a:ea typeface="HGS創英角ﾎﾟｯﾌﾟ体" panose="040B0A00000000000000" pitchFamily="50" charset="-128"/>
              </a:rPr>
              <a:t>絆</a:t>
            </a:r>
            <a:r>
              <a:rPr lang="ja-JP" altLang="en-US" sz="1800" dirty="0">
                <a:solidFill>
                  <a:srgbClr val="FFCCFF"/>
                </a:solidFill>
                <a:latin typeface="+mn-ea"/>
              </a:rPr>
              <a:t>（きずな＋ほだし）</a:t>
            </a:r>
            <a:endParaRPr lang="ja-JP" altLang="en-US" dirty="0">
              <a:solidFill>
                <a:srgbClr val="FFCCFF"/>
              </a:solidFill>
              <a:latin typeface="+mn-ea"/>
            </a:endParaRPr>
          </a:p>
          <a:p>
            <a:pPr marL="0" indent="0" algn="ctr" eaLnBrk="1" hangingPunct="1">
              <a:lnSpc>
                <a:spcPct val="110000"/>
              </a:lnSpc>
              <a:buFont typeface="Monotype Sorts" pitchFamily="2" charset="2"/>
              <a:buNone/>
            </a:pPr>
            <a:r>
              <a:rPr lang="ja-JP" altLang="en-US" sz="2400" dirty="0"/>
              <a:t>を通した課題の実感、感動や経験の共有、</a:t>
            </a:r>
            <a:endParaRPr lang="en-US" altLang="ja-JP" sz="2400" dirty="0"/>
          </a:p>
          <a:p>
            <a:pPr marL="0" indent="0" algn="ctr" eaLnBrk="1" hangingPunct="1">
              <a:lnSpc>
                <a:spcPct val="110000"/>
              </a:lnSpc>
              <a:buFont typeface="Monotype Sorts" pitchFamily="2" charset="2"/>
              <a:buNone/>
            </a:pPr>
            <a:r>
              <a:rPr lang="ja-JP" altLang="en-US" sz="2400" dirty="0"/>
              <a:t>ピア（</a:t>
            </a:r>
            <a:r>
              <a:rPr lang="ja-JP" altLang="en-US" sz="2400" dirty="0">
                <a:solidFill>
                  <a:srgbClr val="CCFF33"/>
                </a:solidFill>
                <a:latin typeface="HGP創英角ﾎﾟｯﾌﾟ体" panose="040B0A00000000000000" pitchFamily="50" charset="-128"/>
                <a:ea typeface="HGP創英角ﾎﾟｯﾌﾟ体" panose="040B0A00000000000000" pitchFamily="50" charset="-128"/>
              </a:rPr>
              <a:t>居場所</a:t>
            </a:r>
            <a:r>
              <a:rPr lang="ja-JP" altLang="en-US" sz="2400" dirty="0"/>
              <a:t>の仲間からの）プレッシャーがなければ</a:t>
            </a:r>
          </a:p>
        </p:txBody>
      </p:sp>
      <p:sp>
        <p:nvSpPr>
          <p:cNvPr id="1718276" name="AutoShape 4"/>
          <p:cNvSpPr>
            <a:spLocks/>
          </p:cNvSpPr>
          <p:nvPr/>
        </p:nvSpPr>
        <p:spPr bwMode="auto">
          <a:xfrm>
            <a:off x="5300663" y="1916113"/>
            <a:ext cx="304800" cy="2206625"/>
          </a:xfrm>
          <a:prstGeom prst="rightBrace">
            <a:avLst>
              <a:gd name="adj1" fmla="val 60330"/>
              <a:gd name="adj2" fmla="val 50000"/>
            </a:avLst>
          </a:prstGeom>
          <a:noFill/>
          <a:ln w="25400">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718277" name="Text Box 5"/>
          <p:cNvSpPr txBox="1">
            <a:spLocks noChangeArrowheads="1"/>
          </p:cNvSpPr>
          <p:nvPr/>
        </p:nvSpPr>
        <p:spPr bwMode="auto">
          <a:xfrm>
            <a:off x="5667375" y="2476500"/>
            <a:ext cx="2192338" cy="1520416"/>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Arial" charset="0"/>
                <a:ea typeface="Arial Unicode MS" pitchFamily="50" charset="-128"/>
                <a:cs typeface="Arial Unicode MS" pitchFamily="50" charset="-128"/>
              </a:rPr>
              <a:t>Knowledge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a:t>
            </a:r>
          </a:p>
          <a:p>
            <a:pPr marL="0" marR="0" lvl="0" indent="0" algn="ctr" defTabSz="914400" rtl="0" eaLnBrk="0" fontAlgn="base" latinLnBrk="0" hangingPunct="0">
              <a:lnSpc>
                <a:spcPct val="12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が増えるだけ</a:t>
            </a:r>
          </a:p>
        </p:txBody>
      </p:sp>
      <p:sp>
        <p:nvSpPr>
          <p:cNvPr id="1718278" name="AutoShape 6"/>
          <p:cNvSpPr>
            <a:spLocks/>
          </p:cNvSpPr>
          <p:nvPr/>
        </p:nvSpPr>
        <p:spPr bwMode="auto">
          <a:xfrm>
            <a:off x="7837572" y="2801938"/>
            <a:ext cx="444500" cy="3222625"/>
          </a:xfrm>
          <a:prstGeom prst="rightBrace">
            <a:avLst>
              <a:gd name="adj1" fmla="val 60417"/>
              <a:gd name="adj2" fmla="val 50000"/>
            </a:avLst>
          </a:prstGeom>
          <a:noFill/>
          <a:ln w="25400">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718279" name="Text Box 7"/>
          <p:cNvSpPr txBox="1">
            <a:spLocks noChangeArrowheads="1"/>
          </p:cNvSpPr>
          <p:nvPr/>
        </p:nvSpPr>
        <p:spPr bwMode="auto">
          <a:xfrm>
            <a:off x="7999870" y="3879850"/>
            <a:ext cx="2286203" cy="1520416"/>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Arial" charset="0"/>
                <a:ea typeface="Arial Unicode MS" pitchFamily="50" charset="-128"/>
                <a:cs typeface="Arial Unicode MS" pitchFamily="50" charset="-128"/>
              </a:rPr>
              <a:t>Life Skill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生きる力</a:t>
            </a:r>
            <a:endParaRPr kumimoji="1" lang="ja-JP" altLang="en-US" sz="3600" b="0" i="0" u="none" strike="noStrike" kern="1200" cap="none" spc="0" normalizeH="0" baseline="0" noProof="0" dirty="0">
              <a:ln>
                <a:noFill/>
              </a:ln>
              <a:solidFill>
                <a:srgbClr val="99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2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健康は育めない</a:t>
            </a:r>
          </a:p>
        </p:txBody>
      </p:sp>
      <p:sp>
        <p:nvSpPr>
          <p:cNvPr id="1718280" name="Rectangle 8"/>
          <p:cNvSpPr>
            <a:spLocks noChangeArrowheads="1"/>
          </p:cNvSpPr>
          <p:nvPr/>
        </p:nvSpPr>
        <p:spPr bwMode="auto">
          <a:xfrm>
            <a:off x="1308249" y="1660529"/>
            <a:ext cx="398462" cy="525462"/>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rPr>
              <a:t>I</a:t>
            </a:r>
            <a:endParaRPr kumimoji="1" lang="ja-JP" altLang="en-US" sz="20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1718281" name="Rectangle 9"/>
          <p:cNvSpPr>
            <a:spLocks noChangeArrowheads="1"/>
          </p:cNvSpPr>
          <p:nvPr/>
        </p:nvSpPr>
        <p:spPr bwMode="auto">
          <a:xfrm>
            <a:off x="1381739" y="3404397"/>
            <a:ext cx="406400" cy="617538"/>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rPr>
              <a:t>E</a:t>
            </a:r>
            <a:endParaRPr kumimoji="1" lang="ja-JP" altLang="en-US" sz="20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1718282" name="Rectangle 10"/>
          <p:cNvSpPr>
            <a:spLocks noChangeArrowheads="1"/>
          </p:cNvSpPr>
          <p:nvPr/>
        </p:nvSpPr>
        <p:spPr bwMode="auto">
          <a:xfrm>
            <a:off x="171387" y="5146031"/>
            <a:ext cx="406400" cy="617537"/>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32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rPr>
              <a:t>C</a:t>
            </a:r>
            <a:endParaRPr kumimoji="1" lang="ja-JP" altLang="en-US" sz="2000" b="0" i="0" u="none" strike="noStrike" kern="1200" cap="none" spc="0" normalizeH="0" baseline="0" noProof="0" dirty="0">
              <a:ln>
                <a:noFill/>
              </a:ln>
              <a:solidFill>
                <a:srgbClr val="FF33CC"/>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pic>
        <p:nvPicPr>
          <p:cNvPr id="335873"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10236" y="1"/>
            <a:ext cx="2076763" cy="2934030"/>
          </a:xfrm>
          <a:prstGeom prst="rect">
            <a:avLst/>
          </a:prstGeom>
          <a:noFill/>
          <a:ln w="9525">
            <a:noFill/>
            <a:miter lim="800000"/>
            <a:headEnd/>
            <a:tailEnd/>
          </a:ln>
        </p:spPr>
      </p:pic>
      <p:sp>
        <p:nvSpPr>
          <p:cNvPr id="13" name="Rectangle 2"/>
          <p:cNvSpPr>
            <a:spLocks noGrp="1" noChangeArrowheads="1"/>
          </p:cNvSpPr>
          <p:nvPr>
            <p:ph type="title"/>
          </p:nvPr>
        </p:nvSpPr>
        <p:spPr>
          <a:xfrm>
            <a:off x="-192504" y="196850"/>
            <a:ext cx="8660598" cy="1143000"/>
          </a:xfrm>
        </p:spPr>
        <p:txBody>
          <a:bodyPr/>
          <a:lstStyle/>
          <a:p>
            <a:pPr eaLnBrk="1" hangingPunct="1"/>
            <a:r>
              <a:rPr lang="ja-JP" altLang="en-US" sz="3600" dirty="0"/>
              <a:t>これからの健康づくり、人づくりの考え方 </a:t>
            </a:r>
          </a:p>
        </p:txBody>
      </p:sp>
    </p:spTree>
    <p:extLst>
      <p:ext uri="{BB962C8B-B14F-4D97-AF65-F5344CB8AC3E}">
        <p14:creationId xmlns:p14="http://schemas.microsoft.com/office/powerpoint/2010/main" val="3412527830"/>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0" y="1036655"/>
            <a:ext cx="10287000" cy="4784690"/>
          </a:xfrm>
        </p:spPr>
        <p:txBody>
          <a:bodyPr/>
          <a:lstStyle/>
          <a:p>
            <a:pPr>
              <a:lnSpc>
                <a:spcPct val="150000"/>
              </a:lnSpc>
              <a:spcAft>
                <a:spcPts val="0"/>
              </a:spcAft>
            </a:pPr>
            <a:r>
              <a:rPr lang="ja-JP" altLang="en-US" sz="60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多くの人はわかりやすい</a:t>
            </a:r>
            <a:br>
              <a:rPr lang="en-US" altLang="ja-JP" sz="60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60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ハイリスクアプローチ</a:t>
            </a:r>
            <a:br>
              <a:rPr lang="en-US" altLang="ja-JP" sz="60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br>
            <a:r>
              <a:rPr lang="ja-JP" altLang="en-US" sz="6000" kern="100" dirty="0">
                <a:solidFill>
                  <a:srgbClr val="FF0000"/>
                </a:solidFill>
                <a:effectLst>
                  <a:outerShdw blurRad="38100" dist="38100" dir="2700000" algn="tl">
                    <a:srgbClr val="000000">
                      <a:alpha val="43137"/>
                    </a:srgbClr>
                  </a:outerShdw>
                </a:effectLst>
                <a:latin typeface="Century"/>
                <a:ea typeface="HG創英角ﾎﾟｯﾌﾟ体"/>
                <a:cs typeface="Times New Roman"/>
              </a:rPr>
              <a:t>に傾倒しがち</a:t>
            </a:r>
            <a:endParaRPr lang="ja-JP" altLang="ja-JP" sz="1800" kern="100" dirty="0">
              <a:effectLst>
                <a:outerShdw blurRad="38100" dist="38100" dir="2700000" algn="tl">
                  <a:srgbClr val="000000">
                    <a:alpha val="43137"/>
                  </a:srgbClr>
                </a:outerShdw>
              </a:effectLst>
              <a:latin typeface="Century"/>
              <a:ea typeface="ＭＳ 明朝"/>
              <a:cs typeface="Times New Roman"/>
            </a:endParaRPr>
          </a:p>
        </p:txBody>
      </p:sp>
    </p:spTree>
    <p:extLst>
      <p:ext uri="{BB962C8B-B14F-4D97-AF65-F5344CB8AC3E}">
        <p14:creationId xmlns:p14="http://schemas.microsoft.com/office/powerpoint/2010/main" val="96160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6" name="角丸四角形 5"/>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7" name="角丸四角形 6"/>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cxnSp>
        <p:nvCxnSpPr>
          <p:cNvPr id="14" name="直線矢印コネクタ 13"/>
          <p:cNvCxnSpPr>
            <a:stCxn id="4" idx="0"/>
            <a:endCxn id="9" idx="2"/>
          </p:cNvCxnSpPr>
          <p:nvPr/>
        </p:nvCxnSpPr>
        <p:spPr bwMode="auto">
          <a:xfrm flipV="1">
            <a:off x="3519615" y="1679350"/>
            <a:ext cx="136160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083521"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16295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3" name="角丸四角形 12"/>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15" name="直線矢印コネクタ 14"/>
          <p:cNvCxnSpPr>
            <a:stCxn id="13" idx="0"/>
            <a:endCxn id="9" idx="2"/>
          </p:cNvCxnSpPr>
          <p:nvPr/>
        </p:nvCxnSpPr>
        <p:spPr bwMode="auto">
          <a:xfrm flipH="1" flipV="1">
            <a:off x="4881218" y="1679350"/>
            <a:ext cx="4220083"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8" name="タイトル 1">
            <a:extLst>
              <a:ext uri="{FF2B5EF4-FFF2-40B4-BE49-F238E27FC236}">
                <a16:creationId xmlns:a16="http://schemas.microsoft.com/office/drawing/2014/main" id="{7F37C122-6CEE-EEF1-1C56-41F4AFD609B4}"/>
              </a:ext>
            </a:extLst>
          </p:cNvPr>
          <p:cNvSpPr txBox="1">
            <a:spLocks/>
          </p:cNvSpPr>
          <p:nvPr/>
        </p:nvSpPr>
        <p:spPr bwMode="auto">
          <a:xfrm>
            <a:off x="235744" y="991"/>
            <a:ext cx="9815512" cy="779543"/>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lvl1pPr algn="ctr" rtl="0" eaLnBrk="0" fontAlgn="base" hangingPunct="0">
              <a:lnSpc>
                <a:spcPct val="85000"/>
              </a:lnSpc>
              <a:spcBef>
                <a:spcPct val="0"/>
              </a:spcBef>
              <a:spcAft>
                <a:spcPct val="0"/>
              </a:spcAft>
              <a:defRPr kumimoji="1" sz="4000">
                <a:solidFill>
                  <a:schemeClr val="tx2"/>
                </a:solidFill>
                <a:latin typeface="+mj-lt"/>
                <a:ea typeface="+mj-ea"/>
                <a:cs typeface="+mj-cs"/>
              </a:defRPr>
            </a:lvl1pPr>
            <a:lvl2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eaLnBrk="0" fontAlgn="base" hangingPunct="0">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r>
              <a:rPr lang="ja-JP" altLang="en-US" sz="3600" kern="0" dirty="0">
                <a:solidFill>
                  <a:schemeClr val="tx1"/>
                </a:solidFill>
                <a:effectLst/>
              </a:rPr>
              <a:t>専門家はまずは、</a:t>
            </a:r>
            <a:r>
              <a:rPr lang="ja-JP" altLang="en-US" sz="3600" kern="0" dirty="0">
                <a:solidFill>
                  <a:srgbClr val="FF99FF"/>
                </a:solidFill>
                <a:effectLst/>
              </a:rPr>
              <a:t>課題</a:t>
            </a:r>
            <a:r>
              <a:rPr lang="ja-JP" altLang="en-US" sz="3600" kern="0" dirty="0">
                <a:solidFill>
                  <a:schemeClr val="tx1"/>
                </a:solidFill>
                <a:effectLst/>
              </a:rPr>
              <a:t>の</a:t>
            </a:r>
            <a:r>
              <a:rPr lang="ja-JP" altLang="en-US" sz="3600" kern="0" dirty="0">
                <a:effectLst/>
              </a:rPr>
              <a:t>原因</a:t>
            </a:r>
            <a:r>
              <a:rPr lang="ja-JP" altLang="en-US" sz="3600" kern="0" dirty="0">
                <a:solidFill>
                  <a:schemeClr val="tx1"/>
                </a:solidFill>
                <a:effectLst/>
              </a:rPr>
              <a:t>追求をし</a:t>
            </a:r>
          </a:p>
        </p:txBody>
      </p:sp>
    </p:spTree>
    <p:extLst>
      <p:ext uri="{BB962C8B-B14F-4D97-AF65-F5344CB8AC3E}">
        <p14:creationId xmlns:p14="http://schemas.microsoft.com/office/powerpoint/2010/main" val="1087730422"/>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par>
                                <p:cTn id="8" presetID="22" presetClass="entr" presetSubtype="4"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1000"/>
                                        <p:tgtEl>
                                          <p:spTgt spid="14"/>
                                        </p:tgtEl>
                                      </p:cBhvr>
                                    </p:animEffect>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500"/>
                                        <p:tgtEl>
                                          <p:spTgt spid="7"/>
                                        </p:tgtEl>
                                      </p:cBhvr>
                                    </p:animEffect>
                                  </p:childTnLst>
                                </p:cTn>
                              </p:par>
                              <p:par>
                                <p:cTn id="15" presetID="22" presetClass="entr" presetSubtype="4" fill="hold"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1000"/>
                                        <p:tgtEl>
                                          <p:spTgt spid="20"/>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500"/>
                                        <p:tgtEl>
                                          <p:spTgt spid="6"/>
                                        </p:tgtEl>
                                      </p:cBhvr>
                                    </p:animEffect>
                                  </p:childTnLst>
                                </p:cTn>
                              </p:par>
                              <p:par>
                                <p:cTn id="22" presetID="22" presetClass="entr" presetSubtype="4"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000"/>
                                        <p:tgtEl>
                                          <p:spTgt spid="17"/>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500"/>
                                        <p:tgtEl>
                                          <p:spTgt spid="13"/>
                                        </p:tgtEl>
                                      </p:cBhvr>
                                    </p:animEffect>
                                  </p:childTnLst>
                                </p:cTn>
                              </p:par>
                              <p:par>
                                <p:cTn id="29" presetID="22" presetClass="entr" presetSubtype="4" fill="hold" nodeType="withEffect">
                                  <p:stCondLst>
                                    <p:cond delay="50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6" name="角丸四角形 5"/>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7" name="角丸四角形 6"/>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cxnSp>
        <p:nvCxnSpPr>
          <p:cNvPr id="14" name="直線矢印コネクタ 13"/>
          <p:cNvCxnSpPr>
            <a:stCxn id="4" idx="0"/>
            <a:endCxn id="9" idx="2"/>
          </p:cNvCxnSpPr>
          <p:nvPr/>
        </p:nvCxnSpPr>
        <p:spPr bwMode="auto">
          <a:xfrm flipV="1">
            <a:off x="3519615" y="1679350"/>
            <a:ext cx="136160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083521"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16295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3" name="角丸四角形 12"/>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15" name="直線矢印コネクタ 14"/>
          <p:cNvCxnSpPr>
            <a:stCxn id="13" idx="0"/>
            <a:endCxn id="9" idx="2"/>
          </p:cNvCxnSpPr>
          <p:nvPr/>
        </p:nvCxnSpPr>
        <p:spPr bwMode="auto">
          <a:xfrm flipH="1" flipV="1">
            <a:off x="4881218" y="1679350"/>
            <a:ext cx="4220083"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6" name="タイトル 1"/>
          <p:cNvSpPr>
            <a:spLocks noGrp="1"/>
          </p:cNvSpPr>
          <p:nvPr>
            <p:ph type="title"/>
          </p:nvPr>
        </p:nvSpPr>
        <p:spPr>
          <a:xfrm>
            <a:off x="235744" y="0"/>
            <a:ext cx="9815512" cy="779543"/>
          </a:xfrm>
        </p:spPr>
        <p:txBody>
          <a:bodyPr/>
          <a:lstStyle/>
          <a:p>
            <a:r>
              <a:rPr lang="ja-JP" altLang="en-US" sz="3600" dirty="0">
                <a:solidFill>
                  <a:srgbClr val="CCFF33"/>
                </a:solidFill>
              </a:rPr>
              <a:t>早期発見・個別指導</a:t>
            </a:r>
            <a:r>
              <a:rPr lang="ja-JP" altLang="en-US" sz="3600" dirty="0">
                <a:solidFill>
                  <a:schemeClr val="tx1"/>
                </a:solidFill>
              </a:rPr>
              <a:t>で</a:t>
            </a:r>
            <a:r>
              <a:rPr lang="ja-JP" altLang="en-US" sz="3600" dirty="0">
                <a:solidFill>
                  <a:srgbClr val="FF99FF"/>
                </a:solidFill>
              </a:rPr>
              <a:t>課題</a:t>
            </a:r>
            <a:r>
              <a:rPr lang="ja-JP" altLang="en-US" sz="3600" dirty="0">
                <a:solidFill>
                  <a:schemeClr val="tx1"/>
                </a:solidFill>
              </a:rPr>
              <a:t>を</a:t>
            </a:r>
            <a:r>
              <a:rPr lang="ja-JP" altLang="en-US" sz="3600" dirty="0">
                <a:solidFill>
                  <a:srgbClr val="CCFF33"/>
                </a:solidFill>
              </a:rPr>
              <a:t>予防</a:t>
            </a:r>
            <a:r>
              <a:rPr lang="ja-JP" altLang="en-US" sz="3600" dirty="0">
                <a:solidFill>
                  <a:schemeClr val="tx1"/>
                </a:solidFill>
              </a:rPr>
              <a:t>しようとします</a:t>
            </a:r>
            <a:endParaRPr kumimoji="1" lang="ja-JP" altLang="en-US" sz="3600" dirty="0">
              <a:solidFill>
                <a:schemeClr val="tx1"/>
              </a:solidFill>
            </a:endParaRPr>
          </a:p>
        </p:txBody>
      </p:sp>
      <p:sp>
        <p:nvSpPr>
          <p:cNvPr id="22" name="正方形/長方形 21"/>
          <p:cNvSpPr/>
          <p:nvPr/>
        </p:nvSpPr>
        <p:spPr bwMode="auto">
          <a:xfrm>
            <a:off x="4197927" y="1704109"/>
            <a:ext cx="2867891" cy="17560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23" name="角丸四角形 21"/>
          <p:cNvSpPr/>
          <p:nvPr/>
        </p:nvSpPr>
        <p:spPr bwMode="auto">
          <a:xfrm>
            <a:off x="2943615" y="3461658"/>
            <a:ext cx="7027422" cy="1271236"/>
          </a:xfrm>
          <a:prstGeom prst="roundRect">
            <a:avLst/>
          </a:prstGeom>
          <a:solidFill>
            <a:schemeClr val="bg1"/>
          </a:solidFill>
          <a:ln w="28575" cap="flat" cmpd="sng" algn="ctr">
            <a:solidFill>
              <a:srgbClr val="CCFF33"/>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早期発見・個別指導</a:t>
            </a: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アプローチ）</a:t>
            </a:r>
          </a:p>
        </p:txBody>
      </p:sp>
    </p:spTree>
    <p:extLst>
      <p:ext uri="{BB962C8B-B14F-4D97-AF65-F5344CB8AC3E}">
        <p14:creationId xmlns:p14="http://schemas.microsoft.com/office/powerpoint/2010/main" val="2270559175"/>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500"/>
                                        <p:tgtEl>
                                          <p:spTgt spid="23"/>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6" name="角丸四角形 5"/>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7" name="角丸四角形 6"/>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cxnSp>
        <p:nvCxnSpPr>
          <p:cNvPr id="14" name="直線矢印コネクタ 13"/>
          <p:cNvCxnSpPr>
            <a:stCxn id="4" idx="0"/>
            <a:endCxn id="9" idx="2"/>
          </p:cNvCxnSpPr>
          <p:nvPr/>
        </p:nvCxnSpPr>
        <p:spPr bwMode="auto">
          <a:xfrm flipV="1">
            <a:off x="3519615" y="1679350"/>
            <a:ext cx="136160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083521"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16295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3" name="角丸四角形 12"/>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15" name="直線矢印コネクタ 14"/>
          <p:cNvCxnSpPr>
            <a:stCxn id="13" idx="0"/>
            <a:endCxn id="9" idx="2"/>
          </p:cNvCxnSpPr>
          <p:nvPr/>
        </p:nvCxnSpPr>
        <p:spPr bwMode="auto">
          <a:xfrm flipH="1" flipV="1">
            <a:off x="4881218" y="1679350"/>
            <a:ext cx="4220083"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6" name="タイトル 1"/>
          <p:cNvSpPr>
            <a:spLocks noGrp="1"/>
          </p:cNvSpPr>
          <p:nvPr>
            <p:ph type="title"/>
          </p:nvPr>
        </p:nvSpPr>
        <p:spPr>
          <a:xfrm>
            <a:off x="235744" y="0"/>
            <a:ext cx="9815512" cy="779543"/>
          </a:xfrm>
        </p:spPr>
        <p:txBody>
          <a:bodyPr/>
          <a:lstStyle/>
          <a:p>
            <a:r>
              <a:rPr lang="ja-JP" altLang="en-US" sz="3600" dirty="0">
                <a:solidFill>
                  <a:srgbClr val="CCFF33"/>
                </a:solidFill>
              </a:rPr>
              <a:t>早期発見・個別指導</a:t>
            </a:r>
            <a:r>
              <a:rPr lang="ja-JP" altLang="en-US" sz="3600" dirty="0">
                <a:solidFill>
                  <a:schemeClr val="tx1"/>
                </a:solidFill>
              </a:rPr>
              <a:t>で</a:t>
            </a:r>
            <a:r>
              <a:rPr lang="ja-JP" altLang="en-US" sz="3600" dirty="0">
                <a:solidFill>
                  <a:srgbClr val="FF99FF"/>
                </a:solidFill>
              </a:rPr>
              <a:t>課題</a:t>
            </a:r>
            <a:r>
              <a:rPr lang="ja-JP" altLang="en-US" sz="3600" dirty="0">
                <a:solidFill>
                  <a:schemeClr val="tx1"/>
                </a:solidFill>
              </a:rPr>
              <a:t>を</a:t>
            </a:r>
            <a:r>
              <a:rPr lang="ja-JP" altLang="en-US" sz="3600" dirty="0">
                <a:solidFill>
                  <a:srgbClr val="CCFF33"/>
                </a:solidFill>
              </a:rPr>
              <a:t>予防</a:t>
            </a:r>
            <a:r>
              <a:rPr lang="ja-JP" altLang="en-US" sz="3600" dirty="0">
                <a:solidFill>
                  <a:schemeClr val="tx1"/>
                </a:solidFill>
              </a:rPr>
              <a:t>しようとします</a:t>
            </a:r>
            <a:endParaRPr kumimoji="1" lang="ja-JP" altLang="en-US" sz="3600" dirty="0">
              <a:solidFill>
                <a:schemeClr val="tx1"/>
              </a:solidFill>
            </a:endParaRPr>
          </a:p>
        </p:txBody>
      </p:sp>
      <p:sp>
        <p:nvSpPr>
          <p:cNvPr id="22" name="正方形/長方形 21"/>
          <p:cNvSpPr/>
          <p:nvPr/>
        </p:nvSpPr>
        <p:spPr bwMode="auto">
          <a:xfrm>
            <a:off x="4197927" y="1704109"/>
            <a:ext cx="2867891" cy="17560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cxnSp>
        <p:nvCxnSpPr>
          <p:cNvPr id="3" name="直線矢印コネクタ 2">
            <a:extLst>
              <a:ext uri="{FF2B5EF4-FFF2-40B4-BE49-F238E27FC236}">
                <a16:creationId xmlns:a16="http://schemas.microsoft.com/office/drawing/2014/main" id="{43F85161-0B07-428D-9867-16C556ED266C}"/>
              </a:ext>
            </a:extLst>
          </p:cNvPr>
          <p:cNvCxnSpPr>
            <a:cxnSpLocks/>
            <a:endCxn id="4" idx="0"/>
          </p:cNvCxnSpPr>
          <p:nvPr/>
        </p:nvCxnSpPr>
        <p:spPr bwMode="auto">
          <a:xfrm flipH="1">
            <a:off x="3519615" y="4692015"/>
            <a:ext cx="343725" cy="1018806"/>
          </a:xfrm>
          <a:prstGeom prst="straightConnector1">
            <a:avLst/>
          </a:prstGeom>
          <a:noFill/>
          <a:ln w="50800" cap="flat" cmpd="sng" algn="ctr">
            <a:solidFill>
              <a:srgbClr val="FF99FF"/>
            </a:solidFill>
            <a:prstDash val="solid"/>
            <a:round/>
            <a:headEnd type="none" w="med" len="med"/>
            <a:tailEnd type="stealth" w="lg" len="lg"/>
          </a:ln>
          <a:effectLst/>
        </p:spPr>
      </p:cxnSp>
      <p:sp>
        <p:nvSpPr>
          <p:cNvPr id="18" name="角丸四角形 3">
            <a:extLst>
              <a:ext uri="{FF2B5EF4-FFF2-40B4-BE49-F238E27FC236}">
                <a16:creationId xmlns:a16="http://schemas.microsoft.com/office/drawing/2014/main" id="{FB81FC94-8895-4589-B171-3E853357BE3C}"/>
              </a:ext>
            </a:extLst>
          </p:cNvPr>
          <p:cNvSpPr/>
          <p:nvPr/>
        </p:nvSpPr>
        <p:spPr bwMode="auto">
          <a:xfrm>
            <a:off x="2528483" y="5050927"/>
            <a:ext cx="1800000" cy="342000"/>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情報モラル教育</a:t>
            </a:r>
          </a:p>
        </p:txBody>
      </p:sp>
      <p:cxnSp>
        <p:nvCxnSpPr>
          <p:cNvPr id="24" name="直線矢印コネクタ 23">
            <a:extLst>
              <a:ext uri="{FF2B5EF4-FFF2-40B4-BE49-F238E27FC236}">
                <a16:creationId xmlns:a16="http://schemas.microsoft.com/office/drawing/2014/main" id="{69631FF6-07AE-4349-BC53-AB472CB31307}"/>
              </a:ext>
            </a:extLst>
          </p:cNvPr>
          <p:cNvCxnSpPr>
            <a:cxnSpLocks/>
            <a:endCxn id="7" idx="0"/>
          </p:cNvCxnSpPr>
          <p:nvPr/>
        </p:nvCxnSpPr>
        <p:spPr bwMode="auto">
          <a:xfrm>
            <a:off x="4987366" y="4583430"/>
            <a:ext cx="56811" cy="1127391"/>
          </a:xfrm>
          <a:prstGeom prst="straightConnector1">
            <a:avLst/>
          </a:prstGeom>
          <a:noFill/>
          <a:ln w="50800" cap="flat" cmpd="sng" algn="ctr">
            <a:solidFill>
              <a:srgbClr val="FF99FF"/>
            </a:solidFill>
            <a:prstDash val="solid"/>
            <a:round/>
            <a:headEnd type="none" w="med" len="med"/>
            <a:tailEnd type="stealth" w="lg" len="lg"/>
          </a:ln>
          <a:effectLst/>
        </p:spPr>
      </p:cxnSp>
      <p:sp>
        <p:nvSpPr>
          <p:cNvPr id="25" name="角丸四角形 3">
            <a:extLst>
              <a:ext uri="{FF2B5EF4-FFF2-40B4-BE49-F238E27FC236}">
                <a16:creationId xmlns:a16="http://schemas.microsoft.com/office/drawing/2014/main" id="{0626428F-EBE1-4455-973E-ABF8C3FD5124}"/>
              </a:ext>
            </a:extLst>
          </p:cNvPr>
          <p:cNvSpPr/>
          <p:nvPr/>
        </p:nvSpPr>
        <p:spPr bwMode="auto">
          <a:xfrm>
            <a:off x="4504177" y="5051598"/>
            <a:ext cx="1080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生活指導</a:t>
            </a:r>
          </a:p>
        </p:txBody>
      </p:sp>
      <p:cxnSp>
        <p:nvCxnSpPr>
          <p:cNvPr id="26" name="直線矢印コネクタ 25">
            <a:extLst>
              <a:ext uri="{FF2B5EF4-FFF2-40B4-BE49-F238E27FC236}">
                <a16:creationId xmlns:a16="http://schemas.microsoft.com/office/drawing/2014/main" id="{CA791AD1-6E79-4F51-8CB6-6ADCC2D4B410}"/>
              </a:ext>
            </a:extLst>
          </p:cNvPr>
          <p:cNvCxnSpPr>
            <a:cxnSpLocks/>
            <a:stCxn id="23" idx="2"/>
            <a:endCxn id="6" idx="0"/>
          </p:cNvCxnSpPr>
          <p:nvPr/>
        </p:nvCxnSpPr>
        <p:spPr bwMode="auto">
          <a:xfrm>
            <a:off x="6457326" y="4732894"/>
            <a:ext cx="507413" cy="977927"/>
          </a:xfrm>
          <a:prstGeom prst="straightConnector1">
            <a:avLst/>
          </a:prstGeom>
          <a:noFill/>
          <a:ln w="50800" cap="flat" cmpd="sng" algn="ctr">
            <a:solidFill>
              <a:srgbClr val="FF99FF"/>
            </a:solidFill>
            <a:prstDash val="solid"/>
            <a:round/>
            <a:headEnd type="none" w="med" len="med"/>
            <a:tailEnd type="stealth" w="lg" len="lg"/>
          </a:ln>
          <a:effectLst/>
        </p:spPr>
      </p:cxnSp>
      <p:sp>
        <p:nvSpPr>
          <p:cNvPr id="27" name="角丸四角形 3">
            <a:extLst>
              <a:ext uri="{FF2B5EF4-FFF2-40B4-BE49-F238E27FC236}">
                <a16:creationId xmlns:a16="http://schemas.microsoft.com/office/drawing/2014/main" id="{2DC2AD30-A979-453F-970C-2B322DD22CE4}"/>
              </a:ext>
            </a:extLst>
          </p:cNvPr>
          <p:cNvSpPr/>
          <p:nvPr/>
        </p:nvSpPr>
        <p:spPr bwMode="auto">
          <a:xfrm>
            <a:off x="6372473" y="5051597"/>
            <a:ext cx="828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性教育</a:t>
            </a:r>
          </a:p>
        </p:txBody>
      </p:sp>
      <p:cxnSp>
        <p:nvCxnSpPr>
          <p:cNvPr id="28" name="直線矢印コネクタ 27">
            <a:extLst>
              <a:ext uri="{FF2B5EF4-FFF2-40B4-BE49-F238E27FC236}">
                <a16:creationId xmlns:a16="http://schemas.microsoft.com/office/drawing/2014/main" id="{C1DD6A44-705B-40A0-87E3-48B91A5D74B9}"/>
              </a:ext>
            </a:extLst>
          </p:cNvPr>
          <p:cNvCxnSpPr>
            <a:cxnSpLocks/>
            <a:endCxn id="13" idx="0"/>
          </p:cNvCxnSpPr>
          <p:nvPr/>
        </p:nvCxnSpPr>
        <p:spPr bwMode="auto">
          <a:xfrm>
            <a:off x="8070209" y="4732894"/>
            <a:ext cx="1031092" cy="977927"/>
          </a:xfrm>
          <a:prstGeom prst="straightConnector1">
            <a:avLst/>
          </a:prstGeom>
          <a:noFill/>
          <a:ln w="50800" cap="flat" cmpd="sng" algn="ctr">
            <a:solidFill>
              <a:srgbClr val="FF99FF"/>
            </a:solidFill>
            <a:prstDash val="solid"/>
            <a:round/>
            <a:headEnd type="none" w="med" len="med"/>
            <a:tailEnd type="stealth" w="lg" len="lg"/>
          </a:ln>
          <a:effectLst/>
        </p:spPr>
      </p:cxnSp>
      <p:sp>
        <p:nvSpPr>
          <p:cNvPr id="29" name="角丸四角形 3">
            <a:extLst>
              <a:ext uri="{FF2B5EF4-FFF2-40B4-BE49-F238E27FC236}">
                <a16:creationId xmlns:a16="http://schemas.microsoft.com/office/drawing/2014/main" id="{0ADF2234-4401-486D-940C-4583448147FD}"/>
              </a:ext>
            </a:extLst>
          </p:cNvPr>
          <p:cNvSpPr/>
          <p:nvPr/>
        </p:nvSpPr>
        <p:spPr bwMode="auto">
          <a:xfrm>
            <a:off x="8129301" y="5051597"/>
            <a:ext cx="1080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三者面談</a:t>
            </a:r>
          </a:p>
        </p:txBody>
      </p:sp>
      <p:sp>
        <p:nvSpPr>
          <p:cNvPr id="23" name="角丸四角形 21"/>
          <p:cNvSpPr/>
          <p:nvPr/>
        </p:nvSpPr>
        <p:spPr bwMode="auto">
          <a:xfrm>
            <a:off x="2943615" y="3461658"/>
            <a:ext cx="7027422" cy="1271236"/>
          </a:xfrm>
          <a:prstGeom prst="roundRect">
            <a:avLst/>
          </a:prstGeom>
          <a:solidFill>
            <a:schemeClr val="bg1"/>
          </a:solidFill>
          <a:ln w="28575" cap="flat" cmpd="sng" algn="ctr">
            <a:solidFill>
              <a:srgbClr val="CCFF33"/>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早期発見・個別指導</a:t>
            </a: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アプローチ）</a:t>
            </a:r>
          </a:p>
        </p:txBody>
      </p:sp>
    </p:spTree>
    <p:extLst>
      <p:ext uri="{BB962C8B-B14F-4D97-AF65-F5344CB8AC3E}">
        <p14:creationId xmlns:p14="http://schemas.microsoft.com/office/powerpoint/2010/main" val="3821266896"/>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500"/>
                                        <p:tgtEl>
                                          <p:spTgt spid="18"/>
                                        </p:tgtEl>
                                      </p:cBhvr>
                                    </p:animEffect>
                                  </p:childTnLst>
                                </p:cTn>
                              </p:par>
                            </p:childTnLst>
                          </p:cTn>
                        </p:par>
                        <p:par>
                          <p:cTn id="11" fill="hold">
                            <p:stCondLst>
                              <p:cond delay="1500"/>
                            </p:stCondLst>
                            <p:childTnLst>
                              <p:par>
                                <p:cTn id="12" presetID="22" presetClass="entr" presetSubtype="1"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up)">
                                      <p:cBhvr>
                                        <p:cTn id="14" dur="750"/>
                                        <p:tgtEl>
                                          <p:spTgt spid="2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500"/>
                                        <p:tgtEl>
                                          <p:spTgt spid="25"/>
                                        </p:tgtEl>
                                      </p:cBhvr>
                                    </p:animEffect>
                                  </p:childTnLst>
                                </p:cTn>
                              </p:par>
                            </p:childTnLst>
                          </p:cTn>
                        </p:par>
                        <p:par>
                          <p:cTn id="18" fill="hold">
                            <p:stCondLst>
                              <p:cond delay="3000"/>
                            </p:stCondLst>
                            <p:childTnLst>
                              <p:par>
                                <p:cTn id="19" presetID="2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75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500"/>
                                        <p:tgtEl>
                                          <p:spTgt spid="27"/>
                                        </p:tgtEl>
                                      </p:cBhvr>
                                    </p:animEffect>
                                  </p:childTnLst>
                                </p:cTn>
                              </p:par>
                            </p:childTnLst>
                          </p:cTn>
                        </p:par>
                        <p:par>
                          <p:cTn id="25" fill="hold">
                            <p:stCondLst>
                              <p:cond delay="45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75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P spid="27" grpId="0" animBg="1"/>
      <p:bldP spid="2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6" name="角丸四角形 5"/>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7" name="角丸四角形 6"/>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cxnSp>
        <p:nvCxnSpPr>
          <p:cNvPr id="14" name="直線矢印コネクタ 13"/>
          <p:cNvCxnSpPr>
            <a:stCxn id="4" idx="0"/>
            <a:endCxn id="9" idx="2"/>
          </p:cNvCxnSpPr>
          <p:nvPr/>
        </p:nvCxnSpPr>
        <p:spPr bwMode="auto">
          <a:xfrm flipV="1">
            <a:off x="3519615" y="1679350"/>
            <a:ext cx="136160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6" idx="0"/>
            <a:endCxn id="9" idx="2"/>
          </p:cNvCxnSpPr>
          <p:nvPr/>
        </p:nvCxnSpPr>
        <p:spPr bwMode="auto">
          <a:xfrm flipH="1" flipV="1">
            <a:off x="4881218" y="1679350"/>
            <a:ext cx="2083521"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7" idx="0"/>
            <a:endCxn id="9" idx="2"/>
          </p:cNvCxnSpPr>
          <p:nvPr/>
        </p:nvCxnSpPr>
        <p:spPr bwMode="auto">
          <a:xfrm flipH="1" flipV="1">
            <a:off x="4881218" y="1679350"/>
            <a:ext cx="16295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13" name="角丸四角形 12"/>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15" name="直線矢印コネクタ 14"/>
          <p:cNvCxnSpPr>
            <a:stCxn id="13" idx="0"/>
            <a:endCxn id="9" idx="2"/>
          </p:cNvCxnSpPr>
          <p:nvPr/>
        </p:nvCxnSpPr>
        <p:spPr bwMode="auto">
          <a:xfrm flipH="1" flipV="1">
            <a:off x="4881218" y="1679350"/>
            <a:ext cx="4220083"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6" name="タイトル 1"/>
          <p:cNvSpPr>
            <a:spLocks noGrp="1"/>
          </p:cNvSpPr>
          <p:nvPr>
            <p:ph type="title"/>
          </p:nvPr>
        </p:nvSpPr>
        <p:spPr>
          <a:xfrm>
            <a:off x="235744" y="0"/>
            <a:ext cx="9815512" cy="779543"/>
          </a:xfrm>
        </p:spPr>
        <p:txBody>
          <a:bodyPr/>
          <a:lstStyle/>
          <a:p>
            <a:r>
              <a:rPr lang="ja-JP" altLang="en-US" sz="3600" dirty="0">
                <a:solidFill>
                  <a:srgbClr val="CCFF33"/>
                </a:solidFill>
              </a:rPr>
              <a:t>早期発見・個別指導</a:t>
            </a:r>
            <a:r>
              <a:rPr lang="ja-JP" altLang="en-US" sz="3600" dirty="0">
                <a:solidFill>
                  <a:schemeClr val="tx1"/>
                </a:solidFill>
              </a:rPr>
              <a:t>で</a:t>
            </a:r>
            <a:r>
              <a:rPr lang="ja-JP" altLang="en-US" sz="3600" dirty="0">
                <a:solidFill>
                  <a:srgbClr val="FF99FF"/>
                </a:solidFill>
              </a:rPr>
              <a:t>課題</a:t>
            </a:r>
            <a:r>
              <a:rPr lang="ja-JP" altLang="en-US" sz="3600" dirty="0">
                <a:solidFill>
                  <a:schemeClr val="tx1"/>
                </a:solidFill>
              </a:rPr>
              <a:t>を</a:t>
            </a:r>
            <a:r>
              <a:rPr lang="ja-JP" altLang="en-US" sz="3600" dirty="0">
                <a:solidFill>
                  <a:srgbClr val="CCFF33"/>
                </a:solidFill>
              </a:rPr>
              <a:t>予防</a:t>
            </a:r>
            <a:r>
              <a:rPr lang="ja-JP" altLang="en-US" sz="3600" dirty="0">
                <a:solidFill>
                  <a:schemeClr val="tx1"/>
                </a:solidFill>
              </a:rPr>
              <a:t>しようとします</a:t>
            </a:r>
            <a:endParaRPr kumimoji="1" lang="ja-JP" altLang="en-US" sz="3600" dirty="0">
              <a:solidFill>
                <a:schemeClr val="tx1"/>
              </a:solidFill>
            </a:endParaRPr>
          </a:p>
        </p:txBody>
      </p:sp>
      <p:sp>
        <p:nvSpPr>
          <p:cNvPr id="22" name="正方形/長方形 21"/>
          <p:cNvSpPr/>
          <p:nvPr/>
        </p:nvSpPr>
        <p:spPr bwMode="auto">
          <a:xfrm>
            <a:off x="4197927" y="1704109"/>
            <a:ext cx="2867891" cy="17560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cxnSp>
        <p:nvCxnSpPr>
          <p:cNvPr id="2" name="直線矢印コネクタ 1">
            <a:extLst>
              <a:ext uri="{FF2B5EF4-FFF2-40B4-BE49-F238E27FC236}">
                <a16:creationId xmlns:a16="http://schemas.microsoft.com/office/drawing/2014/main" id="{6E0C61B3-88F1-01E2-B7E2-4E1FF09C0B03}"/>
              </a:ext>
            </a:extLst>
          </p:cNvPr>
          <p:cNvCxnSpPr/>
          <p:nvPr/>
        </p:nvCxnSpPr>
        <p:spPr bwMode="auto">
          <a:xfrm flipV="1">
            <a:off x="3515403" y="1680190"/>
            <a:ext cx="1361603" cy="403147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5" name="直線矢印コネクタ 4">
            <a:extLst>
              <a:ext uri="{FF2B5EF4-FFF2-40B4-BE49-F238E27FC236}">
                <a16:creationId xmlns:a16="http://schemas.microsoft.com/office/drawing/2014/main" id="{0577625E-45FF-26E3-52E5-23A646DBF07B}"/>
              </a:ext>
            </a:extLst>
          </p:cNvPr>
          <p:cNvCxnSpPr/>
          <p:nvPr/>
        </p:nvCxnSpPr>
        <p:spPr bwMode="auto">
          <a:xfrm flipH="1" flipV="1">
            <a:off x="4877006" y="1680190"/>
            <a:ext cx="2083521" cy="403147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8" name="直線矢印コネクタ 7">
            <a:extLst>
              <a:ext uri="{FF2B5EF4-FFF2-40B4-BE49-F238E27FC236}">
                <a16:creationId xmlns:a16="http://schemas.microsoft.com/office/drawing/2014/main" id="{F979F669-5E71-F437-66E3-B595DA596D08}"/>
              </a:ext>
            </a:extLst>
          </p:cNvPr>
          <p:cNvCxnSpPr/>
          <p:nvPr/>
        </p:nvCxnSpPr>
        <p:spPr bwMode="auto">
          <a:xfrm flipH="1" flipV="1">
            <a:off x="4877006" y="1680190"/>
            <a:ext cx="162959" cy="403147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10" name="直線矢印コネクタ 9">
            <a:extLst>
              <a:ext uri="{FF2B5EF4-FFF2-40B4-BE49-F238E27FC236}">
                <a16:creationId xmlns:a16="http://schemas.microsoft.com/office/drawing/2014/main" id="{FFB9D56D-BE2B-C05B-1F40-4103ED54C226}"/>
              </a:ext>
            </a:extLst>
          </p:cNvPr>
          <p:cNvCxnSpPr/>
          <p:nvPr/>
        </p:nvCxnSpPr>
        <p:spPr bwMode="auto">
          <a:xfrm flipH="1" flipV="1">
            <a:off x="4877006" y="1680190"/>
            <a:ext cx="4220083" cy="4031471"/>
          </a:xfrm>
          <a:prstGeom prst="straightConnector1">
            <a:avLst/>
          </a:prstGeom>
          <a:noFill/>
          <a:ln w="28575" cap="flat" cmpd="sng" algn="ctr">
            <a:solidFill>
              <a:schemeClr val="tx1"/>
            </a:solidFill>
            <a:prstDash val="sysDot"/>
            <a:round/>
            <a:headEnd type="none" w="med" len="med"/>
            <a:tailEnd type="stealth" w="lg" len="lg"/>
          </a:ln>
          <a:effectLst/>
        </p:spPr>
      </p:cxnSp>
      <p:cxnSp>
        <p:nvCxnSpPr>
          <p:cNvPr id="3" name="直線矢印コネクタ 2">
            <a:extLst>
              <a:ext uri="{FF2B5EF4-FFF2-40B4-BE49-F238E27FC236}">
                <a16:creationId xmlns:a16="http://schemas.microsoft.com/office/drawing/2014/main" id="{43F85161-0B07-428D-9867-16C556ED266C}"/>
              </a:ext>
            </a:extLst>
          </p:cNvPr>
          <p:cNvCxnSpPr>
            <a:cxnSpLocks/>
            <a:endCxn id="4" idx="0"/>
          </p:cNvCxnSpPr>
          <p:nvPr/>
        </p:nvCxnSpPr>
        <p:spPr bwMode="auto">
          <a:xfrm flipH="1">
            <a:off x="3519615" y="4692015"/>
            <a:ext cx="343725" cy="1018806"/>
          </a:xfrm>
          <a:prstGeom prst="straightConnector1">
            <a:avLst/>
          </a:prstGeom>
          <a:noFill/>
          <a:ln w="50800" cap="flat" cmpd="sng" algn="ctr">
            <a:solidFill>
              <a:srgbClr val="FF99FF"/>
            </a:solidFill>
            <a:prstDash val="solid"/>
            <a:round/>
            <a:headEnd type="none" w="med" len="med"/>
            <a:tailEnd type="stealth" w="lg" len="lg"/>
          </a:ln>
          <a:effectLst/>
        </p:spPr>
      </p:cxnSp>
      <p:sp>
        <p:nvSpPr>
          <p:cNvPr id="18" name="角丸四角形 3">
            <a:extLst>
              <a:ext uri="{FF2B5EF4-FFF2-40B4-BE49-F238E27FC236}">
                <a16:creationId xmlns:a16="http://schemas.microsoft.com/office/drawing/2014/main" id="{FB81FC94-8895-4589-B171-3E853357BE3C}"/>
              </a:ext>
            </a:extLst>
          </p:cNvPr>
          <p:cNvSpPr/>
          <p:nvPr/>
        </p:nvSpPr>
        <p:spPr bwMode="auto">
          <a:xfrm>
            <a:off x="2528483" y="5050927"/>
            <a:ext cx="1800000" cy="342000"/>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情報モラル教育</a:t>
            </a:r>
          </a:p>
        </p:txBody>
      </p:sp>
      <p:cxnSp>
        <p:nvCxnSpPr>
          <p:cNvPr id="24" name="直線矢印コネクタ 23">
            <a:extLst>
              <a:ext uri="{FF2B5EF4-FFF2-40B4-BE49-F238E27FC236}">
                <a16:creationId xmlns:a16="http://schemas.microsoft.com/office/drawing/2014/main" id="{69631FF6-07AE-4349-BC53-AB472CB31307}"/>
              </a:ext>
            </a:extLst>
          </p:cNvPr>
          <p:cNvCxnSpPr>
            <a:cxnSpLocks/>
            <a:endCxn id="7" idx="0"/>
          </p:cNvCxnSpPr>
          <p:nvPr/>
        </p:nvCxnSpPr>
        <p:spPr bwMode="auto">
          <a:xfrm>
            <a:off x="4987366" y="4583430"/>
            <a:ext cx="56811" cy="1127391"/>
          </a:xfrm>
          <a:prstGeom prst="straightConnector1">
            <a:avLst/>
          </a:prstGeom>
          <a:noFill/>
          <a:ln w="50800" cap="flat" cmpd="sng" algn="ctr">
            <a:solidFill>
              <a:srgbClr val="FF99FF"/>
            </a:solidFill>
            <a:prstDash val="solid"/>
            <a:round/>
            <a:headEnd type="none" w="med" len="med"/>
            <a:tailEnd type="stealth" w="lg" len="lg"/>
          </a:ln>
          <a:effectLst/>
        </p:spPr>
      </p:cxnSp>
      <p:sp>
        <p:nvSpPr>
          <p:cNvPr id="25" name="角丸四角形 3">
            <a:extLst>
              <a:ext uri="{FF2B5EF4-FFF2-40B4-BE49-F238E27FC236}">
                <a16:creationId xmlns:a16="http://schemas.microsoft.com/office/drawing/2014/main" id="{0626428F-EBE1-4455-973E-ABF8C3FD5124}"/>
              </a:ext>
            </a:extLst>
          </p:cNvPr>
          <p:cNvSpPr/>
          <p:nvPr/>
        </p:nvSpPr>
        <p:spPr bwMode="auto">
          <a:xfrm>
            <a:off x="4504177" y="5051598"/>
            <a:ext cx="1080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生活指導</a:t>
            </a:r>
          </a:p>
        </p:txBody>
      </p:sp>
      <p:cxnSp>
        <p:nvCxnSpPr>
          <p:cNvPr id="26" name="直線矢印コネクタ 25">
            <a:extLst>
              <a:ext uri="{FF2B5EF4-FFF2-40B4-BE49-F238E27FC236}">
                <a16:creationId xmlns:a16="http://schemas.microsoft.com/office/drawing/2014/main" id="{CA791AD1-6E79-4F51-8CB6-6ADCC2D4B410}"/>
              </a:ext>
            </a:extLst>
          </p:cNvPr>
          <p:cNvCxnSpPr>
            <a:cxnSpLocks/>
            <a:stCxn id="23" idx="2"/>
            <a:endCxn id="6" idx="0"/>
          </p:cNvCxnSpPr>
          <p:nvPr/>
        </p:nvCxnSpPr>
        <p:spPr bwMode="auto">
          <a:xfrm>
            <a:off x="6457326" y="4732894"/>
            <a:ext cx="507413" cy="977927"/>
          </a:xfrm>
          <a:prstGeom prst="straightConnector1">
            <a:avLst/>
          </a:prstGeom>
          <a:noFill/>
          <a:ln w="50800" cap="flat" cmpd="sng" algn="ctr">
            <a:solidFill>
              <a:srgbClr val="FF99FF"/>
            </a:solidFill>
            <a:prstDash val="solid"/>
            <a:round/>
            <a:headEnd type="none" w="med" len="med"/>
            <a:tailEnd type="stealth" w="lg" len="lg"/>
          </a:ln>
          <a:effectLst/>
        </p:spPr>
      </p:cxnSp>
      <p:sp>
        <p:nvSpPr>
          <p:cNvPr id="27" name="角丸四角形 3">
            <a:extLst>
              <a:ext uri="{FF2B5EF4-FFF2-40B4-BE49-F238E27FC236}">
                <a16:creationId xmlns:a16="http://schemas.microsoft.com/office/drawing/2014/main" id="{2DC2AD30-A979-453F-970C-2B322DD22CE4}"/>
              </a:ext>
            </a:extLst>
          </p:cNvPr>
          <p:cNvSpPr/>
          <p:nvPr/>
        </p:nvSpPr>
        <p:spPr bwMode="auto">
          <a:xfrm>
            <a:off x="6372473" y="5051597"/>
            <a:ext cx="828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性教育</a:t>
            </a:r>
          </a:p>
        </p:txBody>
      </p:sp>
      <p:cxnSp>
        <p:nvCxnSpPr>
          <p:cNvPr id="28" name="直線矢印コネクタ 27">
            <a:extLst>
              <a:ext uri="{FF2B5EF4-FFF2-40B4-BE49-F238E27FC236}">
                <a16:creationId xmlns:a16="http://schemas.microsoft.com/office/drawing/2014/main" id="{C1DD6A44-705B-40A0-87E3-48B91A5D74B9}"/>
              </a:ext>
            </a:extLst>
          </p:cNvPr>
          <p:cNvCxnSpPr>
            <a:cxnSpLocks/>
            <a:endCxn id="13" idx="0"/>
          </p:cNvCxnSpPr>
          <p:nvPr/>
        </p:nvCxnSpPr>
        <p:spPr bwMode="auto">
          <a:xfrm>
            <a:off x="8070209" y="4732894"/>
            <a:ext cx="1031092" cy="977927"/>
          </a:xfrm>
          <a:prstGeom prst="straightConnector1">
            <a:avLst/>
          </a:prstGeom>
          <a:noFill/>
          <a:ln w="50800" cap="flat" cmpd="sng" algn="ctr">
            <a:solidFill>
              <a:srgbClr val="FF99FF"/>
            </a:solidFill>
            <a:prstDash val="solid"/>
            <a:round/>
            <a:headEnd type="none" w="med" len="med"/>
            <a:tailEnd type="stealth" w="lg" len="lg"/>
          </a:ln>
          <a:effectLst/>
        </p:spPr>
      </p:cxnSp>
      <p:sp>
        <p:nvSpPr>
          <p:cNvPr id="29" name="角丸四角形 3">
            <a:extLst>
              <a:ext uri="{FF2B5EF4-FFF2-40B4-BE49-F238E27FC236}">
                <a16:creationId xmlns:a16="http://schemas.microsoft.com/office/drawing/2014/main" id="{0ADF2234-4401-486D-940C-4583448147FD}"/>
              </a:ext>
            </a:extLst>
          </p:cNvPr>
          <p:cNvSpPr/>
          <p:nvPr/>
        </p:nvSpPr>
        <p:spPr bwMode="auto">
          <a:xfrm>
            <a:off x="8129301" y="5051597"/>
            <a:ext cx="1080000" cy="340519"/>
          </a:xfrm>
          <a:prstGeom prst="roundRect">
            <a:avLst/>
          </a:prstGeom>
          <a:solidFill>
            <a:schemeClr val="tx1"/>
          </a:solidFill>
          <a:ln w="38100" cap="flat" cmpd="sng" algn="ctr">
            <a:solidFill>
              <a:schemeClr val="accent1">
                <a:lumMod val="90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三者面談</a:t>
            </a:r>
          </a:p>
        </p:txBody>
      </p:sp>
      <p:sp>
        <p:nvSpPr>
          <p:cNvPr id="23" name="角丸四角形 21"/>
          <p:cNvSpPr/>
          <p:nvPr/>
        </p:nvSpPr>
        <p:spPr bwMode="auto">
          <a:xfrm>
            <a:off x="2943615" y="3461658"/>
            <a:ext cx="7027422" cy="1271236"/>
          </a:xfrm>
          <a:prstGeom prst="roundRect">
            <a:avLst/>
          </a:prstGeom>
          <a:solidFill>
            <a:schemeClr val="bg1"/>
          </a:solidFill>
          <a:ln w="28575" cap="flat" cmpd="sng" algn="ctr">
            <a:solidFill>
              <a:srgbClr val="CCFF33"/>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早期発見・個別指導</a:t>
            </a:r>
            <a:endParaRPr kumimoji="1" lang="en-US" altLang="ja-JP"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（ハイ</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CC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アプローチ）</a:t>
            </a:r>
          </a:p>
        </p:txBody>
      </p:sp>
      <p:sp>
        <p:nvSpPr>
          <p:cNvPr id="11" name="テキスト ボックス 10">
            <a:extLst>
              <a:ext uri="{FF2B5EF4-FFF2-40B4-BE49-F238E27FC236}">
                <a16:creationId xmlns:a16="http://schemas.microsoft.com/office/drawing/2014/main" id="{5A63AEBE-A6C7-ED14-CAC7-F31FC9B6792D}"/>
              </a:ext>
            </a:extLst>
          </p:cNvPr>
          <p:cNvSpPr txBox="1"/>
          <p:nvPr/>
        </p:nvSpPr>
        <p:spPr>
          <a:xfrm>
            <a:off x="2328897" y="2328855"/>
            <a:ext cx="1922321"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それでも</a:t>
            </a:r>
            <a:endPar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4216070488"/>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300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30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3000"/>
                                        <p:tgtEl>
                                          <p:spTgt spid="5"/>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トラブル回避</a:t>
            </a:r>
          </a:p>
        </p:txBody>
      </p:sp>
      <p:cxnSp>
        <p:nvCxnSpPr>
          <p:cNvPr id="14" name="直線矢印コネクタ 13"/>
          <p:cNvCxnSpPr>
            <a:stCxn id="18" idx="0"/>
            <a:endCxn id="9" idx="2"/>
          </p:cNvCxnSpPr>
          <p:nvPr/>
        </p:nvCxnSpPr>
        <p:spPr bwMode="auto">
          <a:xfrm flipV="1">
            <a:off x="3519615" y="1679350"/>
            <a:ext cx="136160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3" idx="0"/>
            <a:endCxn id="9" idx="2"/>
          </p:cNvCxnSpPr>
          <p:nvPr/>
        </p:nvCxnSpPr>
        <p:spPr bwMode="auto">
          <a:xfrm flipH="1" flipV="1">
            <a:off x="4881218" y="1679350"/>
            <a:ext cx="2083521"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5" idx="0"/>
            <a:endCxn id="9" idx="2"/>
          </p:cNvCxnSpPr>
          <p:nvPr/>
        </p:nvCxnSpPr>
        <p:spPr bwMode="auto">
          <a:xfrm flipH="1" flipV="1">
            <a:off x="4881218" y="1679350"/>
            <a:ext cx="16295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cxnSp>
        <p:nvCxnSpPr>
          <p:cNvPr id="24" name="直線矢印コネクタ 23"/>
          <p:cNvCxnSpPr>
            <a:stCxn id="25" idx="0"/>
            <a:endCxn id="10" idx="2"/>
          </p:cNvCxnSpPr>
          <p:nvPr/>
        </p:nvCxnSpPr>
        <p:spPr bwMode="auto">
          <a:xfrm flipV="1">
            <a:off x="5044177" y="1679350"/>
            <a:ext cx="2989257"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6" name="直線矢印コネクタ 25"/>
          <p:cNvCxnSpPr>
            <a:stCxn id="23" idx="0"/>
            <a:endCxn id="10" idx="2"/>
          </p:cNvCxnSpPr>
          <p:nvPr/>
        </p:nvCxnSpPr>
        <p:spPr bwMode="auto">
          <a:xfrm flipV="1">
            <a:off x="6964739" y="1679350"/>
            <a:ext cx="1068695"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7" name="直線矢印コネクタ 26"/>
          <p:cNvCxnSpPr>
            <a:stCxn id="18" idx="0"/>
            <a:endCxn id="10" idx="2"/>
          </p:cNvCxnSpPr>
          <p:nvPr/>
        </p:nvCxnSpPr>
        <p:spPr bwMode="auto">
          <a:xfrm flipV="1">
            <a:off x="3519615" y="1679350"/>
            <a:ext cx="451381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22" name="テキスト ボックス 21"/>
          <p:cNvSpPr txBox="1"/>
          <p:nvPr/>
        </p:nvSpPr>
        <p:spPr>
          <a:xfrm>
            <a:off x="8133846" y="1805619"/>
            <a:ext cx="2149948"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同じ状況でも</a:t>
            </a:r>
            <a:endParaRPr kumimoji="1" lang="en-US" altLang="ja-JP" sz="28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別の結果も</a:t>
            </a:r>
          </a:p>
        </p:txBody>
      </p:sp>
      <p:sp>
        <p:nvSpPr>
          <p:cNvPr id="29" name="タイトル 1"/>
          <p:cNvSpPr>
            <a:spLocks noGrp="1"/>
          </p:cNvSpPr>
          <p:nvPr>
            <p:ph type="title"/>
          </p:nvPr>
        </p:nvSpPr>
        <p:spPr>
          <a:xfrm>
            <a:off x="-75501" y="0"/>
            <a:ext cx="10435905" cy="779543"/>
          </a:xfrm>
        </p:spPr>
        <p:txBody>
          <a:bodyPr/>
          <a:lstStyle/>
          <a:p>
            <a:r>
              <a:rPr lang="ja-JP" altLang="en-US" sz="3600" dirty="0">
                <a:solidFill>
                  <a:schemeClr val="tx1"/>
                </a:solidFill>
              </a:rPr>
              <a:t>しかし、同じ</a:t>
            </a:r>
            <a:r>
              <a:rPr lang="ja-JP" altLang="en-US" sz="3600" dirty="0">
                <a:solidFill>
                  <a:srgbClr val="FF99FF"/>
                </a:solidFill>
              </a:rPr>
              <a:t>課題</a:t>
            </a:r>
            <a:r>
              <a:rPr lang="ja-JP" altLang="en-US" sz="3600" dirty="0">
                <a:solidFill>
                  <a:schemeClr val="tx1"/>
                </a:solidFill>
              </a:rPr>
              <a:t>、</a:t>
            </a:r>
            <a:r>
              <a:rPr lang="ja-JP" altLang="en-US" sz="3600" dirty="0"/>
              <a:t>原因</a:t>
            </a:r>
            <a:r>
              <a:rPr lang="ja-JP" altLang="en-US" sz="3600" dirty="0">
                <a:solidFill>
                  <a:schemeClr val="tx1"/>
                </a:solidFill>
              </a:rPr>
              <a:t>を抱えていてもトラブル回避も</a:t>
            </a:r>
            <a:endParaRPr kumimoji="1" lang="ja-JP" altLang="en-US" sz="3600" dirty="0">
              <a:solidFill>
                <a:schemeClr val="tx1"/>
              </a:solidFill>
            </a:endParaRPr>
          </a:p>
        </p:txBody>
      </p:sp>
      <p:sp>
        <p:nvSpPr>
          <p:cNvPr id="18" name="角丸四角形 17"/>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23" name="角丸四角形 22"/>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25" name="角丸四角形 24"/>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28" name="角丸四角形 27"/>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30" name="直線矢印コネクタ 29"/>
          <p:cNvCxnSpPr>
            <a:stCxn id="28" idx="0"/>
            <a:endCxn id="9" idx="2"/>
          </p:cNvCxnSpPr>
          <p:nvPr/>
        </p:nvCxnSpPr>
        <p:spPr bwMode="auto">
          <a:xfrm flipH="1" flipV="1">
            <a:off x="4881218" y="1679350"/>
            <a:ext cx="422008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31" name="直線矢印コネクタ 30"/>
          <p:cNvCxnSpPr>
            <a:stCxn id="28" idx="0"/>
            <a:endCxn id="10" idx="2"/>
          </p:cNvCxnSpPr>
          <p:nvPr/>
        </p:nvCxnSpPr>
        <p:spPr bwMode="auto">
          <a:xfrm flipH="1" flipV="1">
            <a:off x="8033434" y="1679350"/>
            <a:ext cx="1067867" cy="4031471"/>
          </a:xfrm>
          <a:prstGeom prst="straightConnector1">
            <a:avLst/>
          </a:prstGeom>
          <a:noFill/>
          <a:ln w="28575" cap="flat" cmpd="sng" algn="ctr">
            <a:solidFill>
              <a:schemeClr val="tx1"/>
            </a:solidFill>
            <a:prstDash val="solid"/>
            <a:round/>
            <a:headEnd type="none" w="med" len="med"/>
            <a:tailEnd type="stealth" w="lg" len="lg"/>
          </a:ln>
          <a:effectLst/>
        </p:spPr>
      </p:cxnSp>
    </p:spTree>
    <p:extLst>
      <p:ext uri="{BB962C8B-B14F-4D97-AF65-F5344CB8AC3E}">
        <p14:creationId xmlns:p14="http://schemas.microsoft.com/office/powerpoint/2010/main" val="2461246843"/>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500"/>
                                        <p:tgtEl>
                                          <p:spTgt spid="10"/>
                                        </p:tgtEl>
                                      </p:cBhvr>
                                    </p:animEffect>
                                  </p:childTnLst>
                                </p:cTn>
                              </p:par>
                            </p:childTnLst>
                          </p:cTn>
                        </p:par>
                        <p:par>
                          <p:cTn id="11" fill="hold">
                            <p:stCondLst>
                              <p:cond delay="1500"/>
                            </p:stCondLst>
                            <p:childTnLst>
                              <p:par>
                                <p:cTn id="12" presetID="22" presetClass="entr" presetSubtype="4"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down)">
                                      <p:cBhvr>
                                        <p:cTn id="14" dur="1500"/>
                                        <p:tgtEl>
                                          <p:spTgt spid="27"/>
                                        </p:tgtEl>
                                      </p:cBhvr>
                                    </p:animEffect>
                                  </p:childTnLst>
                                </p:cTn>
                              </p:par>
                              <p:par>
                                <p:cTn id="15" presetID="22" presetClass="entr" presetSubtype="4"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1500"/>
                                        <p:tgtEl>
                                          <p:spTgt spid="24"/>
                                        </p:tgtEl>
                                      </p:cBhvr>
                                    </p:animEffect>
                                  </p:childTnLst>
                                </p:cTn>
                              </p:par>
                              <p:par>
                                <p:cTn id="18" presetID="22" presetClass="entr" presetSubtype="4"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1500"/>
                                        <p:tgtEl>
                                          <p:spTgt spid="26"/>
                                        </p:tgtEl>
                                      </p:cBhvr>
                                    </p:animEffect>
                                  </p:childTnLst>
                                </p:cTn>
                              </p:par>
                              <p:par>
                                <p:cTn id="21" presetID="22" presetClass="entr" presetSubtype="4"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線矢印コネクタ 17"/>
          <p:cNvCxnSpPr>
            <a:stCxn id="32" idx="0"/>
          </p:cNvCxnSpPr>
          <p:nvPr/>
        </p:nvCxnSpPr>
        <p:spPr bwMode="auto">
          <a:xfrm flipV="1">
            <a:off x="3519615" y="1679350"/>
            <a:ext cx="136160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34" idx="0"/>
          </p:cNvCxnSpPr>
          <p:nvPr/>
        </p:nvCxnSpPr>
        <p:spPr bwMode="auto">
          <a:xfrm flipH="1" flipV="1">
            <a:off x="4881218" y="1679350"/>
            <a:ext cx="2083521"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3" name="直線矢印コネクタ 22"/>
          <p:cNvCxnSpPr>
            <a:stCxn id="36" idx="0"/>
          </p:cNvCxnSpPr>
          <p:nvPr/>
        </p:nvCxnSpPr>
        <p:spPr bwMode="auto">
          <a:xfrm flipH="1" flipV="1">
            <a:off x="4881218" y="1679350"/>
            <a:ext cx="162959"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8" name="直線矢印コネクタ 27"/>
          <p:cNvCxnSpPr>
            <a:stCxn id="36" idx="0"/>
          </p:cNvCxnSpPr>
          <p:nvPr/>
        </p:nvCxnSpPr>
        <p:spPr bwMode="auto">
          <a:xfrm flipV="1">
            <a:off x="5044177" y="1679350"/>
            <a:ext cx="2989257"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9" name="直線矢印コネクタ 28"/>
          <p:cNvCxnSpPr>
            <a:stCxn id="34" idx="0"/>
          </p:cNvCxnSpPr>
          <p:nvPr/>
        </p:nvCxnSpPr>
        <p:spPr bwMode="auto">
          <a:xfrm flipV="1">
            <a:off x="6964739" y="1679350"/>
            <a:ext cx="1068695"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30" name="直線矢印コネクタ 29"/>
          <p:cNvCxnSpPr>
            <a:stCxn id="32" idx="0"/>
          </p:cNvCxnSpPr>
          <p:nvPr/>
        </p:nvCxnSpPr>
        <p:spPr bwMode="auto">
          <a:xfrm flipV="1">
            <a:off x="3519615" y="1679350"/>
            <a:ext cx="4513819"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32" name="角丸四角形 31"/>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34" name="角丸四角形 33"/>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36" name="角丸四角形 35"/>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37" name="角丸四角形 36"/>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38" name="直線矢印コネクタ 37"/>
          <p:cNvCxnSpPr>
            <a:stCxn id="37" idx="0"/>
          </p:cNvCxnSpPr>
          <p:nvPr/>
        </p:nvCxnSpPr>
        <p:spPr bwMode="auto">
          <a:xfrm flipH="1" flipV="1">
            <a:off x="4881218" y="1679350"/>
            <a:ext cx="4220083" cy="4031471"/>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39" name="直線矢印コネクタ 38"/>
          <p:cNvCxnSpPr>
            <a:stCxn id="37" idx="0"/>
          </p:cNvCxnSpPr>
          <p:nvPr/>
        </p:nvCxnSpPr>
        <p:spPr bwMode="auto">
          <a:xfrm flipH="1" flipV="1">
            <a:off x="8033434" y="1679350"/>
            <a:ext cx="1067867" cy="4031471"/>
          </a:xfrm>
          <a:prstGeom prst="straightConnector1">
            <a:avLst/>
          </a:prstGeom>
          <a:noFill/>
          <a:ln w="28575" cap="flat" cmpd="sng" algn="ctr">
            <a:solidFill>
              <a:schemeClr val="tx1"/>
            </a:solidFill>
            <a:prstDash val="solid"/>
            <a:round/>
            <a:headEnd type="none" w="med" len="med"/>
            <a:tailEnd type="stealth" w="lg" len="lg"/>
          </a:ln>
          <a:effectLst/>
        </p:spPr>
      </p:cxnSp>
      <p:sp>
        <p:nvSpPr>
          <p:cNvPr id="35"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トラブル回避</a:t>
            </a:r>
          </a:p>
        </p:txBody>
      </p:sp>
      <p:sp>
        <p:nvSpPr>
          <p:cNvPr id="33" name="テキスト ボックス 32"/>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5" name="角丸四角形 24"/>
          <p:cNvSpPr/>
          <p:nvPr/>
        </p:nvSpPr>
        <p:spPr bwMode="auto">
          <a:xfrm>
            <a:off x="2943615" y="2256312"/>
            <a:ext cx="7027422" cy="2476582"/>
          </a:xfrm>
          <a:prstGeom prst="roundRect">
            <a:avLst/>
          </a:prstGeom>
          <a:solidFill>
            <a:schemeClr val="bg1"/>
          </a:solid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Tree>
    <p:extLst>
      <p:ext uri="{BB962C8B-B14F-4D97-AF65-F5344CB8AC3E}">
        <p14:creationId xmlns:p14="http://schemas.microsoft.com/office/powerpoint/2010/main" val="3173332766"/>
      </p:ext>
    </p:extLst>
  </p:cSld>
  <p:clrMapOvr>
    <a:masterClrMapping/>
  </p:clrMapOvr>
  <mc:AlternateContent xmlns:mc="http://schemas.openxmlformats.org/markup-compatibility/2006" xmlns:p14="http://schemas.microsoft.com/office/powerpoint/2010/main">
    <mc:Choice Requires="p14">
      <p:transition spd="slow" p14:dur="125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500"/>
                                        <p:tgtEl>
                                          <p:spTgt spid="33"/>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トラブル回避</a:t>
            </a:r>
          </a:p>
        </p:txBody>
      </p:sp>
      <p:sp>
        <p:nvSpPr>
          <p:cNvPr id="11" name="角丸四角形 10"/>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12" name="角丸四角形 11"/>
          <p:cNvSpPr/>
          <p:nvPr/>
        </p:nvSpPr>
        <p:spPr bwMode="auto">
          <a:xfrm>
            <a:off x="3909218"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cxnSp>
        <p:nvCxnSpPr>
          <p:cNvPr id="14" name="直線矢印コネクタ 13"/>
          <p:cNvCxnSpPr>
            <a:stCxn id="26" idx="0"/>
            <a:endCxn id="25" idx="2"/>
          </p:cNvCxnSpPr>
          <p:nvPr/>
        </p:nvCxnSpPr>
        <p:spPr bwMode="auto">
          <a:xfrm flipV="1">
            <a:off x="3519615" y="4732894"/>
            <a:ext cx="2937711"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stCxn id="12" idx="0"/>
            <a:endCxn id="9" idx="2"/>
          </p:cNvCxnSpPr>
          <p:nvPr/>
        </p:nvCxnSpPr>
        <p:spPr bwMode="auto">
          <a:xfrm flipV="1">
            <a:off x="4881218"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7" idx="0"/>
            <a:endCxn id="25" idx="2"/>
          </p:cNvCxnSpPr>
          <p:nvPr/>
        </p:nvCxnSpPr>
        <p:spPr bwMode="auto">
          <a:xfrm flipH="1" flipV="1">
            <a:off x="6457326" y="4732894"/>
            <a:ext cx="507413"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8" idx="0"/>
            <a:endCxn id="25" idx="2"/>
          </p:cNvCxnSpPr>
          <p:nvPr/>
        </p:nvCxnSpPr>
        <p:spPr bwMode="auto">
          <a:xfrm flipV="1">
            <a:off x="5044177" y="4732894"/>
            <a:ext cx="1413149"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11" idx="0"/>
            <a:endCxn id="10" idx="2"/>
          </p:cNvCxnSpPr>
          <p:nvPr/>
        </p:nvCxnSpPr>
        <p:spPr bwMode="auto">
          <a:xfrm flipV="1">
            <a:off x="8033434"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26" name="角丸四角形 25"/>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27" name="角丸四角形 26"/>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28" name="角丸四角形 27"/>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29" name="角丸四角形 28"/>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30" name="直線矢印コネクタ 29"/>
          <p:cNvCxnSpPr>
            <a:stCxn id="29" idx="0"/>
            <a:endCxn id="25" idx="2"/>
          </p:cNvCxnSpPr>
          <p:nvPr/>
        </p:nvCxnSpPr>
        <p:spPr bwMode="auto">
          <a:xfrm flipH="1" flipV="1">
            <a:off x="6457326" y="4732894"/>
            <a:ext cx="2643975" cy="977927"/>
          </a:xfrm>
          <a:prstGeom prst="straightConnector1">
            <a:avLst/>
          </a:prstGeom>
          <a:noFill/>
          <a:ln w="28575" cap="flat" cmpd="sng" algn="ctr">
            <a:solidFill>
              <a:schemeClr val="tx1"/>
            </a:solidFill>
            <a:prstDash val="solid"/>
            <a:round/>
            <a:headEnd type="none" w="med" len="med"/>
            <a:tailEnd type="stealth" w="lg" len="lg"/>
          </a:ln>
          <a:effectLst/>
        </p:spPr>
      </p:cxn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
        <p:nvSpPr>
          <p:cNvPr id="2" name="テキスト ボックス 1">
            <a:extLst>
              <a:ext uri="{FF2B5EF4-FFF2-40B4-BE49-F238E27FC236}">
                <a16:creationId xmlns:a16="http://schemas.microsoft.com/office/drawing/2014/main" id="{6A4AE7C8-23C8-592F-72A7-FC944E980166}"/>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Tree>
    <p:extLst>
      <p:ext uri="{BB962C8B-B14F-4D97-AF65-F5344CB8AC3E}">
        <p14:creationId xmlns:p14="http://schemas.microsoft.com/office/powerpoint/2010/main" val="92314937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1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1500"/>
                                        <p:tgtEl>
                                          <p:spTgt spid="20"/>
                                        </p:tgtEl>
                                      </p:cBhvr>
                                    </p:animEffect>
                                  </p:childTnLst>
                                </p:cTn>
                              </p:par>
                              <p:par>
                                <p:cTn id="11" presetID="22" presetClass="entr" presetSubtype="4"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1500"/>
                                        <p:tgtEl>
                                          <p:spTgt spid="17"/>
                                        </p:tgtEl>
                                      </p:cBhvr>
                                    </p:animEffect>
                                  </p:childTnLst>
                                </p:cTn>
                              </p:par>
                              <p:par>
                                <p:cTn id="14" presetID="22"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1500"/>
                                        <p:tgtEl>
                                          <p:spTgt spid="3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childTnLst>
                          </p:cTn>
                        </p:par>
                        <p:par>
                          <p:cTn id="21" fill="hold">
                            <p:stCondLst>
                              <p:cond delay="35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1000"/>
                                        <p:tgtEl>
                                          <p:spTgt spid="15"/>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par>
                          <p:cTn id="29" fill="hold">
                            <p:stCondLst>
                              <p:cond delay="650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49173"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1700"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 name="Text Box 24">
            <a:extLst>
              <a:ext uri="{FF2B5EF4-FFF2-40B4-BE49-F238E27FC236}">
                <a16:creationId xmlns:a16="http://schemas.microsoft.com/office/drawing/2014/main" id="{C7FF7CCF-F749-0C2F-2EF2-27C81F797ACD}"/>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19" name="Text Box 26">
            <a:extLst>
              <a:ext uri="{FF2B5EF4-FFF2-40B4-BE49-F238E27FC236}">
                <a16:creationId xmlns:a16="http://schemas.microsoft.com/office/drawing/2014/main" id="{5629AEB0-77CD-942B-6308-77A4C5DAEAF9}"/>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0" name="Text Box 25">
            <a:extLst>
              <a:ext uri="{FF2B5EF4-FFF2-40B4-BE49-F238E27FC236}">
                <a16:creationId xmlns:a16="http://schemas.microsoft.com/office/drawing/2014/main" id="{9A05C330-2EF0-1849-3A45-1FCD1752A041}"/>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1" name="Text Box 25">
            <a:extLst>
              <a:ext uri="{FF2B5EF4-FFF2-40B4-BE49-F238E27FC236}">
                <a16:creationId xmlns:a16="http://schemas.microsoft.com/office/drawing/2014/main" id="{1B3A6B85-F653-9F35-0C9E-FE6525E2E77F}"/>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25" name="Rectangle 12">
            <a:extLst>
              <a:ext uri="{FF2B5EF4-FFF2-40B4-BE49-F238E27FC236}">
                <a16:creationId xmlns:a16="http://schemas.microsoft.com/office/drawing/2014/main" id="{12B9B5B2-6927-0CB9-3880-2ABE93FADEB4}"/>
              </a:ext>
            </a:extLst>
          </p:cNvPr>
          <p:cNvSpPr>
            <a:spLocks noGrp="1" noChangeArrowheads="1"/>
          </p:cNvSpPr>
          <p:nvPr>
            <p:ph type="title"/>
          </p:nvPr>
        </p:nvSpPr>
        <p:spPr>
          <a:xfrm>
            <a:off x="214313" y="196850"/>
            <a:ext cx="9815512" cy="647700"/>
          </a:xfrm>
        </p:spPr>
        <p:txBody>
          <a:bodyPr/>
          <a:lstStyle/>
          <a:p>
            <a:pPr eaLnBrk="1" hangingPunct="1"/>
            <a:r>
              <a:rPr lang="ja-JP" altLang="en-US" dirty="0"/>
              <a:t>見えている問題は氷山の一角？</a:t>
            </a:r>
          </a:p>
        </p:txBody>
      </p:sp>
      <p:sp>
        <p:nvSpPr>
          <p:cNvPr id="2" name="Text Box 25">
            <a:extLst>
              <a:ext uri="{FF2B5EF4-FFF2-40B4-BE49-F238E27FC236}">
                <a16:creationId xmlns:a16="http://schemas.microsoft.com/office/drawing/2014/main" id="{DC73AFE5-8E97-411D-838D-9EA29C578F29}"/>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312710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500"/>
                                        <p:tgtEl>
                                          <p:spTgt spid="5"/>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1500"/>
                                        <p:tgtEl>
                                          <p:spTgt spid="5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500"/>
                                        <p:tgtEl>
                                          <p:spTgt spid="19"/>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500"/>
                                        <p:tgtEl>
                                          <p:spTgt spid="20"/>
                                        </p:tgtEl>
                                      </p:cBhvr>
                                    </p:animEffect>
                                  </p:childTnLst>
                                </p:cTn>
                              </p:par>
                            </p:childTnLst>
                          </p:cTn>
                        </p:par>
                        <p:par>
                          <p:cTn id="25" fill="hold">
                            <p:stCondLst>
                              <p:cond delay="4500"/>
                            </p:stCondLst>
                            <p:childTnLst>
                              <p:par>
                                <p:cTn id="26" presetID="10" presetClass="entr" presetSubtype="0"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1500"/>
                                        <p:tgtEl>
                                          <p:spTgt spid="6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500"/>
                                        <p:tgtEl>
                                          <p:spTgt spid="21"/>
                                        </p:tgtEl>
                                      </p:cBhvr>
                                    </p:animEffect>
                                  </p:childTnLst>
                                </p:cTn>
                              </p:par>
                            </p:childTnLst>
                          </p:cTn>
                        </p:par>
                        <p:par>
                          <p:cTn id="32" fill="hold">
                            <p:stCondLst>
                              <p:cond delay="6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P spid="20" grpId="0"/>
      <p:bldP spid="21" grpId="0"/>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2626" name="Oval 2"/>
          <p:cNvSpPr>
            <a:spLocks noChangeArrowheads="1"/>
          </p:cNvSpPr>
          <p:nvPr/>
        </p:nvSpPr>
        <p:spPr bwMode="auto">
          <a:xfrm>
            <a:off x="611505" y="3695074"/>
            <a:ext cx="9075420" cy="2806468"/>
          </a:xfrm>
          <a:prstGeom prst="ellipse">
            <a:avLst/>
          </a:prstGeom>
          <a:solidFill>
            <a:srgbClr val="993366">
              <a:alpha val="70195"/>
            </a:srgb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1" name="Rectangle 27"/>
          <p:cNvSpPr>
            <a:spLocks noChangeArrowheads="1"/>
          </p:cNvSpPr>
          <p:nvPr/>
        </p:nvSpPr>
        <p:spPr bwMode="auto">
          <a:xfrm>
            <a:off x="600076" y="5139520"/>
            <a:ext cx="9138878" cy="496982"/>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関係性･絆</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きずな＋</a:t>
            </a:r>
            <a:r>
              <a:rPr kumimoji="1" lang="ja-JP" altLang="en-US" sz="2200" b="0" i="0" u="none" strike="noStrike" kern="1200" cap="none" spc="0" normalizeH="0" baseline="0" noProof="0" dirty="0" err="1">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ほだ</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し</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･居場所･依存先･つながりの喪失</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他者から承認されず･できることを具現化したことがない</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コミュニケーション環境の減少</a:t>
            </a:r>
          </a:p>
        </p:txBody>
      </p:sp>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思春期の問題の根底は？</a:t>
            </a:r>
          </a:p>
        </p:txBody>
      </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grpSp>
        <p:nvGrpSpPr>
          <p:cNvPr id="3" name="Group 9">
            <a:extLst>
              <a:ext uri="{FF2B5EF4-FFF2-40B4-BE49-F238E27FC236}">
                <a16:creationId xmlns:a16="http://schemas.microsoft.com/office/drawing/2014/main" id="{80A75E95-7D43-7EE2-6FB4-BE10890A029A}"/>
              </a:ext>
            </a:extLst>
          </p:cNvPr>
          <p:cNvGrpSpPr>
            <a:grpSpLocks/>
          </p:cNvGrpSpPr>
          <p:nvPr/>
        </p:nvGrpSpPr>
        <p:grpSpPr bwMode="auto">
          <a:xfrm>
            <a:off x="7427396" y="1348570"/>
            <a:ext cx="1990704" cy="3790950"/>
            <a:chOff x="744" y="1712"/>
            <a:chExt cx="1752" cy="2388"/>
          </a:xfrm>
          <a:solidFill>
            <a:srgbClr val="FFC000">
              <a:alpha val="50000"/>
            </a:srgbClr>
          </a:solidFill>
        </p:grpSpPr>
        <p:sp>
          <p:nvSpPr>
            <p:cNvPr id="9" name="Oval 10">
              <a:extLst>
                <a:ext uri="{FF2B5EF4-FFF2-40B4-BE49-F238E27FC236}">
                  <a16:creationId xmlns:a16="http://schemas.microsoft.com/office/drawing/2014/main" id="{F408736A-5BF7-246E-D3EF-ACEE76E0C860}"/>
                </a:ext>
              </a:extLst>
            </p:cNvPr>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AutoShape 11">
              <a:extLst>
                <a:ext uri="{FF2B5EF4-FFF2-40B4-BE49-F238E27FC236}">
                  <a16:creationId xmlns:a16="http://schemas.microsoft.com/office/drawing/2014/main" id="{B7680751-6B4D-1C7C-73B8-3E64158B15C0}"/>
                </a:ext>
              </a:extLst>
            </p:cNvPr>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6" name="Text Box 29">
            <a:extLst>
              <a:ext uri="{FF2B5EF4-FFF2-40B4-BE49-F238E27FC236}">
                <a16:creationId xmlns:a16="http://schemas.microsoft.com/office/drawing/2014/main" id="{7D10E7FB-ECBF-063E-7BB8-AF8762C065CC}"/>
              </a:ext>
            </a:extLst>
          </p:cNvPr>
          <p:cNvSpPr txBox="1">
            <a:spLocks noChangeArrowheads="1"/>
          </p:cNvSpPr>
          <p:nvPr/>
        </p:nvSpPr>
        <p:spPr bwMode="auto">
          <a:xfrm>
            <a:off x="8099583" y="3007666"/>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肥満</a:t>
            </a:r>
          </a:p>
        </p:txBody>
      </p:sp>
      <p:sp>
        <p:nvSpPr>
          <p:cNvPr id="17" name="Text Box 32">
            <a:extLst>
              <a:ext uri="{FF2B5EF4-FFF2-40B4-BE49-F238E27FC236}">
                <a16:creationId xmlns:a16="http://schemas.microsoft.com/office/drawing/2014/main" id="{546F6B0C-AEA9-D394-050B-D0CC34A86D84}"/>
              </a:ext>
            </a:extLst>
          </p:cNvPr>
          <p:cNvSpPr txBox="1">
            <a:spLocks noChangeArrowheads="1"/>
          </p:cNvSpPr>
          <p:nvPr/>
        </p:nvSpPr>
        <p:spPr bwMode="auto">
          <a:xfrm>
            <a:off x="8099583" y="3498462"/>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孤食</a:t>
            </a:r>
          </a:p>
        </p:txBody>
      </p:sp>
      <p:sp>
        <p:nvSpPr>
          <p:cNvPr id="18" name="Text Box 32">
            <a:extLst>
              <a:ext uri="{FF2B5EF4-FFF2-40B4-BE49-F238E27FC236}">
                <a16:creationId xmlns:a16="http://schemas.microsoft.com/office/drawing/2014/main" id="{D75DD05D-4567-39EE-BFC3-ED4034A2E053}"/>
              </a:ext>
            </a:extLst>
          </p:cNvPr>
          <p:cNvSpPr txBox="1">
            <a:spLocks noChangeArrowheads="1"/>
          </p:cNvSpPr>
          <p:nvPr/>
        </p:nvSpPr>
        <p:spPr bwMode="auto">
          <a:xfrm>
            <a:off x="7984168" y="3989256"/>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不登校</a:t>
            </a: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46" name="Text Box 35"/>
          <p:cNvSpPr txBox="1">
            <a:spLocks noChangeArrowheads="1"/>
          </p:cNvSpPr>
          <p:nvPr/>
        </p:nvSpPr>
        <p:spPr bwMode="auto">
          <a:xfrm>
            <a:off x="4539880" y="4486289"/>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依存不足</a:t>
            </a:r>
          </a:p>
        </p:txBody>
      </p:sp>
      <p:sp>
        <p:nvSpPr>
          <p:cNvPr id="1562659" name="Text Box 35"/>
          <p:cNvSpPr txBox="1">
            <a:spLocks noChangeArrowheads="1"/>
          </p:cNvSpPr>
          <p:nvPr/>
        </p:nvSpPr>
        <p:spPr bwMode="auto">
          <a:xfrm>
            <a:off x="5886280" y="4486289"/>
            <a:ext cx="1795363" cy="400110"/>
          </a:xfrm>
          <a:prstGeom prst="rect">
            <a:avLst/>
          </a:prstGeom>
          <a:noFill/>
          <a:ln w="9525">
            <a:noFill/>
            <a:miter lim="800000"/>
            <a:headEnd/>
            <a:tailEnd/>
          </a:ln>
          <a:effectLst/>
        </p:spPr>
        <p:txBody>
          <a:bodyPr wrap="none" lIns="0" r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リアル体験不足</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p>
        </p:txBody>
      </p:sp>
      <p:sp>
        <p:nvSpPr>
          <p:cNvPr id="15" name="Text Box 35">
            <a:extLst>
              <a:ext uri="{FF2B5EF4-FFF2-40B4-BE49-F238E27FC236}">
                <a16:creationId xmlns:a16="http://schemas.microsoft.com/office/drawing/2014/main" id="{FEAC3CBF-C101-1637-1A24-6DDC92423A48}"/>
              </a:ext>
            </a:extLst>
          </p:cNvPr>
          <p:cNvSpPr txBox="1">
            <a:spLocks noChangeArrowheads="1"/>
          </p:cNvSpPr>
          <p:nvPr/>
        </p:nvSpPr>
        <p:spPr bwMode="auto">
          <a:xfrm>
            <a:off x="7560974"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つながり不足</a:t>
            </a:r>
          </a:p>
        </p:txBody>
      </p:sp>
      <p:sp>
        <p:nvSpPr>
          <p:cNvPr id="5" name="Text Box 29">
            <a:extLst>
              <a:ext uri="{FF2B5EF4-FFF2-40B4-BE49-F238E27FC236}">
                <a16:creationId xmlns:a16="http://schemas.microsoft.com/office/drawing/2014/main" id="{45D5042F-DD9A-6BA7-5345-28FAFB1DD0EB}"/>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14" name="Text Box 32">
            <a:extLst>
              <a:ext uri="{FF2B5EF4-FFF2-40B4-BE49-F238E27FC236}">
                <a16:creationId xmlns:a16="http://schemas.microsoft.com/office/drawing/2014/main" id="{DF04D5DB-59FB-151B-15C9-0FBCAB1FC9A1}"/>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24" name="Text Box 29">
            <a:extLst>
              <a:ext uri="{FF2B5EF4-FFF2-40B4-BE49-F238E27FC236}">
                <a16:creationId xmlns:a16="http://schemas.microsoft.com/office/drawing/2014/main" id="{84F9CCD8-74E6-B097-CF5B-001A70B5A98A}"/>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25" name="Text Box 29">
            <a:extLst>
              <a:ext uri="{FF2B5EF4-FFF2-40B4-BE49-F238E27FC236}">
                <a16:creationId xmlns:a16="http://schemas.microsoft.com/office/drawing/2014/main" id="{BB35B23E-6BF7-E170-CD72-B2935CB1384E}"/>
              </a:ext>
            </a:extLst>
          </p:cNvPr>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26" name="Text Box 32">
            <a:extLst>
              <a:ext uri="{FF2B5EF4-FFF2-40B4-BE49-F238E27FC236}">
                <a16:creationId xmlns:a16="http://schemas.microsoft.com/office/drawing/2014/main" id="{C9BC87CD-71BA-5E8C-AA9D-249EFEC16EF8}"/>
              </a:ext>
            </a:extLst>
          </p:cNvPr>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ネットいじめ</a:t>
            </a:r>
          </a:p>
        </p:txBody>
      </p:sp>
      <p:sp>
        <p:nvSpPr>
          <p:cNvPr id="27" name="Text Box 32">
            <a:extLst>
              <a:ext uri="{FF2B5EF4-FFF2-40B4-BE49-F238E27FC236}">
                <a16:creationId xmlns:a16="http://schemas.microsoft.com/office/drawing/2014/main" id="{1CD55500-3212-D361-7ABA-562D518D5A49}"/>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ゲーム</a:t>
            </a:r>
          </a:p>
        </p:txBody>
      </p:sp>
      <p:sp>
        <p:nvSpPr>
          <p:cNvPr id="8" name="正方形/長方形 7"/>
          <p:cNvSpPr/>
          <p:nvPr/>
        </p:nvSpPr>
        <p:spPr bwMode="auto">
          <a:xfrm>
            <a:off x="1" y="2546740"/>
            <a:ext cx="10286999" cy="4331484"/>
          </a:xfrm>
          <a:prstGeom prst="rect">
            <a:avLst/>
          </a:prstGeom>
          <a:solidFill>
            <a:srgbClr val="FFFF00">
              <a:alpha val="77000"/>
            </a:srgbClr>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28" name="Text Box 25">
            <a:extLst>
              <a:ext uri="{FF2B5EF4-FFF2-40B4-BE49-F238E27FC236}">
                <a16:creationId xmlns:a16="http://schemas.microsoft.com/office/drawing/2014/main" id="{D9337BF2-0666-C024-AC49-F811E8978517}"/>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416104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思春期の問題の根底は？</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23" name="Text Box 25">
            <a:extLst>
              <a:ext uri="{FF2B5EF4-FFF2-40B4-BE49-F238E27FC236}">
                <a16:creationId xmlns:a16="http://schemas.microsoft.com/office/drawing/2014/main" id="{32C2D3FF-E41B-1DB0-92D0-2FD505D408C6}"/>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41787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1000"/>
                                        <p:tgtEl>
                                          <p:spTgt spid="6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1000"/>
                                        <p:tgtEl>
                                          <p:spTgt spid="49"/>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562658"/>
                                        </p:tgtEl>
                                        <p:attrNameLst>
                                          <p:attrName>style.visibility</p:attrName>
                                        </p:attrNameLst>
                                      </p:cBhvr>
                                      <p:to>
                                        <p:strVal val="visible"/>
                                      </p:to>
                                    </p:set>
                                    <p:animEffect transition="in" filter="fade">
                                      <p:cBhvr>
                                        <p:cTn id="23" dur="1000"/>
                                        <p:tgtEl>
                                          <p:spTgt spid="1562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47" grpId="0"/>
      <p:bldP spid="49" grpId="0"/>
      <p:bldP spid="1562658"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
        <p:nvSpPr>
          <p:cNvPr id="4" name="テキスト ボックス 3"/>
          <p:cNvSpPr txBox="1"/>
          <p:nvPr/>
        </p:nvSpPr>
        <p:spPr>
          <a:xfrm>
            <a:off x="2954437" y="3105835"/>
            <a:ext cx="437812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「生きづらさ」って何？</a:t>
            </a:r>
          </a:p>
        </p:txBody>
      </p:sp>
    </p:spTree>
    <p:extLst>
      <p:ext uri="{BB962C8B-B14F-4D97-AF65-F5344CB8AC3E}">
        <p14:creationId xmlns:p14="http://schemas.microsoft.com/office/powerpoint/2010/main" val="2351103881"/>
      </p:ext>
    </p:extLst>
  </p:cSld>
  <p:clrMapOvr>
    <a:masterClrMapping/>
  </p:clrMapOvr>
  <p:transition spd="med"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E180D4A7-C9FB-4DFB-919C-405C955672EB}">
      <p14:showEvtLst xmlns:p14="http://schemas.microsoft.com/office/powerpoint/2010/main">
        <p14:playEvt time="1" objId="5"/>
      </p14:showEvtLst>
    </p:ext>
  </p:extLst>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
        <p:nvSpPr>
          <p:cNvPr id="6" name="テキスト ボックス 5"/>
          <p:cNvSpPr txBox="1"/>
          <p:nvPr/>
        </p:nvSpPr>
        <p:spPr>
          <a:xfrm>
            <a:off x="2262746" y="2371049"/>
            <a:ext cx="5761514" cy="1754326"/>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若者たちが自ら書きつづった</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「生きづらさ」の数々</a:t>
            </a:r>
          </a:p>
        </p:txBody>
      </p:sp>
    </p:spTree>
    <p:extLst>
      <p:ext uri="{BB962C8B-B14F-4D97-AF65-F5344CB8AC3E}">
        <p14:creationId xmlns:p14="http://schemas.microsoft.com/office/powerpoint/2010/main" val="1885119054"/>
      </p:ext>
    </p:extLst>
  </p:cSld>
  <p:clrMapOvr>
    <a:overrideClrMapping bg1="dk2" tx1="lt1" bg2="dk1" tx2="lt2" accent1="accent1" accent2="accent2" accent3="accent3" accent4="accent4" accent5="accent5" accent6="accent6" hlink="hlink" folHlink="folHlink"/>
  </p:clrMapOvr>
  <p:transition spd="med"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par>
                          <p:cTn id="8" fill="hold">
                            <p:stCondLst>
                              <p:cond delay="53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175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extLst>
    <p:ext uri="{E180D4A7-C9FB-4DFB-919C-405C955672EB}">
      <p14:showEvtLst xmlns:p14="http://schemas.microsoft.com/office/powerpoint/2010/main">
        <p14:playEvt time="1" objId="5"/>
      </p14:showEvtLst>
    </p:ext>
  </p:extLs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54593" y="1"/>
            <a:ext cx="7777814" cy="550190"/>
          </a:xfrm>
        </p:spPr>
        <p:txBody>
          <a:bodyPr/>
          <a:lstStyle/>
          <a:p>
            <a:r>
              <a:rPr kumimoji="1" lang="ja-JP" altLang="en-US" sz="3600" dirty="0"/>
              <a:t>生きづらさの背景</a:t>
            </a:r>
          </a:p>
        </p:txBody>
      </p:sp>
      <p:sp>
        <p:nvSpPr>
          <p:cNvPr id="3" name="コンテンツ プレースホルダー 2"/>
          <p:cNvSpPr>
            <a:spLocks noGrp="1"/>
          </p:cNvSpPr>
          <p:nvPr>
            <p:ph idx="1"/>
          </p:nvPr>
        </p:nvSpPr>
        <p:spPr>
          <a:xfrm>
            <a:off x="1040576" y="581186"/>
            <a:ext cx="8205849" cy="6276814"/>
          </a:xfrm>
        </p:spPr>
        <p:txBody>
          <a:bodyPr numCol="1">
            <a:noAutofit/>
          </a:bodyPr>
          <a:lstStyle/>
          <a:p>
            <a:r>
              <a:rPr kumimoji="1" lang="ja-JP" altLang="en-US" sz="4000" dirty="0">
                <a:solidFill>
                  <a:srgbClr val="FF99FF"/>
                </a:solidFill>
              </a:rPr>
              <a:t>自尊感情</a:t>
            </a:r>
            <a:r>
              <a:rPr kumimoji="1" lang="ja-JP" altLang="en-US" sz="2000" dirty="0">
                <a:solidFill>
                  <a:srgbClr val="FF99FF"/>
                </a:solidFill>
              </a:rPr>
              <a:t>が育っていない？</a:t>
            </a:r>
            <a:endParaRPr kumimoji="1" lang="en-US" altLang="ja-JP" sz="4000" dirty="0">
              <a:solidFill>
                <a:srgbClr val="FF99FF"/>
              </a:solidFill>
            </a:endParaRPr>
          </a:p>
          <a:p>
            <a:r>
              <a:rPr lang="ja-JP" altLang="en-US" dirty="0"/>
              <a:t>　自分に自信がない</a:t>
            </a:r>
            <a:endParaRPr lang="en-US" altLang="ja-JP" dirty="0"/>
          </a:p>
          <a:p>
            <a:r>
              <a:rPr lang="ja-JP" altLang="en-US" dirty="0"/>
              <a:t>　自分が傷つくことが怖い</a:t>
            </a:r>
            <a:endParaRPr lang="en-US" altLang="ja-JP" dirty="0"/>
          </a:p>
          <a:p>
            <a:r>
              <a:rPr lang="ja-JP" altLang="en-US" dirty="0"/>
              <a:t>　自分は愛されたいが、愛されていないと思う</a:t>
            </a:r>
            <a:endParaRPr lang="en-US" altLang="ja-JP" dirty="0"/>
          </a:p>
          <a:p>
            <a:r>
              <a:rPr lang="ja-JP" altLang="en-US" dirty="0"/>
              <a:t>　人が自分を好きになるはずがないと思う</a:t>
            </a:r>
            <a:endParaRPr lang="en-US" altLang="ja-JP" dirty="0"/>
          </a:p>
          <a:p>
            <a:r>
              <a:rPr lang="ja-JP" altLang="en-US" dirty="0"/>
              <a:t>　失敗を避ける</a:t>
            </a:r>
            <a:endParaRPr lang="en-US" altLang="ja-JP" dirty="0"/>
          </a:p>
          <a:p>
            <a:r>
              <a:rPr lang="ja-JP" altLang="en-US" dirty="0"/>
              <a:t>　不安の塊</a:t>
            </a:r>
            <a:endParaRPr lang="en-US" altLang="ja-JP" dirty="0"/>
          </a:p>
          <a:p>
            <a:r>
              <a:rPr lang="ja-JP" altLang="en-US" dirty="0"/>
              <a:t>　人と比べてしまう</a:t>
            </a:r>
            <a:endParaRPr lang="en-US" altLang="ja-JP" dirty="0"/>
          </a:p>
          <a:p>
            <a:r>
              <a:rPr lang="ja-JP" altLang="en-US" dirty="0"/>
              <a:t>　自分が嫌い</a:t>
            </a:r>
            <a:endParaRPr lang="en-US" altLang="ja-JP" dirty="0"/>
          </a:p>
          <a:p>
            <a:r>
              <a:rPr lang="ja-JP" altLang="en-US" dirty="0"/>
              <a:t>　人見知り、コミュ障と決めつける</a:t>
            </a:r>
            <a:endParaRPr lang="en-US" altLang="ja-JP" dirty="0"/>
          </a:p>
        </p:txBody>
      </p:sp>
      <p:pic>
        <p:nvPicPr>
          <p:cNvPr id="4" name="図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custDataLst>
      <p:tags r:id="rId1"/>
    </p:custDataLst>
    <p:extLst>
      <p:ext uri="{BB962C8B-B14F-4D97-AF65-F5344CB8AC3E}">
        <p14:creationId xmlns:p14="http://schemas.microsoft.com/office/powerpoint/2010/main" val="3769091567"/>
      </p:ext>
    </p:extLst>
  </p:cSld>
  <p:clrMapOvr>
    <a:masterClrMapping/>
  </p:clrMapOvr>
  <p:transition spd="slow" advTm="1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par>
                          <p:cTn id="16" fill="hold">
                            <p:stCondLst>
                              <p:cond delay="5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500"/>
                                        <p:tgtEl>
                                          <p:spTgt spid="3">
                                            <p:txEl>
                                              <p:pRg st="3" end="3"/>
                                            </p:txEl>
                                          </p:spTgt>
                                        </p:tgtEl>
                                      </p:cBhvr>
                                    </p:animEffect>
                                  </p:childTnLst>
                                </p:cTn>
                              </p:par>
                            </p:childTnLst>
                          </p:cTn>
                        </p:par>
                        <p:par>
                          <p:cTn id="20" fill="hold">
                            <p:stCondLst>
                              <p:cond delay="65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500"/>
                                        <p:tgtEl>
                                          <p:spTgt spid="3">
                                            <p:txEl>
                                              <p:pRg st="4" end="4"/>
                                            </p:txEl>
                                          </p:spTgt>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500"/>
                                        <p:tgtEl>
                                          <p:spTgt spid="3">
                                            <p:txEl>
                                              <p:pRg st="5" end="5"/>
                                            </p:txEl>
                                          </p:spTgt>
                                        </p:tgtEl>
                                      </p:cBhvr>
                                    </p:animEffect>
                                  </p:childTnLst>
                                </p:cTn>
                              </p:par>
                            </p:childTnLst>
                          </p:cTn>
                        </p:par>
                        <p:par>
                          <p:cTn id="28" fill="hold">
                            <p:stCondLst>
                              <p:cond delay="95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500"/>
                                        <p:tgtEl>
                                          <p:spTgt spid="3">
                                            <p:txEl>
                                              <p:pRg st="6" end="6"/>
                                            </p:txEl>
                                          </p:spTgt>
                                        </p:tgtEl>
                                      </p:cBhvr>
                                    </p:animEffect>
                                  </p:childTnLst>
                                </p:cTn>
                              </p:par>
                            </p:childTnLst>
                          </p:cTn>
                        </p:par>
                        <p:par>
                          <p:cTn id="32" fill="hold">
                            <p:stCondLst>
                              <p:cond delay="110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500"/>
                                        <p:tgtEl>
                                          <p:spTgt spid="3">
                                            <p:txEl>
                                              <p:pRg st="7" end="7"/>
                                            </p:txEl>
                                          </p:spTgt>
                                        </p:tgtEl>
                                      </p:cBhvr>
                                    </p:animEffect>
                                  </p:childTnLst>
                                </p:cTn>
                              </p:par>
                            </p:childTnLst>
                          </p:cTn>
                        </p:par>
                        <p:par>
                          <p:cTn id="36" fill="hold">
                            <p:stCondLst>
                              <p:cond delay="125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500"/>
                                        <p:tgtEl>
                                          <p:spTgt spid="3">
                                            <p:txEl>
                                              <p:pRg st="8" end="8"/>
                                            </p:txEl>
                                          </p:spTgt>
                                        </p:tgtEl>
                                      </p:cBhvr>
                                    </p:animEffect>
                                  </p:childTnLst>
                                </p:cTn>
                              </p:par>
                            </p:childTnLst>
                          </p:cTn>
                        </p:par>
                        <p:par>
                          <p:cTn id="40" fill="hold">
                            <p:stCondLst>
                              <p:cond delay="1400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1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54593" y="1"/>
            <a:ext cx="7777814" cy="550190"/>
          </a:xfrm>
        </p:spPr>
        <p:txBody>
          <a:bodyPr/>
          <a:lstStyle/>
          <a:p>
            <a:r>
              <a:rPr kumimoji="1" lang="ja-JP" altLang="en-US" sz="3600" dirty="0"/>
              <a:t>生きづらさの背景</a:t>
            </a:r>
          </a:p>
        </p:txBody>
      </p:sp>
      <p:sp>
        <p:nvSpPr>
          <p:cNvPr id="3" name="コンテンツ プレースホルダー 2"/>
          <p:cNvSpPr>
            <a:spLocks noGrp="1"/>
          </p:cNvSpPr>
          <p:nvPr>
            <p:ph idx="1"/>
          </p:nvPr>
        </p:nvSpPr>
        <p:spPr>
          <a:xfrm>
            <a:off x="1040576" y="581186"/>
            <a:ext cx="8205849" cy="6276814"/>
          </a:xfrm>
        </p:spPr>
        <p:txBody>
          <a:bodyPr numCol="1">
            <a:noAutofit/>
          </a:bodyPr>
          <a:lstStyle/>
          <a:p>
            <a:r>
              <a:rPr lang="ja-JP" altLang="en-US" sz="4000" dirty="0">
                <a:solidFill>
                  <a:srgbClr val="FF99FF"/>
                </a:solidFill>
              </a:rPr>
              <a:t>居場所</a:t>
            </a:r>
            <a:r>
              <a:rPr lang="ja-JP" altLang="en-US" sz="2000" dirty="0">
                <a:solidFill>
                  <a:srgbClr val="FF99FF"/>
                </a:solidFill>
              </a:rPr>
              <a:t>がない</a:t>
            </a:r>
            <a:r>
              <a:rPr lang="ja-JP" altLang="en-US" sz="4000" dirty="0">
                <a:solidFill>
                  <a:srgbClr val="FF99FF"/>
                </a:solidFill>
              </a:rPr>
              <a:t>・関係性</a:t>
            </a:r>
            <a:r>
              <a:rPr lang="ja-JP" altLang="en-US" sz="2000" dirty="0">
                <a:solidFill>
                  <a:srgbClr val="FF99FF"/>
                </a:solidFill>
              </a:rPr>
              <a:t>が希薄か喪失</a:t>
            </a:r>
            <a:endParaRPr lang="en-US" altLang="ja-JP" sz="4000" dirty="0">
              <a:solidFill>
                <a:srgbClr val="FF99FF"/>
              </a:solidFill>
            </a:endParaRPr>
          </a:p>
          <a:p>
            <a:r>
              <a:rPr lang="ja-JP" altLang="en-US" dirty="0"/>
              <a:t>　どう見られているかが気になる</a:t>
            </a:r>
            <a:endParaRPr lang="en-US" altLang="ja-JP" dirty="0"/>
          </a:p>
          <a:p>
            <a:r>
              <a:rPr lang="ja-JP" altLang="en-US" dirty="0"/>
              <a:t>　相手に、周囲に合わせる</a:t>
            </a:r>
            <a:endParaRPr lang="en-US" altLang="ja-JP" dirty="0"/>
          </a:p>
          <a:p>
            <a:r>
              <a:rPr lang="ja-JP" altLang="en-US" dirty="0"/>
              <a:t>　人間関係が面倒</a:t>
            </a:r>
            <a:endParaRPr lang="en-US" altLang="ja-JP" dirty="0"/>
          </a:p>
          <a:p>
            <a:r>
              <a:rPr lang="ja-JP" altLang="en-US" dirty="0"/>
              <a:t>　友達が少ないわけではない</a:t>
            </a:r>
            <a:endParaRPr lang="en-US" altLang="ja-JP" dirty="0"/>
          </a:p>
          <a:p>
            <a:r>
              <a:rPr lang="ja-JP" altLang="en-US" dirty="0"/>
              <a:t>　</a:t>
            </a:r>
            <a:r>
              <a:rPr lang="en-US" altLang="ja-JP" dirty="0"/>
              <a:t>SNS</a:t>
            </a:r>
            <a:r>
              <a:rPr lang="ja-JP" altLang="en-US" dirty="0"/>
              <a:t>が居場所</a:t>
            </a:r>
            <a:endParaRPr lang="en-US" altLang="ja-JP" dirty="0"/>
          </a:p>
          <a:p>
            <a:r>
              <a:rPr lang="ja-JP" altLang="en-US" dirty="0"/>
              <a:t>　家に、家族に依存</a:t>
            </a:r>
            <a:endParaRPr lang="en-US" altLang="ja-JP" dirty="0"/>
          </a:p>
          <a:p>
            <a:r>
              <a:rPr lang="ja-JP" altLang="en-US" dirty="0"/>
              <a:t>　家にしか居場所がない</a:t>
            </a:r>
            <a:endParaRPr lang="en-US" altLang="ja-JP" dirty="0"/>
          </a:p>
          <a:p>
            <a:r>
              <a:rPr lang="ja-JP" altLang="en-US" dirty="0"/>
              <a:t>　相談するのが苦手</a:t>
            </a:r>
            <a:endParaRPr lang="en-US" altLang="ja-JP" dirty="0"/>
          </a:p>
          <a:p>
            <a:r>
              <a:rPr lang="ja-JP" altLang="en-US" dirty="0"/>
              <a:t>　無関心</a:t>
            </a:r>
            <a:endParaRPr lang="en-US" altLang="ja-JP" dirty="0"/>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custDataLst>
      <p:tags r:id="rId1"/>
    </p:custDataLst>
    <p:extLst>
      <p:ext uri="{BB962C8B-B14F-4D97-AF65-F5344CB8AC3E}">
        <p14:creationId xmlns:p14="http://schemas.microsoft.com/office/powerpoint/2010/main" val="1293912980"/>
      </p:ext>
    </p:extLst>
  </p:cSld>
  <p:clrMapOvr>
    <a:masterClrMapping/>
  </p:clrMapOvr>
  <p:transition spd="med" advTm="1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500"/>
                                        <p:tgtEl>
                                          <p:spTgt spid="3">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500"/>
                                        <p:tgtEl>
                                          <p:spTgt spid="3">
                                            <p:txEl>
                                              <p:pRg st="3" end="3"/>
                                            </p:txEl>
                                          </p:spTgt>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500"/>
                                        <p:tgtEl>
                                          <p:spTgt spid="3">
                                            <p:txEl>
                                              <p:pRg st="4" end="4"/>
                                            </p:txEl>
                                          </p:spTgt>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500"/>
                                        <p:tgtEl>
                                          <p:spTgt spid="3">
                                            <p:txEl>
                                              <p:pRg st="5" end="5"/>
                                            </p:txEl>
                                          </p:spTgt>
                                        </p:tgtEl>
                                      </p:cBhvr>
                                    </p:animEffect>
                                  </p:childTnLst>
                                </p:cTn>
                              </p:par>
                            </p:childTnLst>
                          </p:cTn>
                        </p:par>
                        <p:par>
                          <p:cTn id="28" fill="hold">
                            <p:stCondLst>
                              <p:cond delay="9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500"/>
                                        <p:tgtEl>
                                          <p:spTgt spid="3">
                                            <p:txEl>
                                              <p:pRg st="6" end="6"/>
                                            </p:txEl>
                                          </p:spTgt>
                                        </p:tgtEl>
                                      </p:cBhvr>
                                    </p:animEffect>
                                  </p:childTnLst>
                                </p:cTn>
                              </p:par>
                            </p:childTnLst>
                          </p:cTn>
                        </p:par>
                        <p:par>
                          <p:cTn id="32" fill="hold">
                            <p:stCondLst>
                              <p:cond delay="10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500"/>
                                        <p:tgtEl>
                                          <p:spTgt spid="3">
                                            <p:txEl>
                                              <p:pRg st="7" end="7"/>
                                            </p:txEl>
                                          </p:spTgt>
                                        </p:tgtEl>
                                      </p:cBhvr>
                                    </p:animEffect>
                                  </p:childTnLst>
                                </p:cTn>
                              </p:par>
                            </p:childTnLst>
                          </p:cTn>
                        </p:par>
                        <p:par>
                          <p:cTn id="36" fill="hold">
                            <p:stCondLst>
                              <p:cond delay="12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500"/>
                                        <p:tgtEl>
                                          <p:spTgt spid="3">
                                            <p:txEl>
                                              <p:pRg st="8" end="8"/>
                                            </p:txEl>
                                          </p:spTgt>
                                        </p:tgtEl>
                                      </p:cBhvr>
                                    </p:animEffect>
                                  </p:childTnLst>
                                </p:cTn>
                              </p:par>
                            </p:childTnLst>
                          </p:cTn>
                        </p:par>
                        <p:par>
                          <p:cTn id="40" fill="hold">
                            <p:stCondLst>
                              <p:cond delay="1350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1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54593" y="1"/>
            <a:ext cx="7777814" cy="550190"/>
          </a:xfrm>
        </p:spPr>
        <p:txBody>
          <a:bodyPr/>
          <a:lstStyle/>
          <a:p>
            <a:r>
              <a:rPr kumimoji="1" lang="ja-JP" altLang="en-US" sz="3600" dirty="0"/>
              <a:t>生きづらさの背景</a:t>
            </a:r>
          </a:p>
        </p:txBody>
      </p:sp>
      <p:sp>
        <p:nvSpPr>
          <p:cNvPr id="3" name="コンテンツ プレースホルダー 2"/>
          <p:cNvSpPr>
            <a:spLocks noGrp="1"/>
          </p:cNvSpPr>
          <p:nvPr>
            <p:ph idx="1"/>
          </p:nvPr>
        </p:nvSpPr>
        <p:spPr>
          <a:xfrm>
            <a:off x="318407" y="581186"/>
            <a:ext cx="9650186" cy="6276814"/>
          </a:xfrm>
        </p:spPr>
        <p:txBody>
          <a:bodyPr numCol="1">
            <a:noAutofit/>
          </a:bodyPr>
          <a:lstStyle/>
          <a:p>
            <a:r>
              <a:rPr lang="ja-JP" altLang="en-US" sz="4000" dirty="0">
                <a:solidFill>
                  <a:srgbClr val="FF99FF"/>
                </a:solidFill>
              </a:rPr>
              <a:t>思考パターン</a:t>
            </a:r>
            <a:r>
              <a:rPr lang="ja-JP" altLang="en-US" sz="2000" dirty="0">
                <a:solidFill>
                  <a:srgbClr val="FF99FF"/>
                </a:solidFill>
              </a:rPr>
              <a:t>がシンプル</a:t>
            </a:r>
            <a:r>
              <a:rPr lang="ja-JP" altLang="en-US" sz="4000" dirty="0">
                <a:solidFill>
                  <a:srgbClr val="FF99FF"/>
                </a:solidFill>
              </a:rPr>
              <a:t>・コミュニケーション</a:t>
            </a:r>
            <a:r>
              <a:rPr lang="ja-JP" altLang="en-US" sz="2000" dirty="0">
                <a:solidFill>
                  <a:srgbClr val="FF99FF"/>
                </a:solidFill>
              </a:rPr>
              <a:t>能力が低い</a:t>
            </a:r>
            <a:endParaRPr lang="en-US" altLang="ja-JP" sz="4000" dirty="0">
              <a:solidFill>
                <a:srgbClr val="FF99FF"/>
              </a:solidFill>
            </a:endParaRPr>
          </a:p>
          <a:p>
            <a:r>
              <a:rPr lang="ja-JP" altLang="en-US" dirty="0"/>
              <a:t>　必要とされたい</a:t>
            </a:r>
            <a:endParaRPr lang="en-US" altLang="ja-JP" dirty="0"/>
          </a:p>
          <a:p>
            <a:r>
              <a:rPr lang="ja-JP" altLang="en-US" dirty="0"/>
              <a:t>　認められたい</a:t>
            </a:r>
            <a:endParaRPr lang="en-US" altLang="ja-JP" dirty="0"/>
          </a:p>
          <a:p>
            <a:r>
              <a:rPr lang="ja-JP" altLang="en-US" dirty="0"/>
              <a:t>　嫌われたくない</a:t>
            </a:r>
            <a:endParaRPr lang="en-US" altLang="ja-JP" dirty="0"/>
          </a:p>
          <a:p>
            <a:r>
              <a:rPr lang="ja-JP" altLang="en-US" dirty="0"/>
              <a:t>　相手の反応がすべて</a:t>
            </a:r>
            <a:endParaRPr lang="en-US" altLang="ja-JP" dirty="0"/>
          </a:p>
          <a:p>
            <a:r>
              <a:rPr lang="ja-JP" altLang="en-US" dirty="0"/>
              <a:t>　答え、正解を探す</a:t>
            </a:r>
            <a:endParaRPr lang="en-US" altLang="ja-JP" dirty="0"/>
          </a:p>
          <a:p>
            <a:r>
              <a:rPr lang="ja-JP" altLang="en-US" dirty="0"/>
              <a:t>　全か、無かの発想</a:t>
            </a:r>
            <a:endParaRPr lang="en-US" altLang="ja-JP" dirty="0"/>
          </a:p>
          <a:p>
            <a:r>
              <a:rPr lang="ja-JP" altLang="en-US" dirty="0"/>
              <a:t>　聞く耳を持てない</a:t>
            </a:r>
            <a:endParaRPr lang="en-US" altLang="ja-JP" dirty="0"/>
          </a:p>
          <a:p>
            <a:r>
              <a:rPr lang="ja-JP" altLang="en-US" dirty="0"/>
              <a:t>　自分が否定されたと受け取る</a:t>
            </a:r>
            <a:endParaRPr lang="en-US" altLang="ja-JP" dirty="0"/>
          </a:p>
          <a:p>
            <a:r>
              <a:rPr lang="ja-JP" altLang="en-US" dirty="0"/>
              <a:t>　すぐ、全否定と受け止める</a:t>
            </a:r>
            <a:endParaRPr lang="en-US" altLang="ja-JP" dirty="0"/>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custDataLst>
      <p:tags r:id="rId1"/>
    </p:custDataLst>
    <p:extLst>
      <p:ext uri="{BB962C8B-B14F-4D97-AF65-F5344CB8AC3E}">
        <p14:creationId xmlns:p14="http://schemas.microsoft.com/office/powerpoint/2010/main" val="4001842394"/>
      </p:ext>
    </p:extLst>
  </p:cSld>
  <p:clrMapOvr>
    <a:masterClrMapping/>
  </p:clrMapOvr>
  <p:transition spd="slow" advTm="17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500"/>
                                        <p:tgtEl>
                                          <p:spTgt spid="3">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500"/>
                                        <p:tgtEl>
                                          <p:spTgt spid="3">
                                            <p:txEl>
                                              <p:pRg st="3" end="3"/>
                                            </p:txEl>
                                          </p:spTgt>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500"/>
                                        <p:tgtEl>
                                          <p:spTgt spid="3">
                                            <p:txEl>
                                              <p:pRg st="4" end="4"/>
                                            </p:txEl>
                                          </p:spTgt>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500"/>
                                        <p:tgtEl>
                                          <p:spTgt spid="3">
                                            <p:txEl>
                                              <p:pRg st="5" end="5"/>
                                            </p:txEl>
                                          </p:spTgt>
                                        </p:tgtEl>
                                      </p:cBhvr>
                                    </p:animEffect>
                                  </p:childTnLst>
                                </p:cTn>
                              </p:par>
                            </p:childTnLst>
                          </p:cTn>
                        </p:par>
                        <p:par>
                          <p:cTn id="28" fill="hold">
                            <p:stCondLst>
                              <p:cond delay="9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500"/>
                                        <p:tgtEl>
                                          <p:spTgt spid="3">
                                            <p:txEl>
                                              <p:pRg st="6" end="6"/>
                                            </p:txEl>
                                          </p:spTgt>
                                        </p:tgtEl>
                                      </p:cBhvr>
                                    </p:animEffect>
                                  </p:childTnLst>
                                </p:cTn>
                              </p:par>
                            </p:childTnLst>
                          </p:cTn>
                        </p:par>
                        <p:par>
                          <p:cTn id="32" fill="hold">
                            <p:stCondLst>
                              <p:cond delay="10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500"/>
                                        <p:tgtEl>
                                          <p:spTgt spid="3">
                                            <p:txEl>
                                              <p:pRg st="7" end="7"/>
                                            </p:txEl>
                                          </p:spTgt>
                                        </p:tgtEl>
                                      </p:cBhvr>
                                    </p:animEffect>
                                  </p:childTnLst>
                                </p:cTn>
                              </p:par>
                            </p:childTnLst>
                          </p:cTn>
                        </p:par>
                        <p:par>
                          <p:cTn id="36" fill="hold">
                            <p:stCondLst>
                              <p:cond delay="12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500"/>
                                        <p:tgtEl>
                                          <p:spTgt spid="3">
                                            <p:txEl>
                                              <p:pRg st="8" end="8"/>
                                            </p:txEl>
                                          </p:spTgt>
                                        </p:tgtEl>
                                      </p:cBhvr>
                                    </p:animEffect>
                                  </p:childTnLst>
                                </p:cTn>
                              </p:par>
                            </p:childTnLst>
                          </p:cTn>
                        </p:par>
                        <p:par>
                          <p:cTn id="40" fill="hold">
                            <p:stCondLst>
                              <p:cond delay="1350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1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54593" y="1"/>
            <a:ext cx="7777814" cy="550190"/>
          </a:xfrm>
        </p:spPr>
        <p:txBody>
          <a:bodyPr/>
          <a:lstStyle/>
          <a:p>
            <a:r>
              <a:rPr kumimoji="1" lang="ja-JP" altLang="en-US" sz="3600" dirty="0"/>
              <a:t>生きづらさの背景</a:t>
            </a:r>
          </a:p>
        </p:txBody>
      </p:sp>
      <p:sp>
        <p:nvSpPr>
          <p:cNvPr id="3" name="コンテンツ プレースホルダー 2"/>
          <p:cNvSpPr>
            <a:spLocks noGrp="1"/>
          </p:cNvSpPr>
          <p:nvPr>
            <p:ph idx="1"/>
          </p:nvPr>
        </p:nvSpPr>
        <p:spPr>
          <a:xfrm>
            <a:off x="1040576" y="581186"/>
            <a:ext cx="8435933" cy="6276814"/>
          </a:xfrm>
        </p:spPr>
        <p:txBody>
          <a:bodyPr numCol="1">
            <a:noAutofit/>
          </a:bodyPr>
          <a:lstStyle/>
          <a:p>
            <a:r>
              <a:rPr lang="ja-JP" altLang="en-US" sz="4000" dirty="0">
                <a:solidFill>
                  <a:srgbClr val="FF99FF"/>
                </a:solidFill>
              </a:rPr>
              <a:t>行動の実際</a:t>
            </a:r>
            <a:endParaRPr lang="en-US" altLang="ja-JP" sz="4000" dirty="0"/>
          </a:p>
          <a:p>
            <a:r>
              <a:rPr lang="ja-JP" altLang="en-US" dirty="0"/>
              <a:t>　自分の弱さを見せない、見せられない</a:t>
            </a:r>
            <a:endParaRPr lang="en-US" altLang="ja-JP" dirty="0"/>
          </a:p>
          <a:p>
            <a:r>
              <a:rPr lang="ja-JP" altLang="en-US" dirty="0"/>
              <a:t>　寂しさより楽を取る</a:t>
            </a:r>
            <a:endParaRPr lang="en-US" altLang="ja-JP" dirty="0"/>
          </a:p>
          <a:p>
            <a:r>
              <a:rPr lang="ja-JP" altLang="en-US" dirty="0"/>
              <a:t>　</a:t>
            </a:r>
            <a:r>
              <a:rPr lang="en-US" altLang="ja-JP" dirty="0"/>
              <a:t>LINE</a:t>
            </a:r>
            <a:r>
              <a:rPr lang="ja-JP" altLang="en-US" dirty="0"/>
              <a:t>では盛り上がるが一緒だと話が弾まない</a:t>
            </a:r>
            <a:endParaRPr lang="en-US" altLang="ja-JP" dirty="0"/>
          </a:p>
          <a:p>
            <a:r>
              <a:rPr lang="ja-JP" altLang="en-US" dirty="0"/>
              <a:t>　必要とされていることをセックスで確認</a:t>
            </a:r>
            <a:endParaRPr lang="en-US" altLang="ja-JP" dirty="0"/>
          </a:p>
          <a:p>
            <a:r>
              <a:rPr lang="ja-JP" altLang="en-US" dirty="0"/>
              <a:t>　失恋するぐらいなら</a:t>
            </a:r>
            <a:r>
              <a:rPr lang="en-US" altLang="ja-JP" dirty="0"/>
              <a:t>2</a:t>
            </a:r>
            <a:r>
              <a:rPr lang="ja-JP" altLang="en-US" dirty="0"/>
              <a:t>次元で満足</a:t>
            </a:r>
            <a:endParaRPr lang="en-US" altLang="ja-JP" dirty="0"/>
          </a:p>
          <a:p>
            <a:r>
              <a:rPr lang="ja-JP" altLang="en-US" dirty="0"/>
              <a:t>　気づかいばかりの</a:t>
            </a:r>
            <a:r>
              <a:rPr lang="en-US" altLang="ja-JP" dirty="0"/>
              <a:t>SNS</a:t>
            </a:r>
          </a:p>
          <a:p>
            <a:r>
              <a:rPr lang="ja-JP" altLang="en-US" dirty="0"/>
              <a:t>　目立たないようにする</a:t>
            </a:r>
            <a:endParaRPr lang="en-US" altLang="ja-JP" dirty="0"/>
          </a:p>
          <a:p>
            <a:r>
              <a:rPr lang="ja-JP" altLang="en-US" dirty="0"/>
              <a:t>　考えることを放棄する</a:t>
            </a:r>
            <a:endParaRPr lang="en-US" altLang="ja-JP" dirty="0"/>
          </a:p>
          <a:p>
            <a:endParaRPr lang="en-US" altLang="ja-JP" dirty="0"/>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custDataLst>
      <p:tags r:id="rId1"/>
    </p:custDataLst>
    <p:extLst>
      <p:ext uri="{BB962C8B-B14F-4D97-AF65-F5344CB8AC3E}">
        <p14:creationId xmlns:p14="http://schemas.microsoft.com/office/powerpoint/2010/main" val="4048490785"/>
      </p:ext>
    </p:extLst>
  </p:cSld>
  <p:clrMapOvr>
    <a:masterClrMapping/>
  </p:clrMapOvr>
  <p:transition spd="slow" advTm="1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500"/>
                                        <p:tgtEl>
                                          <p:spTgt spid="3">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500"/>
                                        <p:tgtEl>
                                          <p:spTgt spid="3">
                                            <p:txEl>
                                              <p:pRg st="3" end="3"/>
                                            </p:txEl>
                                          </p:spTgt>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500"/>
                                        <p:tgtEl>
                                          <p:spTgt spid="3">
                                            <p:txEl>
                                              <p:pRg st="4" end="4"/>
                                            </p:txEl>
                                          </p:spTgt>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500"/>
                                        <p:tgtEl>
                                          <p:spTgt spid="3">
                                            <p:txEl>
                                              <p:pRg st="5" end="5"/>
                                            </p:txEl>
                                          </p:spTgt>
                                        </p:tgtEl>
                                      </p:cBhvr>
                                    </p:animEffect>
                                  </p:childTnLst>
                                </p:cTn>
                              </p:par>
                            </p:childTnLst>
                          </p:cTn>
                        </p:par>
                        <p:par>
                          <p:cTn id="28" fill="hold">
                            <p:stCondLst>
                              <p:cond delay="9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500"/>
                                        <p:tgtEl>
                                          <p:spTgt spid="3">
                                            <p:txEl>
                                              <p:pRg st="6" end="6"/>
                                            </p:txEl>
                                          </p:spTgt>
                                        </p:tgtEl>
                                      </p:cBhvr>
                                    </p:animEffect>
                                  </p:childTnLst>
                                </p:cTn>
                              </p:par>
                            </p:childTnLst>
                          </p:cTn>
                        </p:par>
                        <p:par>
                          <p:cTn id="32" fill="hold">
                            <p:stCondLst>
                              <p:cond delay="10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500"/>
                                        <p:tgtEl>
                                          <p:spTgt spid="3">
                                            <p:txEl>
                                              <p:pRg st="7" end="7"/>
                                            </p:txEl>
                                          </p:spTgt>
                                        </p:tgtEl>
                                      </p:cBhvr>
                                    </p:animEffect>
                                  </p:childTnLst>
                                </p:cTn>
                              </p:par>
                            </p:childTnLst>
                          </p:cTn>
                        </p:par>
                        <p:par>
                          <p:cTn id="36" fill="hold">
                            <p:stCondLst>
                              <p:cond delay="12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68557" y="2839311"/>
            <a:ext cx="9815512" cy="1143000"/>
          </a:xfrm>
        </p:spPr>
        <p:txBody>
          <a:bodyPr/>
          <a:lstStyle/>
          <a:p>
            <a:r>
              <a:rPr lang="ja-JP" altLang="en-US" dirty="0">
                <a:solidFill>
                  <a:srgbClr val="FFCCFF"/>
                </a:solidFill>
              </a:rPr>
              <a:t>生きづらさ</a:t>
            </a:r>
            <a:r>
              <a:rPr lang="ja-JP" altLang="en-US" sz="2800" dirty="0"/>
              <a:t>とは</a:t>
            </a:r>
            <a:br>
              <a:rPr lang="en-US" altLang="ja-JP" dirty="0"/>
            </a:br>
            <a:br>
              <a:rPr lang="en-US" altLang="ja-JP" dirty="0"/>
            </a:br>
            <a:r>
              <a:rPr lang="ja-JP" altLang="en-US" dirty="0"/>
              <a:t>正解を押し付けられ続けた結果</a:t>
            </a:r>
            <a:br>
              <a:rPr lang="en-US" altLang="ja-JP" dirty="0"/>
            </a:br>
            <a:br>
              <a:rPr lang="en-US" altLang="ja-JP" dirty="0"/>
            </a:br>
            <a:r>
              <a:rPr lang="ja-JP" altLang="en-US" dirty="0"/>
              <a:t>居場所が見つからないこと？</a:t>
            </a:r>
            <a:br>
              <a:rPr lang="en-US" altLang="ja-JP" dirty="0"/>
            </a:br>
            <a:br>
              <a:rPr lang="en-US" altLang="ja-JP" dirty="0"/>
            </a:br>
            <a:r>
              <a:rPr lang="ja-JP" altLang="en-US" dirty="0"/>
              <a:t>依存先を増やせないこと？</a:t>
            </a:r>
            <a:endParaRPr kumimoji="1" lang="ja-JP" altLang="en-US" dirty="0"/>
          </a:p>
        </p:txBody>
      </p:sp>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extLst>
      <p:ext uri="{BB962C8B-B14F-4D97-AF65-F5344CB8AC3E}">
        <p14:creationId xmlns:p14="http://schemas.microsoft.com/office/powerpoint/2010/main" val="284623174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7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27449" y="1715772"/>
            <a:ext cx="9632102" cy="3426457"/>
          </a:xfrm>
        </p:spPr>
        <p:txBody>
          <a:bodyPr anchor="ctr" anchorCtr="0"/>
          <a:lstStyle/>
          <a:p>
            <a:pPr marL="0" indent="0">
              <a:lnSpc>
                <a:spcPct val="150000"/>
              </a:lnSpc>
            </a:pPr>
            <a:r>
              <a:rPr kumimoji="1" lang="ja-JP" altLang="en-US" dirty="0">
                <a:solidFill>
                  <a:srgbClr val="C00000"/>
                </a:solidFill>
                <a:effectLst>
                  <a:outerShdw blurRad="38100" dist="38100" dir="2700000" algn="tl">
                    <a:srgbClr val="000000">
                      <a:alpha val="43137"/>
                    </a:srgbClr>
                  </a:outerShdw>
                </a:effectLst>
              </a:rPr>
              <a:t>　私にとって、セックスをしたいと思うのは、行為そのものに快楽などの魅力を見出しているためというよりも、「自分が誰かに必要とされている」という</a:t>
            </a:r>
            <a:r>
              <a:rPr kumimoji="1" lang="ja-JP" altLang="en-US" dirty="0">
                <a:solidFill>
                  <a:srgbClr val="C00000"/>
                </a:solidFill>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自分への需要を確かめ</a:t>
            </a:r>
            <a:r>
              <a:rPr kumimoji="1" lang="ja-JP" altLang="en-US" dirty="0">
                <a:solidFill>
                  <a:srgbClr val="C00000"/>
                </a:solidFill>
                <a:effectLst>
                  <a:outerShdw blurRad="38100" dist="38100" dir="2700000" algn="tl">
                    <a:srgbClr val="000000">
                      <a:alpha val="43137"/>
                    </a:srgbClr>
                  </a:outerShdw>
                </a:effectLst>
              </a:rPr>
              <a:t>、</a:t>
            </a:r>
            <a:r>
              <a:rPr kumimoji="1" lang="ja-JP" altLang="en-US" dirty="0">
                <a:solidFill>
                  <a:srgbClr val="C00000"/>
                </a:solidFill>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承認欲求を満たしたい</a:t>
            </a:r>
            <a:r>
              <a:rPr kumimoji="1" lang="ja-JP" altLang="en-US" dirty="0">
                <a:solidFill>
                  <a:srgbClr val="C00000"/>
                </a:solidFill>
                <a:effectLst>
                  <a:outerShdw blurRad="38100" dist="38100" dir="2700000" algn="tl">
                    <a:srgbClr val="000000">
                      <a:alpha val="43137"/>
                    </a:srgbClr>
                  </a:outerShdw>
                </a:effectLst>
              </a:rPr>
              <a:t>がためのようです。</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extLst>
      <p:ext uri="{BB962C8B-B14F-4D97-AF65-F5344CB8AC3E}">
        <p14:creationId xmlns:p14="http://schemas.microsoft.com/office/powerpoint/2010/main" val="3027839459"/>
      </p:ext>
    </p:extLst>
  </p:cSld>
  <p:clrMapOvr>
    <a:masterClrMapping/>
  </p:clrMapOvr>
  <mc:AlternateContent xmlns:mc="http://schemas.openxmlformats.org/markup-compatibility/2006" xmlns:p14="http://schemas.microsoft.com/office/powerpoint/2010/main">
    <mc:Choice Requires="p14">
      <p:transition spd="med" p14:dur="700" advTm="17000">
        <p:fade/>
      </p:transition>
    </mc:Choice>
    <mc:Fallback xmlns="">
      <p:transition spd="med" advTm="1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0" y="460989"/>
            <a:ext cx="10287000" cy="5936021"/>
          </a:xfrm>
        </p:spPr>
        <p:txBody>
          <a:bodyPr anchor="ctr" anchorCtr="0"/>
          <a:lstStyle/>
          <a:p>
            <a:pPr marL="0" indent="0"/>
            <a:r>
              <a:rPr kumimoji="1" lang="ja-JP" altLang="en-US" dirty="0">
                <a:solidFill>
                  <a:srgbClr val="C00000"/>
                </a:solidFill>
                <a:effectLst>
                  <a:outerShdw blurRad="38100" dist="38100" dir="2700000" algn="tl">
                    <a:srgbClr val="000000">
                      <a:alpha val="43137"/>
                    </a:srgbClr>
                  </a:outerShdw>
                </a:effectLst>
              </a:rPr>
              <a:t>　私は付き合ってもいない人とセックスをしたことがあります</a:t>
            </a:r>
            <a:r>
              <a:rPr kumimoji="1" lang="en-US" altLang="ja-JP" dirty="0">
                <a:solidFill>
                  <a:srgbClr val="C00000"/>
                </a:solidFill>
                <a:effectLst>
                  <a:outerShdw blurRad="38100" dist="38100" dir="2700000" algn="tl">
                    <a:srgbClr val="000000">
                      <a:alpha val="43137"/>
                    </a:srgbClr>
                  </a:outerShdw>
                </a:effectLst>
              </a:rPr>
              <a:t>｡</a:t>
            </a:r>
            <a:r>
              <a:rPr kumimoji="1" lang="ja-JP" altLang="en-US" dirty="0">
                <a:solidFill>
                  <a:srgbClr val="C00000"/>
                </a:solidFill>
                <a:effectLst>
                  <a:outerShdw blurRad="38100" dist="38100" dir="2700000" algn="tl">
                    <a:srgbClr val="000000">
                      <a:alpha val="43137"/>
                    </a:srgbClr>
                  </a:outerShdw>
                </a:effectLst>
              </a:rPr>
              <a:t>それも一人や二人ではありません。快楽を得たいがためと思っていましたが、岩室さんの話を聞いて、</a:t>
            </a:r>
            <a:r>
              <a:rPr kumimoji="1"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居場所</a:t>
            </a:r>
            <a:r>
              <a:rPr kumimoji="1" lang="ja-JP" altLang="en-US" dirty="0">
                <a:solidFill>
                  <a:srgbClr val="C00000"/>
                </a:solidFill>
                <a:effectLst>
                  <a:outerShdw blurRad="38100" dist="38100" dir="2700000" algn="tl">
                    <a:srgbClr val="000000">
                      <a:alpha val="43137"/>
                    </a:srgbClr>
                  </a:outerShdw>
                </a:effectLst>
              </a:rPr>
              <a:t>を求めていたのだとはじめてわかりました。女性としての</a:t>
            </a:r>
            <a:r>
              <a:rPr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存在価値</a:t>
            </a:r>
            <a:r>
              <a:rPr kumimoji="1" lang="ja-JP" altLang="en-US" dirty="0">
                <a:solidFill>
                  <a:srgbClr val="C00000"/>
                </a:solidFill>
                <a:effectLst>
                  <a:outerShdw blurRad="38100" dist="38100" dir="2700000" algn="tl">
                    <a:srgbClr val="000000">
                      <a:alpha val="43137"/>
                    </a:srgbClr>
                  </a:outerShdw>
                </a:effectLst>
              </a:rPr>
              <a:t>がそこにはあるような気がして、</a:t>
            </a:r>
            <a:r>
              <a:rPr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必要とされている</a:t>
            </a:r>
            <a:r>
              <a:rPr kumimoji="1" lang="ja-JP" altLang="en-US" dirty="0">
                <a:solidFill>
                  <a:srgbClr val="C00000"/>
                </a:solidFill>
                <a:effectLst>
                  <a:outerShdw blurRad="38100" dist="38100" dir="2700000" algn="tl">
                    <a:srgbClr val="000000">
                      <a:alpha val="43137"/>
                    </a:srgbClr>
                  </a:outerShdw>
                </a:effectLst>
              </a:rPr>
              <a:t>と感じてしまったりして、そうなっていました。</a:t>
            </a:r>
            <a:endParaRPr kumimoji="1" lang="en-US" altLang="ja-JP" dirty="0">
              <a:solidFill>
                <a:srgbClr val="C00000"/>
              </a:solidFill>
              <a:effectLst>
                <a:outerShdw blurRad="38100" dist="38100" dir="2700000" algn="tl">
                  <a:srgbClr val="000000">
                    <a:alpha val="43137"/>
                  </a:srgbClr>
                </a:outerShdw>
              </a:effectLst>
            </a:endParaRPr>
          </a:p>
          <a:p>
            <a:pPr marL="0" indent="0"/>
            <a:endParaRPr kumimoji="1" lang="en-US" altLang="ja-JP" dirty="0">
              <a:solidFill>
                <a:srgbClr val="C00000"/>
              </a:solidFill>
              <a:effectLst>
                <a:outerShdw blurRad="38100" dist="38100" dir="2700000" algn="tl">
                  <a:srgbClr val="000000">
                    <a:alpha val="43137"/>
                  </a:srgbClr>
                </a:outerShdw>
              </a:effectLst>
            </a:endParaRPr>
          </a:p>
          <a:p>
            <a:pPr marL="0" indent="0"/>
            <a:r>
              <a:rPr lang="ja-JP" altLang="en-US" dirty="0">
                <a:solidFill>
                  <a:srgbClr val="C00000"/>
                </a:solidFill>
                <a:effectLst>
                  <a:outerShdw blurRad="38100" dist="38100" dir="2700000" algn="tl">
                    <a:srgbClr val="000000">
                      <a:alpha val="43137"/>
                    </a:srgbClr>
                  </a:outerShdw>
                </a:effectLst>
              </a:rPr>
              <a:t>　</a:t>
            </a:r>
            <a:r>
              <a:rPr kumimoji="1" lang="ja-JP" altLang="en-US" dirty="0">
                <a:solidFill>
                  <a:srgbClr val="C00000"/>
                </a:solidFill>
                <a:effectLst>
                  <a:outerShdw blurRad="38100" dist="38100" dir="2700000" algn="tl">
                    <a:srgbClr val="000000">
                      <a:alpha val="43137"/>
                    </a:srgbClr>
                  </a:outerShdw>
                </a:effectLst>
              </a:rPr>
              <a:t>今はそういうことはしていません。勉強やバイトで忙しいからだと思っていましたが、</a:t>
            </a:r>
            <a:r>
              <a:rPr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自分の居場所</a:t>
            </a:r>
            <a:r>
              <a:rPr kumimoji="1" lang="ja-JP" altLang="en-US" dirty="0">
                <a:solidFill>
                  <a:srgbClr val="C00000"/>
                </a:solidFill>
                <a:effectLst>
                  <a:outerShdw blurRad="38100" dist="38100" dir="2700000" algn="tl">
                    <a:srgbClr val="000000">
                      <a:alpha val="43137"/>
                    </a:srgbClr>
                  </a:outerShdw>
                </a:effectLst>
              </a:rPr>
              <a:t>を学校やバイトで見いだせたからなのだと、今日わかりました。</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extLst>
      <p:ext uri="{BB962C8B-B14F-4D97-AF65-F5344CB8AC3E}">
        <p14:creationId xmlns:p14="http://schemas.microsoft.com/office/powerpoint/2010/main" val="1639527008"/>
      </p:ext>
    </p:extLst>
  </p:cSld>
  <p:clrMapOvr>
    <a:masterClrMapping/>
  </p:clrMapOvr>
  <mc:AlternateContent xmlns:mc="http://schemas.openxmlformats.org/markup-compatibility/2006" xmlns:p14="http://schemas.microsoft.com/office/powerpoint/2010/main">
    <mc:Choice Requires="p14">
      <p:transition spd="med" p14:dur="700" advTm="36000">
        <p:fade/>
      </p:transition>
    </mc:Choice>
    <mc:Fallback xmlns="">
      <p:transition spd="med" advTm="3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3140"/>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CCFF99"/>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32568" y="539864"/>
            <a:ext cx="9821863" cy="5778272"/>
          </a:xfrm>
        </p:spPr>
        <p:txBody>
          <a:bodyPr anchor="ctr" anchorCtr="0"/>
          <a:lstStyle/>
          <a:p>
            <a:pPr marL="0" indent="0"/>
            <a:r>
              <a:rPr kumimoji="1" lang="ja-JP" altLang="en-US" dirty="0">
                <a:solidFill>
                  <a:srgbClr val="C00000"/>
                </a:solidFill>
                <a:effectLst>
                  <a:outerShdw blurRad="38100" dist="38100" dir="2700000" algn="tl">
                    <a:srgbClr val="000000">
                      <a:alpha val="43137"/>
                    </a:srgbClr>
                  </a:outerShdw>
                </a:effectLst>
              </a:rPr>
              <a:t>　私はあるときから自傷行為をはじめ、同時期に何人かと性的関係を持つようになりました。</a:t>
            </a:r>
            <a:r>
              <a:rPr lang="ja-JP" altLang="en-US" dirty="0">
                <a:solidFill>
                  <a:srgbClr val="C00000"/>
                </a:solidFill>
                <a:effectLst>
                  <a:outerShdw blurRad="38100" dist="38100" dir="2700000" algn="tl">
                    <a:srgbClr val="000000">
                      <a:alpha val="43137"/>
                    </a:srgbClr>
                  </a:outerShdw>
                </a:effectLst>
              </a:rPr>
              <a:t>からだだけでも自分を求めてくれる人がいると思え、一瞬だけでもとても幸せに感じられました。私に「</a:t>
            </a:r>
            <a:r>
              <a:rPr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居場所</a:t>
            </a:r>
            <a:r>
              <a:rPr lang="ja-JP" altLang="en-US" dirty="0">
                <a:solidFill>
                  <a:srgbClr val="C00000"/>
                </a:solidFill>
                <a:effectLst>
                  <a:outerShdw blurRad="38100" dist="38100" dir="2700000" algn="tl">
                    <a:srgbClr val="000000">
                      <a:alpha val="43137"/>
                    </a:srgbClr>
                  </a:outerShdw>
                </a:effectLst>
              </a:rPr>
              <a:t>」を与えてくれていると思っていました。</a:t>
            </a:r>
            <a:endParaRPr lang="en-US" altLang="ja-JP" dirty="0">
              <a:solidFill>
                <a:srgbClr val="C00000"/>
              </a:solidFill>
              <a:effectLst>
                <a:outerShdw blurRad="38100" dist="38100" dir="2700000" algn="tl">
                  <a:srgbClr val="000000">
                    <a:alpha val="43137"/>
                  </a:srgbClr>
                </a:outerShdw>
              </a:effectLst>
            </a:endParaRPr>
          </a:p>
          <a:p>
            <a:pPr marL="0" indent="0"/>
            <a:endParaRPr kumimoji="1" lang="en-US" altLang="ja-JP" dirty="0">
              <a:solidFill>
                <a:srgbClr val="C00000"/>
              </a:solidFill>
              <a:effectLst>
                <a:outerShdw blurRad="38100" dist="38100" dir="2700000" algn="tl">
                  <a:srgbClr val="000000">
                    <a:alpha val="43137"/>
                  </a:srgbClr>
                </a:outerShdw>
              </a:effectLst>
            </a:endParaRPr>
          </a:p>
          <a:p>
            <a:pPr marL="0" indent="0"/>
            <a:r>
              <a:rPr lang="ja-JP" altLang="en-US" dirty="0">
                <a:solidFill>
                  <a:srgbClr val="C00000"/>
                </a:solidFill>
                <a:effectLst>
                  <a:outerShdw blurRad="38100" dist="38100" dir="2700000" algn="tl">
                    <a:srgbClr val="000000">
                      <a:alpha val="43137"/>
                    </a:srgbClr>
                  </a:outerShdw>
                </a:effectLst>
              </a:rPr>
              <a:t>　私がそのような生活から抜け出せたのは一人の男性との出会いがきっかけでした。彼は周囲に流されることなく、自分の将来を見据え、日々努力している人でした。彼と比べ、今のままではいけないと気づきました。</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extLst>
      <p:ext uri="{BB962C8B-B14F-4D97-AF65-F5344CB8AC3E}">
        <p14:creationId xmlns:p14="http://schemas.microsoft.com/office/powerpoint/2010/main" val="402230013"/>
      </p:ext>
    </p:extLst>
  </p:cSld>
  <p:clrMapOvr>
    <a:masterClrMapping/>
  </p:clrMapOvr>
  <mc:AlternateContent xmlns:mc="http://schemas.openxmlformats.org/markup-compatibility/2006" xmlns:p14="http://schemas.microsoft.com/office/powerpoint/2010/main">
    <mc:Choice Requires="p14">
      <p:transition spd="med" p14:dur="700" advTm="33000">
        <p:fade/>
      </p:transition>
    </mc:Choice>
    <mc:Fallback xmlns="">
      <p:transition spd="med" advTm="3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16000"/>
                                  </p:stCondLst>
                                  <p:iterate type="lt">
                                    <p:tmPct val="7000"/>
                                  </p:iterate>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CCFF99"/>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32569" y="2369909"/>
            <a:ext cx="9821863" cy="2118182"/>
          </a:xfrm>
        </p:spPr>
        <p:txBody>
          <a:bodyPr anchor="ctr" anchorCtr="0"/>
          <a:lstStyle/>
          <a:p>
            <a:pPr marL="0" indent="0"/>
            <a:r>
              <a:rPr lang="ja-JP" altLang="en-US" dirty="0">
                <a:solidFill>
                  <a:srgbClr val="C00000"/>
                </a:solidFill>
                <a:effectLst>
                  <a:outerShdw blurRad="38100" dist="38100" dir="2700000" algn="tl">
                    <a:srgbClr val="000000">
                      <a:alpha val="43137"/>
                    </a:srgbClr>
                  </a:outerShdw>
                </a:effectLst>
              </a:rPr>
              <a:t>　</a:t>
            </a:r>
            <a:r>
              <a:rPr kumimoji="1" lang="ja-JP" altLang="en-US" dirty="0">
                <a:solidFill>
                  <a:srgbClr val="C00000"/>
                </a:solidFill>
                <a:effectLst>
                  <a:outerShdw blurRad="38100" dist="38100" dir="2700000" algn="tl">
                    <a:srgbClr val="000000">
                      <a:alpha val="43137"/>
                    </a:srgbClr>
                  </a:outerShdw>
                </a:effectLst>
              </a:rPr>
              <a:t>今では、自分の将来や夢に向かって頑張るための学校が、毎日明るく話しかけてくれる友達との時間が、すべてを話せ、信頼できる彼氏の隣が</a:t>
            </a:r>
            <a:r>
              <a:rPr kumimoji="1"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自分の居場所</a:t>
            </a:r>
            <a:r>
              <a:rPr kumimoji="1" lang="ja-JP" altLang="en-US" dirty="0">
                <a:solidFill>
                  <a:srgbClr val="C00000"/>
                </a:solidFill>
                <a:effectLst>
                  <a:outerShdw blurRad="38100" dist="38100" dir="2700000" algn="tl">
                    <a:srgbClr val="000000">
                      <a:alpha val="43137"/>
                    </a:srgbClr>
                  </a:outerShdw>
                </a:effectLst>
              </a:rPr>
              <a:t>です。</a:t>
            </a:r>
            <a:endParaRPr kumimoji="1" lang="en-US" altLang="ja-JP" dirty="0">
              <a:solidFill>
                <a:srgbClr val="C00000"/>
              </a:solidFill>
              <a:effectLst>
                <a:outerShdw blurRad="38100" dist="38100" dir="2700000" algn="tl">
                  <a:srgbClr val="000000">
                    <a:alpha val="43137"/>
                  </a:srgbClr>
                </a:outerShdw>
              </a:effectLst>
            </a:endParaRPr>
          </a:p>
          <a:p>
            <a:pPr marL="0" indent="0"/>
            <a:endParaRPr lang="en-US" altLang="ja-JP" dirty="0">
              <a:solidFill>
                <a:srgbClr val="C00000"/>
              </a:solidFill>
              <a:effectLst>
                <a:outerShdw blurRad="38100" dist="38100" dir="2700000" algn="tl">
                  <a:srgbClr val="000000">
                    <a:alpha val="43137"/>
                  </a:srgbClr>
                </a:outerShdw>
              </a:effectLst>
            </a:endParaRPr>
          </a:p>
          <a:p>
            <a:pPr marL="0" indent="0"/>
            <a:r>
              <a:rPr lang="ja-JP" altLang="en-US" dirty="0">
                <a:solidFill>
                  <a:srgbClr val="C00000"/>
                </a:solidFill>
                <a:effectLst>
                  <a:outerShdw blurRad="38100" dist="38100" dir="2700000" algn="tl">
                    <a:srgbClr val="000000">
                      <a:alpha val="43137"/>
                    </a:srgbClr>
                  </a:outerShdw>
                </a:effectLst>
              </a:rPr>
              <a:t>　</a:t>
            </a:r>
            <a:r>
              <a:rPr kumimoji="1" lang="ja-JP" altLang="en-US" dirty="0">
                <a:solidFill>
                  <a:srgbClr val="C00000"/>
                </a:solidFill>
                <a:effectLst>
                  <a:outerShdw blurRad="38100" dist="38100" dir="2700000" algn="tl">
                    <a:srgbClr val="000000">
                      <a:alpha val="43137"/>
                    </a:srgbClr>
                  </a:outerShdw>
                </a:effectLst>
              </a:rPr>
              <a:t>先生の話を伺い、自分を振り返り、今の自分に満足できている</a:t>
            </a:r>
            <a:r>
              <a:rPr lang="ja-JP" altLang="en-US" dirty="0">
                <a:solidFill>
                  <a:srgbClr val="C00000"/>
                </a:solidFill>
                <a:effectLst>
                  <a:outerShdw blurRad="38100" dist="38100" dir="2700000" algn="tl">
                    <a:srgbClr val="000000">
                      <a:alpha val="43137"/>
                    </a:srgbClr>
                  </a:outerShdw>
                </a:effectLst>
              </a:rPr>
              <a:t>、自分はちゃんと変われたんだと気づく</a:t>
            </a:r>
            <a:r>
              <a:rPr kumimoji="1" lang="ja-JP" altLang="en-US" dirty="0">
                <a:solidFill>
                  <a:srgbClr val="C00000"/>
                </a:solidFill>
                <a:effectLst>
                  <a:outerShdw blurRad="38100" dist="38100" dir="2700000" algn="tl">
                    <a:srgbClr val="000000">
                      <a:alpha val="43137"/>
                    </a:srgbClr>
                  </a:outerShdw>
                </a:effectLst>
              </a:rPr>
              <a:t>ことができました。これからも、自分を大切にできるよう、</a:t>
            </a:r>
            <a:r>
              <a:rPr kumimoji="1" lang="ja-JP" altLang="en-US" dirty="0">
                <a:solidFill>
                  <a:srgbClr val="C00000"/>
                </a:solidFill>
                <a:effectLst>
                  <a:outerShdw blurRad="38100" dist="38100" dir="2700000" algn="tl">
                    <a:srgbClr val="000000">
                      <a:alpha val="43137"/>
                    </a:srgbClr>
                  </a:outerShdw>
                </a:effectLst>
                <a:latin typeface="HG創英角ﾎﾟｯﾌﾟ体" panose="040B0A09000000000000" pitchFamily="49" charset="-128"/>
                <a:ea typeface="HG創英角ﾎﾟｯﾌﾟ体" panose="040B0A09000000000000" pitchFamily="49" charset="-128"/>
              </a:rPr>
              <a:t>関係性を大事に</a:t>
            </a:r>
            <a:r>
              <a:rPr kumimoji="1" lang="ja-JP" altLang="en-US" dirty="0">
                <a:solidFill>
                  <a:srgbClr val="C00000"/>
                </a:solidFill>
                <a:effectLst>
                  <a:outerShdw blurRad="38100" dist="38100" dir="2700000" algn="tl">
                    <a:srgbClr val="000000">
                      <a:alpha val="43137"/>
                    </a:srgbClr>
                  </a:outerShdw>
                </a:effectLst>
              </a:rPr>
              <a:t>しながら毎日を過ごして行こうと思います。</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Tree>
    <p:extLst>
      <p:ext uri="{BB962C8B-B14F-4D97-AF65-F5344CB8AC3E}">
        <p14:creationId xmlns:p14="http://schemas.microsoft.com/office/powerpoint/2010/main" val="3563627674"/>
      </p:ext>
    </p:extLst>
  </p:cSld>
  <p:clrMapOvr>
    <a:masterClrMapping/>
  </p:clrMapOvr>
  <mc:AlternateContent xmlns:mc="http://schemas.openxmlformats.org/markup-compatibility/2006" xmlns:p14="http://schemas.microsoft.com/office/powerpoint/2010/main">
    <mc:Choice Requires="p14">
      <p:transition spd="med" p14:dur="700" advTm="29000">
        <p:fade/>
      </p:transition>
    </mc:Choice>
    <mc:Fallback xmlns="">
      <p:transition spd="med" advTm="2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11000"/>
                                  </p:stCondLst>
                                  <p:iterate type="lt">
                                    <p:tmPct val="7000"/>
                                  </p:iterate>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16208" y="818804"/>
            <a:ext cx="7054584" cy="5220392"/>
          </a:xfrm>
          <a:prstGeom prst="rect">
            <a:avLst/>
          </a:prstGeom>
        </p:spPr>
      </p:pic>
      <p:sp>
        <p:nvSpPr>
          <p:cNvPr id="6" name="コンテンツ プレースホルダー 5"/>
          <p:cNvSpPr>
            <a:spLocks noGrp="1"/>
          </p:cNvSpPr>
          <p:nvPr>
            <p:ph idx="1"/>
          </p:nvPr>
        </p:nvSpPr>
        <p:spPr>
          <a:xfrm>
            <a:off x="2451976" y="6320776"/>
            <a:ext cx="5383047" cy="537224"/>
          </a:xfrm>
        </p:spPr>
        <p:txBody>
          <a:bodyPr/>
          <a:lstStyle/>
          <a:p>
            <a:pPr algn="ctr"/>
            <a:r>
              <a:rPr lang="ja-JP" altLang="en-US" sz="2400" dirty="0">
                <a:solidFill>
                  <a:schemeClr val="bg1"/>
                </a:solidFill>
              </a:rPr>
              <a:t>１０巻「第９０話 何ができる」</a:t>
            </a:r>
            <a:endParaRPr kumimoji="1" lang="ja-JP" altLang="en-US" sz="2400" dirty="0">
              <a:solidFill>
                <a:schemeClr val="bg1"/>
              </a:solidFill>
            </a:endParaRPr>
          </a:p>
        </p:txBody>
      </p:sp>
      <p:pic>
        <p:nvPicPr>
          <p:cNvPr id="7" name="図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5021744"/>
            <a:ext cx="1165595" cy="1836255"/>
          </a:xfrm>
          <a:prstGeom prst="rect">
            <a:avLst/>
          </a:prstGeom>
        </p:spPr>
      </p:pic>
      <p:sp>
        <p:nvSpPr>
          <p:cNvPr id="2" name="正方形/長方形 1"/>
          <p:cNvSpPr/>
          <p:nvPr/>
        </p:nvSpPr>
        <p:spPr bwMode="auto">
          <a:xfrm>
            <a:off x="6452754" y="1361209"/>
            <a:ext cx="515389" cy="192024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8" name="コンテンツ プレースホルダー 5"/>
          <p:cNvSpPr txBox="1">
            <a:spLocks/>
          </p:cNvSpPr>
          <p:nvPr/>
        </p:nvSpPr>
        <p:spPr bwMode="auto">
          <a:xfrm>
            <a:off x="1639892" y="280194"/>
            <a:ext cx="7007215" cy="82124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44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ONE PIECE</a:t>
            </a:r>
            <a:r>
              <a:rPr kumimoji="1" lang="ja-JP" altLang="en-US" sz="44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に学ぶ生き方</a:t>
            </a:r>
          </a:p>
        </p:txBody>
      </p:sp>
      <p:sp>
        <p:nvSpPr>
          <p:cNvPr id="9" name="正方形/長方形 8"/>
          <p:cNvSpPr/>
          <p:nvPr/>
        </p:nvSpPr>
        <p:spPr bwMode="auto">
          <a:xfrm>
            <a:off x="5815444" y="1357746"/>
            <a:ext cx="626920" cy="192024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正方形/長方形 9"/>
          <p:cNvSpPr/>
          <p:nvPr/>
        </p:nvSpPr>
        <p:spPr bwMode="auto">
          <a:xfrm>
            <a:off x="5413664" y="1478973"/>
            <a:ext cx="404551" cy="192024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1" name="正方形/長方形 10"/>
          <p:cNvSpPr/>
          <p:nvPr/>
        </p:nvSpPr>
        <p:spPr bwMode="auto">
          <a:xfrm>
            <a:off x="4790208" y="1496291"/>
            <a:ext cx="623455" cy="192024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2" name="正方形/長方形 11"/>
          <p:cNvSpPr/>
          <p:nvPr/>
        </p:nvSpPr>
        <p:spPr bwMode="auto">
          <a:xfrm>
            <a:off x="4277591" y="1430482"/>
            <a:ext cx="515389" cy="192024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正方形/長方形 12"/>
          <p:cNvSpPr/>
          <p:nvPr/>
        </p:nvSpPr>
        <p:spPr bwMode="auto">
          <a:xfrm>
            <a:off x="3719945" y="1447800"/>
            <a:ext cx="726671" cy="192024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4" name="図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sp>
        <p:nvSpPr>
          <p:cNvPr id="3" name="小波 2"/>
          <p:cNvSpPr/>
          <p:nvPr/>
        </p:nvSpPr>
        <p:spPr bwMode="auto">
          <a:xfrm>
            <a:off x="7951474" y="1478973"/>
            <a:ext cx="1787536" cy="3542772"/>
          </a:xfrm>
          <a:prstGeom prst="doubleWave">
            <a:avLst>
              <a:gd name="adj1" fmla="val 6250"/>
              <a:gd name="adj2" fmla="val 2451"/>
            </a:avLst>
          </a:prstGeom>
          <a:noFill/>
          <a:ln w="9525" cap="flat" cmpd="sng" algn="ctr">
            <a:solidFill>
              <a:srgbClr val="C00000"/>
            </a:solidFill>
            <a:prstDash val="solid"/>
            <a:round/>
            <a:headEnd type="none" w="med" len="med"/>
            <a:tailEnd type="none" w="med" len="med"/>
          </a:ln>
          <a:effectLst/>
        </p:spPr>
        <p:txBody>
          <a:bodyPr vert="eaVert"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「助けて」と</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言えない人が</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増えている</a:t>
            </a:r>
          </a:p>
        </p:txBody>
      </p:sp>
      <p:sp>
        <p:nvSpPr>
          <p:cNvPr id="15" name="小波 14">
            <a:extLst>
              <a:ext uri="{FF2B5EF4-FFF2-40B4-BE49-F238E27FC236}">
                <a16:creationId xmlns:a16="http://schemas.microsoft.com/office/drawing/2014/main" id="{6F87FE24-A4EA-4037-BDBA-AB6E54BDF8C7}"/>
              </a:ext>
            </a:extLst>
          </p:cNvPr>
          <p:cNvSpPr/>
          <p:nvPr/>
        </p:nvSpPr>
        <p:spPr bwMode="auto">
          <a:xfrm>
            <a:off x="573200" y="1478973"/>
            <a:ext cx="1787536" cy="3542772"/>
          </a:xfrm>
          <a:prstGeom prst="doubleWave">
            <a:avLst>
              <a:gd name="adj1" fmla="val 6250"/>
              <a:gd name="adj2" fmla="val 2451"/>
            </a:avLst>
          </a:prstGeom>
          <a:noFill/>
          <a:ln w="9525" cap="flat" cmpd="sng" algn="ctr">
            <a:solidFill>
              <a:srgbClr val="C00000"/>
            </a:solidFill>
            <a:prstDash val="solid"/>
            <a:round/>
            <a:headEnd type="none" w="med" len="med"/>
            <a:tailEnd type="none" w="med" len="med"/>
          </a:ln>
          <a:effectLst/>
        </p:spPr>
        <p:txBody>
          <a:bodyPr vert="eaVert"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自立は</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依存先を</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増やすこと</a:t>
            </a:r>
          </a:p>
        </p:txBody>
      </p:sp>
    </p:spTree>
    <p:custDataLst>
      <p:tags r:id="rId1"/>
    </p:custDataLst>
    <p:extLst>
      <p:ext uri="{BB962C8B-B14F-4D97-AF65-F5344CB8AC3E}">
        <p14:creationId xmlns:p14="http://schemas.microsoft.com/office/powerpoint/2010/main" val="4196563289"/>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grpId="0" nodeType="withEffect">
                                  <p:stCondLst>
                                    <p:cond delay="0"/>
                                  </p:stCondLst>
                                  <p:childTnLst>
                                    <p:animEffect transition="out" filter="wipe(up)">
                                      <p:cBhvr>
                                        <p:cTn id="6" dur="1500"/>
                                        <p:tgtEl>
                                          <p:spTgt spid="2"/>
                                        </p:tgtEl>
                                      </p:cBhvr>
                                    </p:animEffect>
                                    <p:set>
                                      <p:cBhvr>
                                        <p:cTn id="7" dur="1" fill="hold">
                                          <p:stCondLst>
                                            <p:cond delay="1499"/>
                                          </p:stCondLst>
                                        </p:cTn>
                                        <p:tgtEl>
                                          <p:spTgt spid="2"/>
                                        </p:tgtEl>
                                        <p:attrNameLst>
                                          <p:attrName>style.visibility</p:attrName>
                                        </p:attrNameLst>
                                      </p:cBhvr>
                                      <p:to>
                                        <p:strVal val="hidden"/>
                                      </p:to>
                                    </p:set>
                                  </p:childTnLst>
                                </p:cTn>
                              </p:par>
                              <p:par>
                                <p:cTn id="8" presetID="22" presetClass="exit" presetSubtype="1" fill="hold" grpId="0" nodeType="withEffect">
                                  <p:stCondLst>
                                    <p:cond delay="1000"/>
                                  </p:stCondLst>
                                  <p:childTnLst>
                                    <p:animEffect transition="out" filter="wipe(up)">
                                      <p:cBhvr>
                                        <p:cTn id="9" dur="1500"/>
                                        <p:tgtEl>
                                          <p:spTgt spid="9"/>
                                        </p:tgtEl>
                                      </p:cBhvr>
                                    </p:animEffect>
                                    <p:set>
                                      <p:cBhvr>
                                        <p:cTn id="10" dur="1" fill="hold">
                                          <p:stCondLst>
                                            <p:cond delay="1499"/>
                                          </p:stCondLst>
                                        </p:cTn>
                                        <p:tgtEl>
                                          <p:spTgt spid="9"/>
                                        </p:tgtEl>
                                        <p:attrNameLst>
                                          <p:attrName>style.visibility</p:attrName>
                                        </p:attrNameLst>
                                      </p:cBhvr>
                                      <p:to>
                                        <p:strVal val="hidden"/>
                                      </p:to>
                                    </p:set>
                                  </p:childTnLst>
                                </p:cTn>
                              </p:par>
                              <p:par>
                                <p:cTn id="11" presetID="22" presetClass="exit" presetSubtype="1" fill="hold" grpId="0" nodeType="withEffect">
                                  <p:stCondLst>
                                    <p:cond delay="2250"/>
                                  </p:stCondLst>
                                  <p:childTnLst>
                                    <p:animEffect transition="out" filter="wipe(up)">
                                      <p:cBhvr>
                                        <p:cTn id="12" dur="1500"/>
                                        <p:tgtEl>
                                          <p:spTgt spid="10"/>
                                        </p:tgtEl>
                                      </p:cBhvr>
                                    </p:animEffect>
                                    <p:set>
                                      <p:cBhvr>
                                        <p:cTn id="13" dur="1" fill="hold">
                                          <p:stCondLst>
                                            <p:cond delay="1499"/>
                                          </p:stCondLst>
                                        </p:cTn>
                                        <p:tgtEl>
                                          <p:spTgt spid="10"/>
                                        </p:tgtEl>
                                        <p:attrNameLst>
                                          <p:attrName>style.visibility</p:attrName>
                                        </p:attrNameLst>
                                      </p:cBhvr>
                                      <p:to>
                                        <p:strVal val="hidden"/>
                                      </p:to>
                                    </p:set>
                                  </p:childTnLst>
                                </p:cTn>
                              </p:par>
                              <p:par>
                                <p:cTn id="14" presetID="22" presetClass="exit" presetSubtype="1" fill="hold" grpId="0" nodeType="withEffect">
                                  <p:stCondLst>
                                    <p:cond delay="3750"/>
                                  </p:stCondLst>
                                  <p:childTnLst>
                                    <p:animEffect transition="out" filter="wipe(up)">
                                      <p:cBhvr>
                                        <p:cTn id="15" dur="1500"/>
                                        <p:tgtEl>
                                          <p:spTgt spid="11"/>
                                        </p:tgtEl>
                                      </p:cBhvr>
                                    </p:animEffect>
                                    <p:set>
                                      <p:cBhvr>
                                        <p:cTn id="16" dur="1" fill="hold">
                                          <p:stCondLst>
                                            <p:cond delay="1499"/>
                                          </p:stCondLst>
                                        </p:cTn>
                                        <p:tgtEl>
                                          <p:spTgt spid="11"/>
                                        </p:tgtEl>
                                        <p:attrNameLst>
                                          <p:attrName>style.visibility</p:attrName>
                                        </p:attrNameLst>
                                      </p:cBhvr>
                                      <p:to>
                                        <p:strVal val="hidden"/>
                                      </p:to>
                                    </p:set>
                                  </p:childTnLst>
                                </p:cTn>
                              </p:par>
                              <p:par>
                                <p:cTn id="17" presetID="22" presetClass="exit" presetSubtype="1" fill="hold" grpId="0" nodeType="withEffect">
                                  <p:stCondLst>
                                    <p:cond delay="4750"/>
                                  </p:stCondLst>
                                  <p:childTnLst>
                                    <p:animEffect transition="out" filter="wipe(up)">
                                      <p:cBhvr>
                                        <p:cTn id="18" dur="1500"/>
                                        <p:tgtEl>
                                          <p:spTgt spid="12"/>
                                        </p:tgtEl>
                                      </p:cBhvr>
                                    </p:animEffect>
                                    <p:set>
                                      <p:cBhvr>
                                        <p:cTn id="19" dur="1" fill="hold">
                                          <p:stCondLst>
                                            <p:cond delay="1499"/>
                                          </p:stCondLst>
                                        </p:cTn>
                                        <p:tgtEl>
                                          <p:spTgt spid="12"/>
                                        </p:tgtEl>
                                        <p:attrNameLst>
                                          <p:attrName>style.visibility</p:attrName>
                                        </p:attrNameLst>
                                      </p:cBhvr>
                                      <p:to>
                                        <p:strVal val="hidden"/>
                                      </p:to>
                                    </p:set>
                                  </p:childTnLst>
                                </p:cTn>
                              </p:par>
                              <p:par>
                                <p:cTn id="20" presetID="22" presetClass="exit" presetSubtype="1" fill="hold" grpId="0" nodeType="withEffect">
                                  <p:stCondLst>
                                    <p:cond delay="6000"/>
                                  </p:stCondLst>
                                  <p:childTnLst>
                                    <p:animEffect transition="out" filter="wipe(up)">
                                      <p:cBhvr>
                                        <p:cTn id="21" dur="1500"/>
                                        <p:tgtEl>
                                          <p:spTgt spid="13"/>
                                        </p:tgtEl>
                                      </p:cBhvr>
                                    </p:animEffect>
                                    <p:set>
                                      <p:cBhvr>
                                        <p:cTn id="22" dur="1" fill="hold">
                                          <p:stCondLst>
                                            <p:cond delay="1499"/>
                                          </p:stCondLst>
                                        </p:cTn>
                                        <p:tgtEl>
                                          <p:spTgt spid="13"/>
                                        </p:tgtEl>
                                        <p:attrNameLst>
                                          <p:attrName>style.visibility</p:attrName>
                                        </p:attrNameLst>
                                      </p:cBhvr>
                                      <p:to>
                                        <p:strVal val="hidden"/>
                                      </p:to>
                                    </p:set>
                                  </p:childTnLst>
                                </p:cTn>
                              </p:par>
                            </p:childTnLst>
                          </p:cTn>
                        </p:par>
                        <p:par>
                          <p:cTn id="23" fill="hold">
                            <p:stCondLst>
                              <p:cond delay="7500"/>
                            </p:stCondLst>
                            <p:childTnLst>
                              <p:par>
                                <p:cTn id="24" presetID="53" presetClass="entr" presetSubtype="16"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000" fill="hold"/>
                                        <p:tgtEl>
                                          <p:spTgt spid="3"/>
                                        </p:tgtEl>
                                        <p:attrNameLst>
                                          <p:attrName>ppt_w</p:attrName>
                                        </p:attrNameLst>
                                      </p:cBhvr>
                                      <p:tavLst>
                                        <p:tav tm="0">
                                          <p:val>
                                            <p:fltVal val="0"/>
                                          </p:val>
                                        </p:tav>
                                        <p:tav tm="100000">
                                          <p:val>
                                            <p:strVal val="#ppt_w"/>
                                          </p:val>
                                        </p:tav>
                                      </p:tavLst>
                                    </p:anim>
                                    <p:anim calcmode="lin" valueType="num">
                                      <p:cBhvr>
                                        <p:cTn id="27" dur="2000" fill="hold"/>
                                        <p:tgtEl>
                                          <p:spTgt spid="3"/>
                                        </p:tgtEl>
                                        <p:attrNameLst>
                                          <p:attrName>ppt_h</p:attrName>
                                        </p:attrNameLst>
                                      </p:cBhvr>
                                      <p:tavLst>
                                        <p:tav tm="0">
                                          <p:val>
                                            <p:fltVal val="0"/>
                                          </p:val>
                                        </p:tav>
                                        <p:tav tm="100000">
                                          <p:val>
                                            <p:strVal val="#ppt_h"/>
                                          </p:val>
                                        </p:tav>
                                      </p:tavLst>
                                    </p:anim>
                                    <p:animEffect transition="in" filter="fade">
                                      <p:cBhvr>
                                        <p:cTn id="28" dur="2000"/>
                                        <p:tgtEl>
                                          <p:spTgt spid="3"/>
                                        </p:tgtEl>
                                      </p:cBhvr>
                                    </p:animEffect>
                                  </p:childTnLst>
                                </p:cTn>
                              </p:par>
                            </p:childTnLst>
                          </p:cTn>
                        </p:par>
                        <p:par>
                          <p:cTn id="29" fill="hold">
                            <p:stCondLst>
                              <p:cond delay="9500"/>
                            </p:stCondLst>
                            <p:childTnLst>
                              <p:par>
                                <p:cTn id="30" presetID="5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2000" fill="hold"/>
                                        <p:tgtEl>
                                          <p:spTgt spid="15"/>
                                        </p:tgtEl>
                                        <p:attrNameLst>
                                          <p:attrName>ppt_w</p:attrName>
                                        </p:attrNameLst>
                                      </p:cBhvr>
                                      <p:tavLst>
                                        <p:tav tm="0">
                                          <p:val>
                                            <p:fltVal val="0"/>
                                          </p:val>
                                        </p:tav>
                                        <p:tav tm="100000">
                                          <p:val>
                                            <p:strVal val="#ppt_w"/>
                                          </p:val>
                                        </p:tav>
                                      </p:tavLst>
                                    </p:anim>
                                    <p:anim calcmode="lin" valueType="num">
                                      <p:cBhvr>
                                        <p:cTn id="33" dur="2000" fill="hold"/>
                                        <p:tgtEl>
                                          <p:spTgt spid="15"/>
                                        </p:tgtEl>
                                        <p:attrNameLst>
                                          <p:attrName>ppt_h</p:attrName>
                                        </p:attrNameLst>
                                      </p:cBhvr>
                                      <p:tavLst>
                                        <p:tav tm="0">
                                          <p:val>
                                            <p:fltVal val="0"/>
                                          </p:val>
                                        </p:tav>
                                        <p:tav tm="100000">
                                          <p:val>
                                            <p:strVal val="#ppt_h"/>
                                          </p:val>
                                        </p:tav>
                                      </p:tavLst>
                                    </p:anim>
                                    <p:animEffect transition="in" filter="fade">
                                      <p:cBhvr>
                                        <p:cTn id="3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13" grpId="0" animBg="1"/>
      <p:bldP spid="3" grpId="0" animBg="1"/>
      <p:bldP spid="1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16208" y="818804"/>
            <a:ext cx="7054584" cy="5220392"/>
          </a:xfrm>
          <a:prstGeom prst="rect">
            <a:avLst/>
          </a:prstGeom>
        </p:spPr>
      </p:pic>
      <p:sp>
        <p:nvSpPr>
          <p:cNvPr id="6" name="コンテンツ プレースホルダー 5"/>
          <p:cNvSpPr>
            <a:spLocks noGrp="1"/>
          </p:cNvSpPr>
          <p:nvPr>
            <p:ph idx="1"/>
          </p:nvPr>
        </p:nvSpPr>
        <p:spPr>
          <a:xfrm>
            <a:off x="2451976" y="6320776"/>
            <a:ext cx="5383047" cy="537224"/>
          </a:xfrm>
        </p:spPr>
        <p:txBody>
          <a:bodyPr/>
          <a:lstStyle/>
          <a:p>
            <a:pPr algn="ctr"/>
            <a:r>
              <a:rPr lang="ja-JP" altLang="en-US" sz="2400" dirty="0">
                <a:solidFill>
                  <a:schemeClr val="bg1"/>
                </a:solidFill>
              </a:rPr>
              <a:t>１０巻「第９０話 何ができる」</a:t>
            </a:r>
            <a:endParaRPr kumimoji="1" lang="ja-JP" altLang="en-US" sz="2400" dirty="0">
              <a:solidFill>
                <a:schemeClr val="bg1"/>
              </a:solidFill>
            </a:endParaRPr>
          </a:p>
        </p:txBody>
      </p:sp>
      <p:sp>
        <p:nvSpPr>
          <p:cNvPr id="8" name="コンテンツ プレースホルダー 5"/>
          <p:cNvSpPr txBox="1">
            <a:spLocks/>
          </p:cNvSpPr>
          <p:nvPr/>
        </p:nvSpPr>
        <p:spPr bwMode="auto">
          <a:xfrm>
            <a:off x="1639892" y="280194"/>
            <a:ext cx="7007215" cy="82124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chemeClr val="hlink"/>
              </a:buClr>
              <a:buSzPct val="50000"/>
              <a:buFont typeface="Monotype Sorts" pitchFamily="2" charset="2"/>
              <a:defRPr kumimoji="1" sz="32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Monotype Sorts" pitchFamily="2" charset="2"/>
              <a:defRPr kumimoji="1" sz="3000">
                <a:solidFill>
                  <a:schemeClr val="tx1"/>
                </a:solidFill>
                <a:latin typeface="+mn-lt"/>
                <a:ea typeface="+mn-ea"/>
              </a:defRPr>
            </a:lvl2pPr>
            <a:lvl3pPr marL="1143000" indent="-228600" algn="l" rtl="0" fontAlgn="base">
              <a:spcBef>
                <a:spcPct val="20000"/>
              </a:spcBef>
              <a:spcAft>
                <a:spcPct val="0"/>
              </a:spcAft>
              <a:buClr>
                <a:schemeClr val="hlink"/>
              </a:buClr>
              <a:buSzPct val="65000"/>
              <a:buFont typeface="Monotype Sorts" pitchFamily="2" charset="2"/>
              <a:defRPr kumimoji="1" sz="2400">
                <a:solidFill>
                  <a:schemeClr val="tx1"/>
                </a:solidFill>
                <a:latin typeface="+mn-lt"/>
                <a:ea typeface="+mn-ea"/>
              </a:defRPr>
            </a:lvl3pPr>
            <a:lvl4pPr marL="1600200" indent="-228600" algn="l" rtl="0" fontAlgn="base">
              <a:spcBef>
                <a:spcPct val="20000"/>
              </a:spcBef>
              <a:spcAft>
                <a:spcPct val="0"/>
              </a:spcAft>
              <a:buClr>
                <a:schemeClr val="tx2"/>
              </a:buClr>
              <a:buSzPct val="100000"/>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100000"/>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en-US" altLang="ja-JP" sz="44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ONE PIECE</a:t>
            </a:r>
            <a:r>
              <a:rPr kumimoji="1" lang="ja-JP" altLang="en-US" sz="44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に学ぶ生き方</a:t>
            </a:r>
          </a:p>
        </p:txBody>
      </p:sp>
      <p:pic>
        <p:nvPicPr>
          <p:cNvPr id="9" name="図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13370" y="5584370"/>
            <a:ext cx="1273629" cy="1273629"/>
          </a:xfrm>
          <a:prstGeom prst="rect">
            <a:avLst/>
          </a:prstGeom>
        </p:spPr>
      </p:pic>
      <p:pic>
        <p:nvPicPr>
          <p:cNvPr id="11" name="図 10">
            <a:extLst>
              <a:ext uri="{FF2B5EF4-FFF2-40B4-BE49-F238E27FC236}">
                <a16:creationId xmlns:a16="http://schemas.microsoft.com/office/drawing/2014/main" id="{B227E28B-D749-4941-A17B-C7C40760EEB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5021744"/>
            <a:ext cx="1165595" cy="1836255"/>
          </a:xfrm>
          <a:prstGeom prst="rect">
            <a:avLst/>
          </a:prstGeom>
        </p:spPr>
      </p:pic>
      <p:sp>
        <p:nvSpPr>
          <p:cNvPr id="12" name="小波 11">
            <a:extLst>
              <a:ext uri="{FF2B5EF4-FFF2-40B4-BE49-F238E27FC236}">
                <a16:creationId xmlns:a16="http://schemas.microsoft.com/office/drawing/2014/main" id="{255DAB1E-2FEE-4EE2-859F-9A670077ADB2}"/>
              </a:ext>
            </a:extLst>
          </p:cNvPr>
          <p:cNvSpPr/>
          <p:nvPr/>
        </p:nvSpPr>
        <p:spPr bwMode="auto">
          <a:xfrm>
            <a:off x="7951474" y="1478973"/>
            <a:ext cx="1787536" cy="3542772"/>
          </a:xfrm>
          <a:prstGeom prst="doubleWave">
            <a:avLst>
              <a:gd name="adj1" fmla="val 6250"/>
              <a:gd name="adj2" fmla="val 2451"/>
            </a:avLst>
          </a:prstGeom>
          <a:noFill/>
          <a:ln w="9525" cap="flat" cmpd="sng" algn="ctr">
            <a:solidFill>
              <a:srgbClr val="C00000"/>
            </a:solidFill>
            <a:prstDash val="solid"/>
            <a:round/>
            <a:headEnd type="none" w="med" len="med"/>
            <a:tailEnd type="none" w="med" len="med"/>
          </a:ln>
          <a:effectLst/>
        </p:spPr>
        <p:txBody>
          <a:bodyPr vert="eaVert"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「助けて」と</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言えない人が</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増えている</a:t>
            </a:r>
          </a:p>
        </p:txBody>
      </p:sp>
      <p:sp>
        <p:nvSpPr>
          <p:cNvPr id="13" name="小波 12">
            <a:extLst>
              <a:ext uri="{FF2B5EF4-FFF2-40B4-BE49-F238E27FC236}">
                <a16:creationId xmlns:a16="http://schemas.microsoft.com/office/drawing/2014/main" id="{4B02BA3B-6CA1-4079-B285-8814476D2859}"/>
              </a:ext>
            </a:extLst>
          </p:cNvPr>
          <p:cNvSpPr/>
          <p:nvPr/>
        </p:nvSpPr>
        <p:spPr bwMode="auto">
          <a:xfrm>
            <a:off x="573200" y="1478973"/>
            <a:ext cx="1787536" cy="3542772"/>
          </a:xfrm>
          <a:prstGeom prst="doubleWave">
            <a:avLst>
              <a:gd name="adj1" fmla="val 6250"/>
              <a:gd name="adj2" fmla="val 2451"/>
            </a:avLst>
          </a:prstGeom>
          <a:noFill/>
          <a:ln w="9525" cap="flat" cmpd="sng" algn="ctr">
            <a:solidFill>
              <a:srgbClr val="C00000"/>
            </a:solidFill>
            <a:prstDash val="solid"/>
            <a:round/>
            <a:headEnd type="none" w="med" len="med"/>
            <a:tailEnd type="none" w="med" len="med"/>
          </a:ln>
          <a:effectLst/>
        </p:spPr>
        <p:txBody>
          <a:bodyPr vert="eaVert" wrap="square" lIns="90000" tIns="46800" rIns="90000" bIns="4680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自立は</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依存先を</a:t>
            </a:r>
            <a:endParaRPr kumimoji="1" lang="en-US" altLang="ja-JP"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増やすこと</a:t>
            </a:r>
          </a:p>
        </p:txBody>
      </p:sp>
    </p:spTree>
    <p:extLst>
      <p:ext uri="{BB962C8B-B14F-4D97-AF65-F5344CB8AC3E}">
        <p14:creationId xmlns:p14="http://schemas.microsoft.com/office/powerpoint/2010/main" val="2623076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04059"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sp>
        <p:nvSpPr>
          <p:cNvPr id="10" name="角丸四角形 9"/>
          <p:cNvSpPr/>
          <p:nvPr/>
        </p:nvSpPr>
        <p:spPr bwMode="auto">
          <a:xfrm>
            <a:off x="6656275"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トラブル回避</a:t>
            </a:r>
          </a:p>
        </p:txBody>
      </p:sp>
      <p:sp>
        <p:nvSpPr>
          <p:cNvPr id="11" name="角丸四角形 10"/>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12" name="角丸四角形 11"/>
          <p:cNvSpPr/>
          <p:nvPr/>
        </p:nvSpPr>
        <p:spPr bwMode="auto">
          <a:xfrm>
            <a:off x="3909218"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cxnSp>
        <p:nvCxnSpPr>
          <p:cNvPr id="14" name="直線矢印コネクタ 13"/>
          <p:cNvCxnSpPr>
            <a:stCxn id="26" idx="0"/>
            <a:endCxn id="25" idx="2"/>
          </p:cNvCxnSpPr>
          <p:nvPr/>
        </p:nvCxnSpPr>
        <p:spPr bwMode="auto">
          <a:xfrm flipV="1">
            <a:off x="3519615" y="4732894"/>
            <a:ext cx="2937711"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stCxn id="12" idx="0"/>
            <a:endCxn id="9" idx="2"/>
          </p:cNvCxnSpPr>
          <p:nvPr/>
        </p:nvCxnSpPr>
        <p:spPr bwMode="auto">
          <a:xfrm flipV="1">
            <a:off x="4881218" y="1679350"/>
            <a:ext cx="8841" cy="861006"/>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7" idx="0"/>
            <a:endCxn id="25" idx="2"/>
          </p:cNvCxnSpPr>
          <p:nvPr/>
        </p:nvCxnSpPr>
        <p:spPr bwMode="auto">
          <a:xfrm flipH="1" flipV="1">
            <a:off x="6457326" y="4732894"/>
            <a:ext cx="507413"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8" idx="0"/>
            <a:endCxn id="25" idx="2"/>
          </p:cNvCxnSpPr>
          <p:nvPr/>
        </p:nvCxnSpPr>
        <p:spPr bwMode="auto">
          <a:xfrm flipV="1">
            <a:off x="5044177" y="4732894"/>
            <a:ext cx="1413149"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11" idx="0"/>
            <a:endCxn id="10" idx="2"/>
          </p:cNvCxnSpPr>
          <p:nvPr/>
        </p:nvCxnSpPr>
        <p:spPr bwMode="auto">
          <a:xfrm flipV="1">
            <a:off x="8033434" y="1679350"/>
            <a:ext cx="8841" cy="861006"/>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26" name="角丸四角形 25"/>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27" name="角丸四角形 26"/>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28" name="角丸四角形 27"/>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29" name="角丸四角形 28"/>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30" name="直線矢印コネクタ 29"/>
          <p:cNvCxnSpPr>
            <a:stCxn id="29" idx="0"/>
            <a:endCxn id="25" idx="2"/>
          </p:cNvCxnSpPr>
          <p:nvPr/>
        </p:nvCxnSpPr>
        <p:spPr bwMode="auto">
          <a:xfrm flipH="1" flipV="1">
            <a:off x="6457326" y="4732894"/>
            <a:ext cx="2643975" cy="977927"/>
          </a:xfrm>
          <a:prstGeom prst="straightConnector1">
            <a:avLst/>
          </a:prstGeom>
          <a:noFill/>
          <a:ln w="28575" cap="flat" cmpd="sng" algn="ctr">
            <a:solidFill>
              <a:schemeClr val="tx1"/>
            </a:solidFill>
            <a:prstDash val="solid"/>
            <a:round/>
            <a:headEnd type="none" w="med" len="med"/>
            <a:tailEnd type="stealth" w="lg" len="lg"/>
          </a:ln>
          <a:effectLst/>
        </p:spPr>
      </p:cxn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Tree>
    <p:extLst>
      <p:ext uri="{BB962C8B-B14F-4D97-AF65-F5344CB8AC3E}">
        <p14:creationId xmlns:p14="http://schemas.microsoft.com/office/powerpoint/2010/main" val="91525903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10">
            <a:extLst>
              <a:ext uri="{FF2B5EF4-FFF2-40B4-BE49-F238E27FC236}">
                <a16:creationId xmlns:a16="http://schemas.microsoft.com/office/drawing/2014/main" id="{5930315B-2C43-3FC9-1035-05790DB8B076}"/>
              </a:ext>
            </a:extLst>
          </p:cNvPr>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11" name="角丸四角形 10"/>
          <p:cNvSpPr/>
          <p:nvPr/>
        </p:nvSpPr>
        <p:spPr bwMode="auto">
          <a:xfrm>
            <a:off x="7061434" y="2540356"/>
            <a:ext cx="1944000" cy="720000"/>
          </a:xfrm>
          <a:prstGeom prst="roundRect">
            <a:avLst/>
          </a:prstGeom>
          <a:gradFill>
            <a:gsLst>
              <a:gs pos="0">
                <a:srgbClr val="CC66FF"/>
              </a:gs>
              <a:gs pos="23000">
                <a:srgbClr val="66FF33"/>
              </a:gs>
              <a:gs pos="75000">
                <a:srgbClr val="FF9900"/>
              </a:gs>
              <a:gs pos="47000">
                <a:srgbClr val="FFFF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04059"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性のトラブル</a:t>
            </a:r>
          </a:p>
        </p:txBody>
      </p:sp>
      <p:sp>
        <p:nvSpPr>
          <p:cNvPr id="10" name="角丸四角形 9"/>
          <p:cNvSpPr/>
          <p:nvPr/>
        </p:nvSpPr>
        <p:spPr bwMode="auto">
          <a:xfrm>
            <a:off x="6656275"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トラブル回避</a:t>
            </a:r>
          </a:p>
        </p:txBody>
      </p:sp>
      <p:sp>
        <p:nvSpPr>
          <p:cNvPr id="12" name="角丸四角形 11"/>
          <p:cNvSpPr/>
          <p:nvPr/>
        </p:nvSpPr>
        <p:spPr bwMode="auto">
          <a:xfrm>
            <a:off x="3909218" y="2540356"/>
            <a:ext cx="1944000" cy="720000"/>
          </a:xfrm>
          <a:prstGeom prst="roundRect">
            <a:avLst/>
          </a:prstGeom>
          <a:gradFill>
            <a:gsLst>
              <a:gs pos="0">
                <a:srgbClr val="010000"/>
              </a:gs>
              <a:gs pos="88000">
                <a:srgbClr val="010000">
                  <a:lumMod val="50000"/>
                  <a:lumOff val="50000"/>
                </a:srgbClr>
              </a:gs>
              <a:gs pos="76000">
                <a:srgbClr val="0000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uLnTx/>
                <a:uFillTx/>
                <a:latin typeface="Times New Roman" pitchFamily="18" charset="0"/>
                <a:ea typeface="ＭＳ Ｐゴシック" pitchFamily="50" charset="-128"/>
                <a:cs typeface="+mn-cs"/>
              </a:rPr>
              <a:t>持続</a:t>
            </a:r>
          </a:p>
        </p:txBody>
      </p:sp>
      <p:cxnSp>
        <p:nvCxnSpPr>
          <p:cNvPr id="14" name="直線矢印コネクタ 13"/>
          <p:cNvCxnSpPr>
            <a:stCxn id="26" idx="0"/>
            <a:endCxn id="25" idx="2"/>
          </p:cNvCxnSpPr>
          <p:nvPr/>
        </p:nvCxnSpPr>
        <p:spPr bwMode="auto">
          <a:xfrm flipV="1">
            <a:off x="3519615" y="4732894"/>
            <a:ext cx="2937711"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stCxn id="12" idx="0"/>
            <a:endCxn id="9" idx="2"/>
          </p:cNvCxnSpPr>
          <p:nvPr/>
        </p:nvCxnSpPr>
        <p:spPr bwMode="auto">
          <a:xfrm flipV="1">
            <a:off x="4881218" y="1679350"/>
            <a:ext cx="8841" cy="861006"/>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7" idx="0"/>
            <a:endCxn id="25" idx="2"/>
          </p:cNvCxnSpPr>
          <p:nvPr/>
        </p:nvCxnSpPr>
        <p:spPr bwMode="auto">
          <a:xfrm flipH="1" flipV="1">
            <a:off x="6457326" y="4732894"/>
            <a:ext cx="507413"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8" idx="0"/>
            <a:endCxn id="25" idx="2"/>
          </p:cNvCxnSpPr>
          <p:nvPr/>
        </p:nvCxnSpPr>
        <p:spPr bwMode="auto">
          <a:xfrm flipV="1">
            <a:off x="5044177" y="4732894"/>
            <a:ext cx="1413149" cy="97792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11" idx="0"/>
            <a:endCxn id="10" idx="2"/>
          </p:cNvCxnSpPr>
          <p:nvPr/>
        </p:nvCxnSpPr>
        <p:spPr bwMode="auto">
          <a:xfrm flipV="1">
            <a:off x="8033434" y="1679350"/>
            <a:ext cx="8841" cy="861006"/>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26" name="角丸四角形 25"/>
          <p:cNvSpPr/>
          <p:nvPr/>
        </p:nvSpPr>
        <p:spPr bwMode="auto">
          <a:xfrm>
            <a:off x="2943615" y="5710821"/>
            <a:ext cx="115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ネット</a:t>
            </a:r>
          </a:p>
        </p:txBody>
      </p:sp>
      <p:sp>
        <p:nvSpPr>
          <p:cNvPr id="27" name="角丸四角形 26"/>
          <p:cNvSpPr/>
          <p:nvPr/>
        </p:nvSpPr>
        <p:spPr bwMode="auto">
          <a:xfrm>
            <a:off x="5992739"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知識不足</a:t>
            </a:r>
          </a:p>
        </p:txBody>
      </p:sp>
      <p:sp>
        <p:nvSpPr>
          <p:cNvPr id="28" name="角丸四角形 27"/>
          <p:cNvSpPr/>
          <p:nvPr/>
        </p:nvSpPr>
        <p:spPr bwMode="auto">
          <a:xfrm>
            <a:off x="4288177" y="5710821"/>
            <a:ext cx="1512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29" name="角丸四角形 28"/>
          <p:cNvSpPr/>
          <p:nvPr/>
        </p:nvSpPr>
        <p:spPr bwMode="auto">
          <a:xfrm>
            <a:off x="8129301" y="5710821"/>
            <a:ext cx="1944000" cy="612934"/>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家庭問題</a:t>
            </a:r>
          </a:p>
        </p:txBody>
      </p:sp>
      <p:cxnSp>
        <p:nvCxnSpPr>
          <p:cNvPr id="30" name="直線矢印コネクタ 29"/>
          <p:cNvCxnSpPr>
            <a:stCxn id="29" idx="0"/>
            <a:endCxn id="25" idx="2"/>
          </p:cNvCxnSpPr>
          <p:nvPr/>
        </p:nvCxnSpPr>
        <p:spPr bwMode="auto">
          <a:xfrm flipH="1" flipV="1">
            <a:off x="6457326" y="4732894"/>
            <a:ext cx="2643975" cy="977927"/>
          </a:xfrm>
          <a:prstGeom prst="straightConnector1">
            <a:avLst/>
          </a:prstGeom>
          <a:noFill/>
          <a:ln w="28575" cap="flat" cmpd="sng" algn="ctr">
            <a:solidFill>
              <a:schemeClr val="tx1"/>
            </a:solidFill>
            <a:prstDash val="solid"/>
            <a:round/>
            <a:headEnd type="none" w="med" len="med"/>
            <a:tailEnd type="stealth" w="lg" len="lg"/>
          </a:ln>
          <a:effectLst/>
        </p:spPr>
      </p:cxn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pic>
        <p:nvPicPr>
          <p:cNvPr id="2" name="図 1" descr="図形&#10;&#10;自動的に生成された説明">
            <a:extLst>
              <a:ext uri="{FF2B5EF4-FFF2-40B4-BE49-F238E27FC236}">
                <a16:creationId xmlns:a16="http://schemas.microsoft.com/office/drawing/2014/main" id="{7D59D42C-2D75-4319-5067-846CD78788A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47701" y="2511762"/>
            <a:ext cx="878625" cy="756000"/>
          </a:xfrm>
          <a:prstGeom prst="rect">
            <a:avLst/>
          </a:prstGeom>
        </p:spPr>
      </p:pic>
      <p:pic>
        <p:nvPicPr>
          <p:cNvPr id="3" name="図 2" descr="図形&#10;&#10;自動的に生成された説明">
            <a:extLst>
              <a:ext uri="{FF2B5EF4-FFF2-40B4-BE49-F238E27FC236}">
                <a16:creationId xmlns:a16="http://schemas.microsoft.com/office/drawing/2014/main" id="{16ECC512-CF9D-454A-6332-018C2B847EC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261"/>
          <a:stretch/>
        </p:blipFill>
        <p:spPr>
          <a:xfrm>
            <a:off x="5885233" y="3156469"/>
            <a:ext cx="878625" cy="111293"/>
          </a:xfrm>
          <a:prstGeom prst="rect">
            <a:avLst/>
          </a:prstGeom>
        </p:spPr>
      </p:pic>
      <p:sp>
        <p:nvSpPr>
          <p:cNvPr id="4" name="テキスト ボックス 3">
            <a:extLst>
              <a:ext uri="{FF2B5EF4-FFF2-40B4-BE49-F238E27FC236}">
                <a16:creationId xmlns:a16="http://schemas.microsoft.com/office/drawing/2014/main" id="{0F27A501-AA51-7A3B-126F-8D3A5D46874E}"/>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Tree>
    <p:extLst>
      <p:ext uri="{BB962C8B-B14F-4D97-AF65-F5344CB8AC3E}">
        <p14:creationId xmlns:p14="http://schemas.microsoft.com/office/powerpoint/2010/main" val="82558448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健康問題の根底は？</a:t>
            </a:r>
          </a:p>
        </p:txBody>
      </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3" name="Text Box 25">
            <a:extLst>
              <a:ext uri="{FF2B5EF4-FFF2-40B4-BE49-F238E27FC236}">
                <a16:creationId xmlns:a16="http://schemas.microsoft.com/office/drawing/2014/main" id="{AFFA1C70-C306-2315-C461-C527CAC8FA30}"/>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361712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1000"/>
                                        <p:tgtEl>
                                          <p:spTgt spid="6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562660"/>
                                        </p:tgtEl>
                                        <p:attrNameLst>
                                          <p:attrName>style.visibility</p:attrName>
                                        </p:attrNameLst>
                                      </p:cBhvr>
                                      <p:to>
                                        <p:strVal val="visible"/>
                                      </p:to>
                                    </p:set>
                                    <p:animEffect transition="in" filter="fade">
                                      <p:cBhvr>
                                        <p:cTn id="23" dur="1000"/>
                                        <p:tgtEl>
                                          <p:spTgt spid="1562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1562660" grpId="0"/>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387677" y="1160536"/>
            <a:ext cx="9511645" cy="4536928"/>
          </a:xfrm>
        </p:spPr>
        <p:txBody>
          <a:bodyPr/>
          <a:lstStyle/>
          <a:p>
            <a:pPr eaLnBrk="1" hangingPunct="1"/>
            <a:r>
              <a:rPr lang="ja-JP" altLang="en-US" sz="4800" dirty="0">
                <a:solidFill>
                  <a:srgbClr val="CCFF33"/>
                </a:solidFill>
                <a:effectLst>
                  <a:outerShdw blurRad="38100" dist="38100" dir="2700000" algn="tl">
                    <a:srgbClr val="000000">
                      <a:alpha val="43137"/>
                    </a:srgbClr>
                  </a:outerShdw>
                </a:effectLst>
              </a:rPr>
              <a:t>いまを生きる一人ひとりの課題</a:t>
            </a:r>
            <a:br>
              <a:rPr lang="en-US" altLang="ja-JP" sz="4800" dirty="0">
                <a:solidFill>
                  <a:srgbClr val="CCFF33"/>
                </a:solidFill>
                <a:effectLst>
                  <a:outerShdw blurRad="38100" dist="38100" dir="2700000" algn="tl">
                    <a:srgbClr val="000000">
                      <a:alpha val="43137"/>
                    </a:srgbClr>
                  </a:outerShdw>
                </a:effectLst>
              </a:rPr>
            </a:br>
            <a:br>
              <a:rPr lang="en-US" altLang="ja-JP" sz="6000" dirty="0">
                <a:solidFill>
                  <a:srgbClr val="CCFF33"/>
                </a:solidFill>
                <a:effectLst>
                  <a:outerShdw blurRad="38100" dist="38100" dir="2700000" algn="tl">
                    <a:srgbClr val="000000">
                      <a:alpha val="43137"/>
                    </a:srgbClr>
                  </a:outerShdw>
                </a:effectLst>
              </a:rPr>
            </a:br>
            <a:r>
              <a:rPr lang="ja-JP" altLang="en-US" sz="8800" dirty="0">
                <a:solidFill>
                  <a:srgbClr val="CCFF33"/>
                </a:solidFill>
                <a:effectLst>
                  <a:outerShdw blurRad="38100" dist="38100" dir="2700000" algn="tl">
                    <a:srgbClr val="000000">
                      <a:alpha val="43137"/>
                    </a:srgbClr>
                  </a:outerShdw>
                </a:effectLst>
                <a:latin typeface="HGS行書体" pitchFamily="66" charset="-128"/>
                <a:ea typeface="HGS行書体" pitchFamily="66" charset="-128"/>
              </a:rPr>
              <a:t>「こころを病む」</a:t>
            </a:r>
            <a:br>
              <a:rPr lang="ja-JP" altLang="en-US" sz="8800" dirty="0">
                <a:solidFill>
                  <a:srgbClr val="CCFF33"/>
                </a:solidFill>
                <a:effectLst>
                  <a:outerShdw blurRad="38100" dist="38100" dir="2700000" algn="tl">
                    <a:srgbClr val="000000">
                      <a:alpha val="43137"/>
                    </a:srgbClr>
                  </a:outerShdw>
                </a:effectLst>
                <a:latin typeface="HGS行書体" pitchFamily="66" charset="-128"/>
                <a:ea typeface="HGS行書体" pitchFamily="66" charset="-128"/>
              </a:rPr>
            </a:br>
            <a:br>
              <a:rPr lang="ja-JP" altLang="en-US" sz="6000" dirty="0">
                <a:solidFill>
                  <a:srgbClr val="CCFF33"/>
                </a:solidFill>
                <a:effectLst>
                  <a:outerShdw blurRad="38100" dist="38100" dir="2700000" algn="tl">
                    <a:srgbClr val="000000">
                      <a:alpha val="43137"/>
                    </a:srgbClr>
                  </a:outerShdw>
                </a:effectLst>
              </a:rPr>
            </a:br>
            <a:r>
              <a:rPr lang="ja-JP" altLang="en-US" sz="4800" dirty="0">
                <a:solidFill>
                  <a:srgbClr val="CCFF33"/>
                </a:solidFill>
                <a:effectLst>
                  <a:outerShdw blurRad="38100" dist="38100" dir="2700000" algn="tl">
                    <a:srgbClr val="000000">
                      <a:alpha val="43137"/>
                    </a:srgbClr>
                  </a:outerShdw>
                </a:effectLst>
              </a:rPr>
              <a:t>とは？</a:t>
            </a:r>
          </a:p>
        </p:txBody>
      </p:sp>
    </p:spTree>
    <p:extLst>
      <p:ext uri="{BB962C8B-B14F-4D97-AF65-F5344CB8AC3E}">
        <p14:creationId xmlns:p14="http://schemas.microsoft.com/office/powerpoint/2010/main" val="2495779773"/>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162818"/>
                                        </p:tgtEl>
                                        <p:attrNameLst>
                                          <p:attrName>style.visibility</p:attrName>
                                        </p:attrNameLst>
                                      </p:cBhvr>
                                      <p:to>
                                        <p:strVal val="visible"/>
                                      </p:to>
                                    </p:set>
                                    <p:animEffect transition="in" filter="fade">
                                      <p:cBhvr>
                                        <p:cTn id="7" dur="7250"/>
                                        <p:tgtEl>
                                          <p:spTgt spid="162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9013" name="Rectangle 5"/>
          <p:cNvSpPr>
            <a:spLocks noChangeArrowheads="1"/>
          </p:cNvSpPr>
          <p:nvPr/>
        </p:nvSpPr>
        <p:spPr bwMode="auto">
          <a:xfrm>
            <a:off x="209550" y="1509713"/>
            <a:ext cx="9826625" cy="5060950"/>
          </a:xfrm>
          <a:prstGeom prst="rect">
            <a:avLst/>
          </a:prstGeom>
          <a:noFill/>
          <a:ln w="9525">
            <a:noFill/>
            <a:miter lim="800000"/>
            <a:headEnd/>
            <a:tailEnd/>
          </a:ln>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仕事が思い通りにいかない、仕事に違和感を感じたとき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その仕事から離れればいい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そうだ、仕事は辞めた</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と本当に行動しますか？</a:t>
            </a:r>
          </a:p>
        </p:txBody>
      </p:sp>
      <p:sp>
        <p:nvSpPr>
          <p:cNvPr id="163842" name="Rectangle 2"/>
          <p:cNvSpPr>
            <a:spLocks noGrp="1" noChangeArrowheads="1"/>
          </p:cNvSpPr>
          <p:nvPr>
            <p:ph type="title"/>
          </p:nvPr>
        </p:nvSpPr>
        <p:spPr>
          <a:xfrm>
            <a:off x="214313" y="211138"/>
            <a:ext cx="9815512" cy="1143000"/>
          </a:xfrm>
        </p:spPr>
        <p:txBody>
          <a:bodyPr/>
          <a:lstStyle/>
          <a:p>
            <a:pPr eaLnBrk="1" hangingPunct="1"/>
            <a:r>
              <a:rPr lang="ja-JP" altLang="en-US" dirty="0"/>
              <a:t>こころを病むとは</a:t>
            </a:r>
          </a:p>
        </p:txBody>
      </p:sp>
      <p:sp>
        <p:nvSpPr>
          <p:cNvPr id="1579011" name="Rectangle 3"/>
          <p:cNvSpPr>
            <a:spLocks noGrp="1" noChangeArrowheads="1"/>
          </p:cNvSpPr>
          <p:nvPr>
            <p:ph idx="1"/>
          </p:nvPr>
        </p:nvSpPr>
        <p:spPr>
          <a:xfrm>
            <a:off x="209550" y="1949450"/>
            <a:ext cx="9823450" cy="4370388"/>
          </a:xfrm>
        </p:spPr>
        <p:txBody>
          <a:bodyPr/>
          <a:lstStyle/>
          <a:p>
            <a:pPr algn="ctr" eaLnBrk="1" hangingPunct="1">
              <a:lnSpc>
                <a:spcPct val="130000"/>
              </a:lnSpc>
              <a:buFont typeface="Monotype Sorts" pitchFamily="2" charset="2"/>
              <a:buNone/>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周囲の人の常識や思慮分別</a:t>
            </a:r>
            <a:r>
              <a:rPr lang="ja-JP" altLang="en-US" dirty="0"/>
              <a:t>から</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57333"/>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03431171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163842"/>
                                        </p:tgtEl>
                                        <p:attrNameLst>
                                          <p:attrName>style.visibility</p:attrName>
                                        </p:attrNameLst>
                                      </p:cBhvr>
                                      <p:to>
                                        <p:strVal val="visible"/>
                                      </p:to>
                                    </p:set>
                                    <p:animEffect transition="in" filter="fade">
                                      <p:cBhvr>
                                        <p:cTn id="7" dur="3000"/>
                                        <p:tgtEl>
                                          <p:spTgt spid="163842"/>
                                        </p:tgtEl>
                                      </p:cBhvr>
                                    </p:animEffect>
                                  </p:childTnLst>
                                </p:cTn>
                              </p:par>
                            </p:childTnLst>
                          </p:cTn>
                        </p:par>
                        <p:par>
                          <p:cTn id="8" fill="hold">
                            <p:stCondLst>
                              <p:cond delay="50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579011">
                                            <p:txEl>
                                              <p:pRg st="0" end="0"/>
                                            </p:txEl>
                                          </p:spTgt>
                                        </p:tgtEl>
                                        <p:attrNameLst>
                                          <p:attrName>style.visibility</p:attrName>
                                        </p:attrNameLst>
                                      </p:cBhvr>
                                      <p:to>
                                        <p:strVal val="visible"/>
                                      </p:to>
                                    </p:set>
                                    <p:animEffect transition="in" filter="fade">
                                      <p:cBhvr>
                                        <p:cTn id="11" dur="2000"/>
                                        <p:tgtEl>
                                          <p:spTgt spid="1579011">
                                            <p:txEl>
                                              <p:pRg st="0" end="0"/>
                                            </p:txEl>
                                          </p:spTgt>
                                        </p:tgtEl>
                                      </p:cBhvr>
                                    </p:animEffect>
                                  </p:childTnLst>
                                </p:cTn>
                              </p:par>
                            </p:childTnLst>
                          </p:cTn>
                        </p:par>
                        <p:par>
                          <p:cTn id="12" fill="hold">
                            <p:stCondLst>
                              <p:cond delay="90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579011">
                                            <p:txEl>
                                              <p:pRg st="2" end="2"/>
                                            </p:txEl>
                                          </p:spTgt>
                                        </p:tgtEl>
                                        <p:attrNameLst>
                                          <p:attrName>style.visibility</p:attrName>
                                        </p:attrNameLst>
                                      </p:cBhvr>
                                      <p:to>
                                        <p:strVal val="visible"/>
                                      </p:to>
                                    </p:set>
                                    <p:animEffect transition="in" filter="fade">
                                      <p:cBhvr>
                                        <p:cTn id="15" dur="2000"/>
                                        <p:tgtEl>
                                          <p:spTgt spid="1579011">
                                            <p:txEl>
                                              <p:pRg st="2" end="2"/>
                                            </p:txEl>
                                          </p:spTgt>
                                        </p:tgtEl>
                                      </p:cBhvr>
                                    </p:animEffect>
                                  </p:childTnLst>
                                </p:cTn>
                              </p:par>
                            </p:childTnLst>
                          </p:cTn>
                        </p:par>
                        <p:par>
                          <p:cTn id="16" fill="hold">
                            <p:stCondLst>
                              <p:cond delay="126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579011">
                                            <p:txEl>
                                              <p:pRg st="4" end="4"/>
                                            </p:txEl>
                                          </p:spTgt>
                                        </p:tgtEl>
                                        <p:attrNameLst>
                                          <p:attrName>style.visibility</p:attrName>
                                        </p:attrNameLst>
                                      </p:cBhvr>
                                      <p:to>
                                        <p:strVal val="visible"/>
                                      </p:to>
                                    </p:set>
                                    <p:animEffect transition="in" filter="fade">
                                      <p:cBhvr>
                                        <p:cTn id="19" dur="2000"/>
                                        <p:tgtEl>
                                          <p:spTgt spid="1579011">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1000"/>
                                  </p:stCondLst>
                                  <p:iterate type="wd">
                                    <p:tmPct val="10000"/>
                                  </p:iterate>
                                  <p:childTnLst>
                                    <p:set>
                                      <p:cBhvr>
                                        <p:cTn id="23" dur="1" fill="hold">
                                          <p:stCondLst>
                                            <p:cond delay="0"/>
                                          </p:stCondLst>
                                        </p:cTn>
                                        <p:tgtEl>
                                          <p:spTgt spid="1579013">
                                            <p:txEl>
                                              <p:pRg st="0" end="0"/>
                                            </p:txEl>
                                          </p:spTgt>
                                        </p:tgtEl>
                                        <p:attrNameLst>
                                          <p:attrName>style.visibility</p:attrName>
                                        </p:attrNameLst>
                                      </p:cBhvr>
                                      <p:to>
                                        <p:strVal val="visible"/>
                                      </p:to>
                                    </p:set>
                                    <p:animEffect transition="in" filter="fade">
                                      <p:cBhvr>
                                        <p:cTn id="24" dur="2000"/>
                                        <p:tgtEl>
                                          <p:spTgt spid="1579013">
                                            <p:txEl>
                                              <p:pRg st="0" end="0"/>
                                            </p:txEl>
                                          </p:spTgt>
                                        </p:tgtEl>
                                      </p:cBhvr>
                                    </p:animEffect>
                                  </p:childTnLst>
                                </p:cTn>
                              </p:par>
                            </p:childTnLst>
                          </p:cTn>
                        </p:par>
                        <p:par>
                          <p:cTn id="25" fill="hold">
                            <p:stCondLst>
                              <p:cond delay="52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1579013">
                                            <p:txEl>
                                              <p:pRg st="2" end="2"/>
                                            </p:txEl>
                                          </p:spTgt>
                                        </p:tgtEl>
                                        <p:attrNameLst>
                                          <p:attrName>style.visibility</p:attrName>
                                        </p:attrNameLst>
                                      </p:cBhvr>
                                      <p:to>
                                        <p:strVal val="visible"/>
                                      </p:to>
                                    </p:set>
                                    <p:animEffect transition="in" filter="fade">
                                      <p:cBhvr>
                                        <p:cTn id="28" dur="2000"/>
                                        <p:tgtEl>
                                          <p:spTgt spid="1579013">
                                            <p:txEl>
                                              <p:pRg st="2" end="2"/>
                                            </p:txEl>
                                          </p:spTgt>
                                        </p:tgtEl>
                                      </p:cBhvr>
                                    </p:animEffect>
                                  </p:childTnLst>
                                </p:cTn>
                              </p:par>
                            </p:childTnLst>
                          </p:cTn>
                        </p:par>
                        <p:par>
                          <p:cTn id="29" fill="hold">
                            <p:stCondLst>
                              <p:cond delay="8000"/>
                            </p:stCondLst>
                            <p:childTnLst>
                              <p:par>
                                <p:cTn id="30" presetID="10" presetClass="entr" presetSubtype="0" fill="hold" grpId="0" nodeType="afterEffect">
                                  <p:stCondLst>
                                    <p:cond delay="0"/>
                                  </p:stCondLst>
                                  <p:iterate type="wd">
                                    <p:tmPct val="10000"/>
                                  </p:iterate>
                                  <p:childTnLst>
                                    <p:set>
                                      <p:cBhvr>
                                        <p:cTn id="31" dur="1" fill="hold">
                                          <p:stCondLst>
                                            <p:cond delay="0"/>
                                          </p:stCondLst>
                                        </p:cTn>
                                        <p:tgtEl>
                                          <p:spTgt spid="1579013">
                                            <p:txEl>
                                              <p:pRg st="4" end="4"/>
                                            </p:txEl>
                                          </p:spTgt>
                                        </p:tgtEl>
                                        <p:attrNameLst>
                                          <p:attrName>style.visibility</p:attrName>
                                        </p:attrNameLst>
                                      </p:cBhvr>
                                      <p:to>
                                        <p:strVal val="visible"/>
                                      </p:to>
                                    </p:set>
                                    <p:animEffect transition="in" filter="fade">
                                      <p:cBhvr>
                                        <p:cTn id="32" dur="2000"/>
                                        <p:tgtEl>
                                          <p:spTgt spid="1579013">
                                            <p:txEl>
                                              <p:pRg st="4" end="4"/>
                                            </p:txEl>
                                          </p:spTgt>
                                        </p:tgtEl>
                                      </p:cBhvr>
                                    </p:animEffect>
                                  </p:childTnLst>
                                </p:cTn>
                              </p:par>
                            </p:childTnLst>
                          </p:cTn>
                        </p:par>
                        <p:par>
                          <p:cTn id="33" fill="hold">
                            <p:stCondLst>
                              <p:cond delay="11000"/>
                            </p:stCondLst>
                            <p:childTnLst>
                              <p:par>
                                <p:cTn id="34" presetID="10" presetClass="entr" presetSubtype="0" fill="hold" grpId="0" nodeType="afterEffect">
                                  <p:stCondLst>
                                    <p:cond delay="0"/>
                                  </p:stCondLst>
                                  <p:iterate type="wd">
                                    <p:tmPct val="10000"/>
                                  </p:iterate>
                                  <p:childTnLst>
                                    <p:set>
                                      <p:cBhvr>
                                        <p:cTn id="35" dur="1" fill="hold">
                                          <p:stCondLst>
                                            <p:cond delay="0"/>
                                          </p:stCondLst>
                                        </p:cTn>
                                        <p:tgtEl>
                                          <p:spTgt spid="1579013">
                                            <p:txEl>
                                              <p:pRg st="6" end="6"/>
                                            </p:txEl>
                                          </p:spTgt>
                                        </p:tgtEl>
                                        <p:attrNameLst>
                                          <p:attrName>style.visibility</p:attrName>
                                        </p:attrNameLst>
                                      </p:cBhvr>
                                      <p:to>
                                        <p:strVal val="visible"/>
                                      </p:to>
                                    </p:set>
                                    <p:animEffect transition="in" filter="fade">
                                      <p:cBhvr>
                                        <p:cTn id="36" dur="2000"/>
                                        <p:tgtEl>
                                          <p:spTgt spid="15790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9013" grpId="0" build="p"/>
      <p:bldP spid="163842" grpId="0"/>
      <p:bldP spid="1579011"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165" name="Rectangle 5"/>
          <p:cNvSpPr>
            <a:spLocks noChangeArrowheads="1"/>
          </p:cNvSpPr>
          <p:nvPr/>
        </p:nvSpPr>
        <p:spPr bwMode="auto">
          <a:xfrm>
            <a:off x="209550" y="1509713"/>
            <a:ext cx="9826625" cy="5060950"/>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人間関係があなたの思い通りにならないとき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その人たちから離れればいい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そうだ、閉じこもってしまおう</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uLnTx/>
                <a:uFillTx/>
                <a:latin typeface="Arial" charset="0"/>
                <a:ea typeface="ＭＳ Ｐゴシック" pitchFamily="50" charset="-128"/>
                <a:cs typeface="+mn-cs"/>
              </a:rPr>
              <a:t>と行動しますか？</a:t>
            </a:r>
          </a:p>
        </p:txBody>
      </p:sp>
      <p:sp>
        <p:nvSpPr>
          <p:cNvPr id="1244162" name="Rectangle 2"/>
          <p:cNvSpPr>
            <a:spLocks noGrp="1" noChangeArrowheads="1"/>
          </p:cNvSpPr>
          <p:nvPr>
            <p:ph type="title"/>
          </p:nvPr>
        </p:nvSpPr>
        <p:spPr>
          <a:xfrm>
            <a:off x="214313" y="211138"/>
            <a:ext cx="9815512" cy="1143000"/>
          </a:xfrm>
        </p:spPr>
        <p:txBody>
          <a:bodyPr/>
          <a:lstStyle/>
          <a:p>
            <a:r>
              <a:rPr lang="ja-JP" altLang="en-US" dirty="0"/>
              <a:t>こころを病むとは</a:t>
            </a:r>
          </a:p>
        </p:txBody>
      </p:sp>
      <p:sp>
        <p:nvSpPr>
          <p:cNvPr id="1244163" name="Rectangle 3"/>
          <p:cNvSpPr>
            <a:spLocks noGrp="1" noChangeArrowheads="1"/>
          </p:cNvSpPr>
          <p:nvPr>
            <p:ph idx="1"/>
          </p:nvPr>
        </p:nvSpPr>
        <p:spPr>
          <a:xfrm>
            <a:off x="217404" y="1951205"/>
            <a:ext cx="9809163" cy="4365625"/>
          </a:xfrm>
        </p:spPr>
        <p:txBody>
          <a:bodyPr/>
          <a:lstStyle/>
          <a:p>
            <a:pPr algn="ctr">
              <a:lnSpc>
                <a:spcPct val="130000"/>
              </a:lnSpc>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a:lnSpc>
                <a:spcPct val="130000"/>
              </a:lnSpc>
            </a:pPr>
            <a:endParaRPr lang="ja-JP" altLang="en-US" dirty="0"/>
          </a:p>
          <a:p>
            <a:pPr algn="ctr">
              <a:lnSpc>
                <a:spcPct val="130000"/>
              </a:lnSpc>
            </a:pPr>
            <a:r>
              <a:rPr lang="ja-JP" altLang="en-US" dirty="0">
                <a:solidFill>
                  <a:srgbClr val="FF99CC"/>
                </a:solidFill>
              </a:rPr>
              <a:t>周囲の人の常識や思慮分別</a:t>
            </a:r>
            <a:r>
              <a:rPr lang="ja-JP" altLang="en-US" dirty="0"/>
              <a:t>から</a:t>
            </a:r>
          </a:p>
          <a:p>
            <a:pPr algn="ctr">
              <a:lnSpc>
                <a:spcPct val="130000"/>
              </a:lnSpc>
            </a:pPr>
            <a:endParaRPr lang="ja-JP" altLang="en-US" dirty="0"/>
          </a:p>
          <a:p>
            <a:pPr algn="ctr">
              <a:lnSpc>
                <a:spcPct val="130000"/>
              </a:lnSpc>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412271375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iterate type="wd">
                                    <p:tmPct val="10000"/>
                                  </p:iterate>
                                  <p:childTnLst>
                                    <p:set>
                                      <p:cBhvr>
                                        <p:cTn id="6" dur="1" fill="hold">
                                          <p:stCondLst>
                                            <p:cond delay="0"/>
                                          </p:stCondLst>
                                        </p:cTn>
                                        <p:tgtEl>
                                          <p:spTgt spid="1244165">
                                            <p:txEl>
                                              <p:pRg st="0" end="0"/>
                                            </p:txEl>
                                          </p:spTgt>
                                        </p:tgtEl>
                                        <p:attrNameLst>
                                          <p:attrName>style.visibility</p:attrName>
                                        </p:attrNameLst>
                                      </p:cBhvr>
                                      <p:to>
                                        <p:strVal val="visible"/>
                                      </p:to>
                                    </p:set>
                                    <p:animEffect transition="in" filter="fade">
                                      <p:cBhvr>
                                        <p:cTn id="7" dur="2000"/>
                                        <p:tgtEl>
                                          <p:spTgt spid="1244165">
                                            <p:txEl>
                                              <p:pRg st="0" end="0"/>
                                            </p:txEl>
                                          </p:spTgt>
                                        </p:tgtEl>
                                      </p:cBhvr>
                                    </p:animEffect>
                                  </p:childTnLst>
                                </p:cTn>
                              </p:par>
                            </p:childTnLst>
                          </p:cTn>
                        </p:par>
                        <p:par>
                          <p:cTn id="8" fill="hold">
                            <p:stCondLst>
                              <p:cond delay="46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244165">
                                            <p:txEl>
                                              <p:pRg st="2" end="2"/>
                                            </p:txEl>
                                          </p:spTgt>
                                        </p:tgtEl>
                                        <p:attrNameLst>
                                          <p:attrName>style.visibility</p:attrName>
                                        </p:attrNameLst>
                                      </p:cBhvr>
                                      <p:to>
                                        <p:strVal val="visible"/>
                                      </p:to>
                                    </p:set>
                                    <p:animEffect transition="in" filter="fade">
                                      <p:cBhvr>
                                        <p:cTn id="11" dur="2000"/>
                                        <p:tgtEl>
                                          <p:spTgt spid="1244165">
                                            <p:txEl>
                                              <p:pRg st="2" end="2"/>
                                            </p:txEl>
                                          </p:spTgt>
                                        </p:tgtEl>
                                      </p:cBhvr>
                                    </p:animEffect>
                                  </p:childTnLst>
                                </p:cTn>
                              </p:par>
                            </p:childTnLst>
                          </p:cTn>
                        </p:par>
                        <p:par>
                          <p:cTn id="12" fill="hold">
                            <p:stCondLst>
                              <p:cond delay="76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244165">
                                            <p:txEl>
                                              <p:pRg st="4" end="4"/>
                                            </p:txEl>
                                          </p:spTgt>
                                        </p:tgtEl>
                                        <p:attrNameLst>
                                          <p:attrName>style.visibility</p:attrName>
                                        </p:attrNameLst>
                                      </p:cBhvr>
                                      <p:to>
                                        <p:strVal val="visible"/>
                                      </p:to>
                                    </p:set>
                                    <p:animEffect transition="in" filter="fade">
                                      <p:cBhvr>
                                        <p:cTn id="15" dur="2000"/>
                                        <p:tgtEl>
                                          <p:spTgt spid="1244165">
                                            <p:txEl>
                                              <p:pRg st="4" end="4"/>
                                            </p:txEl>
                                          </p:spTgt>
                                        </p:tgtEl>
                                      </p:cBhvr>
                                    </p:animEffect>
                                  </p:childTnLst>
                                </p:cTn>
                              </p:par>
                            </p:childTnLst>
                          </p:cTn>
                        </p:par>
                        <p:par>
                          <p:cTn id="16" fill="hold">
                            <p:stCondLst>
                              <p:cond delay="104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244165">
                                            <p:txEl>
                                              <p:pRg st="6" end="6"/>
                                            </p:txEl>
                                          </p:spTgt>
                                        </p:tgtEl>
                                        <p:attrNameLst>
                                          <p:attrName>style.visibility</p:attrName>
                                        </p:attrNameLst>
                                      </p:cBhvr>
                                      <p:to>
                                        <p:strVal val="visible"/>
                                      </p:to>
                                    </p:set>
                                    <p:animEffect transition="in" filter="fade">
                                      <p:cBhvr>
                                        <p:cTn id="19" dur="2000"/>
                                        <p:tgtEl>
                                          <p:spTgt spid="124416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165"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8036" name="Rectangle 4"/>
          <p:cNvSpPr>
            <a:spLocks noChangeArrowheads="1"/>
          </p:cNvSpPr>
          <p:nvPr/>
        </p:nvSpPr>
        <p:spPr bwMode="auto">
          <a:xfrm>
            <a:off x="209550" y="1509713"/>
            <a:ext cx="9826625" cy="5060950"/>
          </a:xfrm>
          <a:prstGeom prst="rect">
            <a:avLst/>
          </a:prstGeom>
          <a:noFill/>
          <a:ln w="9525">
            <a:noFill/>
            <a:miter lim="800000"/>
            <a:headEnd/>
            <a:tailEnd/>
          </a:ln>
        </p:spPr>
        <p:txBody>
          <a:bodyPr lIns="92075" tIns="46038" rIns="92075" bIns="46038"/>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あなたの思い通りにならないことがあったとき</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自分が消えてしまえばいい</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そうだ、自殺してしまおう</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と実際に行動しますか？</a:t>
            </a:r>
          </a:p>
        </p:txBody>
      </p:sp>
      <p:sp>
        <p:nvSpPr>
          <p:cNvPr id="165890" name="Rectangle 2"/>
          <p:cNvSpPr>
            <a:spLocks noGrp="1" noChangeArrowheads="1"/>
          </p:cNvSpPr>
          <p:nvPr>
            <p:ph type="title"/>
          </p:nvPr>
        </p:nvSpPr>
        <p:spPr>
          <a:xfrm>
            <a:off x="214313" y="211138"/>
            <a:ext cx="9815512" cy="1143000"/>
          </a:xfrm>
        </p:spPr>
        <p:txBody>
          <a:bodyPr/>
          <a:lstStyle/>
          <a:p>
            <a:pPr eaLnBrk="1" hangingPunct="1"/>
            <a:r>
              <a:rPr lang="ja-JP" altLang="en-US"/>
              <a:t>こころを病むとは</a:t>
            </a:r>
          </a:p>
        </p:txBody>
      </p:sp>
      <p:sp>
        <p:nvSpPr>
          <p:cNvPr id="165891" name="Rectangle 3"/>
          <p:cNvSpPr>
            <a:spLocks noGrp="1" noChangeArrowheads="1"/>
          </p:cNvSpPr>
          <p:nvPr>
            <p:ph idx="1"/>
          </p:nvPr>
        </p:nvSpPr>
        <p:spPr>
          <a:xfrm>
            <a:off x="209550" y="1949450"/>
            <a:ext cx="9823450" cy="4370388"/>
          </a:xfrm>
        </p:spPr>
        <p:txBody>
          <a:bodyPr/>
          <a:lstStyle/>
          <a:p>
            <a:pPr algn="ctr" eaLnBrk="1" hangingPunct="1">
              <a:lnSpc>
                <a:spcPct val="130000"/>
              </a:lnSpc>
              <a:buFont typeface="Monotype Sorts" pitchFamily="2" charset="2"/>
              <a:buNone/>
            </a:pPr>
            <a:r>
              <a:rPr lang="ja-JP" altLang="en-US" dirty="0"/>
              <a:t>その人のものごとの</a:t>
            </a:r>
            <a:r>
              <a:rPr lang="ja-JP" altLang="en-US" dirty="0">
                <a:solidFill>
                  <a:srgbClr val="FF66FF"/>
                </a:solidFill>
                <a:latin typeface="HGS創英角ﾎﾟｯﾌﾟ体" pitchFamily="50" charset="-128"/>
                <a:ea typeface="HGS創英角ﾎﾟｯﾌﾟ体" pitchFamily="50" charset="-128"/>
              </a:rPr>
              <a:t>優先順位･価値観</a:t>
            </a:r>
            <a:r>
              <a:rPr lang="ja-JP" altLang="en-US" dirty="0"/>
              <a:t>が</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周囲の人の常識や思慮分別</a:t>
            </a:r>
            <a:r>
              <a:rPr lang="ja-JP" altLang="en-US" dirty="0"/>
              <a:t>から</a:t>
            </a:r>
          </a:p>
          <a:p>
            <a:pPr algn="ctr" eaLnBrk="1" hangingPunct="1">
              <a:lnSpc>
                <a:spcPct val="130000"/>
              </a:lnSpc>
              <a:buFont typeface="Monotype Sorts" pitchFamily="2" charset="2"/>
              <a:buNone/>
            </a:pPr>
            <a:endParaRPr lang="ja-JP" altLang="en-US" dirty="0"/>
          </a:p>
          <a:p>
            <a:pPr algn="ctr" eaLnBrk="1" hangingPunct="1">
              <a:lnSpc>
                <a:spcPct val="130000"/>
              </a:lnSpc>
              <a:buFont typeface="Monotype Sorts" pitchFamily="2" charset="2"/>
              <a:buNone/>
            </a:pPr>
            <a:r>
              <a:rPr lang="ja-JP" altLang="en-US" dirty="0">
                <a:solidFill>
                  <a:srgbClr val="FF99CC"/>
                </a:solidFill>
              </a:rPr>
              <a:t>大きくかけ離れてしまう</a:t>
            </a:r>
            <a:r>
              <a:rPr lang="ja-JP" altLang="en-US" dirty="0"/>
              <a:t>こと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57333"/>
            <a:ext cx="1208903" cy="1208903"/>
          </a:xfrm>
          <a:prstGeom prst="rect">
            <a:avLst/>
          </a:prstGeom>
        </p:spPr>
      </p:pic>
      <p:sp>
        <p:nvSpPr>
          <p:cNvPr id="8"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7" name="テキスト ボックス 6">
            <a:extLst>
              <a:ext uri="{FF2B5EF4-FFF2-40B4-BE49-F238E27FC236}">
                <a16:creationId xmlns:a16="http://schemas.microsoft.com/office/drawing/2014/main" id="{0A10DB72-B8A6-4DD9-AD81-3858D453ADED}"/>
              </a:ext>
            </a:extLst>
          </p:cNvPr>
          <p:cNvSpPr txBox="1"/>
          <p:nvPr/>
        </p:nvSpPr>
        <p:spPr>
          <a:xfrm>
            <a:off x="8860509" y="6245196"/>
            <a:ext cx="441146"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4447388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iterate type="wd">
                                    <p:tmPct val="10000"/>
                                  </p:iterate>
                                  <p:childTnLst>
                                    <p:set>
                                      <p:cBhvr>
                                        <p:cTn id="6" dur="1" fill="hold">
                                          <p:stCondLst>
                                            <p:cond delay="0"/>
                                          </p:stCondLst>
                                        </p:cTn>
                                        <p:tgtEl>
                                          <p:spTgt spid="1708036">
                                            <p:txEl>
                                              <p:pRg st="0" end="0"/>
                                            </p:txEl>
                                          </p:spTgt>
                                        </p:tgtEl>
                                        <p:attrNameLst>
                                          <p:attrName>style.visibility</p:attrName>
                                        </p:attrNameLst>
                                      </p:cBhvr>
                                      <p:to>
                                        <p:strVal val="visible"/>
                                      </p:to>
                                    </p:set>
                                    <p:animEffect transition="in" filter="fade">
                                      <p:cBhvr>
                                        <p:cTn id="7" dur="2000"/>
                                        <p:tgtEl>
                                          <p:spTgt spid="1708036">
                                            <p:txEl>
                                              <p:pRg st="0" end="0"/>
                                            </p:txEl>
                                          </p:spTgt>
                                        </p:tgtEl>
                                      </p:cBhvr>
                                    </p:animEffect>
                                  </p:childTnLst>
                                </p:cTn>
                              </p:par>
                            </p:childTnLst>
                          </p:cTn>
                        </p:par>
                        <p:par>
                          <p:cTn id="8" fill="hold">
                            <p:stCondLst>
                              <p:cond delay="46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708036">
                                            <p:txEl>
                                              <p:pRg st="2" end="2"/>
                                            </p:txEl>
                                          </p:spTgt>
                                        </p:tgtEl>
                                        <p:attrNameLst>
                                          <p:attrName>style.visibility</p:attrName>
                                        </p:attrNameLst>
                                      </p:cBhvr>
                                      <p:to>
                                        <p:strVal val="visible"/>
                                      </p:to>
                                    </p:set>
                                    <p:animEffect transition="in" filter="fade">
                                      <p:cBhvr>
                                        <p:cTn id="11" dur="2000"/>
                                        <p:tgtEl>
                                          <p:spTgt spid="1708036">
                                            <p:txEl>
                                              <p:pRg st="2" end="2"/>
                                            </p:txEl>
                                          </p:spTgt>
                                        </p:tgtEl>
                                      </p:cBhvr>
                                    </p:animEffect>
                                  </p:childTnLst>
                                </p:cTn>
                              </p:par>
                            </p:childTnLst>
                          </p:cTn>
                        </p:par>
                        <p:par>
                          <p:cTn id="12" fill="hold">
                            <p:stCondLst>
                              <p:cond delay="74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708036">
                                            <p:txEl>
                                              <p:pRg st="4" end="4"/>
                                            </p:txEl>
                                          </p:spTgt>
                                        </p:tgtEl>
                                        <p:attrNameLst>
                                          <p:attrName>style.visibility</p:attrName>
                                        </p:attrNameLst>
                                      </p:cBhvr>
                                      <p:to>
                                        <p:strVal val="visible"/>
                                      </p:to>
                                    </p:set>
                                    <p:animEffect transition="in" filter="fade">
                                      <p:cBhvr>
                                        <p:cTn id="15" dur="2000"/>
                                        <p:tgtEl>
                                          <p:spTgt spid="1708036">
                                            <p:txEl>
                                              <p:pRg st="4" end="4"/>
                                            </p:txEl>
                                          </p:spTgt>
                                        </p:tgtEl>
                                      </p:cBhvr>
                                    </p:animEffect>
                                  </p:childTnLst>
                                </p:cTn>
                              </p:par>
                            </p:childTnLst>
                          </p:cTn>
                        </p:par>
                        <p:par>
                          <p:cTn id="16" fill="hold">
                            <p:stCondLst>
                              <p:cond delay="104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708036">
                                            <p:txEl>
                                              <p:pRg st="6" end="6"/>
                                            </p:txEl>
                                          </p:spTgt>
                                        </p:tgtEl>
                                        <p:attrNameLst>
                                          <p:attrName>style.visibility</p:attrName>
                                        </p:attrNameLst>
                                      </p:cBhvr>
                                      <p:to>
                                        <p:strVal val="visible"/>
                                      </p:to>
                                    </p:set>
                                    <p:animEffect transition="in" filter="fade">
                                      <p:cBhvr>
                                        <p:cTn id="19" dur="2000"/>
                                        <p:tgtEl>
                                          <p:spTgt spid="1708036">
                                            <p:txEl>
                                              <p:pRg st="6" end="6"/>
                                            </p:txEl>
                                          </p:spTgt>
                                        </p:tgtEl>
                                      </p:cBhvr>
                                    </p:animEffect>
                                  </p:childTnLst>
                                </p:cTn>
                              </p:par>
                            </p:childTnLst>
                          </p:cTn>
                        </p:par>
                        <p:par>
                          <p:cTn id="20" fill="hold">
                            <p:stCondLst>
                              <p:cond delay="136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8036" grpId="0" build="p"/>
      <p:bldP spid="7" grpId="0"/>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1FF2602-91FF-449F-8F15-FB75AF4884D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4295" y="-94448"/>
            <a:ext cx="1673653" cy="944805"/>
          </a:xfrm>
          <a:prstGeom prst="rect">
            <a:avLst/>
          </a:prstGeom>
        </p:spPr>
      </p:pic>
      <p:pic>
        <p:nvPicPr>
          <p:cNvPr id="5" name="図 4">
            <a:extLst>
              <a:ext uri="{FF2B5EF4-FFF2-40B4-BE49-F238E27FC236}">
                <a16:creationId xmlns:a16="http://schemas.microsoft.com/office/drawing/2014/main" id="{3595BC0C-A5E8-4829-B202-9341D47853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4295" y="430365"/>
            <a:ext cx="4772296" cy="484706"/>
          </a:xfrm>
          <a:prstGeom prst="rect">
            <a:avLst/>
          </a:prstGeom>
        </p:spPr>
      </p:pic>
      <p:pic>
        <p:nvPicPr>
          <p:cNvPr id="3" name="図 2">
            <a:extLst>
              <a:ext uri="{FF2B5EF4-FFF2-40B4-BE49-F238E27FC236}">
                <a16:creationId xmlns:a16="http://schemas.microsoft.com/office/drawing/2014/main" id="{5FF3C55E-03F4-48DC-A66B-6B15278442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9031" y="825388"/>
            <a:ext cx="4966334" cy="5033246"/>
          </a:xfrm>
          <a:prstGeom prst="rect">
            <a:avLst/>
          </a:prstGeom>
        </p:spPr>
      </p:pic>
      <p:pic>
        <p:nvPicPr>
          <p:cNvPr id="22" name="図 21">
            <a:extLst>
              <a:ext uri="{FF2B5EF4-FFF2-40B4-BE49-F238E27FC236}">
                <a16:creationId xmlns:a16="http://schemas.microsoft.com/office/drawing/2014/main" id="{1443E907-89CC-4120-8FF4-35C86EF9EE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5365" y="4063026"/>
            <a:ext cx="4772297" cy="2396978"/>
          </a:xfrm>
          <a:prstGeom prst="rect">
            <a:avLst/>
          </a:prstGeom>
        </p:spPr>
      </p:pic>
      <p:sp>
        <p:nvSpPr>
          <p:cNvPr id="24" name="テキスト ボックス 23">
            <a:extLst>
              <a:ext uri="{FF2B5EF4-FFF2-40B4-BE49-F238E27FC236}">
                <a16:creationId xmlns:a16="http://schemas.microsoft.com/office/drawing/2014/main" id="{3321D60E-7D12-47F5-97E6-7100B3E25C00}"/>
              </a:ext>
            </a:extLst>
          </p:cNvPr>
          <p:cNvSpPr txBox="1"/>
          <p:nvPr/>
        </p:nvSpPr>
        <p:spPr>
          <a:xfrm>
            <a:off x="6505996" y="6611779"/>
            <a:ext cx="3894291"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6"/>
              </a:rPr>
              <a:t>https://www3.nhk.or.jp/news/html/20210122/k10012827321000.html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7" name="Rectangle 3">
            <a:extLst>
              <a:ext uri="{FF2B5EF4-FFF2-40B4-BE49-F238E27FC236}">
                <a16:creationId xmlns:a16="http://schemas.microsoft.com/office/drawing/2014/main" id="{E5792206-2E1A-42EF-88F1-E722925844B2}"/>
              </a:ext>
            </a:extLst>
          </p:cNvPr>
          <p:cNvSpPr txBox="1">
            <a:spLocks noChangeArrowheads="1"/>
          </p:cNvSpPr>
          <p:nvPr/>
        </p:nvSpPr>
        <p:spPr bwMode="auto">
          <a:xfrm>
            <a:off x="1516847" y="771100"/>
            <a:ext cx="7236000" cy="5544000"/>
          </a:xfrm>
          <a:prstGeom prst="rect">
            <a:avLst/>
          </a:prstGeom>
          <a:solidFill>
            <a:schemeClr val="tx1">
              <a:alpha val="83000"/>
            </a:schemeClr>
          </a:solidFill>
          <a:ln w="9525">
            <a:noFill/>
            <a:miter lim="800000"/>
            <a:headEnd/>
            <a:tailEnd/>
          </a:ln>
          <a:effectLst/>
        </p:spPr>
        <p:txBody>
          <a:bodyPr vert="horz" wrap="square" lIns="92075" tIns="46038" rIns="92075" bIns="46038" numCol="1" anchor="t" anchorCtr="0" compatLnSpc="1">
            <a:prstTxWarp prst="textNoShape">
              <a:avLst/>
            </a:prstTxWarp>
          </a:bodyPr>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女性</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のものごとの</a:t>
            </a:r>
            <a:r>
              <a:rPr kumimoji="1"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優先順位･価値観</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が</a:t>
            </a:r>
            <a:endParaRPr kumimoji="1" lang="ja-JP" altLang="en-US" sz="36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Tx/>
              <a:buNone/>
              <a:tabLst/>
              <a:defRPr/>
            </a:pPr>
            <a:endParaRPr kumimoji="1" lang="ja-JP" altLang="en-US" sz="28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こころを病</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んでいない</a:t>
            </a: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皆さん</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の</a:t>
            </a:r>
            <a:endParaRPr kumimoji="1" lang="en-US" altLang="ja-JP"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en-US" altLang="ja-JP" sz="28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常識</a:t>
            </a:r>
            <a:r>
              <a:rPr kumimoji="1" lang="ja-JP" altLang="en-US" sz="28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や</a:t>
            </a:r>
            <a:r>
              <a:rPr kumimoji="1" lang="ja-JP" altLang="en-US" sz="3600" b="0" i="0" u="none" strike="noStrike" kern="0" cap="none" spc="0" normalizeH="0" baseline="0" noProof="0" dirty="0">
                <a:ln>
                  <a:noFill/>
                </a:ln>
                <a:solidFill>
                  <a:srgbClr val="FF66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思慮分別</a:t>
            </a:r>
            <a:r>
              <a:rPr kumimoji="1" lang="ja-JP" altLang="en-US" sz="2800" b="0" i="0" u="none" strike="noStrike" kern="0" cap="none" spc="0" normalizeH="0" baseline="0" noProof="0" dirty="0">
                <a:ln>
                  <a:noFill/>
                </a:ln>
                <a:solidFill>
                  <a:srgbClr val="E7E7B9">
                    <a:lumMod val="25000"/>
                  </a:srgbClr>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から</a:t>
            </a: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endParaRPr kumimoji="1"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endParaRPr>
          </a:p>
          <a:p>
            <a:pPr marL="342900" marR="0" lvl="0" indent="-342900" algn="ctr" defTabSz="914400" rtl="0" eaLnBrk="1" fontAlgn="base" latinLnBrk="0" hangingPunct="1">
              <a:lnSpc>
                <a:spcPct val="130000"/>
              </a:lnSpc>
              <a:spcBef>
                <a:spcPct val="20000"/>
              </a:spcBef>
              <a:spcAft>
                <a:spcPct val="0"/>
              </a:spcAft>
              <a:buClr>
                <a:srgbClr val="FF9966"/>
              </a:buClr>
              <a:buSzPct val="50000"/>
              <a:buFont typeface="Monotype Sorts" pitchFamily="2" charset="2"/>
              <a:buNone/>
              <a:tabLst/>
              <a:defRPr/>
            </a:pPr>
            <a:r>
              <a:rPr kumimoji="1"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大きくかけ離れてしまった結果！</a:t>
            </a:r>
          </a:p>
        </p:txBody>
      </p:sp>
      <p:sp>
        <p:nvSpPr>
          <p:cNvPr id="8" name="テキスト ボックス 7">
            <a:extLst>
              <a:ext uri="{FF2B5EF4-FFF2-40B4-BE49-F238E27FC236}">
                <a16:creationId xmlns:a16="http://schemas.microsoft.com/office/drawing/2014/main" id="{65969EAE-C6D7-4209-9CA2-A69DFC746910}"/>
              </a:ext>
            </a:extLst>
          </p:cNvPr>
          <p:cNvSpPr txBox="1"/>
          <p:nvPr/>
        </p:nvSpPr>
        <p:spPr>
          <a:xfrm>
            <a:off x="4618299" y="1439884"/>
            <a:ext cx="3775393" cy="573042"/>
          </a:xfrm>
          <a:prstGeom prst="rect">
            <a:avLst/>
          </a:prstGeom>
          <a:noFill/>
        </p:spPr>
        <p:txBody>
          <a:bodyPr wrap="none" rtlCol="0">
            <a:spAutoFit/>
          </a:bodyPr>
          <a:lstStyle/>
          <a:p>
            <a:pPr marL="342900" marR="0" lvl="0" indent="-342900" algn="ctr" defTabSz="914400" rtl="0" eaLnBrk="1" fontAlgn="base" latinLnBrk="0" hangingPunct="1">
              <a:lnSpc>
                <a:spcPct val="130000"/>
              </a:lnSpc>
              <a:spcBef>
                <a:spcPct val="20000"/>
              </a:spcBef>
              <a:spcAft>
                <a:spcPct val="0"/>
              </a:spcAft>
              <a:buClr>
                <a:srgbClr val="FF9966"/>
              </a:buClr>
              <a:buSzPct val="50000"/>
              <a:buFontTx/>
              <a:buNone/>
              <a:tabLst/>
              <a:defRPr/>
            </a:pPr>
            <a:r>
              <a:rPr kumimoji="1" lang="ja-JP" altLang="en-US" sz="28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S創英角ﾎﾟｯﾌﾟ体" pitchFamily="50" charset="-128"/>
                <a:ea typeface="HGS創英角ﾎﾟｯﾌﾟ体" pitchFamily="50" charset="-128"/>
                <a:cs typeface="+mn-cs"/>
              </a:rPr>
              <a:t>（感染は自分のせい）</a:t>
            </a:r>
          </a:p>
        </p:txBody>
      </p:sp>
    </p:spTree>
    <p:extLst>
      <p:ext uri="{BB962C8B-B14F-4D97-AF65-F5344CB8AC3E}">
        <p14:creationId xmlns:p14="http://schemas.microsoft.com/office/powerpoint/2010/main" val="94827607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r>
              <a:rPr lang="ja-JP" altLang="en-US" sz="3600" dirty="0">
                <a:solidFill>
                  <a:srgbClr val="FF66FF"/>
                </a:solidFill>
                <a:latin typeface="HGS創英角ﾎﾟｯﾌﾟ体" pitchFamily="50" charset="-128"/>
                <a:ea typeface="HGS創英角ﾎﾟｯﾌﾟ体" pitchFamily="50" charset="-128"/>
                <a:cs typeface="+mn-cs"/>
              </a:rPr>
              <a:t>優先順位・価値観</a:t>
            </a:r>
            <a:r>
              <a:rPr lang="ja-JP" altLang="en-US" dirty="0"/>
              <a:t>を決めて実行できないと？</a:t>
            </a:r>
          </a:p>
        </p:txBody>
      </p:sp>
      <p:sp>
        <p:nvSpPr>
          <p:cNvPr id="1581059" name="Rectangle 3"/>
          <p:cNvSpPr>
            <a:spLocks noGrp="1" noChangeArrowheads="1"/>
          </p:cNvSpPr>
          <p:nvPr>
            <p:ph idx="1"/>
          </p:nvPr>
        </p:nvSpPr>
        <p:spPr>
          <a:xfrm>
            <a:off x="228600" y="1682750"/>
            <a:ext cx="9823450" cy="4110038"/>
          </a:xfrm>
        </p:spPr>
        <p:txBody>
          <a:bodyPr/>
          <a:lstStyle/>
          <a:p>
            <a:pPr algn="ctr" eaLnBrk="1" hangingPunct="1">
              <a:buFont typeface="Monotype Sorts" pitchFamily="2" charset="2"/>
              <a:buNone/>
            </a:pPr>
            <a:r>
              <a:rPr lang="ja-JP" altLang="en-US" dirty="0"/>
              <a:t>本人に</a:t>
            </a:r>
          </a:p>
          <a:p>
            <a:pPr algn="ctr" eaLnBrk="1" hangingPunct="1">
              <a:buFont typeface="Monotype Sorts" pitchFamily="2" charset="2"/>
              <a:buNone/>
            </a:pPr>
            <a:endParaRPr lang="ja-JP" altLang="en-US" dirty="0"/>
          </a:p>
          <a:p>
            <a:pPr algn="ctr" eaLnBrk="1" hangingPunct="1">
              <a:buFont typeface="Monotype Sorts" pitchFamily="2" charset="2"/>
              <a:buNone/>
            </a:pPr>
            <a:r>
              <a:rPr lang="ja-JP" altLang="en-US" dirty="0"/>
              <a:t>後悔が残る</a:t>
            </a:r>
          </a:p>
          <a:p>
            <a:pPr algn="ctr" eaLnBrk="1" hangingPunct="1">
              <a:buFont typeface="Monotype Sorts" pitchFamily="2" charset="2"/>
              <a:buNone/>
            </a:pPr>
            <a:endParaRPr lang="ja-JP" altLang="en-US" dirty="0"/>
          </a:p>
          <a:p>
            <a:pPr algn="ctr" eaLnBrk="1" hangingPunct="1">
              <a:buFont typeface="Monotype Sorts" pitchFamily="2" charset="2"/>
              <a:buNone/>
            </a:pPr>
            <a:r>
              <a:rPr lang="ja-JP" altLang="en-US" dirty="0"/>
              <a:t>不全感・違和感がつのる</a:t>
            </a:r>
          </a:p>
          <a:p>
            <a:pPr algn="ctr" eaLnBrk="1" hangingPunct="1">
              <a:buFont typeface="Monotype Sorts" pitchFamily="2" charset="2"/>
              <a:buNone/>
            </a:pPr>
            <a:endParaRPr lang="ja-JP" altLang="en-US" dirty="0"/>
          </a:p>
          <a:p>
            <a:pPr algn="ctr" eaLnBrk="1" hangingPunct="1">
              <a:buFont typeface="Monotype Sorts" pitchFamily="2" charset="2"/>
              <a:buNone/>
            </a:pPr>
            <a:r>
              <a:rPr lang="ja-JP" altLang="en-US" dirty="0">
                <a:solidFill>
                  <a:srgbClr val="FF99FF"/>
                </a:solidFill>
              </a:rPr>
              <a:t>ストレス</a:t>
            </a:r>
            <a:r>
              <a:rPr lang="ja-JP" altLang="en-US" dirty="0"/>
              <a:t>がたまる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7"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33556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66914"/>
                                        </p:tgtEl>
                                        <p:attrNameLst>
                                          <p:attrName>style.visibility</p:attrName>
                                        </p:attrNameLst>
                                      </p:cBhvr>
                                      <p:to>
                                        <p:strVal val="visible"/>
                                      </p:to>
                                    </p:set>
                                    <p:animEffect transition="in" filter="fade">
                                      <p:cBhvr>
                                        <p:cTn id="7" dur="2000"/>
                                        <p:tgtEl>
                                          <p:spTgt spid="166914"/>
                                        </p:tgtEl>
                                      </p:cBhvr>
                                    </p:animEffect>
                                  </p:childTnLst>
                                </p:cTn>
                              </p:par>
                            </p:childTnLst>
                          </p:cTn>
                        </p:par>
                        <p:par>
                          <p:cTn id="8" fill="hold">
                            <p:stCondLst>
                              <p:cond delay="3000"/>
                            </p:stCondLst>
                            <p:childTnLst>
                              <p:par>
                                <p:cTn id="9" presetID="10" presetClass="entr" presetSubtype="0" fill="hold" grpId="0" nodeType="afterEffect">
                                  <p:stCondLst>
                                    <p:cond delay="0"/>
                                  </p:stCondLst>
                                  <p:iterate type="wd">
                                    <p:tmPct val="5000"/>
                                  </p:iterate>
                                  <p:childTnLst>
                                    <p:set>
                                      <p:cBhvr>
                                        <p:cTn id="10" dur="1" fill="hold">
                                          <p:stCondLst>
                                            <p:cond delay="0"/>
                                          </p:stCondLst>
                                        </p:cTn>
                                        <p:tgtEl>
                                          <p:spTgt spid="1581059">
                                            <p:txEl>
                                              <p:pRg st="0" end="0"/>
                                            </p:txEl>
                                          </p:spTgt>
                                        </p:tgtEl>
                                        <p:attrNameLst>
                                          <p:attrName>style.visibility</p:attrName>
                                        </p:attrNameLst>
                                      </p:cBhvr>
                                      <p:to>
                                        <p:strVal val="visible"/>
                                      </p:to>
                                    </p:set>
                                    <p:animEffect transition="in" filter="fade">
                                      <p:cBhvr>
                                        <p:cTn id="11" dur="1000"/>
                                        <p:tgtEl>
                                          <p:spTgt spid="1581059">
                                            <p:txEl>
                                              <p:pRg st="0" end="0"/>
                                            </p:txEl>
                                          </p:spTgt>
                                        </p:tgtEl>
                                      </p:cBhvr>
                                    </p:animEffect>
                                  </p:childTnLst>
                                </p:cTn>
                              </p:par>
                            </p:childTnLst>
                          </p:cTn>
                        </p:par>
                        <p:par>
                          <p:cTn id="12" fill="hold">
                            <p:stCondLst>
                              <p:cond delay="4050"/>
                            </p:stCondLst>
                            <p:childTnLst>
                              <p:par>
                                <p:cTn id="13" presetID="10" presetClass="entr" presetSubtype="0" fill="hold" grpId="0" nodeType="afterEffect">
                                  <p:stCondLst>
                                    <p:cond delay="0"/>
                                  </p:stCondLst>
                                  <p:iterate type="wd">
                                    <p:tmPct val="5000"/>
                                  </p:iterate>
                                  <p:childTnLst>
                                    <p:set>
                                      <p:cBhvr>
                                        <p:cTn id="14" dur="1" fill="hold">
                                          <p:stCondLst>
                                            <p:cond delay="0"/>
                                          </p:stCondLst>
                                        </p:cTn>
                                        <p:tgtEl>
                                          <p:spTgt spid="1581059">
                                            <p:txEl>
                                              <p:pRg st="2" end="2"/>
                                            </p:txEl>
                                          </p:spTgt>
                                        </p:tgtEl>
                                        <p:attrNameLst>
                                          <p:attrName>style.visibility</p:attrName>
                                        </p:attrNameLst>
                                      </p:cBhvr>
                                      <p:to>
                                        <p:strVal val="visible"/>
                                      </p:to>
                                    </p:set>
                                    <p:animEffect transition="in" filter="fade">
                                      <p:cBhvr>
                                        <p:cTn id="15" dur="2000"/>
                                        <p:tgtEl>
                                          <p:spTgt spid="1581059">
                                            <p:txEl>
                                              <p:pRg st="2" end="2"/>
                                            </p:txEl>
                                          </p:spTgt>
                                        </p:tgtEl>
                                      </p:cBhvr>
                                    </p:animEffect>
                                  </p:childTnLst>
                                </p:cTn>
                              </p:par>
                            </p:childTnLst>
                          </p:cTn>
                        </p:par>
                        <p:par>
                          <p:cTn id="16" fill="hold">
                            <p:stCondLst>
                              <p:cond delay="6250"/>
                            </p:stCondLst>
                            <p:childTnLst>
                              <p:par>
                                <p:cTn id="17" presetID="10" presetClass="entr" presetSubtype="0" fill="hold" grpId="0" nodeType="afterEffect">
                                  <p:stCondLst>
                                    <p:cond delay="0"/>
                                  </p:stCondLst>
                                  <p:iterate type="wd">
                                    <p:tmPct val="5000"/>
                                  </p:iterate>
                                  <p:childTnLst>
                                    <p:set>
                                      <p:cBhvr>
                                        <p:cTn id="18" dur="1" fill="hold">
                                          <p:stCondLst>
                                            <p:cond delay="0"/>
                                          </p:stCondLst>
                                        </p:cTn>
                                        <p:tgtEl>
                                          <p:spTgt spid="1581059">
                                            <p:txEl>
                                              <p:pRg st="4" end="4"/>
                                            </p:txEl>
                                          </p:spTgt>
                                        </p:tgtEl>
                                        <p:attrNameLst>
                                          <p:attrName>style.visibility</p:attrName>
                                        </p:attrNameLst>
                                      </p:cBhvr>
                                      <p:to>
                                        <p:strVal val="visible"/>
                                      </p:to>
                                    </p:set>
                                    <p:animEffect transition="in" filter="fade">
                                      <p:cBhvr>
                                        <p:cTn id="19" dur="2000"/>
                                        <p:tgtEl>
                                          <p:spTgt spid="1581059">
                                            <p:txEl>
                                              <p:pRg st="4" end="4"/>
                                            </p:txEl>
                                          </p:spTgt>
                                        </p:tgtEl>
                                      </p:cBhvr>
                                    </p:animEffect>
                                  </p:childTnLst>
                                </p:cTn>
                              </p:par>
                            </p:childTnLst>
                          </p:cTn>
                        </p:par>
                        <p:par>
                          <p:cTn id="20" fill="hold">
                            <p:stCondLst>
                              <p:cond delay="8650"/>
                            </p:stCondLst>
                            <p:childTnLst>
                              <p:par>
                                <p:cTn id="21" presetID="10" presetClass="entr" presetSubtype="0" fill="hold" grpId="0" nodeType="afterEffect">
                                  <p:stCondLst>
                                    <p:cond delay="0"/>
                                  </p:stCondLst>
                                  <p:iterate type="wd">
                                    <p:tmPct val="5000"/>
                                  </p:iterate>
                                  <p:childTnLst>
                                    <p:set>
                                      <p:cBhvr>
                                        <p:cTn id="22" dur="1" fill="hold">
                                          <p:stCondLst>
                                            <p:cond delay="0"/>
                                          </p:stCondLst>
                                        </p:cTn>
                                        <p:tgtEl>
                                          <p:spTgt spid="1581059">
                                            <p:txEl>
                                              <p:pRg st="6" end="6"/>
                                            </p:txEl>
                                          </p:spTgt>
                                        </p:tgtEl>
                                        <p:attrNameLst>
                                          <p:attrName>style.visibility</p:attrName>
                                        </p:attrNameLst>
                                      </p:cBhvr>
                                      <p:to>
                                        <p:strVal val="visible"/>
                                      </p:to>
                                    </p:set>
                                    <p:animEffect transition="in" filter="fade">
                                      <p:cBhvr>
                                        <p:cTn id="23" dur="2000"/>
                                        <p:tgtEl>
                                          <p:spTgt spid="1581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581059"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44" name="Rectangle 4"/>
          <p:cNvSpPr>
            <a:spLocks noChangeArrowheads="1"/>
          </p:cNvSpPr>
          <p:nvPr/>
        </p:nvSpPr>
        <p:spPr bwMode="auto">
          <a:xfrm>
            <a:off x="1044575" y="1436688"/>
            <a:ext cx="9242425" cy="4387850"/>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親子、教師生徒、友人、夫婦という</a:t>
            </a: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自分の行動が思うように行かず子、生徒、人としての</a:t>
            </a: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自分の失敗や挫折への</a:t>
            </a: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342900" marR="0" lvl="0" indent="-34290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Arial" charset="0"/>
                <a:ea typeface="ＭＳ Ｐゴシック" pitchFamily="50" charset="-128"/>
                <a:cs typeface="+mn-cs"/>
              </a:rPr>
              <a:t>自分ではなく、親、教師、友人、相手が悪いという</a:t>
            </a:r>
          </a:p>
        </p:txBody>
      </p:sp>
      <p:sp>
        <p:nvSpPr>
          <p:cNvPr id="167938" name="Rectangle 2"/>
          <p:cNvSpPr>
            <a:spLocks noGrp="1" noChangeArrowheads="1"/>
          </p:cNvSpPr>
          <p:nvPr>
            <p:ph type="title"/>
          </p:nvPr>
        </p:nvSpPr>
        <p:spPr/>
        <p:txBody>
          <a:bodyPr/>
          <a:lstStyle/>
          <a:p>
            <a:pPr eaLnBrk="1" hangingPunct="1"/>
            <a:r>
              <a:rPr lang="ja-JP" altLang="en-US" dirty="0"/>
              <a:t>ストレスの原因</a:t>
            </a:r>
          </a:p>
        </p:txBody>
      </p:sp>
      <p:sp>
        <p:nvSpPr>
          <p:cNvPr id="1853443" name="Rectangle 3"/>
          <p:cNvSpPr>
            <a:spLocks noGrp="1" noChangeArrowheads="1"/>
          </p:cNvSpPr>
          <p:nvPr>
            <p:ph idx="1"/>
          </p:nvPr>
        </p:nvSpPr>
        <p:spPr>
          <a:xfrm>
            <a:off x="3959224" y="1860550"/>
            <a:ext cx="6327775" cy="4703763"/>
          </a:xfrm>
        </p:spPr>
        <p:txBody>
          <a:bodyPr/>
          <a:lstStyle/>
          <a:p>
            <a:pPr eaLnBrk="1" hangingPunct="1">
              <a:buFont typeface="Monotype Sorts" pitchFamily="2" charset="2"/>
              <a:buNone/>
            </a:pPr>
            <a:r>
              <a:rPr lang="ja-JP" altLang="en-US" dirty="0">
                <a:solidFill>
                  <a:srgbClr val="FF99CC"/>
                </a:solidFill>
              </a:rPr>
              <a:t>人と人との関係性の中での</a:t>
            </a:r>
          </a:p>
          <a:p>
            <a:pPr eaLnBrk="1" hangingPunct="1">
              <a:buFont typeface="Monotype Sorts" pitchFamily="2" charset="2"/>
              <a:buNone/>
            </a:pPr>
            <a:endParaRPr lang="ja-JP" altLang="en-US" dirty="0"/>
          </a:p>
          <a:p>
            <a:pPr eaLnBrk="1" hangingPunct="1">
              <a:buFont typeface="Monotype Sorts" pitchFamily="2" charset="2"/>
              <a:buNone/>
            </a:pPr>
            <a:r>
              <a:rPr lang="ja-JP" altLang="en-US" dirty="0">
                <a:solidFill>
                  <a:srgbClr val="FF99CC"/>
                </a:solidFill>
              </a:rPr>
              <a:t>「プライド」</a:t>
            </a:r>
            <a:r>
              <a:rPr lang="ja-JP" altLang="en-US" dirty="0"/>
              <a:t>が</a:t>
            </a:r>
            <a:r>
              <a:rPr lang="ja-JP" altLang="en-US" dirty="0">
                <a:solidFill>
                  <a:srgbClr val="FFC000"/>
                </a:solidFill>
              </a:rPr>
              <a:t>保てない</a:t>
            </a:r>
          </a:p>
          <a:p>
            <a:pPr eaLnBrk="1" hangingPunct="1">
              <a:buFont typeface="Monotype Sorts" pitchFamily="2" charset="2"/>
              <a:buNone/>
            </a:pPr>
            <a:endParaRPr lang="ja-JP" altLang="en-US" dirty="0"/>
          </a:p>
          <a:p>
            <a:pPr eaLnBrk="1" hangingPunct="1">
              <a:buFont typeface="Monotype Sorts" pitchFamily="2" charset="2"/>
              <a:buNone/>
            </a:pPr>
            <a:r>
              <a:rPr lang="ja-JP" altLang="en-US" dirty="0">
                <a:solidFill>
                  <a:srgbClr val="FF99CC"/>
                </a:solidFill>
              </a:rPr>
              <a:t>「こだわり」「違和感」</a:t>
            </a:r>
            <a:r>
              <a:rPr lang="ja-JP" altLang="en-US" dirty="0"/>
              <a:t>が</a:t>
            </a:r>
            <a:r>
              <a:rPr lang="ja-JP" altLang="en-US" dirty="0">
                <a:solidFill>
                  <a:srgbClr val="FFC000"/>
                </a:solidFill>
              </a:rPr>
              <a:t>解消できない</a:t>
            </a:r>
          </a:p>
          <a:p>
            <a:pPr eaLnBrk="1" hangingPunct="1">
              <a:buFont typeface="Monotype Sorts" pitchFamily="2" charset="2"/>
              <a:buNone/>
            </a:pPr>
            <a:endParaRPr lang="ja-JP" altLang="en-US" dirty="0"/>
          </a:p>
          <a:p>
            <a:pPr eaLnBrk="1" hangingPunct="1">
              <a:buFont typeface="Monotype Sorts" pitchFamily="2" charset="2"/>
              <a:buNone/>
            </a:pPr>
            <a:r>
              <a:rPr lang="ja-JP" altLang="en-US" dirty="0">
                <a:solidFill>
                  <a:srgbClr val="FF99CC"/>
                </a:solidFill>
              </a:rPr>
              <a:t>「被害者意識」</a:t>
            </a:r>
            <a:r>
              <a:rPr lang="ja-JP" altLang="en-US" dirty="0"/>
              <a:t>が</a:t>
            </a:r>
            <a:r>
              <a:rPr lang="ja-JP" altLang="en-US" dirty="0">
                <a:solidFill>
                  <a:srgbClr val="FFC000"/>
                </a:solidFill>
              </a:rPr>
              <a:t>解消できない</a:t>
            </a:r>
          </a:p>
        </p:txBody>
      </p:sp>
      <p:sp>
        <p:nvSpPr>
          <p:cNvPr id="1853445" name="Rectangle 5"/>
          <p:cNvSpPr>
            <a:spLocks noChangeArrowheads="1"/>
          </p:cNvSpPr>
          <p:nvPr/>
        </p:nvSpPr>
        <p:spPr bwMode="auto">
          <a:xfrm>
            <a:off x="588963" y="-71438"/>
            <a:ext cx="9055100" cy="781051"/>
          </a:xfrm>
          <a:prstGeom prst="rect">
            <a:avLst/>
          </a:prstGeom>
          <a:noFill/>
          <a:ln w="9525">
            <a:noFill/>
            <a:miter lim="800000"/>
            <a:headEnd/>
            <a:tailEnd/>
          </a:ln>
        </p:spPr>
        <p:txBody>
          <a:bodyPr anchor="ct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ＭＳ Ｐゴシック" pitchFamily="50" charset="-128"/>
                <a:cs typeface="+mn-cs"/>
              </a:rPr>
              <a:t>「虐待」 「引きこもる」「自殺」につながる</a:t>
            </a:r>
          </a:p>
        </p:txBody>
      </p:sp>
      <p:pic>
        <p:nvPicPr>
          <p:cNvPr id="7" name="図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10"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9368519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853443">
                                            <p:txEl>
                                              <p:pRg st="0" end="0"/>
                                            </p:txEl>
                                          </p:spTgt>
                                        </p:tgtEl>
                                        <p:attrNameLst>
                                          <p:attrName>style.visibility</p:attrName>
                                        </p:attrNameLst>
                                      </p:cBhvr>
                                      <p:to>
                                        <p:strVal val="visible"/>
                                      </p:to>
                                    </p:set>
                                    <p:animEffect transition="in" filter="fade">
                                      <p:cBhvr>
                                        <p:cTn id="7" dur="2000"/>
                                        <p:tgtEl>
                                          <p:spTgt spid="1853443">
                                            <p:txEl>
                                              <p:pRg st="0" end="0"/>
                                            </p:txEl>
                                          </p:spTgt>
                                        </p:tgtEl>
                                      </p:cBhvr>
                                    </p:animEffect>
                                  </p:childTnLst>
                                </p:cTn>
                              </p:par>
                            </p:childTnLst>
                          </p:cTn>
                        </p:par>
                        <p:par>
                          <p:cTn id="8" fill="hold">
                            <p:stCondLst>
                              <p:cond delay="38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853443">
                                            <p:txEl>
                                              <p:pRg st="2" end="2"/>
                                            </p:txEl>
                                          </p:spTgt>
                                        </p:tgtEl>
                                        <p:attrNameLst>
                                          <p:attrName>style.visibility</p:attrName>
                                        </p:attrNameLst>
                                      </p:cBhvr>
                                      <p:to>
                                        <p:strVal val="visible"/>
                                      </p:to>
                                    </p:set>
                                    <p:animEffect transition="in" filter="fade">
                                      <p:cBhvr>
                                        <p:cTn id="11" dur="2000"/>
                                        <p:tgtEl>
                                          <p:spTgt spid="1853443">
                                            <p:txEl>
                                              <p:pRg st="2" end="2"/>
                                            </p:txEl>
                                          </p:spTgt>
                                        </p:tgtEl>
                                      </p:cBhvr>
                                    </p:animEffect>
                                  </p:childTnLst>
                                </p:cTn>
                              </p:par>
                            </p:childTnLst>
                          </p:cTn>
                        </p:par>
                        <p:par>
                          <p:cTn id="12" fill="hold">
                            <p:stCondLst>
                              <p:cond delay="66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1853443">
                                            <p:txEl>
                                              <p:pRg st="4" end="4"/>
                                            </p:txEl>
                                          </p:spTgt>
                                        </p:tgtEl>
                                        <p:attrNameLst>
                                          <p:attrName>style.visibility</p:attrName>
                                        </p:attrNameLst>
                                      </p:cBhvr>
                                      <p:to>
                                        <p:strVal val="visible"/>
                                      </p:to>
                                    </p:set>
                                    <p:animEffect transition="in" filter="fade">
                                      <p:cBhvr>
                                        <p:cTn id="15" dur="2000"/>
                                        <p:tgtEl>
                                          <p:spTgt spid="1853443">
                                            <p:txEl>
                                              <p:pRg st="4" end="4"/>
                                            </p:txEl>
                                          </p:spTgt>
                                        </p:tgtEl>
                                      </p:cBhvr>
                                    </p:animEffect>
                                  </p:childTnLst>
                                </p:cTn>
                              </p:par>
                            </p:childTnLst>
                          </p:cTn>
                        </p:par>
                        <p:par>
                          <p:cTn id="16" fill="hold">
                            <p:stCondLst>
                              <p:cond delay="102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1853443">
                                            <p:txEl>
                                              <p:pRg st="6" end="6"/>
                                            </p:txEl>
                                          </p:spTgt>
                                        </p:tgtEl>
                                        <p:attrNameLst>
                                          <p:attrName>style.visibility</p:attrName>
                                        </p:attrNameLst>
                                      </p:cBhvr>
                                      <p:to>
                                        <p:strVal val="visible"/>
                                      </p:to>
                                    </p:set>
                                    <p:animEffect transition="in" filter="fade">
                                      <p:cBhvr>
                                        <p:cTn id="19" dur="2000"/>
                                        <p:tgtEl>
                                          <p:spTgt spid="185344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type="wd">
                                    <p:tmPct val="10000"/>
                                  </p:iterate>
                                  <p:childTnLst>
                                    <p:set>
                                      <p:cBhvr>
                                        <p:cTn id="23" dur="1" fill="hold">
                                          <p:stCondLst>
                                            <p:cond delay="0"/>
                                          </p:stCondLst>
                                        </p:cTn>
                                        <p:tgtEl>
                                          <p:spTgt spid="1853445"/>
                                        </p:tgtEl>
                                        <p:attrNameLst>
                                          <p:attrName>style.visibility</p:attrName>
                                        </p:attrNameLst>
                                      </p:cBhvr>
                                      <p:to>
                                        <p:strVal val="visible"/>
                                      </p:to>
                                    </p:set>
                                    <p:animEffect transition="in" filter="fade">
                                      <p:cBhvr>
                                        <p:cTn id="24" dur="2000"/>
                                        <p:tgtEl>
                                          <p:spTgt spid="1853445"/>
                                        </p:tgtEl>
                                      </p:cBhvr>
                                    </p:animEffect>
                                  </p:childTnLst>
                                </p:cTn>
                              </p:par>
                            </p:childTnLst>
                          </p:cTn>
                        </p:par>
                        <p:par>
                          <p:cTn id="25" fill="hold">
                            <p:stCondLst>
                              <p:cond delay="4000"/>
                            </p:stCondLst>
                            <p:childTnLst>
                              <p:par>
                                <p:cTn id="26" presetID="10" presetClass="entr" presetSubtype="0" fill="hold" grpId="0" nodeType="afterEffect">
                                  <p:stCondLst>
                                    <p:cond delay="1500"/>
                                  </p:stCondLst>
                                  <p:iterate type="wd">
                                    <p:tmPct val="10000"/>
                                  </p:iterate>
                                  <p:childTnLst>
                                    <p:set>
                                      <p:cBhvr>
                                        <p:cTn id="27" dur="1" fill="hold">
                                          <p:stCondLst>
                                            <p:cond delay="0"/>
                                          </p:stCondLst>
                                        </p:cTn>
                                        <p:tgtEl>
                                          <p:spTgt spid="1853444">
                                            <p:txEl>
                                              <p:pRg st="0" end="0"/>
                                            </p:txEl>
                                          </p:spTgt>
                                        </p:tgtEl>
                                        <p:attrNameLst>
                                          <p:attrName>style.visibility</p:attrName>
                                        </p:attrNameLst>
                                      </p:cBhvr>
                                      <p:to>
                                        <p:strVal val="visible"/>
                                      </p:to>
                                    </p:set>
                                    <p:animEffect transition="in" filter="fade">
                                      <p:cBhvr>
                                        <p:cTn id="28" dur="2000"/>
                                        <p:tgtEl>
                                          <p:spTgt spid="1853444">
                                            <p:txEl>
                                              <p:pRg st="0" end="0"/>
                                            </p:txEl>
                                          </p:spTgt>
                                        </p:tgtEl>
                                      </p:cBhvr>
                                    </p:animEffect>
                                  </p:childTnLst>
                                </p:cTn>
                              </p:par>
                            </p:childTnLst>
                          </p:cTn>
                        </p:par>
                        <p:par>
                          <p:cTn id="29" fill="hold">
                            <p:stCondLst>
                              <p:cond delay="9300"/>
                            </p:stCondLst>
                            <p:childTnLst>
                              <p:par>
                                <p:cTn id="30" presetID="10" presetClass="entr" presetSubtype="0" fill="hold" grpId="0" nodeType="afterEffect">
                                  <p:stCondLst>
                                    <p:cond delay="1500"/>
                                  </p:stCondLst>
                                  <p:iterate type="wd">
                                    <p:tmPct val="10000"/>
                                  </p:iterate>
                                  <p:childTnLst>
                                    <p:set>
                                      <p:cBhvr>
                                        <p:cTn id="31" dur="1" fill="hold">
                                          <p:stCondLst>
                                            <p:cond delay="0"/>
                                          </p:stCondLst>
                                        </p:cTn>
                                        <p:tgtEl>
                                          <p:spTgt spid="1853444">
                                            <p:txEl>
                                              <p:pRg st="2" end="2"/>
                                            </p:txEl>
                                          </p:spTgt>
                                        </p:tgtEl>
                                        <p:attrNameLst>
                                          <p:attrName>style.visibility</p:attrName>
                                        </p:attrNameLst>
                                      </p:cBhvr>
                                      <p:to>
                                        <p:strVal val="visible"/>
                                      </p:to>
                                    </p:set>
                                    <p:animEffect transition="in" filter="fade">
                                      <p:cBhvr>
                                        <p:cTn id="32" dur="2000"/>
                                        <p:tgtEl>
                                          <p:spTgt spid="1853444">
                                            <p:txEl>
                                              <p:pRg st="2" end="2"/>
                                            </p:txEl>
                                          </p:spTgt>
                                        </p:tgtEl>
                                      </p:cBhvr>
                                    </p:animEffect>
                                  </p:childTnLst>
                                </p:cTn>
                              </p:par>
                            </p:childTnLst>
                          </p:cTn>
                        </p:par>
                        <p:par>
                          <p:cTn id="33" fill="hold">
                            <p:stCondLst>
                              <p:cond delay="15800"/>
                            </p:stCondLst>
                            <p:childTnLst>
                              <p:par>
                                <p:cTn id="34" presetID="10" presetClass="entr" presetSubtype="0" fill="hold" grpId="0" nodeType="afterEffect">
                                  <p:stCondLst>
                                    <p:cond delay="1500"/>
                                  </p:stCondLst>
                                  <p:iterate type="wd">
                                    <p:tmPct val="10000"/>
                                  </p:iterate>
                                  <p:childTnLst>
                                    <p:set>
                                      <p:cBhvr>
                                        <p:cTn id="35" dur="1" fill="hold">
                                          <p:stCondLst>
                                            <p:cond delay="0"/>
                                          </p:stCondLst>
                                        </p:cTn>
                                        <p:tgtEl>
                                          <p:spTgt spid="1853444">
                                            <p:txEl>
                                              <p:pRg st="4" end="4"/>
                                            </p:txEl>
                                          </p:spTgt>
                                        </p:tgtEl>
                                        <p:attrNameLst>
                                          <p:attrName>style.visibility</p:attrName>
                                        </p:attrNameLst>
                                      </p:cBhvr>
                                      <p:to>
                                        <p:strVal val="visible"/>
                                      </p:to>
                                    </p:set>
                                    <p:animEffect transition="in" filter="fade">
                                      <p:cBhvr>
                                        <p:cTn id="36" dur="2000"/>
                                        <p:tgtEl>
                                          <p:spTgt spid="1853444">
                                            <p:txEl>
                                              <p:pRg st="4" end="4"/>
                                            </p:txEl>
                                          </p:spTgt>
                                        </p:tgtEl>
                                      </p:cBhvr>
                                    </p:animEffect>
                                  </p:childTnLst>
                                </p:cTn>
                              </p:par>
                            </p:childTnLst>
                          </p:cTn>
                        </p:par>
                        <p:par>
                          <p:cTn id="37" fill="hold">
                            <p:stCondLst>
                              <p:cond delay="20500"/>
                            </p:stCondLst>
                            <p:childTnLst>
                              <p:par>
                                <p:cTn id="38" presetID="10" presetClass="entr" presetSubtype="0" fill="hold" grpId="0" nodeType="afterEffect">
                                  <p:stCondLst>
                                    <p:cond delay="1500"/>
                                  </p:stCondLst>
                                  <p:iterate type="wd">
                                    <p:tmPct val="10000"/>
                                  </p:iterate>
                                  <p:childTnLst>
                                    <p:set>
                                      <p:cBhvr>
                                        <p:cTn id="39" dur="1" fill="hold">
                                          <p:stCondLst>
                                            <p:cond delay="0"/>
                                          </p:stCondLst>
                                        </p:cTn>
                                        <p:tgtEl>
                                          <p:spTgt spid="1853444">
                                            <p:txEl>
                                              <p:pRg st="6" end="6"/>
                                            </p:txEl>
                                          </p:spTgt>
                                        </p:tgtEl>
                                        <p:attrNameLst>
                                          <p:attrName>style.visibility</p:attrName>
                                        </p:attrNameLst>
                                      </p:cBhvr>
                                      <p:to>
                                        <p:strVal val="visible"/>
                                      </p:to>
                                    </p:set>
                                    <p:animEffect transition="in" filter="fade">
                                      <p:cBhvr>
                                        <p:cTn id="40" dur="3000"/>
                                        <p:tgtEl>
                                          <p:spTgt spid="18534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44" grpId="0" build="p"/>
      <p:bldP spid="1853443" grpId="0" build="p"/>
      <p:bldP spid="185344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514350" y="3172"/>
            <a:ext cx="9258300" cy="1143000"/>
          </a:xfrm>
        </p:spPr>
        <p:txBody>
          <a:bodyPr/>
          <a:lstStyle/>
          <a:p>
            <a:pPr eaLnBrk="1" hangingPunct="1"/>
            <a:r>
              <a:rPr lang="ja-JP" altLang="en-US" dirty="0"/>
              <a:t>余裕がない</a:t>
            </a:r>
            <a:br>
              <a:rPr lang="en-US" altLang="ja-JP" dirty="0"/>
            </a:br>
            <a:r>
              <a:rPr lang="ja-JP" altLang="en-US" dirty="0"/>
              <a:t>（ストレスに対処できない時）</a:t>
            </a:r>
          </a:p>
        </p:txBody>
      </p:sp>
      <p:sp>
        <p:nvSpPr>
          <p:cNvPr id="1583107" name="Rectangle 3"/>
          <p:cNvSpPr>
            <a:spLocks noGrp="1" noChangeArrowheads="1"/>
          </p:cNvSpPr>
          <p:nvPr>
            <p:ph idx="1"/>
          </p:nvPr>
        </p:nvSpPr>
        <p:spPr>
          <a:xfrm>
            <a:off x="475661" y="1265276"/>
            <a:ext cx="9301310" cy="5861862"/>
          </a:xfrm>
        </p:spPr>
        <p:txBody>
          <a:bodyPr/>
          <a:lstStyle/>
          <a:p>
            <a:pPr algn="ctr" eaLnBrk="1" hangingPunct="1">
              <a:lnSpc>
                <a:spcPct val="90000"/>
              </a:lnSpc>
              <a:buFont typeface="Monotype Sorts" pitchFamily="2" charset="2"/>
              <a:buNone/>
            </a:pPr>
            <a:r>
              <a:rPr lang="ja-JP" altLang="en-US" dirty="0"/>
              <a:t>本当は</a:t>
            </a:r>
            <a:r>
              <a:rPr lang="ja-JP" altLang="en-US" dirty="0">
                <a:solidFill>
                  <a:srgbClr val="CCFF33"/>
                </a:solidFill>
              </a:rPr>
              <a:t>目標</a:t>
            </a:r>
            <a:r>
              <a:rPr lang="ja-JP" altLang="en-US" dirty="0"/>
              <a:t>のある生活をしたい</a:t>
            </a:r>
            <a:endParaRPr lang="en-US" altLang="ja-JP" dirty="0"/>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t>実際には</a:t>
            </a:r>
            <a:r>
              <a:rPr lang="ja-JP" altLang="en-US" dirty="0">
                <a:solidFill>
                  <a:srgbClr val="CCFF33"/>
                </a:solidFill>
              </a:rPr>
              <a:t>挫折、失敗、失恋</a:t>
            </a:r>
          </a:p>
          <a:p>
            <a:pPr eaLnBrk="1" hangingPunct="1">
              <a:lnSpc>
                <a:spcPct val="90000"/>
              </a:lnSpc>
              <a:buFont typeface="Monotype Sorts" pitchFamily="2" charset="2"/>
              <a:buNone/>
            </a:pPr>
            <a:r>
              <a:rPr lang="ja-JP" altLang="en-US" dirty="0">
                <a:solidFill>
                  <a:srgbClr val="FF99CC"/>
                </a:solidFill>
              </a:rPr>
              <a:t>（その人に）</a:t>
            </a:r>
            <a:r>
              <a:rPr lang="ja-JP" altLang="en-US" dirty="0"/>
              <a:t>　</a:t>
            </a:r>
            <a:r>
              <a:rPr lang="en-US" altLang="ja-JP" dirty="0"/>
              <a:t>		       </a:t>
            </a:r>
            <a:r>
              <a:rPr lang="ja-JP" altLang="en-US" dirty="0"/>
              <a:t>↓</a:t>
            </a:r>
          </a:p>
          <a:p>
            <a:pPr algn="ctr" eaLnBrk="1" hangingPunct="1">
              <a:lnSpc>
                <a:spcPct val="90000"/>
              </a:lnSpc>
              <a:buFont typeface="Monotype Sorts" pitchFamily="2" charset="2"/>
              <a:buNone/>
            </a:pPr>
            <a:r>
              <a:rPr lang="ja-JP" altLang="en-US" dirty="0">
                <a:solidFill>
                  <a:srgbClr val="FF99CC"/>
                </a:solidFill>
              </a:rPr>
              <a:t>客観性</a:t>
            </a:r>
            <a:r>
              <a:rPr lang="ja-JP" altLang="en-US" dirty="0"/>
              <a:t>がない	</a:t>
            </a:r>
            <a:r>
              <a:rPr lang="ja-JP" altLang="en-US" sz="4400" dirty="0">
                <a:solidFill>
                  <a:srgbClr val="FF99CC"/>
                </a:solidFill>
                <a:latin typeface="HGP創英角ﾎﾟｯﾌﾟ体" panose="040B0A00000000000000" pitchFamily="50" charset="-128"/>
                <a:ea typeface="HGP創英角ﾎﾟｯﾌﾟ体" panose="040B0A00000000000000" pitchFamily="50" charset="-128"/>
              </a:rPr>
              <a:t>経験</a:t>
            </a:r>
            <a:r>
              <a:rPr lang="ja-JP" altLang="en-US" dirty="0"/>
              <a:t>がない</a:t>
            </a:r>
            <a:r>
              <a:rPr lang="ja-JP" altLang="en-US" dirty="0">
                <a:solidFill>
                  <a:srgbClr val="FF99CC"/>
                </a:solidFill>
              </a:rPr>
              <a:t>　情報</a:t>
            </a:r>
            <a:r>
              <a:rPr lang="ja-JP" altLang="en-US" dirty="0"/>
              <a:t>がない</a:t>
            </a:r>
            <a:endParaRPr lang="en-US" altLang="ja-JP" dirty="0"/>
          </a:p>
          <a:p>
            <a:pPr algn="ctr" eaLnBrk="1" hangingPunct="1">
              <a:lnSpc>
                <a:spcPct val="90000"/>
              </a:lnSpc>
              <a:buFont typeface="Monotype Sorts" pitchFamily="2" charset="2"/>
              <a:buNone/>
            </a:pPr>
            <a:r>
              <a:rPr lang="ja-JP" altLang="en-US" dirty="0">
                <a:solidFill>
                  <a:srgbClr val="FF99CC"/>
                </a:solidFill>
              </a:rPr>
              <a:t>志（こころざし）</a:t>
            </a:r>
            <a:r>
              <a:rPr lang="ja-JP" altLang="en-US" dirty="0"/>
              <a:t>がない　</a:t>
            </a:r>
            <a:r>
              <a:rPr lang="ja-JP" altLang="en-US" dirty="0">
                <a:solidFill>
                  <a:srgbClr val="FF99CC"/>
                </a:solidFill>
              </a:rPr>
              <a:t>余裕</a:t>
            </a:r>
            <a:r>
              <a:rPr lang="ja-JP" altLang="en-US" dirty="0"/>
              <a:t>がない　</a:t>
            </a:r>
            <a:r>
              <a:rPr lang="ja-JP" altLang="en-US" dirty="0">
                <a:solidFill>
                  <a:srgbClr val="FF99CC"/>
                </a:solidFill>
              </a:rPr>
              <a:t>想像力</a:t>
            </a:r>
            <a:r>
              <a:rPr lang="ja-JP" altLang="en-US" dirty="0"/>
              <a:t>がない</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ストレス</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ストレスからの逃避＝うつ、虐待、引きこもる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7"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11476186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583107">
                                            <p:txEl>
                                              <p:pRg st="0" end="0"/>
                                            </p:txEl>
                                          </p:spTgt>
                                        </p:tgtEl>
                                        <p:attrNameLst>
                                          <p:attrName>style.visibility</p:attrName>
                                        </p:attrNameLst>
                                      </p:cBhvr>
                                      <p:to>
                                        <p:strVal val="visible"/>
                                      </p:to>
                                    </p:set>
                                    <p:animEffect transition="in" filter="strips(downRight)">
                                      <p:cBhvr>
                                        <p:cTn id="7" dur="2000"/>
                                        <p:tgtEl>
                                          <p:spTgt spid="1583107">
                                            <p:txEl>
                                              <p:pRg st="0" end="0"/>
                                            </p:txEl>
                                          </p:spTgt>
                                        </p:tgtEl>
                                      </p:cBhvr>
                                    </p:animEffect>
                                  </p:childTnLst>
                                </p:cTn>
                              </p:par>
                            </p:childTnLst>
                          </p:cTn>
                        </p:par>
                        <p:par>
                          <p:cTn id="8" fill="hold">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583107">
                                            <p:txEl>
                                              <p:pRg st="1" end="1"/>
                                            </p:txEl>
                                          </p:spTgt>
                                        </p:tgtEl>
                                        <p:attrNameLst>
                                          <p:attrName>style.visibility</p:attrName>
                                        </p:attrNameLst>
                                      </p:cBhvr>
                                      <p:to>
                                        <p:strVal val="visible"/>
                                      </p:to>
                                    </p:set>
                                    <p:animEffect transition="in" filter="strips(downRight)">
                                      <p:cBhvr>
                                        <p:cTn id="11" dur="2000"/>
                                        <p:tgtEl>
                                          <p:spTgt spid="1583107">
                                            <p:txEl>
                                              <p:pRg st="1" end="1"/>
                                            </p:txEl>
                                          </p:spTgt>
                                        </p:tgtEl>
                                      </p:cBhvr>
                                    </p:animEffect>
                                  </p:childTnLst>
                                </p:cTn>
                              </p:par>
                            </p:childTnLst>
                          </p:cTn>
                        </p:par>
                        <p:par>
                          <p:cTn id="12" fill="hold">
                            <p:stCondLst>
                              <p:cond delay="4000"/>
                            </p:stCondLst>
                            <p:childTnLst>
                              <p:par>
                                <p:cTn id="13" presetID="18" presetClass="entr" presetSubtype="6" fill="hold" grpId="0" nodeType="afterEffect">
                                  <p:stCondLst>
                                    <p:cond delay="0"/>
                                  </p:stCondLst>
                                  <p:childTnLst>
                                    <p:set>
                                      <p:cBhvr>
                                        <p:cTn id="14" dur="1" fill="hold">
                                          <p:stCondLst>
                                            <p:cond delay="0"/>
                                          </p:stCondLst>
                                        </p:cTn>
                                        <p:tgtEl>
                                          <p:spTgt spid="1583107">
                                            <p:txEl>
                                              <p:pRg st="2" end="2"/>
                                            </p:txEl>
                                          </p:spTgt>
                                        </p:tgtEl>
                                        <p:attrNameLst>
                                          <p:attrName>style.visibility</p:attrName>
                                        </p:attrNameLst>
                                      </p:cBhvr>
                                      <p:to>
                                        <p:strVal val="visible"/>
                                      </p:to>
                                    </p:set>
                                    <p:animEffect transition="in" filter="strips(downRight)">
                                      <p:cBhvr>
                                        <p:cTn id="15" dur="2000"/>
                                        <p:tgtEl>
                                          <p:spTgt spid="1583107">
                                            <p:txEl>
                                              <p:pRg st="2" end="2"/>
                                            </p:txEl>
                                          </p:spTgt>
                                        </p:tgtEl>
                                      </p:cBhvr>
                                    </p:animEffect>
                                  </p:childTnLst>
                                </p:cTn>
                              </p:par>
                            </p:childTnLst>
                          </p:cTn>
                        </p:par>
                        <p:par>
                          <p:cTn id="16" fill="hold">
                            <p:stCondLst>
                              <p:cond delay="6000"/>
                            </p:stCondLst>
                            <p:childTnLst>
                              <p:par>
                                <p:cTn id="17" presetID="18" presetClass="entr" presetSubtype="6" fill="hold" grpId="0" nodeType="afterEffect">
                                  <p:stCondLst>
                                    <p:cond delay="0"/>
                                  </p:stCondLst>
                                  <p:childTnLst>
                                    <p:set>
                                      <p:cBhvr>
                                        <p:cTn id="18" dur="1" fill="hold">
                                          <p:stCondLst>
                                            <p:cond delay="0"/>
                                          </p:stCondLst>
                                        </p:cTn>
                                        <p:tgtEl>
                                          <p:spTgt spid="1583107">
                                            <p:txEl>
                                              <p:pRg st="3" end="3"/>
                                            </p:txEl>
                                          </p:spTgt>
                                        </p:tgtEl>
                                        <p:attrNameLst>
                                          <p:attrName>style.visibility</p:attrName>
                                        </p:attrNameLst>
                                      </p:cBhvr>
                                      <p:to>
                                        <p:strVal val="visible"/>
                                      </p:to>
                                    </p:set>
                                    <p:animEffect transition="in" filter="strips(downRight)">
                                      <p:cBhvr>
                                        <p:cTn id="19" dur="2000"/>
                                        <p:tgtEl>
                                          <p:spTgt spid="1583107">
                                            <p:txEl>
                                              <p:pRg st="3" end="3"/>
                                            </p:txEl>
                                          </p:spTgt>
                                        </p:tgtEl>
                                      </p:cBhvr>
                                    </p:animEffect>
                                  </p:childTnLst>
                                </p:cTn>
                              </p:par>
                            </p:childTnLst>
                          </p:cTn>
                        </p:par>
                        <p:par>
                          <p:cTn id="20" fill="hold">
                            <p:stCondLst>
                              <p:cond delay="8000"/>
                            </p:stCondLst>
                            <p:childTnLst>
                              <p:par>
                                <p:cTn id="21" presetID="18" presetClass="entr" presetSubtype="6" fill="hold" grpId="0" nodeType="afterEffect">
                                  <p:stCondLst>
                                    <p:cond delay="0"/>
                                  </p:stCondLst>
                                  <p:childTnLst>
                                    <p:set>
                                      <p:cBhvr>
                                        <p:cTn id="22" dur="1" fill="hold">
                                          <p:stCondLst>
                                            <p:cond delay="0"/>
                                          </p:stCondLst>
                                        </p:cTn>
                                        <p:tgtEl>
                                          <p:spTgt spid="1583107">
                                            <p:txEl>
                                              <p:pRg st="4" end="4"/>
                                            </p:txEl>
                                          </p:spTgt>
                                        </p:tgtEl>
                                        <p:attrNameLst>
                                          <p:attrName>style.visibility</p:attrName>
                                        </p:attrNameLst>
                                      </p:cBhvr>
                                      <p:to>
                                        <p:strVal val="visible"/>
                                      </p:to>
                                    </p:set>
                                    <p:animEffect transition="in" filter="strips(downRight)">
                                      <p:cBhvr>
                                        <p:cTn id="23" dur="3000"/>
                                        <p:tgtEl>
                                          <p:spTgt spid="1583107">
                                            <p:txEl>
                                              <p:pRg st="4" end="4"/>
                                            </p:txEl>
                                          </p:spTgt>
                                        </p:tgtEl>
                                      </p:cBhvr>
                                    </p:animEffect>
                                  </p:childTnLst>
                                </p:cTn>
                              </p:par>
                            </p:childTnLst>
                          </p:cTn>
                        </p:par>
                        <p:par>
                          <p:cTn id="24" fill="hold">
                            <p:stCondLst>
                              <p:cond delay="11000"/>
                            </p:stCondLst>
                            <p:childTnLst>
                              <p:par>
                                <p:cTn id="25" presetID="18" presetClass="entr" presetSubtype="6" fill="hold" grpId="0" nodeType="afterEffect">
                                  <p:stCondLst>
                                    <p:cond delay="0"/>
                                  </p:stCondLst>
                                  <p:childTnLst>
                                    <p:set>
                                      <p:cBhvr>
                                        <p:cTn id="26" dur="1" fill="hold">
                                          <p:stCondLst>
                                            <p:cond delay="0"/>
                                          </p:stCondLst>
                                        </p:cTn>
                                        <p:tgtEl>
                                          <p:spTgt spid="1583107">
                                            <p:txEl>
                                              <p:pRg st="5" end="5"/>
                                            </p:txEl>
                                          </p:spTgt>
                                        </p:tgtEl>
                                        <p:attrNameLst>
                                          <p:attrName>style.visibility</p:attrName>
                                        </p:attrNameLst>
                                      </p:cBhvr>
                                      <p:to>
                                        <p:strVal val="visible"/>
                                      </p:to>
                                    </p:set>
                                    <p:animEffect transition="in" filter="strips(downRight)">
                                      <p:cBhvr>
                                        <p:cTn id="27" dur="3000"/>
                                        <p:tgtEl>
                                          <p:spTgt spid="1583107">
                                            <p:txEl>
                                              <p:pRg st="5" end="5"/>
                                            </p:txEl>
                                          </p:spTgt>
                                        </p:tgtEl>
                                      </p:cBhvr>
                                    </p:animEffect>
                                  </p:childTnLst>
                                </p:cTn>
                              </p:par>
                            </p:childTnLst>
                          </p:cTn>
                        </p:par>
                        <p:par>
                          <p:cTn id="28" fill="hold">
                            <p:stCondLst>
                              <p:cond delay="14000"/>
                            </p:stCondLst>
                            <p:childTnLst>
                              <p:par>
                                <p:cTn id="29" presetID="18" presetClass="entr" presetSubtype="6" fill="hold" grpId="0" nodeType="afterEffect">
                                  <p:stCondLst>
                                    <p:cond delay="0"/>
                                  </p:stCondLst>
                                  <p:childTnLst>
                                    <p:set>
                                      <p:cBhvr>
                                        <p:cTn id="30" dur="1" fill="hold">
                                          <p:stCondLst>
                                            <p:cond delay="0"/>
                                          </p:stCondLst>
                                        </p:cTn>
                                        <p:tgtEl>
                                          <p:spTgt spid="1583107">
                                            <p:txEl>
                                              <p:pRg st="6" end="6"/>
                                            </p:txEl>
                                          </p:spTgt>
                                        </p:tgtEl>
                                        <p:attrNameLst>
                                          <p:attrName>style.visibility</p:attrName>
                                        </p:attrNameLst>
                                      </p:cBhvr>
                                      <p:to>
                                        <p:strVal val="visible"/>
                                      </p:to>
                                    </p:set>
                                    <p:animEffect transition="in" filter="strips(downRight)">
                                      <p:cBhvr>
                                        <p:cTn id="31" dur="1000"/>
                                        <p:tgtEl>
                                          <p:spTgt spid="1583107">
                                            <p:txEl>
                                              <p:pRg st="6" end="6"/>
                                            </p:txEl>
                                          </p:spTgt>
                                        </p:tgtEl>
                                      </p:cBhvr>
                                    </p:animEffect>
                                  </p:childTnLst>
                                </p:cTn>
                              </p:par>
                            </p:childTnLst>
                          </p:cTn>
                        </p:par>
                        <p:par>
                          <p:cTn id="32" fill="hold">
                            <p:stCondLst>
                              <p:cond delay="15000"/>
                            </p:stCondLst>
                            <p:childTnLst>
                              <p:par>
                                <p:cTn id="33" presetID="18" presetClass="entr" presetSubtype="6" fill="hold" grpId="0" nodeType="afterEffect">
                                  <p:stCondLst>
                                    <p:cond delay="0"/>
                                  </p:stCondLst>
                                  <p:childTnLst>
                                    <p:set>
                                      <p:cBhvr>
                                        <p:cTn id="34" dur="1" fill="hold">
                                          <p:stCondLst>
                                            <p:cond delay="0"/>
                                          </p:stCondLst>
                                        </p:cTn>
                                        <p:tgtEl>
                                          <p:spTgt spid="1583107">
                                            <p:txEl>
                                              <p:pRg st="7" end="7"/>
                                            </p:txEl>
                                          </p:spTgt>
                                        </p:tgtEl>
                                        <p:attrNameLst>
                                          <p:attrName>style.visibility</p:attrName>
                                        </p:attrNameLst>
                                      </p:cBhvr>
                                      <p:to>
                                        <p:strVal val="visible"/>
                                      </p:to>
                                    </p:set>
                                    <p:animEffect transition="in" filter="strips(downRight)">
                                      <p:cBhvr>
                                        <p:cTn id="35" dur="1000"/>
                                        <p:tgtEl>
                                          <p:spTgt spid="1583107">
                                            <p:txEl>
                                              <p:pRg st="7" end="7"/>
                                            </p:txEl>
                                          </p:spTgt>
                                        </p:tgtEl>
                                      </p:cBhvr>
                                    </p:animEffect>
                                  </p:childTnLst>
                                </p:cTn>
                              </p:par>
                            </p:childTnLst>
                          </p:cTn>
                        </p:par>
                        <p:par>
                          <p:cTn id="36" fill="hold">
                            <p:stCondLst>
                              <p:cond delay="16000"/>
                            </p:stCondLst>
                            <p:childTnLst>
                              <p:par>
                                <p:cTn id="37" presetID="18" presetClass="entr" presetSubtype="6" fill="hold" grpId="0" nodeType="afterEffect">
                                  <p:stCondLst>
                                    <p:cond delay="0"/>
                                  </p:stCondLst>
                                  <p:childTnLst>
                                    <p:set>
                                      <p:cBhvr>
                                        <p:cTn id="38" dur="1" fill="hold">
                                          <p:stCondLst>
                                            <p:cond delay="0"/>
                                          </p:stCondLst>
                                        </p:cTn>
                                        <p:tgtEl>
                                          <p:spTgt spid="1583107">
                                            <p:txEl>
                                              <p:pRg st="8" end="8"/>
                                            </p:txEl>
                                          </p:spTgt>
                                        </p:tgtEl>
                                        <p:attrNameLst>
                                          <p:attrName>style.visibility</p:attrName>
                                        </p:attrNameLst>
                                      </p:cBhvr>
                                      <p:to>
                                        <p:strVal val="visible"/>
                                      </p:to>
                                    </p:set>
                                    <p:animEffect transition="in" filter="strips(downRight)">
                                      <p:cBhvr>
                                        <p:cTn id="39" dur="1000"/>
                                        <p:tgtEl>
                                          <p:spTgt spid="1583107">
                                            <p:txEl>
                                              <p:pRg st="8" end="8"/>
                                            </p:txEl>
                                          </p:spTgt>
                                        </p:tgtEl>
                                      </p:cBhvr>
                                    </p:animEffect>
                                  </p:childTnLst>
                                </p:cTn>
                              </p:par>
                            </p:childTnLst>
                          </p:cTn>
                        </p:par>
                        <p:par>
                          <p:cTn id="40" fill="hold">
                            <p:stCondLst>
                              <p:cond delay="17000"/>
                            </p:stCondLst>
                            <p:childTnLst>
                              <p:par>
                                <p:cTn id="41" presetID="18" presetClass="entr" presetSubtype="6" fill="hold" grpId="0" nodeType="afterEffect">
                                  <p:stCondLst>
                                    <p:cond delay="0"/>
                                  </p:stCondLst>
                                  <p:childTnLst>
                                    <p:set>
                                      <p:cBhvr>
                                        <p:cTn id="42" dur="1" fill="hold">
                                          <p:stCondLst>
                                            <p:cond delay="0"/>
                                          </p:stCondLst>
                                        </p:cTn>
                                        <p:tgtEl>
                                          <p:spTgt spid="1583107">
                                            <p:txEl>
                                              <p:pRg st="9" end="9"/>
                                            </p:txEl>
                                          </p:spTgt>
                                        </p:tgtEl>
                                        <p:attrNameLst>
                                          <p:attrName>style.visibility</p:attrName>
                                        </p:attrNameLst>
                                      </p:cBhvr>
                                      <p:to>
                                        <p:strVal val="visible"/>
                                      </p:to>
                                    </p:set>
                                    <p:animEffect transition="in" filter="strips(downRight)">
                                      <p:cBhvr>
                                        <p:cTn id="43" dur="2000"/>
                                        <p:tgtEl>
                                          <p:spTgt spid="15831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3107"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511969" y="791"/>
            <a:ext cx="9258300" cy="1143000"/>
          </a:xfrm>
        </p:spPr>
        <p:txBody>
          <a:bodyPr/>
          <a:lstStyle/>
          <a:p>
            <a:pPr eaLnBrk="1" hangingPunct="1"/>
            <a:r>
              <a:rPr lang="ja-JP" altLang="en-US" dirty="0"/>
              <a:t>余裕がある</a:t>
            </a:r>
            <a:br>
              <a:rPr lang="en-US" altLang="ja-JP" dirty="0"/>
            </a:br>
            <a:r>
              <a:rPr lang="ja-JP" altLang="en-US" dirty="0"/>
              <a:t>（ストレスに対処できる時）</a:t>
            </a:r>
          </a:p>
        </p:txBody>
      </p:sp>
      <p:sp>
        <p:nvSpPr>
          <p:cNvPr id="1583107" name="Rectangle 3"/>
          <p:cNvSpPr>
            <a:spLocks noGrp="1" noChangeArrowheads="1"/>
          </p:cNvSpPr>
          <p:nvPr>
            <p:ph idx="1"/>
          </p:nvPr>
        </p:nvSpPr>
        <p:spPr>
          <a:xfrm>
            <a:off x="370795" y="1254642"/>
            <a:ext cx="9498012" cy="6031983"/>
          </a:xfrm>
        </p:spPr>
        <p:txBody>
          <a:bodyPr/>
          <a:lstStyle/>
          <a:p>
            <a:pPr algn="ctr" eaLnBrk="1" hangingPunct="1">
              <a:lnSpc>
                <a:spcPct val="90000"/>
              </a:lnSpc>
              <a:buFont typeface="Monotype Sorts" pitchFamily="2" charset="2"/>
              <a:buNone/>
            </a:pPr>
            <a:r>
              <a:rPr lang="ja-JP" altLang="en-US" dirty="0"/>
              <a:t>本当は</a:t>
            </a:r>
            <a:r>
              <a:rPr lang="ja-JP" altLang="en-US" dirty="0">
                <a:solidFill>
                  <a:srgbClr val="CCFF33"/>
                </a:solidFill>
              </a:rPr>
              <a:t>目標</a:t>
            </a:r>
            <a:r>
              <a:rPr lang="ja-JP" altLang="en-US" dirty="0"/>
              <a:t>のある生活をしたい</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t>実際には</a:t>
            </a:r>
            <a:r>
              <a:rPr lang="ja-JP" altLang="en-US" dirty="0">
                <a:solidFill>
                  <a:srgbClr val="CCFF33"/>
                </a:solidFill>
              </a:rPr>
              <a:t>挫折、失敗、失恋</a:t>
            </a:r>
          </a:p>
          <a:p>
            <a:pPr algn="ctr" eaLnBrk="1" hangingPunct="1">
              <a:lnSpc>
                <a:spcPct val="90000"/>
              </a:lnSpc>
              <a:buFont typeface="Monotype Sorts" pitchFamily="2" charset="2"/>
              <a:buNone/>
            </a:pPr>
            <a:r>
              <a:rPr lang="ja-JP" altLang="en-US" dirty="0"/>
              <a:t>↓</a:t>
            </a:r>
          </a:p>
          <a:p>
            <a:pPr eaLnBrk="1" hangingPunct="1">
              <a:lnSpc>
                <a:spcPct val="90000"/>
              </a:lnSpc>
              <a:buFont typeface="Monotype Sorts" pitchFamily="2" charset="2"/>
              <a:buNone/>
            </a:pPr>
            <a:r>
              <a:rPr lang="en-US" altLang="ja-JP" dirty="0">
                <a:solidFill>
                  <a:srgbClr val="FF99CC"/>
                </a:solidFill>
              </a:rPr>
              <a:t>			</a:t>
            </a:r>
            <a:r>
              <a:rPr lang="ja-JP" altLang="en-US" dirty="0">
                <a:solidFill>
                  <a:srgbClr val="FF99CC"/>
                </a:solidFill>
              </a:rPr>
              <a:t>　客観性</a:t>
            </a:r>
            <a:r>
              <a:rPr lang="ja-JP" altLang="en-US" dirty="0"/>
              <a:t>が　</a:t>
            </a:r>
            <a:r>
              <a:rPr lang="ja-JP" altLang="en-US" sz="4400" dirty="0">
                <a:solidFill>
                  <a:srgbClr val="FF99CC"/>
                </a:solidFill>
                <a:latin typeface="HGP創英角ﾎﾟｯﾌﾟ体" panose="040B0A00000000000000" pitchFamily="50" charset="-128"/>
                <a:ea typeface="HGP創英角ﾎﾟｯﾌﾟ体" panose="040B0A00000000000000" pitchFamily="50" charset="-128"/>
              </a:rPr>
              <a:t>経験</a:t>
            </a:r>
            <a:r>
              <a:rPr lang="ja-JP" altLang="en-US" dirty="0"/>
              <a:t>が</a:t>
            </a:r>
            <a:r>
              <a:rPr lang="ja-JP" altLang="en-US" dirty="0">
                <a:solidFill>
                  <a:srgbClr val="FF99CC"/>
                </a:solidFill>
              </a:rPr>
              <a:t>　情報</a:t>
            </a:r>
            <a:r>
              <a:rPr lang="ja-JP" altLang="en-US" dirty="0"/>
              <a:t>が</a:t>
            </a:r>
            <a:endParaRPr lang="en-US" altLang="ja-JP" dirty="0"/>
          </a:p>
          <a:p>
            <a:pPr eaLnBrk="1" hangingPunct="1">
              <a:lnSpc>
                <a:spcPct val="90000"/>
              </a:lnSpc>
              <a:buFont typeface="Monotype Sorts" pitchFamily="2" charset="2"/>
              <a:buNone/>
            </a:pPr>
            <a:r>
              <a:rPr lang="ja-JP" altLang="en-US" dirty="0"/>
              <a:t>　	　　　</a:t>
            </a:r>
            <a:r>
              <a:rPr lang="ja-JP" altLang="en-US" dirty="0">
                <a:solidFill>
                  <a:srgbClr val="FF99CC"/>
                </a:solidFill>
              </a:rPr>
              <a:t>志（こころざし）</a:t>
            </a:r>
            <a:r>
              <a:rPr lang="ja-JP" altLang="en-US" dirty="0"/>
              <a:t>が　</a:t>
            </a:r>
            <a:r>
              <a:rPr lang="ja-JP" altLang="en-US" dirty="0">
                <a:solidFill>
                  <a:srgbClr val="FF99CC"/>
                </a:solidFill>
              </a:rPr>
              <a:t>余裕</a:t>
            </a:r>
            <a:r>
              <a:rPr lang="ja-JP" altLang="en-US" dirty="0"/>
              <a:t>が　</a:t>
            </a:r>
            <a:r>
              <a:rPr lang="ja-JP" altLang="en-US" dirty="0">
                <a:solidFill>
                  <a:srgbClr val="FF99CC"/>
                </a:solidFill>
              </a:rPr>
              <a:t>想像力</a:t>
            </a:r>
            <a:r>
              <a:rPr lang="ja-JP" altLang="en-US" dirty="0"/>
              <a:t>が　生まれ</a:t>
            </a:r>
            <a:endParaRPr lang="en-US" altLang="ja-JP" dirty="0"/>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ストレス</a:t>
            </a:r>
            <a:r>
              <a:rPr lang="ja-JP" altLang="en-US" dirty="0"/>
              <a:t>をためずに</a:t>
            </a:r>
          </a:p>
          <a:p>
            <a:pPr algn="ctr" eaLnBrk="1" hangingPunct="1">
              <a:lnSpc>
                <a:spcPct val="90000"/>
              </a:lnSpc>
              <a:buFont typeface="Monotype Sorts" pitchFamily="2" charset="2"/>
              <a:buNone/>
            </a:pPr>
            <a:r>
              <a:rPr lang="ja-JP" altLang="en-US" dirty="0"/>
              <a:t>↓</a:t>
            </a:r>
          </a:p>
          <a:p>
            <a:pPr algn="ctr" eaLnBrk="1" hangingPunct="1">
              <a:lnSpc>
                <a:spcPct val="90000"/>
              </a:lnSpc>
              <a:buFont typeface="Monotype Sorts" pitchFamily="2" charset="2"/>
              <a:buNone/>
            </a:pPr>
            <a:r>
              <a:rPr lang="ja-JP" altLang="en-US" dirty="0">
                <a:solidFill>
                  <a:srgbClr val="CCFF33"/>
                </a:solidFill>
              </a:rPr>
              <a:t>切れない、引きこもらない生活が送れる</a:t>
            </a:r>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6" name="Text Box 4"/>
          <p:cNvSpPr txBox="1">
            <a:spLocks noChangeArrowheads="1"/>
          </p:cNvSpPr>
          <p:nvPr/>
        </p:nvSpPr>
        <p:spPr bwMode="auto">
          <a:xfrm>
            <a:off x="9179004" y="6195765"/>
            <a:ext cx="1107996"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7" name="Rectangle 3"/>
          <p:cNvSpPr txBox="1">
            <a:spLocks noChangeArrowheads="1"/>
          </p:cNvSpPr>
          <p:nvPr/>
        </p:nvSpPr>
        <p:spPr bwMode="auto">
          <a:xfrm>
            <a:off x="-381000" y="2051332"/>
            <a:ext cx="3924637" cy="177165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l" defTabSz="914400" rtl="0" eaLnBrk="1" fontAlgn="base" latinLnBrk="0" hangingPunct="1">
              <a:lnSpc>
                <a:spcPct val="90000"/>
              </a:lnSpc>
              <a:spcBef>
                <a:spcPct val="20000"/>
              </a:spcBef>
              <a:spcAft>
                <a:spcPct val="0"/>
              </a:spcAft>
              <a:buClr>
                <a:srgbClr val="FF9966"/>
              </a:buClr>
              <a:buSzPct val="50000"/>
              <a:buFont typeface="Monotype Sorts" pitchFamily="2" charset="2"/>
              <a:buNone/>
              <a:tabLst/>
              <a:defRPr/>
            </a:pPr>
            <a:r>
              <a:rPr kumimoji="1" lang="ja-JP" altLang="en-US" sz="2000" b="0" i="0" u="none" strike="noStrike" kern="0" cap="none" spc="0" normalizeH="0" baseline="0" noProof="0" dirty="0">
                <a:ln>
                  <a:noFill/>
                </a:ln>
                <a:solidFill>
                  <a:srgbClr val="FFFFFF"/>
                </a:solidFill>
                <a:effectLst/>
                <a:uLnTx/>
                <a:uFillTx/>
                <a:latin typeface="Arial"/>
                <a:ea typeface="ＭＳ Ｐゴシック"/>
                <a:cs typeface="+mn-cs"/>
              </a:rPr>
              <a:t>　     でも</a:t>
            </a:r>
            <a:r>
              <a:rPr kumimoji="1" lang="ja-JP" altLang="en-US" sz="3200" b="0" i="0" u="none" strike="noStrike" kern="0" cap="none" spc="0" normalizeH="0" baseline="0" noProof="0" dirty="0">
                <a:ln>
                  <a:noFill/>
                </a:ln>
                <a:solidFill>
                  <a:srgbClr val="FF99CC"/>
                </a:solidFill>
                <a:effectLst/>
                <a:uLnTx/>
                <a:uFillTx/>
                <a:latin typeface="Arial"/>
                <a:ea typeface="ＭＳ Ｐゴシック"/>
                <a:cs typeface="+mn-cs"/>
              </a:rPr>
              <a:t>　</a:t>
            </a:r>
            <a:r>
              <a:rPr kumimoji="1" lang="ja-JP" altLang="en-US" sz="3200" b="0" i="0" u="none" strike="noStrike" kern="0" cap="none" spc="0" normalizeH="0" baseline="0" noProof="0" dirty="0">
                <a:ln>
                  <a:noFill/>
                </a:ln>
                <a:solidFill>
                  <a:srgbClr val="CCFF99"/>
                </a:solidFill>
                <a:effectLst/>
                <a:uLnTx/>
                <a:uFillTx/>
                <a:latin typeface="HGS創英角ﾎﾟｯﾌﾟ体" panose="040B0A00000000000000" pitchFamily="50" charset="-128"/>
                <a:ea typeface="HGS創英角ﾎﾟｯﾌﾟ体" panose="040B0A00000000000000" pitchFamily="50" charset="-128"/>
                <a:cs typeface="+mn-cs"/>
              </a:rPr>
              <a:t>関係性</a:t>
            </a:r>
            <a:endParaRPr kumimoji="1" lang="en-US" altLang="ja-JP" sz="3200" b="0" i="0" u="none" strike="noStrike" kern="0" cap="none" spc="0" normalizeH="0" baseline="0" noProof="0" dirty="0">
              <a:ln>
                <a:noFill/>
              </a:ln>
              <a:solidFill>
                <a:srgbClr val="FF99CC"/>
              </a:solidFill>
              <a:effectLst/>
              <a:uLnTx/>
              <a:uFillTx/>
              <a:latin typeface="Arial"/>
              <a:ea typeface="ＭＳ Ｐゴシック"/>
              <a:cs typeface="+mn-cs"/>
            </a:endParaRPr>
          </a:p>
          <a:p>
            <a:pPr marL="342900" marR="0" lvl="0" indent="-342900" algn="l" defTabSz="914400" rtl="0" eaLnBrk="1" fontAlgn="base" latinLnBrk="0" hangingPunct="1">
              <a:lnSpc>
                <a:spcPct val="9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CC"/>
                </a:solidFill>
                <a:effectLst/>
                <a:uLnTx/>
                <a:uFillTx/>
                <a:latin typeface="HGS創英角ﾎﾟｯﾌﾟ体" panose="040B0A00000000000000" pitchFamily="50" charset="-128"/>
                <a:ea typeface="HGS創英角ﾎﾟｯﾌﾟ体" panose="040B0A00000000000000" pitchFamily="50" charset="-128"/>
                <a:cs typeface="+mn-cs"/>
              </a:rPr>
              <a:t>　 </a:t>
            </a:r>
            <a:r>
              <a:rPr kumimoji="1" lang="ja-JP" altLang="en-US" sz="2400" b="0" i="0" u="none" strike="noStrike" kern="0" cap="none" spc="0" normalizeH="0" baseline="0" noProof="0" dirty="0">
                <a:ln>
                  <a:noFill/>
                </a:ln>
                <a:solidFill>
                  <a:srgbClr val="FFCCFF"/>
                </a:solidFill>
                <a:effectLst/>
                <a:uLnTx/>
                <a:uFillTx/>
                <a:latin typeface="Arial"/>
                <a:ea typeface="ＭＳ Ｐゴシック"/>
                <a:cs typeface="+mn-cs"/>
              </a:rPr>
              <a:t>（きずな </a:t>
            </a:r>
            <a:r>
              <a:rPr kumimoji="1" lang="ja-JP" altLang="en-US" sz="3200" b="0" i="0" u="none" strike="noStrike" kern="0" cap="none" spc="0" normalizeH="0" baseline="0" noProof="0" dirty="0">
                <a:ln>
                  <a:noFill/>
                </a:ln>
                <a:solidFill>
                  <a:srgbClr val="FF99CC"/>
                </a:solidFill>
                <a:effectLst/>
                <a:uLnTx/>
                <a:uFillTx/>
                <a:latin typeface="HGS創英角ﾎﾟｯﾌﾟ体" panose="040B0A00000000000000" pitchFamily="50" charset="-128"/>
                <a:ea typeface="HGS創英角ﾎﾟｯﾌﾟ体" panose="040B0A00000000000000" pitchFamily="50" charset="-128"/>
                <a:cs typeface="+mn-cs"/>
              </a:rPr>
              <a:t>絆</a:t>
            </a:r>
            <a:r>
              <a:rPr kumimoji="1" lang="ja-JP" altLang="en-US" sz="2400" b="0" i="0" u="none" strike="noStrike" kern="0" cap="none" spc="0" normalizeH="0" baseline="0" noProof="0" dirty="0">
                <a:ln>
                  <a:noFill/>
                </a:ln>
                <a:solidFill>
                  <a:srgbClr val="FF99CC"/>
                </a:solidFill>
                <a:effectLst/>
                <a:uLnTx/>
                <a:uFillTx/>
                <a:latin typeface="HGS創英角ﾎﾟｯﾌﾟ体" panose="040B0A00000000000000" pitchFamily="50" charset="-128"/>
                <a:ea typeface="HGS創英角ﾎﾟｯﾌﾟ体" panose="040B0A00000000000000" pitchFamily="50" charset="-128"/>
                <a:cs typeface="+mn-cs"/>
              </a:rPr>
              <a:t> </a:t>
            </a:r>
            <a:r>
              <a:rPr kumimoji="1" lang="ja-JP" altLang="en-US" sz="2400" b="0" i="0" u="none" strike="noStrike" kern="0" cap="none" spc="0" normalizeH="0" baseline="0" noProof="0" dirty="0">
                <a:ln>
                  <a:noFill/>
                </a:ln>
                <a:solidFill>
                  <a:srgbClr val="FFCCFF"/>
                </a:solidFill>
                <a:effectLst/>
                <a:uLnTx/>
                <a:uFillTx/>
                <a:latin typeface="Arial"/>
                <a:ea typeface="ＭＳ Ｐゴシック"/>
                <a:cs typeface="+mn-cs"/>
              </a:rPr>
              <a:t>ほだし）</a:t>
            </a:r>
            <a:endParaRPr kumimoji="1" lang="en-US" altLang="ja-JP" sz="2400" b="0" i="0" u="none" strike="noStrike" kern="0" cap="none" spc="0" normalizeH="0" baseline="0" noProof="0" dirty="0">
              <a:ln>
                <a:noFill/>
              </a:ln>
              <a:solidFill>
                <a:srgbClr val="FFCCFF"/>
              </a:solidFill>
              <a:effectLst/>
              <a:uLnTx/>
              <a:uFillTx/>
              <a:latin typeface="Arial"/>
              <a:ea typeface="ＭＳ Ｐゴシック"/>
              <a:cs typeface="+mn-cs"/>
            </a:endParaRPr>
          </a:p>
          <a:p>
            <a:pPr marL="342900" marR="0" lvl="0" indent="-342900" algn="l" defTabSz="914400" rtl="0" eaLnBrk="1" fontAlgn="base" latinLnBrk="0" hangingPunct="1">
              <a:lnSpc>
                <a:spcPct val="9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99CC"/>
                </a:solidFill>
                <a:effectLst/>
                <a:uLnTx/>
                <a:uFillTx/>
                <a:latin typeface="Arial"/>
                <a:ea typeface="ＭＳ Ｐゴシック"/>
                <a:cs typeface="+mn-cs"/>
              </a:rPr>
              <a:t>　　　　 </a:t>
            </a:r>
            <a:r>
              <a:rPr kumimoji="1" lang="ja-JP" altLang="en-US" sz="3200" b="0" i="0" u="none" strike="noStrike" kern="0" cap="none" spc="0" normalizeH="0" baseline="0" noProof="0" dirty="0">
                <a:ln>
                  <a:noFill/>
                </a:ln>
                <a:solidFill>
                  <a:srgbClr val="FFCCCC"/>
                </a:solidFill>
                <a:effectLst/>
                <a:uLnTx/>
                <a:uFillTx/>
                <a:latin typeface="HGS創英角ﾎﾟｯﾌﾟ体" panose="040B0A00000000000000" pitchFamily="50" charset="-128"/>
                <a:ea typeface="HGS創英角ﾎﾟｯﾌﾟ体" panose="040B0A00000000000000" pitchFamily="50" charset="-128"/>
                <a:cs typeface="+mn-cs"/>
              </a:rPr>
              <a:t>居場所</a:t>
            </a:r>
            <a:r>
              <a:rPr kumimoji="1" lang="ja-JP" altLang="en-US" sz="3200" b="0" i="0" u="none" strike="noStrike" kern="0" cap="none" spc="0" normalizeH="0" baseline="0" noProof="0" dirty="0">
                <a:ln>
                  <a:noFill/>
                </a:ln>
                <a:solidFill>
                  <a:srgbClr val="FF99CC"/>
                </a:solidFill>
                <a:effectLst/>
                <a:uLnTx/>
                <a:uFillTx/>
                <a:latin typeface="Arial"/>
                <a:ea typeface="ＭＳ Ｐゴシック"/>
                <a:cs typeface="+mn-cs"/>
              </a:rPr>
              <a:t>　</a:t>
            </a:r>
            <a:r>
              <a:rPr kumimoji="1" lang="ja-JP" altLang="en-US" sz="2000" b="0" i="0" u="none" strike="noStrike" kern="0" cap="none" spc="0" normalizeH="0" baseline="0" noProof="0" dirty="0">
                <a:ln>
                  <a:noFill/>
                </a:ln>
                <a:solidFill>
                  <a:srgbClr val="FFFFFF"/>
                </a:solidFill>
                <a:effectLst/>
                <a:uLnTx/>
                <a:uFillTx/>
                <a:latin typeface="Arial"/>
                <a:ea typeface="ＭＳ Ｐゴシック"/>
                <a:cs typeface="+mn-cs"/>
              </a:rPr>
              <a:t>があれば</a:t>
            </a:r>
          </a:p>
        </p:txBody>
      </p:sp>
    </p:spTree>
    <p:extLst>
      <p:ext uri="{BB962C8B-B14F-4D97-AF65-F5344CB8AC3E}">
        <p14:creationId xmlns:p14="http://schemas.microsoft.com/office/powerpoint/2010/main" val="716370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583107">
                                            <p:txEl>
                                              <p:pRg st="0" end="0"/>
                                            </p:txEl>
                                          </p:spTgt>
                                        </p:tgtEl>
                                        <p:attrNameLst>
                                          <p:attrName>style.visibility</p:attrName>
                                        </p:attrNameLst>
                                      </p:cBhvr>
                                      <p:to>
                                        <p:strVal val="visible"/>
                                      </p:to>
                                    </p:set>
                                    <p:animEffect transition="in" filter="strips(downRight)">
                                      <p:cBhvr>
                                        <p:cTn id="7" dur="2000"/>
                                        <p:tgtEl>
                                          <p:spTgt spid="1583107">
                                            <p:txEl>
                                              <p:pRg st="0" end="0"/>
                                            </p:txEl>
                                          </p:spTgt>
                                        </p:tgtEl>
                                      </p:cBhvr>
                                    </p:animEffect>
                                  </p:childTnLst>
                                </p:cTn>
                              </p:par>
                            </p:childTnLst>
                          </p:cTn>
                        </p:par>
                        <p:par>
                          <p:cTn id="8" fill="hold">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583107">
                                            <p:txEl>
                                              <p:pRg st="1" end="1"/>
                                            </p:txEl>
                                          </p:spTgt>
                                        </p:tgtEl>
                                        <p:attrNameLst>
                                          <p:attrName>style.visibility</p:attrName>
                                        </p:attrNameLst>
                                      </p:cBhvr>
                                      <p:to>
                                        <p:strVal val="visible"/>
                                      </p:to>
                                    </p:set>
                                    <p:animEffect transition="in" filter="strips(downRight)">
                                      <p:cBhvr>
                                        <p:cTn id="11" dur="1000"/>
                                        <p:tgtEl>
                                          <p:spTgt spid="1583107">
                                            <p:txEl>
                                              <p:pRg st="1" end="1"/>
                                            </p:txEl>
                                          </p:spTgt>
                                        </p:tgtEl>
                                      </p:cBhvr>
                                    </p:animEffect>
                                  </p:childTnLst>
                                </p:cTn>
                              </p:par>
                            </p:childTnLst>
                          </p:cTn>
                        </p:par>
                        <p:par>
                          <p:cTn id="12" fill="hold">
                            <p:stCondLst>
                              <p:cond delay="3000"/>
                            </p:stCondLst>
                            <p:childTnLst>
                              <p:par>
                                <p:cTn id="13" presetID="18" presetClass="entr" presetSubtype="6" fill="hold" grpId="0" nodeType="afterEffect">
                                  <p:stCondLst>
                                    <p:cond delay="0"/>
                                  </p:stCondLst>
                                  <p:childTnLst>
                                    <p:set>
                                      <p:cBhvr>
                                        <p:cTn id="14" dur="1" fill="hold">
                                          <p:stCondLst>
                                            <p:cond delay="0"/>
                                          </p:stCondLst>
                                        </p:cTn>
                                        <p:tgtEl>
                                          <p:spTgt spid="1583107">
                                            <p:txEl>
                                              <p:pRg st="2" end="2"/>
                                            </p:txEl>
                                          </p:spTgt>
                                        </p:tgtEl>
                                        <p:attrNameLst>
                                          <p:attrName>style.visibility</p:attrName>
                                        </p:attrNameLst>
                                      </p:cBhvr>
                                      <p:to>
                                        <p:strVal val="visible"/>
                                      </p:to>
                                    </p:set>
                                    <p:animEffect transition="in" filter="strips(downRight)">
                                      <p:cBhvr>
                                        <p:cTn id="15" dur="2000"/>
                                        <p:tgtEl>
                                          <p:spTgt spid="1583107">
                                            <p:txEl>
                                              <p:pRg st="2" end="2"/>
                                            </p:txEl>
                                          </p:spTgt>
                                        </p:tgtEl>
                                      </p:cBhvr>
                                    </p:animEffect>
                                  </p:childTnLst>
                                </p:cTn>
                              </p:par>
                            </p:childTnLst>
                          </p:cTn>
                        </p:par>
                        <p:par>
                          <p:cTn id="16" fill="hold">
                            <p:stCondLst>
                              <p:cond delay="5000"/>
                            </p:stCondLst>
                            <p:childTnLst>
                              <p:par>
                                <p:cTn id="17" presetID="18" presetClass="entr" presetSubtype="6" fill="hold" grpId="0" nodeType="afterEffect">
                                  <p:stCondLst>
                                    <p:cond delay="0"/>
                                  </p:stCondLst>
                                  <p:childTnLst>
                                    <p:set>
                                      <p:cBhvr>
                                        <p:cTn id="18" dur="1" fill="hold">
                                          <p:stCondLst>
                                            <p:cond delay="0"/>
                                          </p:stCondLst>
                                        </p:cTn>
                                        <p:tgtEl>
                                          <p:spTgt spid="1583107">
                                            <p:txEl>
                                              <p:pRg st="3" end="3"/>
                                            </p:txEl>
                                          </p:spTgt>
                                        </p:tgtEl>
                                        <p:attrNameLst>
                                          <p:attrName>style.visibility</p:attrName>
                                        </p:attrNameLst>
                                      </p:cBhvr>
                                      <p:to>
                                        <p:strVal val="visible"/>
                                      </p:to>
                                    </p:set>
                                    <p:animEffect transition="in" filter="strips(downRight)">
                                      <p:cBhvr>
                                        <p:cTn id="19" dur="2000"/>
                                        <p:tgtEl>
                                          <p:spTgt spid="1583107">
                                            <p:txEl>
                                              <p:pRg st="3" end="3"/>
                                            </p:txEl>
                                          </p:spTgt>
                                        </p:tgtEl>
                                      </p:cBhvr>
                                    </p:animEffect>
                                  </p:childTnLst>
                                </p:cTn>
                              </p:par>
                            </p:childTnLst>
                          </p:cTn>
                        </p:par>
                        <p:par>
                          <p:cTn id="20" fill="hold">
                            <p:stCondLst>
                              <p:cond delay="70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2000"/>
                                        <p:tgtEl>
                                          <p:spTgt spid="7">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2000"/>
                                        <p:tgtEl>
                                          <p:spTgt spid="7">
                                            <p:txEl>
                                              <p:pRg st="1" end="1"/>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2000"/>
                                        <p:tgtEl>
                                          <p:spTgt spid="7">
                                            <p:txEl>
                                              <p:pRg st="2" end="2"/>
                                            </p:txEl>
                                          </p:spTgt>
                                        </p:tgtEl>
                                      </p:cBhvr>
                                    </p:animEffect>
                                  </p:childTnLst>
                                </p:cTn>
                              </p:par>
                            </p:childTnLst>
                          </p:cTn>
                        </p:par>
                        <p:par>
                          <p:cTn id="30" fill="hold">
                            <p:stCondLst>
                              <p:cond delay="9000"/>
                            </p:stCondLst>
                            <p:childTnLst>
                              <p:par>
                                <p:cTn id="31" presetID="18" presetClass="entr" presetSubtype="6" fill="hold" grpId="0" nodeType="afterEffect">
                                  <p:stCondLst>
                                    <p:cond delay="0"/>
                                  </p:stCondLst>
                                  <p:childTnLst>
                                    <p:set>
                                      <p:cBhvr>
                                        <p:cTn id="32" dur="1" fill="hold">
                                          <p:stCondLst>
                                            <p:cond delay="0"/>
                                          </p:stCondLst>
                                        </p:cTn>
                                        <p:tgtEl>
                                          <p:spTgt spid="1583107">
                                            <p:txEl>
                                              <p:pRg st="4" end="4"/>
                                            </p:txEl>
                                          </p:spTgt>
                                        </p:tgtEl>
                                        <p:attrNameLst>
                                          <p:attrName>style.visibility</p:attrName>
                                        </p:attrNameLst>
                                      </p:cBhvr>
                                      <p:to>
                                        <p:strVal val="visible"/>
                                      </p:to>
                                    </p:set>
                                    <p:animEffect transition="in" filter="strips(downRight)">
                                      <p:cBhvr>
                                        <p:cTn id="33" dur="3000"/>
                                        <p:tgtEl>
                                          <p:spTgt spid="1583107">
                                            <p:txEl>
                                              <p:pRg st="4" end="4"/>
                                            </p:txEl>
                                          </p:spTgt>
                                        </p:tgtEl>
                                      </p:cBhvr>
                                    </p:animEffect>
                                  </p:childTnLst>
                                </p:cTn>
                              </p:par>
                            </p:childTnLst>
                          </p:cTn>
                        </p:par>
                        <p:par>
                          <p:cTn id="34" fill="hold">
                            <p:stCondLst>
                              <p:cond delay="12000"/>
                            </p:stCondLst>
                            <p:childTnLst>
                              <p:par>
                                <p:cTn id="35" presetID="18" presetClass="entr" presetSubtype="6" fill="hold" grpId="0" nodeType="afterEffect">
                                  <p:stCondLst>
                                    <p:cond delay="0"/>
                                  </p:stCondLst>
                                  <p:childTnLst>
                                    <p:set>
                                      <p:cBhvr>
                                        <p:cTn id="36" dur="1" fill="hold">
                                          <p:stCondLst>
                                            <p:cond delay="0"/>
                                          </p:stCondLst>
                                        </p:cTn>
                                        <p:tgtEl>
                                          <p:spTgt spid="1583107">
                                            <p:txEl>
                                              <p:pRg st="5" end="5"/>
                                            </p:txEl>
                                          </p:spTgt>
                                        </p:tgtEl>
                                        <p:attrNameLst>
                                          <p:attrName>style.visibility</p:attrName>
                                        </p:attrNameLst>
                                      </p:cBhvr>
                                      <p:to>
                                        <p:strVal val="visible"/>
                                      </p:to>
                                    </p:set>
                                    <p:animEffect transition="in" filter="strips(downRight)">
                                      <p:cBhvr>
                                        <p:cTn id="37" dur="3000"/>
                                        <p:tgtEl>
                                          <p:spTgt spid="1583107">
                                            <p:txEl>
                                              <p:pRg st="5" end="5"/>
                                            </p:txEl>
                                          </p:spTgt>
                                        </p:tgtEl>
                                      </p:cBhvr>
                                    </p:animEffect>
                                  </p:childTnLst>
                                </p:cTn>
                              </p:par>
                            </p:childTnLst>
                          </p:cTn>
                        </p:par>
                        <p:par>
                          <p:cTn id="38" fill="hold">
                            <p:stCondLst>
                              <p:cond delay="15000"/>
                            </p:stCondLst>
                            <p:childTnLst>
                              <p:par>
                                <p:cTn id="39" presetID="18" presetClass="entr" presetSubtype="6" fill="hold" grpId="0" nodeType="afterEffect">
                                  <p:stCondLst>
                                    <p:cond delay="0"/>
                                  </p:stCondLst>
                                  <p:childTnLst>
                                    <p:set>
                                      <p:cBhvr>
                                        <p:cTn id="40" dur="1" fill="hold">
                                          <p:stCondLst>
                                            <p:cond delay="0"/>
                                          </p:stCondLst>
                                        </p:cTn>
                                        <p:tgtEl>
                                          <p:spTgt spid="1583107">
                                            <p:txEl>
                                              <p:pRg st="6" end="6"/>
                                            </p:txEl>
                                          </p:spTgt>
                                        </p:tgtEl>
                                        <p:attrNameLst>
                                          <p:attrName>style.visibility</p:attrName>
                                        </p:attrNameLst>
                                      </p:cBhvr>
                                      <p:to>
                                        <p:strVal val="visible"/>
                                      </p:to>
                                    </p:set>
                                    <p:animEffect transition="in" filter="strips(downRight)">
                                      <p:cBhvr>
                                        <p:cTn id="41" dur="3000"/>
                                        <p:tgtEl>
                                          <p:spTgt spid="1583107">
                                            <p:txEl>
                                              <p:pRg st="6" end="6"/>
                                            </p:txEl>
                                          </p:spTgt>
                                        </p:tgtEl>
                                      </p:cBhvr>
                                    </p:animEffect>
                                  </p:childTnLst>
                                </p:cTn>
                              </p:par>
                            </p:childTnLst>
                          </p:cTn>
                        </p:par>
                        <p:par>
                          <p:cTn id="42" fill="hold">
                            <p:stCondLst>
                              <p:cond delay="18000"/>
                            </p:stCondLst>
                            <p:childTnLst>
                              <p:par>
                                <p:cTn id="43" presetID="18" presetClass="entr" presetSubtype="6" fill="hold" grpId="0" nodeType="afterEffect">
                                  <p:stCondLst>
                                    <p:cond delay="0"/>
                                  </p:stCondLst>
                                  <p:childTnLst>
                                    <p:set>
                                      <p:cBhvr>
                                        <p:cTn id="44" dur="1" fill="hold">
                                          <p:stCondLst>
                                            <p:cond delay="0"/>
                                          </p:stCondLst>
                                        </p:cTn>
                                        <p:tgtEl>
                                          <p:spTgt spid="1583107">
                                            <p:txEl>
                                              <p:pRg st="7" end="7"/>
                                            </p:txEl>
                                          </p:spTgt>
                                        </p:tgtEl>
                                        <p:attrNameLst>
                                          <p:attrName>style.visibility</p:attrName>
                                        </p:attrNameLst>
                                      </p:cBhvr>
                                      <p:to>
                                        <p:strVal val="visible"/>
                                      </p:to>
                                    </p:set>
                                    <p:animEffect transition="in" filter="strips(downRight)">
                                      <p:cBhvr>
                                        <p:cTn id="45" dur="1000"/>
                                        <p:tgtEl>
                                          <p:spTgt spid="1583107">
                                            <p:txEl>
                                              <p:pRg st="7" end="7"/>
                                            </p:txEl>
                                          </p:spTgt>
                                        </p:tgtEl>
                                      </p:cBhvr>
                                    </p:animEffect>
                                  </p:childTnLst>
                                </p:cTn>
                              </p:par>
                            </p:childTnLst>
                          </p:cTn>
                        </p:par>
                        <p:par>
                          <p:cTn id="46" fill="hold">
                            <p:stCondLst>
                              <p:cond delay="19000"/>
                            </p:stCondLst>
                            <p:childTnLst>
                              <p:par>
                                <p:cTn id="47" presetID="18" presetClass="entr" presetSubtype="6" fill="hold" grpId="0" nodeType="afterEffect">
                                  <p:stCondLst>
                                    <p:cond delay="0"/>
                                  </p:stCondLst>
                                  <p:childTnLst>
                                    <p:set>
                                      <p:cBhvr>
                                        <p:cTn id="48" dur="1" fill="hold">
                                          <p:stCondLst>
                                            <p:cond delay="0"/>
                                          </p:stCondLst>
                                        </p:cTn>
                                        <p:tgtEl>
                                          <p:spTgt spid="1583107">
                                            <p:txEl>
                                              <p:pRg st="8" end="8"/>
                                            </p:txEl>
                                          </p:spTgt>
                                        </p:tgtEl>
                                        <p:attrNameLst>
                                          <p:attrName>style.visibility</p:attrName>
                                        </p:attrNameLst>
                                      </p:cBhvr>
                                      <p:to>
                                        <p:strVal val="visible"/>
                                      </p:to>
                                    </p:set>
                                    <p:animEffect transition="in" filter="strips(downRight)">
                                      <p:cBhvr>
                                        <p:cTn id="49" dur="1000"/>
                                        <p:tgtEl>
                                          <p:spTgt spid="1583107">
                                            <p:txEl>
                                              <p:pRg st="8" end="8"/>
                                            </p:txEl>
                                          </p:spTgt>
                                        </p:tgtEl>
                                      </p:cBhvr>
                                    </p:animEffect>
                                  </p:childTnLst>
                                </p:cTn>
                              </p:par>
                            </p:childTnLst>
                          </p:cTn>
                        </p:par>
                        <p:par>
                          <p:cTn id="50" fill="hold">
                            <p:stCondLst>
                              <p:cond delay="20000"/>
                            </p:stCondLst>
                            <p:childTnLst>
                              <p:par>
                                <p:cTn id="51" presetID="18" presetClass="entr" presetSubtype="6" fill="hold" grpId="0" nodeType="afterEffect">
                                  <p:stCondLst>
                                    <p:cond delay="0"/>
                                  </p:stCondLst>
                                  <p:childTnLst>
                                    <p:set>
                                      <p:cBhvr>
                                        <p:cTn id="52" dur="1" fill="hold">
                                          <p:stCondLst>
                                            <p:cond delay="0"/>
                                          </p:stCondLst>
                                        </p:cTn>
                                        <p:tgtEl>
                                          <p:spTgt spid="1583107">
                                            <p:txEl>
                                              <p:pRg st="9" end="9"/>
                                            </p:txEl>
                                          </p:spTgt>
                                        </p:tgtEl>
                                        <p:attrNameLst>
                                          <p:attrName>style.visibility</p:attrName>
                                        </p:attrNameLst>
                                      </p:cBhvr>
                                      <p:to>
                                        <p:strVal val="visible"/>
                                      </p:to>
                                    </p:set>
                                    <p:animEffect transition="in" filter="strips(downRight)">
                                      <p:cBhvr>
                                        <p:cTn id="53" dur="2000"/>
                                        <p:tgtEl>
                                          <p:spTgt spid="15831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3107" grpId="0" build="p"/>
      <p:bldP spid="7"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214313" y="0"/>
            <a:ext cx="9815512" cy="757655"/>
          </a:xfrm>
        </p:spPr>
        <p:txBody>
          <a:bodyPr/>
          <a:lstStyle/>
          <a:p>
            <a:pPr eaLnBrk="1" hangingPunct="1"/>
            <a:r>
              <a:rPr lang="ja-JP" altLang="en-US" dirty="0"/>
              <a:t>治療から見た「こころの病」</a:t>
            </a:r>
          </a:p>
        </p:txBody>
      </p:sp>
      <p:sp>
        <p:nvSpPr>
          <p:cNvPr id="1584131" name="Rectangle 3"/>
          <p:cNvSpPr>
            <a:spLocks noGrp="1" noChangeArrowheads="1"/>
          </p:cNvSpPr>
          <p:nvPr>
            <p:ph idx="1"/>
          </p:nvPr>
        </p:nvSpPr>
        <p:spPr>
          <a:xfrm>
            <a:off x="83127" y="874295"/>
            <a:ext cx="10203873" cy="5059389"/>
          </a:xfrm>
        </p:spPr>
        <p:txBody>
          <a:bodyPr/>
          <a:lstStyle/>
          <a:p>
            <a:pPr eaLnBrk="1" hangingPunct="1">
              <a:lnSpc>
                <a:spcPct val="90000"/>
              </a:lnSpc>
              <a:buFont typeface="Monotype Sorts" pitchFamily="2" charset="2"/>
              <a:buNone/>
            </a:pPr>
            <a:r>
              <a:rPr lang="ja-JP" altLang="en-US" dirty="0">
                <a:solidFill>
                  <a:srgbClr val="FF99CC"/>
                </a:solidFill>
              </a:rPr>
              <a:t>統合失調症、</a:t>
            </a:r>
            <a:r>
              <a:rPr lang="zh-TW" altLang="en-US" dirty="0">
                <a:solidFill>
                  <a:srgbClr val="FF99CC"/>
                </a:solidFill>
              </a:rPr>
              <a:t>双極性障害（躁</a:t>
            </a:r>
            <a:r>
              <a:rPr lang="ja-JP" altLang="en-US" dirty="0">
                <a:solidFill>
                  <a:srgbClr val="FF99CC"/>
                </a:solidFill>
              </a:rPr>
              <a:t>うつ</a:t>
            </a:r>
            <a:r>
              <a:rPr lang="zh-TW" altLang="en-US" dirty="0">
                <a:solidFill>
                  <a:srgbClr val="FF99CC"/>
                </a:solidFill>
              </a:rPr>
              <a:t>病）</a:t>
            </a:r>
            <a:r>
              <a:rPr lang="ja-JP" altLang="en-US" dirty="0" err="1">
                <a:solidFill>
                  <a:srgbClr val="FF99CC"/>
                </a:solidFill>
              </a:rPr>
              <a:t>、</a:t>
            </a:r>
            <a:r>
              <a:rPr lang="ja-JP" altLang="en-US" dirty="0">
                <a:solidFill>
                  <a:srgbClr val="FF99CC"/>
                </a:solidFill>
              </a:rPr>
              <a:t>中等度・重症うつ病</a:t>
            </a:r>
          </a:p>
          <a:p>
            <a:pPr eaLnBrk="1" hangingPunct="1">
              <a:lnSpc>
                <a:spcPct val="90000"/>
              </a:lnSpc>
            </a:pPr>
            <a:endParaRPr lang="en-US" altLang="ja-JP" sz="1400" dirty="0"/>
          </a:p>
          <a:p>
            <a:pPr eaLnBrk="1" hangingPunct="1">
              <a:lnSpc>
                <a:spcPct val="90000"/>
              </a:lnSpc>
            </a:pPr>
            <a:r>
              <a:rPr lang="ja-JP" altLang="en-US" dirty="0"/>
              <a:t>		→	薬物療法、カウンセリング、環境整備</a:t>
            </a:r>
          </a:p>
          <a:p>
            <a:pPr eaLnBrk="1" hangingPunct="1">
              <a:lnSpc>
                <a:spcPct val="90000"/>
              </a:lnSpc>
              <a:buFont typeface="Monotype Sorts" pitchFamily="2" charset="2"/>
              <a:buNone/>
            </a:pPr>
            <a:endParaRPr lang="ja-JP" altLang="en-US" dirty="0"/>
          </a:p>
          <a:p>
            <a:pPr eaLnBrk="1" hangingPunct="1">
              <a:lnSpc>
                <a:spcPct val="90000"/>
              </a:lnSpc>
              <a:buFont typeface="Monotype Sorts" pitchFamily="2" charset="2"/>
              <a:buNone/>
            </a:pPr>
            <a:endParaRPr lang="en-US" altLang="ja-JP" sz="3600" dirty="0">
              <a:solidFill>
                <a:srgbClr val="FF99CC"/>
              </a:solidFill>
            </a:endParaRPr>
          </a:p>
          <a:p>
            <a:pPr eaLnBrk="1" hangingPunct="1">
              <a:lnSpc>
                <a:spcPct val="90000"/>
              </a:lnSpc>
            </a:pPr>
            <a:r>
              <a:rPr lang="ja-JP" altLang="en-US" dirty="0">
                <a:solidFill>
                  <a:srgbClr val="FF99CC"/>
                </a:solidFill>
              </a:rPr>
              <a:t>不安障害、神経症、軽症うつ病、新型うつ、虐待、切れる、</a:t>
            </a:r>
            <a:endParaRPr lang="en-US" altLang="ja-JP" dirty="0">
              <a:solidFill>
                <a:srgbClr val="FF99CC"/>
              </a:solidFill>
            </a:endParaRPr>
          </a:p>
          <a:p>
            <a:pPr eaLnBrk="1" hangingPunct="1">
              <a:lnSpc>
                <a:spcPct val="90000"/>
              </a:lnSpc>
            </a:pPr>
            <a:r>
              <a:rPr lang="ja-JP" altLang="en-US" dirty="0">
                <a:solidFill>
                  <a:srgbClr val="FF99CC"/>
                </a:solidFill>
              </a:rPr>
              <a:t>思春期の挫折</a:t>
            </a:r>
          </a:p>
          <a:p>
            <a:pPr eaLnBrk="1" hangingPunct="1">
              <a:lnSpc>
                <a:spcPct val="90000"/>
              </a:lnSpc>
            </a:pPr>
            <a:r>
              <a:rPr lang="ja-JP" altLang="en-US" sz="1400" dirty="0"/>
              <a:t>		</a:t>
            </a:r>
            <a:endParaRPr lang="en-US" altLang="ja-JP" sz="1400" dirty="0"/>
          </a:p>
          <a:p>
            <a:pPr eaLnBrk="1" hangingPunct="1">
              <a:lnSpc>
                <a:spcPct val="90000"/>
              </a:lnSpc>
            </a:pPr>
            <a:r>
              <a:rPr lang="ja-JP" altLang="en-US" dirty="0"/>
              <a:t>　　　→	カウンセリング、認知行動療法</a:t>
            </a:r>
            <a:r>
              <a:rPr lang="ja-JP" altLang="en-US" sz="1800" dirty="0"/>
              <a:t>、励まし、ほめる</a:t>
            </a:r>
            <a:endParaRPr lang="ja-JP" altLang="en-US" dirty="0"/>
          </a:p>
          <a:p>
            <a:pPr eaLnBrk="1" hangingPunct="1">
              <a:lnSpc>
                <a:spcPct val="90000"/>
              </a:lnSpc>
            </a:pPr>
            <a:r>
              <a:rPr lang="ja-JP" altLang="en-US" dirty="0"/>
              <a:t>		　	家族へのアプローチ、環境整備</a:t>
            </a:r>
          </a:p>
        </p:txBody>
      </p:sp>
      <p:sp>
        <p:nvSpPr>
          <p:cNvPr id="1584133" name="Line 5"/>
          <p:cNvSpPr>
            <a:spLocks noChangeShapeType="1"/>
          </p:cNvSpPr>
          <p:nvPr/>
        </p:nvSpPr>
        <p:spPr bwMode="auto">
          <a:xfrm>
            <a:off x="120580" y="2803500"/>
            <a:ext cx="10166420" cy="0"/>
          </a:xfrm>
          <a:prstGeom prst="line">
            <a:avLst/>
          </a:prstGeom>
          <a:noFill/>
          <a:ln w="38100">
            <a:solidFill>
              <a:srgbClr val="FF99CC"/>
            </a:solidFill>
            <a:prstDash val="dash"/>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4135" name="Text Box 7"/>
          <p:cNvSpPr txBox="1">
            <a:spLocks noChangeArrowheads="1"/>
          </p:cNvSpPr>
          <p:nvPr/>
        </p:nvSpPr>
        <p:spPr bwMode="auto">
          <a:xfrm>
            <a:off x="9895554" y="2828606"/>
            <a:ext cx="641350"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1" name="Text Box 8"/>
          <p:cNvSpPr txBox="1">
            <a:spLocks noChangeArrowheads="1"/>
          </p:cNvSpPr>
          <p:nvPr/>
        </p:nvSpPr>
        <p:spPr bwMode="auto">
          <a:xfrm>
            <a:off x="1910935" y="1597473"/>
            <a:ext cx="1826141" cy="584775"/>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CC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薬物療法</a:t>
            </a:r>
          </a:p>
        </p:txBody>
      </p:sp>
      <p:pic>
        <p:nvPicPr>
          <p:cNvPr id="12" name="図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649095"/>
            <a:ext cx="1208903" cy="1208903"/>
          </a:xfrm>
          <a:prstGeom prst="rect">
            <a:avLst/>
          </a:prstGeom>
        </p:spPr>
      </p:pic>
      <p:sp>
        <p:nvSpPr>
          <p:cNvPr id="1584134" name="Text Box 6"/>
          <p:cNvSpPr txBox="1">
            <a:spLocks noChangeArrowheads="1"/>
          </p:cNvSpPr>
          <p:nvPr/>
        </p:nvSpPr>
        <p:spPr bwMode="auto">
          <a:xfrm>
            <a:off x="9895554" y="2014218"/>
            <a:ext cx="415498" cy="646331"/>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p>
        </p:txBody>
      </p:sp>
      <p:sp>
        <p:nvSpPr>
          <p:cNvPr id="13" name="Text Box 4"/>
          <p:cNvSpPr txBox="1">
            <a:spLocks noChangeArrowheads="1"/>
          </p:cNvSpPr>
          <p:nvPr/>
        </p:nvSpPr>
        <p:spPr bwMode="auto">
          <a:xfrm>
            <a:off x="8953557" y="6195765"/>
            <a:ext cx="1415773" cy="646331"/>
          </a:xfrm>
          <a:prstGeom prst="rect">
            <a:avLst/>
          </a:prstGeom>
          <a:noFill/>
          <a:ln w="9525" algn="ctr">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医療法人社団</a:t>
            </a:r>
            <a:endParaRPr kumimoji="1" lang="en-US" altLang="zh-TW"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成仁病院顧問</a:t>
            </a:r>
            <a:endPar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hlinkClick r:id="rId3"/>
              </a:rPr>
              <a:t>春日武彦先生</a:t>
            </a:r>
            <a:r>
              <a:rPr kumimoji="1" lang="ja-JP" altLang="en-US" sz="12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Arial" charset="0"/>
                <a:ea typeface="ＭＳ Ｐゴシック" pitchFamily="50" charset="-128"/>
                <a:cs typeface="+mn-cs"/>
              </a:rPr>
              <a:t>改変</a:t>
            </a:r>
          </a:p>
        </p:txBody>
      </p:sp>
      <p:sp>
        <p:nvSpPr>
          <p:cNvPr id="2" name="テキスト ボックス 1"/>
          <p:cNvSpPr txBox="1"/>
          <p:nvPr/>
        </p:nvSpPr>
        <p:spPr>
          <a:xfrm>
            <a:off x="6773008" y="6560725"/>
            <a:ext cx="2281394"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日本うつ病学会治療ガイドライン</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4137" name="Text Box 9"/>
          <p:cNvSpPr txBox="1">
            <a:spLocks noChangeArrowheads="1"/>
          </p:cNvSpPr>
          <p:nvPr/>
        </p:nvSpPr>
        <p:spPr bwMode="auto">
          <a:xfrm>
            <a:off x="5643348" y="5098327"/>
            <a:ext cx="1809750" cy="579437"/>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ＭＳ Ｐゴシック"/>
                <a:ea typeface="ＭＳ Ｐゴシック"/>
                <a:cs typeface="+mn-cs"/>
              </a:rPr>
              <a:t>環境整備</a:t>
            </a:r>
          </a:p>
        </p:txBody>
      </p:sp>
      <p:sp useBgFill="1">
        <p:nvSpPr>
          <p:cNvPr id="10" name="Text Box 8"/>
          <p:cNvSpPr txBox="1">
            <a:spLocks noChangeArrowheads="1"/>
          </p:cNvSpPr>
          <p:nvPr/>
        </p:nvSpPr>
        <p:spPr bwMode="auto">
          <a:xfrm>
            <a:off x="6554753" y="1578252"/>
            <a:ext cx="1809750" cy="579438"/>
          </a:xfrm>
          <a:prstGeom prst="rect">
            <a:avLst/>
          </a:prstGeom>
          <a:noFill/>
          <a:ln w="9525">
            <a:noFill/>
            <a:miter lim="800000"/>
            <a:headEnd/>
            <a:tailEnd/>
          </a:ln>
        </p:spPr>
        <p:txBody>
          <a:bodyPr wrap="none">
            <a:spAutoFit/>
          </a:bodyPr>
          <a:lstStyle>
            <a:defPPr>
              <a:defRPr lang="en-US"/>
            </a:defPPr>
            <a:lvl1pPr algn="l">
              <a:defRPr sz="3200">
                <a:solidFill>
                  <a:srgbClr val="00FF00"/>
                </a:solidFill>
                <a:latin typeface="ＭＳ Ｐゴシック"/>
                <a:ea typeface="ＭＳ Ｐゴシック"/>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ＭＳ Ｐゴシック"/>
                <a:ea typeface="ＭＳ Ｐゴシック"/>
                <a:cs typeface="+mn-cs"/>
              </a:rPr>
              <a:t>環境整備</a:t>
            </a:r>
          </a:p>
        </p:txBody>
      </p:sp>
      <p:pic>
        <p:nvPicPr>
          <p:cNvPr id="3" name="図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00808" y="1379622"/>
            <a:ext cx="749353" cy="1476000"/>
          </a:xfrm>
          <a:prstGeom prst="rect">
            <a:avLst/>
          </a:prstGeom>
        </p:spPr>
      </p:pic>
      <p:pic>
        <p:nvPicPr>
          <p:cNvPr id="14" name="図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3903" y="5069306"/>
            <a:ext cx="749353" cy="1476000"/>
          </a:xfrm>
          <a:prstGeom prst="rect">
            <a:avLst/>
          </a:prstGeom>
        </p:spPr>
      </p:pic>
    </p:spTree>
    <p:extLst>
      <p:ext uri="{BB962C8B-B14F-4D97-AF65-F5344CB8AC3E}">
        <p14:creationId xmlns:p14="http://schemas.microsoft.com/office/powerpoint/2010/main" val="291457249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1584131">
                                            <p:txEl>
                                              <p:pRg st="0" end="0"/>
                                            </p:txEl>
                                          </p:spTgt>
                                        </p:tgtEl>
                                        <p:attrNameLst>
                                          <p:attrName>style.visibility</p:attrName>
                                        </p:attrNameLst>
                                      </p:cBhvr>
                                      <p:to>
                                        <p:strVal val="visible"/>
                                      </p:to>
                                    </p:set>
                                    <p:animEffect transition="in" filter="fade">
                                      <p:cBhvr>
                                        <p:cTn id="7" dur="1000"/>
                                        <p:tgtEl>
                                          <p:spTgt spid="1584131">
                                            <p:txEl>
                                              <p:pRg st="0" end="0"/>
                                            </p:txEl>
                                          </p:spTgt>
                                        </p:tgtEl>
                                      </p:cBhvr>
                                    </p:animEffect>
                                  </p:childTnLst>
                                </p:cTn>
                              </p:par>
                            </p:childTnLst>
                          </p:cTn>
                        </p:par>
                        <p:par>
                          <p:cTn id="8" fill="hold">
                            <p:stCondLst>
                              <p:cond delay="2820"/>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1584131">
                                            <p:txEl>
                                              <p:pRg st="2" end="2"/>
                                            </p:txEl>
                                          </p:spTgt>
                                        </p:tgtEl>
                                        <p:attrNameLst>
                                          <p:attrName>style.visibility</p:attrName>
                                        </p:attrNameLst>
                                      </p:cBhvr>
                                      <p:to>
                                        <p:strVal val="visible"/>
                                      </p:to>
                                    </p:set>
                                    <p:animEffect transition="in" filter="fade">
                                      <p:cBhvr>
                                        <p:cTn id="11" dur="1000"/>
                                        <p:tgtEl>
                                          <p:spTgt spid="1584131">
                                            <p:txEl>
                                              <p:pRg st="2" end="2"/>
                                            </p:txEl>
                                          </p:spTgt>
                                        </p:tgtEl>
                                      </p:cBhvr>
                                    </p:animEffect>
                                  </p:childTnLst>
                                </p:cTn>
                              </p:par>
                            </p:childTnLst>
                          </p:cTn>
                        </p:par>
                        <p:par>
                          <p:cTn id="12" fill="hold">
                            <p:stCondLst>
                              <p:cond delay="5010"/>
                            </p:stCondLst>
                            <p:childTnLst>
                              <p:par>
                                <p:cTn id="13" presetID="18" presetClass="entr" presetSubtype="3" fill="hold" grpId="0" nodeType="afterEffect">
                                  <p:stCondLst>
                                    <p:cond delay="0"/>
                                  </p:stCondLst>
                                  <p:childTnLst>
                                    <p:set>
                                      <p:cBhvr>
                                        <p:cTn id="14" dur="1" fill="hold">
                                          <p:stCondLst>
                                            <p:cond delay="0"/>
                                          </p:stCondLst>
                                        </p:cTn>
                                        <p:tgtEl>
                                          <p:spTgt spid="1584133"/>
                                        </p:tgtEl>
                                        <p:attrNameLst>
                                          <p:attrName>style.visibility</p:attrName>
                                        </p:attrNameLst>
                                      </p:cBhvr>
                                      <p:to>
                                        <p:strVal val="visible"/>
                                      </p:to>
                                    </p:set>
                                    <p:animEffect transition="in" filter="strips(upRight)">
                                      <p:cBhvr>
                                        <p:cTn id="15" dur="2000"/>
                                        <p:tgtEl>
                                          <p:spTgt spid="1584133"/>
                                        </p:tgtEl>
                                      </p:cBhvr>
                                    </p:animEffect>
                                  </p:childTnLst>
                                </p:cTn>
                              </p:par>
                            </p:childTnLst>
                          </p:cTn>
                        </p:par>
                        <p:par>
                          <p:cTn id="16" fill="hold">
                            <p:stCondLst>
                              <p:cond delay="7010"/>
                            </p:stCondLst>
                            <p:childTnLst>
                              <p:par>
                                <p:cTn id="17" presetID="10" presetClass="entr" presetSubtype="0" fill="hold" grpId="0" nodeType="afterEffect">
                                  <p:stCondLst>
                                    <p:cond delay="0"/>
                                  </p:stCondLst>
                                  <p:iterate type="lt">
                                    <p:tmPct val="7000"/>
                                  </p:iterate>
                                  <p:childTnLst>
                                    <p:set>
                                      <p:cBhvr>
                                        <p:cTn id="18" dur="1" fill="hold">
                                          <p:stCondLst>
                                            <p:cond delay="0"/>
                                          </p:stCondLst>
                                        </p:cTn>
                                        <p:tgtEl>
                                          <p:spTgt spid="1584131">
                                            <p:txEl>
                                              <p:pRg st="5" end="5"/>
                                            </p:txEl>
                                          </p:spTgt>
                                        </p:tgtEl>
                                        <p:attrNameLst>
                                          <p:attrName>style.visibility</p:attrName>
                                        </p:attrNameLst>
                                      </p:cBhvr>
                                      <p:to>
                                        <p:strVal val="visible"/>
                                      </p:to>
                                    </p:set>
                                    <p:animEffect transition="in" filter="fade">
                                      <p:cBhvr>
                                        <p:cTn id="19" dur="1000"/>
                                        <p:tgtEl>
                                          <p:spTgt spid="1584131">
                                            <p:txEl>
                                              <p:pRg st="5" end="5"/>
                                            </p:txEl>
                                          </p:spTgt>
                                        </p:tgtEl>
                                      </p:cBhvr>
                                    </p:animEffect>
                                  </p:childTnLst>
                                </p:cTn>
                              </p:par>
                              <p:par>
                                <p:cTn id="20" presetID="10" presetClass="entr" presetSubtype="0" fill="hold" grpId="0" nodeType="withEffect">
                                  <p:stCondLst>
                                    <p:cond delay="2000"/>
                                  </p:stCondLst>
                                  <p:iterate type="lt">
                                    <p:tmPct val="7000"/>
                                  </p:iterate>
                                  <p:childTnLst>
                                    <p:set>
                                      <p:cBhvr>
                                        <p:cTn id="21" dur="1" fill="hold">
                                          <p:stCondLst>
                                            <p:cond delay="0"/>
                                          </p:stCondLst>
                                        </p:cTn>
                                        <p:tgtEl>
                                          <p:spTgt spid="1584131">
                                            <p:txEl>
                                              <p:pRg st="6" end="6"/>
                                            </p:txEl>
                                          </p:spTgt>
                                        </p:tgtEl>
                                        <p:attrNameLst>
                                          <p:attrName>style.visibility</p:attrName>
                                        </p:attrNameLst>
                                      </p:cBhvr>
                                      <p:to>
                                        <p:strVal val="visible"/>
                                      </p:to>
                                    </p:set>
                                    <p:animEffect transition="in" filter="fade">
                                      <p:cBhvr>
                                        <p:cTn id="22" dur="1000"/>
                                        <p:tgtEl>
                                          <p:spTgt spid="1584131">
                                            <p:txEl>
                                              <p:pRg st="6" end="6"/>
                                            </p:txEl>
                                          </p:spTgt>
                                        </p:tgtEl>
                                      </p:cBhvr>
                                    </p:animEffect>
                                  </p:childTnLst>
                                </p:cTn>
                              </p:par>
                            </p:childTnLst>
                          </p:cTn>
                        </p:par>
                        <p:par>
                          <p:cTn id="23" fill="hold">
                            <p:stCondLst>
                              <p:cond delay="10360"/>
                            </p:stCondLst>
                            <p:childTnLst>
                              <p:par>
                                <p:cTn id="24" presetID="10" presetClass="entr" presetSubtype="0" fill="hold" grpId="0" nodeType="afterEffect">
                                  <p:stCondLst>
                                    <p:cond delay="0"/>
                                  </p:stCondLst>
                                  <p:iterate type="lt">
                                    <p:tmPct val="7000"/>
                                  </p:iterate>
                                  <p:childTnLst>
                                    <p:set>
                                      <p:cBhvr>
                                        <p:cTn id="25" dur="1" fill="hold">
                                          <p:stCondLst>
                                            <p:cond delay="0"/>
                                          </p:stCondLst>
                                        </p:cTn>
                                        <p:tgtEl>
                                          <p:spTgt spid="1584131">
                                            <p:txEl>
                                              <p:pRg st="7" end="7"/>
                                            </p:txEl>
                                          </p:spTgt>
                                        </p:tgtEl>
                                        <p:attrNameLst>
                                          <p:attrName>style.visibility</p:attrName>
                                        </p:attrNameLst>
                                      </p:cBhvr>
                                      <p:to>
                                        <p:strVal val="visible"/>
                                      </p:to>
                                    </p:set>
                                    <p:animEffect transition="in" filter="fade">
                                      <p:cBhvr>
                                        <p:cTn id="26" dur="1000"/>
                                        <p:tgtEl>
                                          <p:spTgt spid="1584131">
                                            <p:txEl>
                                              <p:pRg st="7" end="7"/>
                                            </p:txEl>
                                          </p:spTgt>
                                        </p:tgtEl>
                                      </p:cBhvr>
                                    </p:animEffect>
                                  </p:childTnLst>
                                </p:cTn>
                              </p:par>
                            </p:childTnLst>
                          </p:cTn>
                        </p:par>
                        <p:par>
                          <p:cTn id="27" fill="hold">
                            <p:stCondLst>
                              <p:cond delay="11290"/>
                            </p:stCondLst>
                            <p:childTnLst>
                              <p:par>
                                <p:cTn id="28" presetID="10" presetClass="entr" presetSubtype="0" fill="hold" grpId="0" nodeType="afterEffect">
                                  <p:stCondLst>
                                    <p:cond delay="0"/>
                                  </p:stCondLst>
                                  <p:iterate type="lt">
                                    <p:tmPct val="7000"/>
                                  </p:iterate>
                                  <p:childTnLst>
                                    <p:set>
                                      <p:cBhvr>
                                        <p:cTn id="29" dur="1" fill="hold">
                                          <p:stCondLst>
                                            <p:cond delay="0"/>
                                          </p:stCondLst>
                                        </p:cTn>
                                        <p:tgtEl>
                                          <p:spTgt spid="1584131">
                                            <p:txEl>
                                              <p:pRg st="8" end="8"/>
                                            </p:txEl>
                                          </p:spTgt>
                                        </p:tgtEl>
                                        <p:attrNameLst>
                                          <p:attrName>style.visibility</p:attrName>
                                        </p:attrNameLst>
                                      </p:cBhvr>
                                      <p:to>
                                        <p:strVal val="visible"/>
                                      </p:to>
                                    </p:set>
                                    <p:animEffect transition="in" filter="fade">
                                      <p:cBhvr>
                                        <p:cTn id="30" dur="1000"/>
                                        <p:tgtEl>
                                          <p:spTgt spid="1584131">
                                            <p:txEl>
                                              <p:pRg st="8" end="8"/>
                                            </p:txEl>
                                          </p:spTgt>
                                        </p:tgtEl>
                                      </p:cBhvr>
                                    </p:animEffect>
                                  </p:childTnLst>
                                </p:cTn>
                              </p:par>
                            </p:childTnLst>
                          </p:cTn>
                        </p:par>
                        <p:par>
                          <p:cTn id="31" fill="hold">
                            <p:stCondLst>
                              <p:cond delay="13830"/>
                            </p:stCondLst>
                            <p:childTnLst>
                              <p:par>
                                <p:cTn id="32" presetID="10" presetClass="entr" presetSubtype="0" fill="hold" grpId="0" nodeType="afterEffect">
                                  <p:stCondLst>
                                    <p:cond delay="0"/>
                                  </p:stCondLst>
                                  <p:iterate type="lt">
                                    <p:tmPct val="7000"/>
                                  </p:iterate>
                                  <p:childTnLst>
                                    <p:set>
                                      <p:cBhvr>
                                        <p:cTn id="33" dur="1" fill="hold">
                                          <p:stCondLst>
                                            <p:cond delay="0"/>
                                          </p:stCondLst>
                                        </p:cTn>
                                        <p:tgtEl>
                                          <p:spTgt spid="1584131">
                                            <p:txEl>
                                              <p:pRg st="9" end="9"/>
                                            </p:txEl>
                                          </p:spTgt>
                                        </p:tgtEl>
                                        <p:attrNameLst>
                                          <p:attrName>style.visibility</p:attrName>
                                        </p:attrNameLst>
                                      </p:cBhvr>
                                      <p:to>
                                        <p:strVal val="visible"/>
                                      </p:to>
                                    </p:set>
                                    <p:animEffect transition="in" filter="fade">
                                      <p:cBhvr>
                                        <p:cTn id="34" dur="1000"/>
                                        <p:tgtEl>
                                          <p:spTgt spid="1584131">
                                            <p:txEl>
                                              <p:pRg st="9" end="9"/>
                                            </p:txEl>
                                          </p:spTgt>
                                        </p:tgtEl>
                                      </p:cBhvr>
                                    </p:animEffect>
                                  </p:childTnLst>
                                </p:cTn>
                              </p:par>
                            </p:childTnLst>
                          </p:cTn>
                        </p:par>
                        <p:par>
                          <p:cTn id="35" fill="hold">
                            <p:stCondLst>
                              <p:cond delay="15740"/>
                            </p:stCondLst>
                            <p:childTnLst>
                              <p:par>
                                <p:cTn id="36" presetID="10" presetClass="entr" presetSubtype="0" fill="hold" grpId="0" nodeType="afterEffect">
                                  <p:stCondLst>
                                    <p:cond delay="0"/>
                                  </p:stCondLst>
                                  <p:childTnLst>
                                    <p:set>
                                      <p:cBhvr>
                                        <p:cTn id="37" dur="1" fill="hold">
                                          <p:stCondLst>
                                            <p:cond delay="0"/>
                                          </p:stCondLst>
                                        </p:cTn>
                                        <p:tgtEl>
                                          <p:spTgt spid="1584134"/>
                                        </p:tgtEl>
                                        <p:attrNameLst>
                                          <p:attrName>style.visibility</p:attrName>
                                        </p:attrNameLst>
                                      </p:cBhvr>
                                      <p:to>
                                        <p:strVal val="visible"/>
                                      </p:to>
                                    </p:set>
                                    <p:animEffect transition="in" filter="fade">
                                      <p:cBhvr>
                                        <p:cTn id="38" dur="2000"/>
                                        <p:tgtEl>
                                          <p:spTgt spid="1584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84135"/>
                                        </p:tgtEl>
                                        <p:attrNameLst>
                                          <p:attrName>style.visibility</p:attrName>
                                        </p:attrNameLst>
                                      </p:cBhvr>
                                      <p:to>
                                        <p:strVal val="visible"/>
                                      </p:to>
                                    </p:set>
                                    <p:animEffect transition="in" filter="fade">
                                      <p:cBhvr>
                                        <p:cTn id="41" dur="2000"/>
                                        <p:tgtEl>
                                          <p:spTgt spid="1584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84137"/>
                                        </p:tgtEl>
                                        <p:attrNameLst>
                                          <p:attrName>style.visibility</p:attrName>
                                        </p:attrNameLst>
                                      </p:cBhvr>
                                      <p:to>
                                        <p:strVal val="visible"/>
                                      </p:to>
                                    </p:set>
                                    <p:animEffect transition="in" filter="fade">
                                      <p:cBhvr>
                                        <p:cTn id="44" dur="2000"/>
                                        <p:tgtEl>
                                          <p:spTgt spid="1584137"/>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2000" fill="hold"/>
                                        <p:tgtEl>
                                          <p:spTgt spid="3"/>
                                        </p:tgtEl>
                                        <p:attrNameLst>
                                          <p:attrName>ppt_w</p:attrName>
                                        </p:attrNameLst>
                                      </p:cBhvr>
                                      <p:tavLst>
                                        <p:tav tm="0">
                                          <p:val>
                                            <p:fltVal val="0"/>
                                          </p:val>
                                        </p:tav>
                                        <p:tav tm="100000">
                                          <p:val>
                                            <p:strVal val="#ppt_w"/>
                                          </p:val>
                                        </p:tav>
                                      </p:tavLst>
                                    </p:anim>
                                    <p:anim calcmode="lin" valueType="num">
                                      <p:cBhvr>
                                        <p:cTn id="48" dur="2000" fill="hold"/>
                                        <p:tgtEl>
                                          <p:spTgt spid="3"/>
                                        </p:tgtEl>
                                        <p:attrNameLst>
                                          <p:attrName>ppt_h</p:attrName>
                                        </p:attrNameLst>
                                      </p:cBhvr>
                                      <p:tavLst>
                                        <p:tav tm="0">
                                          <p:val>
                                            <p:fltVal val="0"/>
                                          </p:val>
                                        </p:tav>
                                        <p:tav tm="100000">
                                          <p:val>
                                            <p:strVal val="#ppt_h"/>
                                          </p:val>
                                        </p:tav>
                                      </p:tavLst>
                                    </p:anim>
                                    <p:animEffect transition="in" filter="fade">
                                      <p:cBhvr>
                                        <p:cTn id="49" dur="2000"/>
                                        <p:tgtEl>
                                          <p:spTgt spid="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2000" fill="hold"/>
                                        <p:tgtEl>
                                          <p:spTgt spid="14"/>
                                        </p:tgtEl>
                                        <p:attrNameLst>
                                          <p:attrName>ppt_w</p:attrName>
                                        </p:attrNameLst>
                                      </p:cBhvr>
                                      <p:tavLst>
                                        <p:tav tm="0">
                                          <p:val>
                                            <p:fltVal val="0"/>
                                          </p:val>
                                        </p:tav>
                                        <p:tav tm="100000">
                                          <p:val>
                                            <p:strVal val="#ppt_w"/>
                                          </p:val>
                                        </p:tav>
                                      </p:tavLst>
                                    </p:anim>
                                    <p:anim calcmode="lin" valueType="num">
                                      <p:cBhvr>
                                        <p:cTn id="53" dur="2000" fill="hold"/>
                                        <p:tgtEl>
                                          <p:spTgt spid="14"/>
                                        </p:tgtEl>
                                        <p:attrNameLst>
                                          <p:attrName>ppt_h</p:attrName>
                                        </p:attrNameLst>
                                      </p:cBhvr>
                                      <p:tavLst>
                                        <p:tav tm="0">
                                          <p:val>
                                            <p:fltVal val="0"/>
                                          </p:val>
                                        </p:tav>
                                        <p:tav tm="100000">
                                          <p:val>
                                            <p:strVal val="#ppt_h"/>
                                          </p:val>
                                        </p:tav>
                                      </p:tavLst>
                                    </p:anim>
                                    <p:animEffect transition="in" filter="fade">
                                      <p:cBhvr>
                                        <p:cTn id="54" dur="2000"/>
                                        <p:tgtEl>
                                          <p:spTgt spid="1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2000"/>
                                        <p:tgtEl>
                                          <p:spTgt spid="10"/>
                                        </p:tgtEl>
                                      </p:cBhvr>
                                    </p:animEffect>
                                  </p:childTnLst>
                                </p:cTn>
                              </p:par>
                            </p:childTnLst>
                          </p:cTn>
                        </p:par>
                        <p:par>
                          <p:cTn id="58" fill="hold">
                            <p:stCondLst>
                              <p:cond delay="17740"/>
                            </p:stCondLst>
                            <p:childTnLst>
                              <p:par>
                                <p:cTn id="59" presetID="10"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2000"/>
                                        <p:tgtEl>
                                          <p:spTgt spid="11"/>
                                        </p:tgtEl>
                                      </p:cBhvr>
                                    </p:animEffect>
                                  </p:childTnLst>
                                </p:cTn>
                              </p:par>
                            </p:childTnLst>
                          </p:cTn>
                        </p:par>
                        <p:par>
                          <p:cTn id="62" fill="hold">
                            <p:stCondLst>
                              <p:cond delay="19740"/>
                            </p:stCondLst>
                            <p:childTnLst>
                              <p:par>
                                <p:cTn id="63" presetID="35" presetClass="emph" presetSubtype="0" repeatCount="indefinite" fill="hold" grpId="1" nodeType="afterEffect">
                                  <p:stCondLst>
                                    <p:cond delay="0"/>
                                  </p:stCondLst>
                                  <p:childTnLst>
                                    <p:anim calcmode="discrete" valueType="str">
                                      <p:cBhvr>
                                        <p:cTn id="64" dur="5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4131" grpId="0" uiExpand="1" build="p"/>
      <p:bldP spid="1584133" grpId="0" animBg="1"/>
      <p:bldP spid="1584135" grpId="0"/>
      <p:bldP spid="11" grpId="0"/>
      <p:bldP spid="11" grpId="1"/>
      <p:bldP spid="1584134" grpId="0"/>
      <p:bldP spid="1584137" grpId="0"/>
      <p:bldP spid="10"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44503" y="560190"/>
            <a:ext cx="9821863" cy="6071193"/>
          </a:xfrm>
        </p:spPr>
        <p:txBody>
          <a:bodyPr/>
          <a:lstStyle/>
          <a:p>
            <a:pPr marL="0" indent="0"/>
            <a:r>
              <a:rPr kumimoji="1" lang="ja-JP" altLang="en-US" dirty="0"/>
              <a:t>　中学ではトップクラスの成績。</a:t>
            </a:r>
            <a:endParaRPr kumimoji="1" lang="en-US" altLang="ja-JP" dirty="0"/>
          </a:p>
          <a:p>
            <a:pPr marL="0" indent="0"/>
            <a:r>
              <a:rPr lang="ja-JP" altLang="en-US" dirty="0"/>
              <a:t>　しかし、わざわざ選択した県外の進学校</a:t>
            </a:r>
            <a:r>
              <a:rPr kumimoji="1" lang="ja-JP" altLang="en-US" dirty="0"/>
              <a:t>では成績は最下位レベルで、とりわけ数学が全くできず、医者になることをあきらめなくてはならなかったのです。</a:t>
            </a:r>
            <a:endParaRPr kumimoji="1" lang="en-US" altLang="ja-JP" dirty="0"/>
          </a:p>
          <a:p>
            <a:pPr marL="0" indent="0"/>
            <a:r>
              <a:rPr lang="ja-JP" altLang="en-US" dirty="0"/>
              <a:t>　</a:t>
            </a:r>
            <a:r>
              <a:rPr kumimoji="1" lang="ja-JP" altLang="en-US" dirty="0"/>
              <a:t>人生で初めての挫折でした。</a:t>
            </a:r>
            <a:endParaRPr kumimoji="1" lang="en-US" altLang="ja-JP" dirty="0"/>
          </a:p>
          <a:p>
            <a:pPr marL="0" indent="0"/>
            <a:r>
              <a:rPr lang="ja-JP" altLang="en-US" dirty="0"/>
              <a:t>　</a:t>
            </a:r>
            <a:r>
              <a:rPr kumimoji="1" lang="ja-JP" altLang="en-US" dirty="0"/>
              <a:t>高校</a:t>
            </a:r>
            <a:r>
              <a:rPr kumimoji="1" lang="en-US" altLang="ja-JP" dirty="0"/>
              <a:t>3</a:t>
            </a:r>
            <a:r>
              <a:rPr kumimoji="1" lang="ja-JP" altLang="en-US" dirty="0"/>
              <a:t>年生になっても、自分がどういう道に進むべきか全くわからず、次第にふさぎがちになり、気づいたときにはうつ病になっていました。</a:t>
            </a:r>
            <a:endParaRPr kumimoji="1" lang="en-US" altLang="ja-JP" dirty="0"/>
          </a:p>
          <a:p>
            <a:pPr marL="0" indent="0"/>
            <a:r>
              <a:rPr lang="ja-JP" altLang="en-US" dirty="0"/>
              <a:t>　</a:t>
            </a:r>
            <a:r>
              <a:rPr kumimoji="1" lang="ja-JP" altLang="en-US" dirty="0"/>
              <a:t>岩室先生の話を聞くまで、私は原因</a:t>
            </a:r>
            <a:r>
              <a:rPr lang="ja-JP" altLang="en-US" dirty="0"/>
              <a:t>は</a:t>
            </a:r>
            <a:r>
              <a:rPr kumimoji="1" lang="ja-JP" altLang="en-US" dirty="0"/>
              <a:t>挫折にあると思っていましたが、先生のお話を聞いて、当時、誰にも相談することができなかった自分のコミュニケーション能力の低さ</a:t>
            </a:r>
            <a:r>
              <a:rPr kumimoji="1" lang="ja-JP" altLang="en-US" dirty="0" err="1"/>
              <a:t>にあったの</a:t>
            </a:r>
            <a:r>
              <a:rPr kumimoji="1" lang="ja-JP" altLang="en-US" dirty="0"/>
              <a:t>だなぁと思い直しました。</a:t>
            </a:r>
          </a:p>
        </p:txBody>
      </p:sp>
      <p:sp>
        <p:nvSpPr>
          <p:cNvPr id="5" name="タイトル 1"/>
          <p:cNvSpPr>
            <a:spLocks noGrp="1"/>
          </p:cNvSpPr>
          <p:nvPr>
            <p:ph type="title"/>
          </p:nvPr>
        </p:nvSpPr>
        <p:spPr>
          <a:xfrm>
            <a:off x="214313" y="0"/>
            <a:ext cx="9815512" cy="683812"/>
          </a:xfrm>
        </p:spPr>
        <p:txBody>
          <a:bodyPr/>
          <a:lstStyle/>
          <a:p>
            <a:r>
              <a:rPr kumimoji="1" lang="ja-JP" altLang="en-US" dirty="0"/>
              <a:t>自分のうつ病を振り返る</a:t>
            </a:r>
          </a:p>
        </p:txBody>
      </p:sp>
      <p:sp>
        <p:nvSpPr>
          <p:cNvPr id="2" name="テキスト ボックス 1">
            <a:extLst>
              <a:ext uri="{FF2B5EF4-FFF2-40B4-BE49-F238E27FC236}">
                <a16:creationId xmlns:a16="http://schemas.microsoft.com/office/drawing/2014/main" id="{C6808DB0-DD08-D35A-C275-A2C502C2893E}"/>
              </a:ext>
            </a:extLst>
          </p:cNvPr>
          <p:cNvSpPr txBox="1"/>
          <p:nvPr/>
        </p:nvSpPr>
        <p:spPr>
          <a:xfrm>
            <a:off x="8080830" y="6297810"/>
            <a:ext cx="2374294" cy="584775"/>
          </a:xfrm>
          <a:prstGeom prst="rect">
            <a:avLst/>
          </a:prstGeom>
          <a:noFill/>
        </p:spPr>
        <p:txBody>
          <a:bodyPr wrap="square">
            <a:spAutoFit/>
          </a:bodyPr>
          <a:lstStyle/>
          <a:p>
            <a:r>
              <a:rPr lang="ja-JP" altLang="en-US" sz="3200" dirty="0">
                <a:latin typeface="+mj-ea"/>
                <a:ea typeface="+mj-ea"/>
              </a:rPr>
              <a:t>（高</a:t>
            </a:r>
            <a:r>
              <a:rPr lang="en-US" altLang="ja-JP" sz="3200" dirty="0">
                <a:latin typeface="+mj-ea"/>
                <a:ea typeface="+mj-ea"/>
              </a:rPr>
              <a:t>3</a:t>
            </a:r>
            <a:r>
              <a:rPr lang="ja-JP" altLang="en-US" sz="3200" dirty="0">
                <a:latin typeface="+mj-ea"/>
                <a:ea typeface="+mj-ea"/>
              </a:rPr>
              <a:t>女子）</a:t>
            </a:r>
          </a:p>
        </p:txBody>
      </p:sp>
    </p:spTree>
    <p:extLst>
      <p:ext uri="{BB962C8B-B14F-4D97-AF65-F5344CB8AC3E}">
        <p14:creationId xmlns:p14="http://schemas.microsoft.com/office/powerpoint/2010/main" val="243829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0"/>
                                        <p:tgtEl>
                                          <p:spTgt spid="3">
                                            <p:txEl>
                                              <p:pRg st="0" end="0"/>
                                            </p:txEl>
                                          </p:spTgt>
                                        </p:tgtEl>
                                      </p:cBhvr>
                                    </p:animEffect>
                                  </p:childTnLst>
                                </p:cTn>
                              </p:par>
                            </p:childTnLst>
                          </p:cTn>
                        </p:par>
                        <p:par>
                          <p:cTn id="8" fill="hold">
                            <p:stCondLst>
                              <p:cond delay="3550"/>
                            </p:stCondLst>
                            <p:childTnLst>
                              <p:par>
                                <p:cTn id="9" presetID="10" presetClass="entr" presetSubtype="0" fill="hold" grpId="0" nodeType="afterEffect">
                                  <p:stCondLst>
                                    <p:cond delay="0"/>
                                  </p:stCondLst>
                                  <p:iterate type="wd">
                                    <p:tmPct val="7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500"/>
                                        <p:tgtEl>
                                          <p:spTgt spid="3">
                                            <p:txEl>
                                              <p:pRg st="1" end="1"/>
                                            </p:txEl>
                                          </p:spTgt>
                                        </p:tgtEl>
                                      </p:cBhvr>
                                    </p:animEffect>
                                  </p:childTnLst>
                                </p:cTn>
                              </p:par>
                            </p:childTnLst>
                          </p:cTn>
                        </p:par>
                        <p:par>
                          <p:cTn id="12" fill="hold">
                            <p:stCondLst>
                              <p:cond delay="12000"/>
                            </p:stCondLst>
                            <p:childTnLst>
                              <p:par>
                                <p:cTn id="13" presetID="10" presetClass="entr" presetSubtype="0" fill="hold" grpId="0" nodeType="afterEffect">
                                  <p:stCondLst>
                                    <p:cond delay="0"/>
                                  </p:stCondLst>
                                  <p:iterate type="wd">
                                    <p:tmPct val="7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0"/>
                                        <p:tgtEl>
                                          <p:spTgt spid="3">
                                            <p:txEl>
                                              <p:pRg st="2" end="2"/>
                                            </p:txEl>
                                          </p:spTgt>
                                        </p:tgtEl>
                                      </p:cBhvr>
                                    </p:animEffect>
                                  </p:childTnLst>
                                </p:cTn>
                              </p:par>
                            </p:childTnLst>
                          </p:cTn>
                        </p:par>
                        <p:par>
                          <p:cTn id="16" fill="hold">
                            <p:stCondLst>
                              <p:cond delay="15550"/>
                            </p:stCondLst>
                            <p:childTnLst>
                              <p:par>
                                <p:cTn id="17" presetID="10" presetClass="entr" presetSubtype="0" fill="hold" grpId="0" nodeType="afterEffect">
                                  <p:stCondLst>
                                    <p:cond delay="0"/>
                                  </p:stCondLst>
                                  <p:iterate type="wd">
                                    <p:tmPct val="7000"/>
                                  </p:iterate>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500"/>
                                        <p:tgtEl>
                                          <p:spTgt spid="3">
                                            <p:txEl>
                                              <p:pRg st="3" end="3"/>
                                            </p:txEl>
                                          </p:spTgt>
                                        </p:tgtEl>
                                      </p:cBhvr>
                                    </p:animEffect>
                                  </p:childTnLst>
                                </p:cTn>
                              </p:par>
                            </p:childTnLst>
                          </p:cTn>
                        </p:par>
                        <p:par>
                          <p:cTn id="20" fill="hold">
                            <p:stCondLst>
                              <p:cond delay="24000"/>
                            </p:stCondLst>
                            <p:childTnLst>
                              <p:par>
                                <p:cTn id="21" presetID="10" presetClass="entr" presetSubtype="0" fill="hold" grpId="0" nodeType="afterEffect">
                                  <p:stCondLst>
                                    <p:cond delay="0"/>
                                  </p:stCondLst>
                                  <p:iterate type="wd">
                                    <p:tmPct val="7000"/>
                                  </p:iterate>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44503" y="560190"/>
            <a:ext cx="10008000" cy="3701567"/>
          </a:xfrm>
        </p:spPr>
        <p:txBody>
          <a:bodyPr/>
          <a:lstStyle/>
          <a:p>
            <a:pPr marL="0" indent="0"/>
            <a:r>
              <a:rPr lang="ja-JP" altLang="en-US" dirty="0"/>
              <a:t>　また、私はうつ病を薬で治したのですが、最近はこのやり方が間違っていたのではと思うことがよくあるのです。</a:t>
            </a:r>
            <a:endParaRPr lang="en-US" altLang="ja-JP" dirty="0"/>
          </a:p>
          <a:p>
            <a:pPr marL="0" indent="0"/>
            <a:r>
              <a:rPr lang="ja-JP" altLang="en-US" dirty="0"/>
              <a:t>　というのも、未だに</a:t>
            </a:r>
            <a:r>
              <a:rPr lang="ja-JP" altLang="en-US" dirty="0" err="1"/>
              <a:t>うつの</a:t>
            </a:r>
            <a:r>
              <a:rPr lang="ja-JP" altLang="en-US" dirty="0"/>
              <a:t>ような症状が起きることがあり、結局は何も解決しているように思えないからです。</a:t>
            </a:r>
            <a:endParaRPr lang="en-US" altLang="ja-JP" dirty="0"/>
          </a:p>
          <a:p>
            <a:pPr marL="0" indent="0"/>
            <a:r>
              <a:rPr lang="ja-JP" altLang="en-US" dirty="0"/>
              <a:t>　だから先生が薬での治療よりも環境を整えることが大事だとおっしゃったときはとても感動しました。</a:t>
            </a:r>
            <a:endParaRPr lang="en-US" altLang="ja-JP" dirty="0"/>
          </a:p>
          <a:p>
            <a:pPr marL="0" indent="0"/>
            <a:r>
              <a:rPr lang="ja-JP" altLang="en-US" dirty="0"/>
              <a:t>　分かってくれている人がいるんだと思いました。</a:t>
            </a:r>
            <a:endParaRPr lang="en-US" altLang="ja-JP" dirty="0"/>
          </a:p>
        </p:txBody>
      </p:sp>
      <p:sp>
        <p:nvSpPr>
          <p:cNvPr id="5" name="コンテンツ プレースホルダー 2"/>
          <p:cNvSpPr txBox="1">
            <a:spLocks/>
          </p:cNvSpPr>
          <p:nvPr/>
        </p:nvSpPr>
        <p:spPr bwMode="auto">
          <a:xfrm>
            <a:off x="244503" y="4364599"/>
            <a:ext cx="10260000" cy="2321948"/>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彼氏はいませんが（笑）、家族も素晴らしい友人もいます。</a:t>
            </a:r>
            <a:endParaRPr kumimoji="1" lang="en-US" altLang="ja-JP" sz="3200" b="0" i="0" u="none" strike="noStrike" kern="0" cap="none" spc="0" normalizeH="0" baseline="0" noProof="0" dirty="0">
              <a:ln>
                <a:noFill/>
              </a:ln>
              <a:solidFill>
                <a:srgbClr val="FFFFFF"/>
              </a:solidFill>
              <a:effectLst/>
              <a:uLnTx/>
              <a:uFillTx/>
              <a:latin typeface="Arial"/>
              <a:ea typeface="ＭＳ Ｐゴシック"/>
              <a:cs typeface="+mn-cs"/>
            </a:endParaRPr>
          </a:p>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辛いときはもっとどんどん相談していこうと思います。</a:t>
            </a:r>
            <a:endParaRPr kumimoji="1" lang="en-US" altLang="ja-JP" sz="3200" b="0" i="0" u="none" strike="noStrike" kern="0" cap="none" spc="0" normalizeH="0" baseline="0" noProof="0" dirty="0">
              <a:ln>
                <a:noFill/>
              </a:ln>
              <a:solidFill>
                <a:srgbClr val="FFFFFF"/>
              </a:solidFill>
              <a:effectLst/>
              <a:uLnTx/>
              <a:uFillTx/>
              <a:latin typeface="Arial"/>
              <a:ea typeface="ＭＳ Ｐゴシック"/>
              <a:cs typeface="+mn-cs"/>
            </a:endParaRPr>
          </a:p>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もちろん、会話で（笑）。</a:t>
            </a:r>
            <a:endParaRPr kumimoji="1" lang="en-US" altLang="ja-JP" sz="3200" b="0" i="0" u="none" strike="noStrike" kern="0" cap="none" spc="0" normalizeH="0" baseline="0" noProof="0" dirty="0">
              <a:ln>
                <a:noFill/>
              </a:ln>
              <a:solidFill>
                <a:srgbClr val="FFFFFF"/>
              </a:solidFill>
              <a:effectLst/>
              <a:uLnTx/>
              <a:uFillTx/>
              <a:latin typeface="Arial"/>
              <a:ea typeface="ＭＳ Ｐゴシック"/>
              <a:cs typeface="+mn-cs"/>
            </a:endParaRPr>
          </a:p>
          <a:p>
            <a:pPr marL="0" marR="0" lvl="0" indent="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rPr>
              <a:t>　本当に有難うございました。</a:t>
            </a:r>
          </a:p>
        </p:txBody>
      </p:sp>
      <p:sp>
        <p:nvSpPr>
          <p:cNvPr id="4" name="タイトル 1"/>
          <p:cNvSpPr>
            <a:spLocks noGrp="1"/>
          </p:cNvSpPr>
          <p:nvPr>
            <p:ph type="title"/>
          </p:nvPr>
        </p:nvSpPr>
        <p:spPr>
          <a:xfrm>
            <a:off x="214313" y="0"/>
            <a:ext cx="9815512" cy="683812"/>
          </a:xfrm>
        </p:spPr>
        <p:txBody>
          <a:bodyPr/>
          <a:lstStyle/>
          <a:p>
            <a:r>
              <a:rPr kumimoji="1" lang="ja-JP" altLang="en-US" dirty="0"/>
              <a:t>自分のうつ病を振り返る</a:t>
            </a:r>
          </a:p>
        </p:txBody>
      </p:sp>
      <p:sp>
        <p:nvSpPr>
          <p:cNvPr id="2" name="テキスト ボックス 1">
            <a:extLst>
              <a:ext uri="{FF2B5EF4-FFF2-40B4-BE49-F238E27FC236}">
                <a16:creationId xmlns:a16="http://schemas.microsoft.com/office/drawing/2014/main" id="{55547385-A76A-3F75-30E1-435C5D632C40}"/>
              </a:ext>
            </a:extLst>
          </p:cNvPr>
          <p:cNvSpPr txBox="1"/>
          <p:nvPr/>
        </p:nvSpPr>
        <p:spPr>
          <a:xfrm>
            <a:off x="8080830" y="6297810"/>
            <a:ext cx="2374294" cy="584775"/>
          </a:xfrm>
          <a:prstGeom prst="rect">
            <a:avLst/>
          </a:prstGeom>
          <a:noFill/>
        </p:spPr>
        <p:txBody>
          <a:bodyPr wrap="square">
            <a:spAutoFit/>
          </a:bodyPr>
          <a:lstStyle/>
          <a:p>
            <a:r>
              <a:rPr lang="ja-JP" altLang="en-US" sz="3200" dirty="0">
                <a:latin typeface="+mj-ea"/>
                <a:ea typeface="+mj-ea"/>
              </a:rPr>
              <a:t>（高</a:t>
            </a:r>
            <a:r>
              <a:rPr lang="en-US" altLang="ja-JP" sz="3200" dirty="0">
                <a:latin typeface="+mj-ea"/>
                <a:ea typeface="+mj-ea"/>
              </a:rPr>
              <a:t>3</a:t>
            </a:r>
            <a:r>
              <a:rPr lang="ja-JP" altLang="en-US" sz="3200" dirty="0">
                <a:latin typeface="+mj-ea"/>
                <a:ea typeface="+mj-ea"/>
              </a:rPr>
              <a:t>女子）</a:t>
            </a:r>
          </a:p>
        </p:txBody>
      </p:sp>
    </p:spTree>
    <p:extLst>
      <p:ext uri="{BB962C8B-B14F-4D97-AF65-F5344CB8AC3E}">
        <p14:creationId xmlns:p14="http://schemas.microsoft.com/office/powerpoint/2010/main" val="362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0"/>
                                        <p:tgtEl>
                                          <p:spTgt spid="3">
                                            <p:txEl>
                                              <p:pRg st="0" end="0"/>
                                            </p:txEl>
                                          </p:spTgt>
                                        </p:tgtEl>
                                      </p:cBhvr>
                                    </p:animEffect>
                                  </p:childTnLst>
                                </p:cTn>
                              </p:par>
                            </p:childTnLst>
                          </p:cTn>
                        </p:par>
                        <p:par>
                          <p:cTn id="8" fill="hold">
                            <p:stCondLst>
                              <p:cond delay="8100"/>
                            </p:stCondLst>
                            <p:childTnLst>
                              <p:par>
                                <p:cTn id="9" presetID="10" presetClass="entr" presetSubtype="0" fill="hold" grpId="0" nodeType="afterEffect">
                                  <p:stCondLst>
                                    <p:cond delay="0"/>
                                  </p:stCondLst>
                                  <p:iterate type="wd">
                                    <p:tmPct val="7000"/>
                                  </p:iterate>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500"/>
                                        <p:tgtEl>
                                          <p:spTgt spid="3">
                                            <p:txEl>
                                              <p:pRg st="1" end="1"/>
                                            </p:txEl>
                                          </p:spTgt>
                                        </p:tgtEl>
                                      </p:cBhvr>
                                    </p:animEffect>
                                  </p:childTnLst>
                                </p:cTn>
                              </p:par>
                            </p:childTnLst>
                          </p:cTn>
                        </p:par>
                        <p:par>
                          <p:cTn id="12" fill="hold">
                            <p:stCondLst>
                              <p:cond delay="15675"/>
                            </p:stCondLst>
                            <p:childTnLst>
                              <p:par>
                                <p:cTn id="13" presetID="10" presetClass="entr" presetSubtype="0" fill="hold" grpId="0" nodeType="afterEffect">
                                  <p:stCondLst>
                                    <p:cond delay="0"/>
                                  </p:stCondLst>
                                  <p:iterate type="wd">
                                    <p:tmPct val="7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0"/>
                                        <p:tgtEl>
                                          <p:spTgt spid="3">
                                            <p:txEl>
                                              <p:pRg st="2" end="2"/>
                                            </p:txEl>
                                          </p:spTgt>
                                        </p:tgtEl>
                                      </p:cBhvr>
                                    </p:animEffect>
                                  </p:childTnLst>
                                </p:cTn>
                              </p:par>
                            </p:childTnLst>
                          </p:cTn>
                        </p:par>
                        <p:par>
                          <p:cTn id="16" fill="hold">
                            <p:stCondLst>
                              <p:cond delay="22375"/>
                            </p:stCondLst>
                            <p:childTnLst>
                              <p:par>
                                <p:cTn id="17" presetID="10" presetClass="entr" presetSubtype="0" fill="hold" grpId="0" nodeType="afterEffect">
                                  <p:stCondLst>
                                    <p:cond delay="0"/>
                                  </p:stCondLst>
                                  <p:iterate type="wd">
                                    <p:tmPct val="7000"/>
                                  </p:iterate>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500"/>
                                        <p:tgtEl>
                                          <p:spTgt spid="3">
                                            <p:txEl>
                                              <p:pRg st="3" end="3"/>
                                            </p:txEl>
                                          </p:spTgt>
                                        </p:tgtEl>
                                      </p:cBhvr>
                                    </p:animEffect>
                                  </p:childTnLst>
                                </p:cTn>
                              </p:par>
                            </p:childTnLst>
                          </p:cTn>
                        </p:par>
                        <p:par>
                          <p:cTn id="20" fill="hold">
                            <p:stCondLst>
                              <p:cond delay="26450"/>
                            </p:stCondLst>
                            <p:childTnLst>
                              <p:par>
                                <p:cTn id="21" presetID="10" presetClass="entr" presetSubtype="0" fill="hold" grpId="0" nodeType="afterEffect">
                                  <p:stCondLst>
                                    <p:cond delay="0"/>
                                  </p:stCondLst>
                                  <p:iterate type="wd">
                                    <p:tmPct val="7000"/>
                                  </p:iterate>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2500"/>
                                        <p:tgtEl>
                                          <p:spTgt spid="5">
                                            <p:txEl>
                                              <p:pRg st="0" end="0"/>
                                            </p:txEl>
                                          </p:spTgt>
                                        </p:tgtEl>
                                      </p:cBhvr>
                                    </p:animEffect>
                                  </p:childTnLst>
                                </p:cTn>
                              </p:par>
                            </p:childTnLst>
                          </p:cTn>
                        </p:par>
                        <p:par>
                          <p:cTn id="24" fill="hold">
                            <p:stCondLst>
                              <p:cond delay="31400"/>
                            </p:stCondLst>
                            <p:childTnLst>
                              <p:par>
                                <p:cTn id="25" presetID="10" presetClass="entr" presetSubtype="0" fill="hold" grpId="0" nodeType="afterEffect">
                                  <p:stCondLst>
                                    <p:cond delay="0"/>
                                  </p:stCondLst>
                                  <p:iterate type="wd">
                                    <p:tmPct val="7000"/>
                                  </p:iterate>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2500"/>
                                        <p:tgtEl>
                                          <p:spTgt spid="5">
                                            <p:txEl>
                                              <p:pRg st="1" end="1"/>
                                            </p:txEl>
                                          </p:spTgt>
                                        </p:tgtEl>
                                      </p:cBhvr>
                                    </p:animEffect>
                                  </p:childTnLst>
                                </p:cTn>
                              </p:par>
                            </p:childTnLst>
                          </p:cTn>
                        </p:par>
                        <p:par>
                          <p:cTn id="28" fill="hold">
                            <p:stCondLst>
                              <p:cond delay="35650"/>
                            </p:stCondLst>
                            <p:childTnLst>
                              <p:par>
                                <p:cTn id="29" presetID="10" presetClass="entr" presetSubtype="0" fill="hold" grpId="0" nodeType="afterEffect">
                                  <p:stCondLst>
                                    <p:cond delay="0"/>
                                  </p:stCondLst>
                                  <p:iterate type="wd">
                                    <p:tmPct val="7000"/>
                                  </p:iterate>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2500"/>
                                        <p:tgtEl>
                                          <p:spTgt spid="5">
                                            <p:txEl>
                                              <p:pRg st="2" end="2"/>
                                            </p:txEl>
                                          </p:spTgt>
                                        </p:tgtEl>
                                      </p:cBhvr>
                                    </p:animEffect>
                                  </p:childTnLst>
                                </p:cTn>
                              </p:par>
                            </p:childTnLst>
                          </p:cTn>
                        </p:par>
                        <p:par>
                          <p:cTn id="32" fill="hold">
                            <p:stCondLst>
                              <p:cond delay="39375"/>
                            </p:stCondLst>
                            <p:childTnLst>
                              <p:par>
                                <p:cTn id="33" presetID="10" presetClass="entr" presetSubtype="0" fill="hold" grpId="0" nodeType="afterEffect">
                                  <p:stCondLst>
                                    <p:cond delay="0"/>
                                  </p:stCondLst>
                                  <p:iterate type="wd">
                                    <p:tmPct val="7000"/>
                                  </p:iterate>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2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14312" y="832899"/>
            <a:ext cx="10072687" cy="6025101"/>
          </a:xfrm>
        </p:spPr>
        <p:txBody>
          <a:bodyPr/>
          <a:lstStyle/>
          <a:p>
            <a:pPr marL="0" indent="0">
              <a:lnSpc>
                <a:spcPts val="4500"/>
              </a:lnSpc>
              <a:spcBef>
                <a:spcPts val="0"/>
              </a:spcBef>
              <a:spcAft>
                <a:spcPts val="5400"/>
              </a:spcAft>
            </a:pPr>
            <a:r>
              <a:rPr lang="ja-JP" altLang="en-US" dirty="0"/>
              <a:t>　先生の話で一番印象に残ったのは「対話」です。自分は　</a:t>
            </a:r>
            <a:r>
              <a:rPr lang="en-US" altLang="ja-JP" dirty="0"/>
              <a:t>2</a:t>
            </a:r>
            <a:r>
              <a:rPr lang="ja-JP" altLang="en-US" dirty="0"/>
              <a:t>年生の半分を休んでしまっていたのですが、その期間、友達と会う機会や話す機会がなく、思春期真っただ中の自分はとても気持ちが落ち込んで、「死にたい」と考えてしまうこともありました。ですが、一人の友達が家に来てくれ、その友達と話していると少しずつ気分が良くなり、</a:t>
            </a:r>
            <a:r>
              <a:rPr lang="en-US" altLang="ja-JP" dirty="0"/>
              <a:t>3</a:t>
            </a:r>
            <a:r>
              <a:rPr lang="ja-JP" altLang="en-US" dirty="0"/>
              <a:t>年生になると少しずつ学校に行けるようになり、今回の講演を聞くことができました。この友達と面と向かって会話をし、学校に行けるようになったことが、先生が話していた「対話」の効果なのではないかと思いました。</a:t>
            </a:r>
            <a:endParaRPr lang="en-US" altLang="ja-JP" dirty="0"/>
          </a:p>
        </p:txBody>
      </p:sp>
      <p:sp>
        <p:nvSpPr>
          <p:cNvPr id="4" name="タイトル 1"/>
          <p:cNvSpPr>
            <a:spLocks noGrp="1"/>
          </p:cNvSpPr>
          <p:nvPr>
            <p:ph type="title"/>
          </p:nvPr>
        </p:nvSpPr>
        <p:spPr>
          <a:xfrm>
            <a:off x="214313" y="0"/>
            <a:ext cx="9815512" cy="683812"/>
          </a:xfrm>
        </p:spPr>
        <p:txBody>
          <a:bodyPr/>
          <a:lstStyle/>
          <a:p>
            <a:r>
              <a:rPr kumimoji="1" lang="ja-JP" altLang="en-US" dirty="0"/>
              <a:t>引きこもりからの立ち直り</a:t>
            </a:r>
          </a:p>
        </p:txBody>
      </p:sp>
      <p:sp>
        <p:nvSpPr>
          <p:cNvPr id="5" name="テキスト ボックス 4">
            <a:extLst>
              <a:ext uri="{FF2B5EF4-FFF2-40B4-BE49-F238E27FC236}">
                <a16:creationId xmlns:a16="http://schemas.microsoft.com/office/drawing/2014/main" id="{62F4B076-8D1C-12BD-E0D7-1E40DB260B1D}"/>
              </a:ext>
            </a:extLst>
          </p:cNvPr>
          <p:cNvSpPr txBox="1"/>
          <p:nvPr/>
        </p:nvSpPr>
        <p:spPr>
          <a:xfrm>
            <a:off x="7959877" y="6025101"/>
            <a:ext cx="2374294" cy="584775"/>
          </a:xfrm>
          <a:prstGeom prst="rect">
            <a:avLst/>
          </a:prstGeom>
          <a:noFill/>
        </p:spPr>
        <p:txBody>
          <a:bodyPr wrap="square">
            <a:spAutoFit/>
          </a:bodyPr>
          <a:lstStyle/>
          <a:p>
            <a:r>
              <a:rPr lang="ja-JP" altLang="en-US" sz="3200" dirty="0">
                <a:latin typeface="+mj-ea"/>
                <a:ea typeface="+mj-ea"/>
              </a:rPr>
              <a:t>（中</a:t>
            </a:r>
            <a:r>
              <a:rPr lang="en-US" altLang="ja-JP" sz="3200" dirty="0">
                <a:latin typeface="+mj-ea"/>
                <a:ea typeface="+mj-ea"/>
              </a:rPr>
              <a:t>3</a:t>
            </a:r>
            <a:r>
              <a:rPr lang="ja-JP" altLang="en-US" sz="3200" dirty="0">
                <a:latin typeface="+mj-ea"/>
                <a:ea typeface="+mj-ea"/>
              </a:rPr>
              <a:t>男子）</a:t>
            </a:r>
          </a:p>
        </p:txBody>
      </p:sp>
    </p:spTree>
    <p:extLst>
      <p:ext uri="{BB962C8B-B14F-4D97-AF65-F5344CB8AC3E}">
        <p14:creationId xmlns:p14="http://schemas.microsoft.com/office/powerpoint/2010/main" val="322846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7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34" name="角丸四角形 10">
            <a:extLst>
              <a:ext uri="{FF2B5EF4-FFF2-40B4-BE49-F238E27FC236}">
                <a16:creationId xmlns:a16="http://schemas.microsoft.com/office/drawing/2014/main" id="{15670471-DEF6-4565-A104-5C33B835A4B1}"/>
              </a:ext>
            </a:extLst>
          </p:cNvPr>
          <p:cNvSpPr/>
          <p:nvPr/>
        </p:nvSpPr>
        <p:spPr bwMode="auto">
          <a:xfrm>
            <a:off x="7083034" y="2541689"/>
            <a:ext cx="1900800"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35" name="角丸四角形 11">
            <a:extLst>
              <a:ext uri="{FF2B5EF4-FFF2-40B4-BE49-F238E27FC236}">
                <a16:creationId xmlns:a16="http://schemas.microsoft.com/office/drawing/2014/main" id="{25021762-F93A-42C6-9924-57FAC3BDCFE3}"/>
              </a:ext>
            </a:extLst>
          </p:cNvPr>
          <p:cNvSpPr/>
          <p:nvPr/>
        </p:nvSpPr>
        <p:spPr bwMode="auto">
          <a:xfrm>
            <a:off x="3930599" y="2541689"/>
            <a:ext cx="1901239"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0"/>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Tree>
    <p:extLst>
      <p:ext uri="{BB962C8B-B14F-4D97-AF65-F5344CB8AC3E}">
        <p14:creationId xmlns:p14="http://schemas.microsoft.com/office/powerpoint/2010/main" val="28034660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35" name="角丸四角形 11">
            <a:extLst>
              <a:ext uri="{FF2B5EF4-FFF2-40B4-BE49-F238E27FC236}">
                <a16:creationId xmlns:a16="http://schemas.microsoft.com/office/drawing/2014/main" id="{25021762-F93A-42C6-9924-57FAC3BDCFE3}"/>
              </a:ext>
            </a:extLst>
          </p:cNvPr>
          <p:cNvSpPr/>
          <p:nvPr/>
        </p:nvSpPr>
        <p:spPr bwMode="auto">
          <a:xfrm>
            <a:off x="3930599" y="2541689"/>
            <a:ext cx="1901239" cy="717503"/>
          </a:xfrm>
          <a:prstGeom prst="roundRect">
            <a:avLst/>
          </a:prstGeom>
          <a:gradFill>
            <a:gsLst>
              <a:gs pos="0">
                <a:srgbClr val="010000"/>
              </a:gs>
              <a:gs pos="88000">
                <a:srgbClr val="010000">
                  <a:lumMod val="50000"/>
                  <a:lumOff val="50000"/>
                </a:srgbClr>
              </a:gs>
              <a:gs pos="76000">
                <a:srgbClr val="0000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0"/>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pic>
        <p:nvPicPr>
          <p:cNvPr id="3" name="図 2" descr="図形&#10;&#10;自動的に生成された説明">
            <a:extLst>
              <a:ext uri="{FF2B5EF4-FFF2-40B4-BE49-F238E27FC236}">
                <a16:creationId xmlns:a16="http://schemas.microsoft.com/office/drawing/2014/main" id="{4C4B49FD-33F3-7AA4-0262-4F2C2FA466E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261"/>
          <a:stretch/>
        </p:blipFill>
        <p:spPr>
          <a:xfrm>
            <a:off x="5885233" y="3156469"/>
            <a:ext cx="878625" cy="111293"/>
          </a:xfrm>
          <a:prstGeom prst="rect">
            <a:avLst/>
          </a:prstGeom>
        </p:spPr>
      </p:pic>
      <p:sp>
        <p:nvSpPr>
          <p:cNvPr id="4" name="テキスト ボックス 3">
            <a:extLst>
              <a:ext uri="{FF2B5EF4-FFF2-40B4-BE49-F238E27FC236}">
                <a16:creationId xmlns:a16="http://schemas.microsoft.com/office/drawing/2014/main" id="{51C946C8-B7F1-F3BC-1BCD-AFA3E0869A70}"/>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
        <p:nvSpPr>
          <p:cNvPr id="5" name="角丸四角形 10">
            <a:extLst>
              <a:ext uri="{FF2B5EF4-FFF2-40B4-BE49-F238E27FC236}">
                <a16:creationId xmlns:a16="http://schemas.microsoft.com/office/drawing/2014/main" id="{3D627A4F-250A-F040-70A2-840F5CC5CE1D}"/>
              </a:ext>
            </a:extLst>
          </p:cNvPr>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6" name="角丸四角形 10">
            <a:extLst>
              <a:ext uri="{FF2B5EF4-FFF2-40B4-BE49-F238E27FC236}">
                <a16:creationId xmlns:a16="http://schemas.microsoft.com/office/drawing/2014/main" id="{ADFCFCC2-8E88-E1F7-0780-6D5618082F4C}"/>
              </a:ext>
            </a:extLst>
          </p:cNvPr>
          <p:cNvSpPr/>
          <p:nvPr/>
        </p:nvSpPr>
        <p:spPr bwMode="auto">
          <a:xfrm>
            <a:off x="7061434" y="2540356"/>
            <a:ext cx="1944000" cy="720000"/>
          </a:xfrm>
          <a:prstGeom prst="roundRect">
            <a:avLst/>
          </a:prstGeom>
          <a:gradFill>
            <a:gsLst>
              <a:gs pos="0">
                <a:srgbClr val="CC66FF"/>
              </a:gs>
              <a:gs pos="23000">
                <a:srgbClr val="66FF33"/>
              </a:gs>
              <a:gs pos="75000">
                <a:srgbClr val="FF9900"/>
              </a:gs>
              <a:gs pos="47000">
                <a:srgbClr val="FFFF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pic>
        <p:nvPicPr>
          <p:cNvPr id="7" name="図 6" descr="図形&#10;&#10;自動的に生成された説明">
            <a:extLst>
              <a:ext uri="{FF2B5EF4-FFF2-40B4-BE49-F238E27FC236}">
                <a16:creationId xmlns:a16="http://schemas.microsoft.com/office/drawing/2014/main" id="{5982C8CE-76D5-5E3A-D45B-9E7948EA22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7701" y="2511762"/>
            <a:ext cx="878625" cy="756000"/>
          </a:xfrm>
          <a:prstGeom prst="rect">
            <a:avLst/>
          </a:prstGeom>
        </p:spPr>
      </p:pic>
    </p:spTree>
    <p:extLst>
      <p:ext uri="{BB962C8B-B14F-4D97-AF65-F5344CB8AC3E}">
        <p14:creationId xmlns:p14="http://schemas.microsoft.com/office/powerpoint/2010/main" val="37795833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9999"/>
            </a:gs>
            <a:gs pos="69000">
              <a:srgbClr val="FFCCCC"/>
            </a:gs>
            <a:gs pos="23000">
              <a:srgbClr val="FFCCCC"/>
            </a:gs>
            <a:gs pos="100000">
              <a:srgbClr val="FFFFFF"/>
            </a:gs>
          </a:gsLst>
          <a:lin ang="2700000" scaled="1"/>
          <a:tileRect/>
        </a:gradFill>
        <a:effectLst/>
      </p:bgPr>
    </p:bg>
    <p:spTree>
      <p:nvGrpSpPr>
        <p:cNvPr id="1" name=""/>
        <p:cNvGrpSpPr/>
        <p:nvPr/>
      </p:nvGrpSpPr>
      <p:grpSpPr>
        <a:xfrm>
          <a:off x="0" y="0"/>
          <a:ext cx="0" cy="0"/>
          <a:chOff x="0" y="0"/>
          <a:chExt cx="0" cy="0"/>
        </a:xfrm>
      </p:grpSpPr>
      <p:sp>
        <p:nvSpPr>
          <p:cNvPr id="2" name="テキスト ボックス 1"/>
          <p:cNvSpPr txBox="1"/>
          <p:nvPr/>
        </p:nvSpPr>
        <p:spPr>
          <a:xfrm>
            <a:off x="1330779" y="649584"/>
            <a:ext cx="8221435" cy="21852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雑談自体も緩和ケア</a:t>
            </a:r>
            <a:endParaRPr kumimoji="0" lang="en-US" altLang="ja-JP"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　　</a:t>
            </a:r>
            <a:r>
              <a:rPr kumimoji="0" lang="ja-JP" alt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人は話すことによって癒される</a:t>
            </a:r>
            <a:endParaRPr kumimoji="0" lang="en-US" altLang="ja-JP" sz="32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　　　　　　　　</a:t>
            </a:r>
            <a:r>
              <a:rPr kumimoji="0" lang="ja-JP" alt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カール・ロジャーズ</a:t>
            </a: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74426" y="3107968"/>
            <a:ext cx="3359234" cy="23934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テキスト ボックス 4"/>
          <p:cNvSpPr txBox="1"/>
          <p:nvPr/>
        </p:nvSpPr>
        <p:spPr>
          <a:xfrm>
            <a:off x="7023703" y="6207971"/>
            <a:ext cx="2585964"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岩手県立大船渡病院緩和医療科</a:t>
            </a:r>
            <a:endParaRPr kumimoji="1" lang="en-US" altLang="ja-JP"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4"/>
              </a:rPr>
              <a:t>http://oofunato-hp.com/kanwacare.php</a:t>
            </a:r>
            <a:endParaRPr kumimoji="1" lang="en-US" altLang="ja-JP"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村上雅彦先生提供</a:t>
            </a:r>
          </a:p>
        </p:txBody>
      </p:sp>
      <p:pic>
        <p:nvPicPr>
          <p:cNvPr id="7" name="図 6">
            <a:extLst>
              <a:ext uri="{FF2B5EF4-FFF2-40B4-BE49-F238E27FC236}">
                <a16:creationId xmlns:a16="http://schemas.microsoft.com/office/drawing/2014/main" id="{BB2D2674-3059-4D24-A55D-F6BB12CBEE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24965">
            <a:off x="8060219" y="1346695"/>
            <a:ext cx="1939104" cy="3849928"/>
          </a:xfrm>
          <a:prstGeom prst="rect">
            <a:avLst/>
          </a:prstGeom>
        </p:spPr>
      </p:pic>
      <p:pic>
        <p:nvPicPr>
          <p:cNvPr id="4" name="図 3">
            <a:extLst>
              <a:ext uri="{FF2B5EF4-FFF2-40B4-BE49-F238E27FC236}">
                <a16:creationId xmlns:a16="http://schemas.microsoft.com/office/drawing/2014/main" id="{25185FA5-698F-4887-A6DD-4A114AA9F5D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330672">
            <a:off x="5896994" y="2805046"/>
            <a:ext cx="2128724" cy="4176781"/>
          </a:xfrm>
          <a:prstGeom prst="rect">
            <a:avLst/>
          </a:prstGeom>
        </p:spPr>
      </p:pic>
      <p:sp>
        <p:nvSpPr>
          <p:cNvPr id="6" name="正方形/長方形 5">
            <a:extLst>
              <a:ext uri="{FF2B5EF4-FFF2-40B4-BE49-F238E27FC236}">
                <a16:creationId xmlns:a16="http://schemas.microsoft.com/office/drawing/2014/main" id="{6BA73E9D-896D-39D6-DC4D-98F5E413D366}"/>
              </a:ext>
            </a:extLst>
          </p:cNvPr>
          <p:cNvSpPr/>
          <p:nvPr/>
        </p:nvSpPr>
        <p:spPr>
          <a:xfrm>
            <a:off x="9871502" y="6488668"/>
            <a:ext cx="415499"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sz="1800" dirty="0">
                <a:solidFill>
                  <a:srgbClr val="FF0000"/>
                </a:solidFill>
                <a:latin typeface="ＭＳ ゴシック" panose="020B0609070205080204" pitchFamily="49" charset="-128"/>
                <a:ea typeface="ＭＳ ゴシック" panose="020B0609070205080204" pitchFamily="49" charset="-128"/>
              </a:rPr>
              <a:t>1</a:t>
            </a:r>
            <a:r>
              <a:rPr kumimoji="1" lang="en-US" altLang="ja-JP" sz="1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rPr>
              <a:t>5</a:t>
            </a:r>
            <a:endPar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52423418"/>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7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par>
                          <p:cTn id="8" fill="hold">
                            <p:stCondLst>
                              <p:cond delay="3120"/>
                            </p:stCondLst>
                            <p:childTnLst>
                              <p:par>
                                <p:cTn id="9" presetID="10" presetClass="entr" presetSubtype="0" fill="hold" grpId="0" nodeType="afterEffect">
                                  <p:stCondLst>
                                    <p:cond delay="0"/>
                                  </p:stCondLst>
                                  <p:iterate type="lt">
                                    <p:tmPct val="7000"/>
                                  </p:iterate>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2000"/>
                                        <p:tgtEl>
                                          <p:spTgt spid="2">
                                            <p:txEl>
                                              <p:pRg st="2" end="2"/>
                                            </p:txEl>
                                          </p:spTgt>
                                        </p:tgtEl>
                                      </p:cBhvr>
                                    </p:animEffect>
                                  </p:childTnLst>
                                </p:cTn>
                              </p:par>
                              <p:par>
                                <p:cTn id="12" presetID="10" presetClass="entr" presetSubtype="0" fill="hold" grpId="0" nodeType="withEffect">
                                  <p:stCondLst>
                                    <p:cond delay="2250"/>
                                  </p:stCondLst>
                                  <p:iterate type="lt">
                                    <p:tmPct val="7000"/>
                                  </p:iterate>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2000"/>
                                        <p:tgtEl>
                                          <p:spTgt spid="2">
                                            <p:txEl>
                                              <p:pRg st="3" end="3"/>
                                            </p:txEl>
                                          </p:spTgt>
                                        </p:tgtEl>
                                      </p:cBhvr>
                                    </p:animEffect>
                                  </p:childTnLst>
                                </p:cTn>
                              </p:par>
                            </p:childTnLst>
                          </p:cTn>
                        </p:par>
                        <p:par>
                          <p:cTn id="15" fill="hold">
                            <p:stCondLst>
                              <p:cond delay="849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2000" fill="hold"/>
                                        <p:tgtEl>
                                          <p:spTgt spid="7"/>
                                        </p:tgtEl>
                                        <p:attrNameLst>
                                          <p:attrName>ppt_w</p:attrName>
                                        </p:attrNameLst>
                                      </p:cBhvr>
                                      <p:tavLst>
                                        <p:tav tm="0">
                                          <p:val>
                                            <p:fltVal val="0"/>
                                          </p:val>
                                        </p:tav>
                                        <p:tav tm="100000">
                                          <p:val>
                                            <p:strVal val="#ppt_w"/>
                                          </p:val>
                                        </p:tav>
                                      </p:tavLst>
                                    </p:anim>
                                    <p:anim calcmode="lin" valueType="num">
                                      <p:cBhvr>
                                        <p:cTn id="19" dur="2000" fill="hold"/>
                                        <p:tgtEl>
                                          <p:spTgt spid="7"/>
                                        </p:tgtEl>
                                        <p:attrNameLst>
                                          <p:attrName>ppt_h</p:attrName>
                                        </p:attrNameLst>
                                      </p:cBhvr>
                                      <p:tavLst>
                                        <p:tav tm="0">
                                          <p:val>
                                            <p:fltVal val="0"/>
                                          </p:val>
                                        </p:tav>
                                        <p:tav tm="100000">
                                          <p:val>
                                            <p:strVal val="#ppt_h"/>
                                          </p:val>
                                        </p:tav>
                                      </p:tavLst>
                                    </p:anim>
                                    <p:animEffect transition="in" filter="fade">
                                      <p:cBhvr>
                                        <p:cTn id="20" dur="20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2000" fill="hold"/>
                                        <p:tgtEl>
                                          <p:spTgt spid="4"/>
                                        </p:tgtEl>
                                        <p:attrNameLst>
                                          <p:attrName>ppt_w</p:attrName>
                                        </p:attrNameLst>
                                      </p:cBhvr>
                                      <p:tavLst>
                                        <p:tav tm="0">
                                          <p:val>
                                            <p:fltVal val="0"/>
                                          </p:val>
                                        </p:tav>
                                        <p:tav tm="100000">
                                          <p:val>
                                            <p:strVal val="#ppt_w"/>
                                          </p:val>
                                        </p:tav>
                                      </p:tavLst>
                                    </p:anim>
                                    <p:anim calcmode="lin" valueType="num">
                                      <p:cBhvr>
                                        <p:cTn id="24" dur="2000" fill="hold"/>
                                        <p:tgtEl>
                                          <p:spTgt spid="4"/>
                                        </p:tgtEl>
                                        <p:attrNameLst>
                                          <p:attrName>ppt_h</p:attrName>
                                        </p:attrNameLst>
                                      </p:cBhvr>
                                      <p:tavLst>
                                        <p:tav tm="0">
                                          <p:val>
                                            <p:fltVal val="0"/>
                                          </p:val>
                                        </p:tav>
                                        <p:tav tm="100000">
                                          <p:val>
                                            <p:strVal val="#ppt_h"/>
                                          </p:val>
                                        </p:tav>
                                      </p:tavLst>
                                    </p:anim>
                                    <p:animEffect transition="in" filter="fade">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思春期の問題の根底は？</a:t>
            </a:r>
          </a:p>
        </p:txBody>
      </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4" name="Text Box 29"/>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55" name="Text Box 32"/>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46" name="Text Box 35"/>
          <p:cNvSpPr txBox="1">
            <a:spLocks noChangeArrowheads="1"/>
          </p:cNvSpPr>
          <p:nvPr/>
        </p:nvSpPr>
        <p:spPr bwMode="auto">
          <a:xfrm>
            <a:off x="4539880" y="4486289"/>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依存不足</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3" name="Text Box 29">
            <a:extLst>
              <a:ext uri="{FF2B5EF4-FFF2-40B4-BE49-F238E27FC236}">
                <a16:creationId xmlns:a16="http://schemas.microsoft.com/office/drawing/2014/main" id="{335C01E2-8687-5C89-E0E4-929E12045919}"/>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5" name="Text Box 25">
            <a:extLst>
              <a:ext uri="{FF2B5EF4-FFF2-40B4-BE49-F238E27FC236}">
                <a16:creationId xmlns:a16="http://schemas.microsoft.com/office/drawing/2014/main" id="{92F4E1C8-665A-8AC0-B405-8BF83544BF7B}"/>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141133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1000"/>
                                        <p:tgtEl>
                                          <p:spTgt spid="5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1000"/>
                                        <p:tgtEl>
                                          <p:spTgt spid="55"/>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46" grpId="0"/>
      <p:bldP spid="3"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E09C4-8A85-6C85-F891-2F5DEE3E1366}"/>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03008C3-FB7A-330D-3C9D-9B5B627F18C0}"/>
              </a:ext>
            </a:extLst>
          </p:cNvPr>
          <p:cNvSpPr txBox="1"/>
          <p:nvPr/>
        </p:nvSpPr>
        <p:spPr>
          <a:xfrm>
            <a:off x="7650645" y="6611779"/>
            <a:ext cx="2636355"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https://www.amazon.co.jp/dp/0742561372/</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descr="テキスト が含まれている画像&#10;&#10;自動的に生成された説明">
            <a:extLst>
              <a:ext uri="{FF2B5EF4-FFF2-40B4-BE49-F238E27FC236}">
                <a16:creationId xmlns:a16="http://schemas.microsoft.com/office/drawing/2014/main" id="{8AFD049A-EEE2-4500-D747-11EE98F0D3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6845"/>
            <a:ext cx="4437822" cy="6884845"/>
          </a:xfrm>
          <a:prstGeom prst="rect">
            <a:avLst/>
          </a:prstGeom>
        </p:spPr>
      </p:pic>
      <p:sp>
        <p:nvSpPr>
          <p:cNvPr id="9" name="テキスト ボックス 8">
            <a:extLst>
              <a:ext uri="{FF2B5EF4-FFF2-40B4-BE49-F238E27FC236}">
                <a16:creationId xmlns:a16="http://schemas.microsoft.com/office/drawing/2014/main" id="{31DB2D6A-B898-4497-8EB7-A578A6037845}"/>
              </a:ext>
            </a:extLst>
          </p:cNvPr>
          <p:cNvSpPr txBox="1"/>
          <p:nvPr/>
        </p:nvSpPr>
        <p:spPr>
          <a:xfrm>
            <a:off x="4639144" y="2770497"/>
            <a:ext cx="5415265" cy="156966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依存症の中心には痛みがある</a:t>
            </a:r>
            <a:endParaRPr kumimoji="1" lang="en-US" altLang="ja-JP"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en-US" altLang="ja-JP"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依存症は自己手当である</a:t>
            </a:r>
          </a:p>
        </p:txBody>
      </p:sp>
    </p:spTree>
    <p:extLst>
      <p:ext uri="{BB962C8B-B14F-4D97-AF65-F5344CB8AC3E}">
        <p14:creationId xmlns:p14="http://schemas.microsoft.com/office/powerpoint/2010/main" val="1795101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500"/>
                                        <p:tgtEl>
                                          <p:spTgt spid="9">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Effect transition="in" filter="fade">
                                      <p:cBhvr>
                                        <p:cTn id="11" dur="1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40475" y="1134651"/>
            <a:ext cx="9823450" cy="4978400"/>
          </a:xfrm>
        </p:spPr>
        <p:txBody>
          <a:bodyPr/>
          <a:lstStyle/>
          <a:p>
            <a:pPr algn="ctr"/>
            <a:r>
              <a:rPr lang="ja-JP" altLang="en-US" sz="4800" b="1" dirty="0"/>
              <a:t>自立は、依存先を増やすこと</a:t>
            </a:r>
            <a:endParaRPr lang="en-US" altLang="ja-JP" sz="4800" b="1" dirty="0"/>
          </a:p>
          <a:p>
            <a:pPr algn="ctr"/>
            <a:endParaRPr lang="en-US" altLang="ja-JP" sz="2400" b="1" dirty="0">
              <a:solidFill>
                <a:srgbClr val="CCFF33"/>
              </a:solidFill>
            </a:endParaRPr>
          </a:p>
          <a:p>
            <a:pPr algn="ctr"/>
            <a:endParaRPr lang="en-US" altLang="ja-JP" sz="2400" b="1" dirty="0">
              <a:solidFill>
                <a:schemeClr val="bg2"/>
              </a:solidFill>
            </a:endParaRPr>
          </a:p>
          <a:p>
            <a:pPr algn="ctr"/>
            <a:endParaRPr lang="en-US" altLang="ja-JP" sz="2400" b="1" dirty="0">
              <a:solidFill>
                <a:schemeClr val="bg2"/>
              </a:solidFill>
            </a:endParaRPr>
          </a:p>
          <a:p>
            <a:pPr algn="ctr"/>
            <a:r>
              <a:rPr lang="ja-JP" altLang="en-US" sz="4800" b="1" dirty="0"/>
              <a:t>希望は、絶望を分かち合うこと</a:t>
            </a:r>
            <a:endParaRPr lang="en-US" altLang="ja-JP" sz="4800" b="1" dirty="0"/>
          </a:p>
          <a:p>
            <a:endParaRPr kumimoji="1" lang="en-US" altLang="ja-JP" b="1" dirty="0"/>
          </a:p>
          <a:p>
            <a:r>
              <a:rPr lang="ja-JP" altLang="en-US" dirty="0"/>
              <a:t>　　　　　　　　　　　　　　　　　　熊谷晋一郎</a:t>
            </a:r>
            <a:endParaRPr lang="en-US" altLang="ja-JP" dirty="0"/>
          </a:p>
          <a:p>
            <a:endParaRPr kumimoji="1" lang="en-US" altLang="ja-JP" dirty="0"/>
          </a:p>
          <a:p>
            <a:endParaRPr lang="en-US" altLang="ja-JP" sz="1800" dirty="0"/>
          </a:p>
          <a:p>
            <a:pPr algn="ctr"/>
            <a:r>
              <a:rPr lang="en-US" altLang="ja-JP" sz="1200" dirty="0">
                <a:hlinkClick r:id="rId2"/>
              </a:rPr>
              <a:t>https://www.tokyo-jinken.or.jp/publication/tj_56_interview.htm</a:t>
            </a:r>
            <a:endParaRPr kumimoji="1" lang="ja-JP" altLang="en-US" dirty="0"/>
          </a:p>
        </p:txBody>
      </p:sp>
      <p:pic>
        <p:nvPicPr>
          <p:cNvPr id="2" name="図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6358" y="4397502"/>
            <a:ext cx="2241884" cy="1995277"/>
          </a:xfrm>
          <a:prstGeom prst="rect">
            <a:avLst/>
          </a:prstGeom>
        </p:spPr>
      </p:pic>
      <p:sp>
        <p:nvSpPr>
          <p:cNvPr id="4" name="コンテンツ プレースホルダー 2"/>
          <p:cNvSpPr txBox="1">
            <a:spLocks/>
          </p:cNvSpPr>
          <p:nvPr/>
        </p:nvSpPr>
        <p:spPr bwMode="auto">
          <a:xfrm>
            <a:off x="240475" y="1134651"/>
            <a:ext cx="9823450" cy="4978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50000"/>
              <a:buFont typeface="Monotype Sorts" pitchFamily="2" charset="2"/>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None/>
              <a:defRPr kumimoji="1" sz="30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65000"/>
              <a:buFont typeface="Monotype Sorts" pitchFamily="2" charset="2"/>
              <a:buNone/>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100000"/>
              <a:buNone/>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100000"/>
              <a:buNone/>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100000"/>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defRPr kumimoji="1" sz="2000">
                <a:solidFill>
                  <a:schemeClr val="tx1"/>
                </a:solidFill>
                <a:latin typeface="+mn-lt"/>
                <a:ea typeface="+mn-ea"/>
              </a:defRPr>
            </a:lvl9pPr>
          </a:lstStyle>
          <a:p>
            <a:pPr marL="342900" marR="0" lvl="0" indent="-34290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800" b="1" i="0" u="none" strike="noStrike" kern="0" cap="none" spc="0" normalizeH="0" baseline="0" noProof="0" dirty="0">
                <a:ln>
                  <a:noFill/>
                </a:ln>
                <a:solidFill>
                  <a:srgbClr val="FFFFFF"/>
                </a:solidFill>
                <a:effectLst/>
                <a:uLnTx/>
                <a:uFillTx/>
                <a:latin typeface="Arial"/>
                <a:ea typeface="ＭＳ Ｐゴシック"/>
                <a:cs typeface="+mn-cs"/>
              </a:rPr>
              <a:t>自立は、</a:t>
            </a:r>
            <a:r>
              <a:rPr kumimoji="1" lang="ja-JP" altLang="en-US" sz="4800" b="1" i="0" u="none" strike="noStrike" kern="0" cap="none" spc="0" normalizeH="0" baseline="0" noProof="0" dirty="0">
                <a:ln>
                  <a:noFill/>
                </a:ln>
                <a:solidFill>
                  <a:srgbClr val="CCFF33"/>
                </a:solidFill>
                <a:effectLst/>
                <a:uLnTx/>
                <a:uFillTx/>
                <a:latin typeface="Arial"/>
                <a:ea typeface="ＭＳ Ｐゴシック"/>
                <a:cs typeface="+mn-cs"/>
              </a:rPr>
              <a:t>依存先</a:t>
            </a:r>
            <a:r>
              <a:rPr kumimoji="1" lang="ja-JP" altLang="en-US" sz="4800" b="1" i="0" u="none" strike="noStrike" kern="0" cap="none" spc="0" normalizeH="0" baseline="0" noProof="0" dirty="0">
                <a:ln>
                  <a:noFill/>
                </a:ln>
                <a:solidFill>
                  <a:srgbClr val="FFFFFF"/>
                </a:solidFill>
                <a:effectLst/>
                <a:uLnTx/>
                <a:uFillTx/>
                <a:latin typeface="Arial"/>
                <a:ea typeface="ＭＳ Ｐゴシック"/>
                <a:cs typeface="+mn-cs"/>
              </a:rPr>
              <a:t>を増やすこと</a:t>
            </a:r>
            <a:endParaRPr kumimoji="1" lang="en-US" altLang="ja-JP" sz="4800" b="1"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endParaRPr kumimoji="1" lang="en-US" altLang="ja-JP" sz="2400" b="1" i="0" u="none" strike="noStrike" kern="0" cap="none" spc="0" normalizeH="0" baseline="0" noProof="0" dirty="0">
              <a:ln>
                <a:noFill/>
              </a:ln>
              <a:solidFill>
                <a:srgbClr val="CCFF33"/>
              </a:solidFill>
              <a:effectLst/>
              <a:uLnTx/>
              <a:uFillTx/>
              <a:latin typeface="Arial"/>
              <a:ea typeface="ＭＳ Ｐゴシック"/>
              <a:cs typeface="+mn-cs"/>
            </a:endParaRPr>
          </a:p>
          <a:p>
            <a:pPr marL="342900" marR="0" lvl="0" indent="-34290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2400" b="1" i="0" u="none" strike="noStrike" kern="0" cap="none" spc="0" normalizeH="0" baseline="0" noProof="0" dirty="0">
                <a:ln>
                  <a:noFill/>
                </a:ln>
                <a:solidFill>
                  <a:srgbClr val="CCFF33"/>
                </a:solidFill>
                <a:effectLst/>
                <a:uLnTx/>
                <a:uFillTx/>
                <a:latin typeface="Arial"/>
                <a:ea typeface="ＭＳ Ｐゴシック"/>
                <a:cs typeface="+mn-cs"/>
              </a:rPr>
              <a:t>居場所、絆（きずな＋ほだし）、関係性</a:t>
            </a:r>
            <a:r>
              <a:rPr kumimoji="1" lang="ja-JP" altLang="en-US" sz="1800" b="1" i="0" u="none" strike="noStrike" kern="0" cap="none" spc="0" normalizeH="0" baseline="0" noProof="0" dirty="0">
                <a:ln>
                  <a:noFill/>
                </a:ln>
                <a:solidFill>
                  <a:srgbClr val="CCFF33"/>
                </a:solidFill>
                <a:effectLst/>
                <a:uLnTx/>
                <a:uFillTx/>
                <a:latin typeface="Arial"/>
                <a:ea typeface="ＭＳ Ｐゴシック"/>
                <a:cs typeface="+mn-cs"/>
              </a:rPr>
              <a:t>が不可欠</a:t>
            </a:r>
            <a:endParaRPr kumimoji="1" lang="en-US" altLang="ja-JP" sz="2400" b="1" i="0" u="none" strike="noStrike" kern="0" cap="none" spc="0" normalizeH="0" baseline="0" noProof="0" dirty="0">
              <a:ln>
                <a:noFill/>
              </a:ln>
              <a:solidFill>
                <a:srgbClr val="010000"/>
              </a:solidFill>
              <a:effectLst/>
              <a:uLnTx/>
              <a:uFillTx/>
              <a:latin typeface="Arial"/>
              <a:ea typeface="ＭＳ Ｐゴシック"/>
              <a:cs typeface="+mn-cs"/>
            </a:endParaRPr>
          </a:p>
          <a:p>
            <a:pPr marL="342900" marR="0" lvl="0" indent="-34290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endParaRPr kumimoji="1" lang="en-US" altLang="ja-JP" sz="2400" b="1" i="0" u="none" strike="noStrike" kern="0" cap="none" spc="0" normalizeH="0" baseline="0" noProof="0" dirty="0">
              <a:ln>
                <a:noFill/>
              </a:ln>
              <a:solidFill>
                <a:srgbClr val="010000"/>
              </a:solidFill>
              <a:effectLst/>
              <a:uLnTx/>
              <a:uFillTx/>
              <a:latin typeface="Arial"/>
              <a:ea typeface="ＭＳ Ｐゴシック"/>
              <a:cs typeface="+mn-cs"/>
            </a:endParaRPr>
          </a:p>
          <a:p>
            <a:pPr marL="342900" marR="0" lvl="0" indent="-342900" algn="ctr"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r>
              <a:rPr kumimoji="1" lang="ja-JP" altLang="en-US" sz="4800" b="1" i="0" u="none" strike="noStrike" kern="0" cap="none" spc="0" normalizeH="0" baseline="0" noProof="0" dirty="0">
                <a:ln>
                  <a:noFill/>
                </a:ln>
                <a:solidFill>
                  <a:srgbClr val="FFFFFF"/>
                </a:solidFill>
                <a:effectLst/>
                <a:uLnTx/>
                <a:uFillTx/>
                <a:latin typeface="Arial"/>
                <a:ea typeface="ＭＳ Ｐゴシック"/>
                <a:cs typeface="+mn-cs"/>
              </a:rPr>
              <a:t>希望は、絶望を</a:t>
            </a:r>
            <a:r>
              <a:rPr kumimoji="1" lang="ja-JP" altLang="en-US" sz="4800" b="1" i="0" u="none" strike="noStrike" kern="0" cap="none" spc="0" normalizeH="0" baseline="0" noProof="0" dirty="0">
                <a:ln>
                  <a:noFill/>
                </a:ln>
                <a:solidFill>
                  <a:srgbClr val="CCFF33"/>
                </a:solidFill>
                <a:effectLst/>
                <a:uLnTx/>
                <a:uFillTx/>
                <a:latin typeface="Arial"/>
                <a:ea typeface="ＭＳ Ｐゴシック"/>
                <a:cs typeface="+mn-cs"/>
              </a:rPr>
              <a:t>分かち合う</a:t>
            </a:r>
            <a:r>
              <a:rPr kumimoji="1" lang="ja-JP" altLang="en-US" sz="4800" b="1" i="0" u="none" strike="noStrike" kern="0" cap="none" spc="0" normalizeH="0" baseline="0" noProof="0" dirty="0">
                <a:ln>
                  <a:noFill/>
                </a:ln>
                <a:solidFill>
                  <a:srgbClr val="FFFFFF"/>
                </a:solidFill>
                <a:effectLst/>
                <a:uLnTx/>
                <a:uFillTx/>
                <a:latin typeface="Arial"/>
                <a:ea typeface="ＭＳ Ｐゴシック"/>
                <a:cs typeface="+mn-cs"/>
              </a:rPr>
              <a:t>こと</a:t>
            </a:r>
            <a:endParaRPr kumimoji="1" lang="en-US" altLang="ja-JP" sz="4800" b="1"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endParaRPr kumimoji="1" lang="en-US" altLang="ja-JP" sz="1200" b="0" i="0" u="none" strike="noStrike" kern="0" cap="none" spc="0" normalizeH="0" baseline="0" noProof="0" dirty="0">
              <a:ln>
                <a:noFill/>
              </a:ln>
              <a:solidFill>
                <a:srgbClr val="FFFFFF"/>
              </a:solidFill>
              <a:effectLst/>
              <a:uLnTx/>
              <a:uFillTx/>
              <a:latin typeface="Arial"/>
              <a:ea typeface="ＭＳ Ｐゴシック"/>
              <a:cs typeface="+mn-cs"/>
            </a:endParaRPr>
          </a:p>
          <a:p>
            <a:pPr marL="342900" marR="0" lvl="0" indent="-342900" algn="l" defTabSz="914400" rtl="0" eaLnBrk="0" fontAlgn="base" latinLnBrk="0" hangingPunct="0">
              <a:lnSpc>
                <a:spcPct val="100000"/>
              </a:lnSpc>
              <a:spcBef>
                <a:spcPct val="20000"/>
              </a:spcBef>
              <a:spcAft>
                <a:spcPct val="0"/>
              </a:spcAft>
              <a:buClr>
                <a:srgbClr val="FF9966"/>
              </a:buClr>
              <a:buSzPct val="50000"/>
              <a:buFont typeface="Monotype Sorts" pitchFamily="2" charset="2"/>
              <a:buNone/>
              <a:tabLst/>
              <a:defRPr/>
            </a:pPr>
            <a:endParaRPr kumimoji="1" lang="ja-JP" altLang="en-US" sz="3200" b="0" i="0" u="none" strike="noStrike" kern="0" cap="none" spc="0" normalizeH="0" baseline="0" noProof="0" dirty="0">
              <a:ln>
                <a:noFill/>
              </a:ln>
              <a:solidFill>
                <a:srgbClr val="FFFFFF"/>
              </a:solidFill>
              <a:effectLst/>
              <a:uLnTx/>
              <a:uFillTx/>
              <a:latin typeface="Arial"/>
              <a:ea typeface="ＭＳ Ｐゴシック"/>
              <a:cs typeface="+mn-cs"/>
            </a:endParaRPr>
          </a:p>
        </p:txBody>
      </p:sp>
    </p:spTree>
    <p:extLst>
      <p:ext uri="{BB962C8B-B14F-4D97-AF65-F5344CB8AC3E}">
        <p14:creationId xmlns:p14="http://schemas.microsoft.com/office/powerpoint/2010/main" val="305237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32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2000"/>
                                        <p:tgtEl>
                                          <p:spTgt spid="3">
                                            <p:txEl>
                                              <p:pRg st="4" end="4"/>
                                            </p:txEl>
                                          </p:spTgt>
                                        </p:tgtEl>
                                      </p:cBhvr>
                                    </p:animEffect>
                                  </p:childTnLst>
                                </p:cTn>
                              </p:par>
                            </p:childTnLst>
                          </p:cTn>
                        </p:par>
                        <p:par>
                          <p:cTn id="12" fill="hold">
                            <p:stCondLst>
                              <p:cond delay="6400"/>
                            </p:stCondLst>
                            <p:childTnLst>
                              <p:par>
                                <p:cTn id="13" presetID="10" presetClass="entr" presetSubtype="0" fill="hold" grpId="0" nodeType="after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2000"/>
                                        <p:tgtEl>
                                          <p:spTgt spid="3">
                                            <p:txEl>
                                              <p:pRg st="6" end="6"/>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fade">
                                      <p:cBhvr>
                                        <p:cTn id="18" dur="2000"/>
                                        <p:tgtEl>
                                          <p:spTgt spid="3">
                                            <p:txEl>
                                              <p:pRg st="9" end="9"/>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childTnLst>
                                </p:cTn>
                              </p:par>
                            </p:childTnLst>
                          </p:cTn>
                        </p:par>
                        <p:par>
                          <p:cTn id="22" fill="hold">
                            <p:stCondLst>
                              <p:cond delay="8400"/>
                            </p:stCondLst>
                            <p:childTnLst>
                              <p:par>
                                <p:cTn id="23" presetID="10" presetClass="entr" presetSubtype="0" fill="hold" grpId="0" nodeType="after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1000"/>
                                        <p:tgtEl>
                                          <p:spTgt spid="4">
                                            <p:txEl>
                                              <p:pRg st="0" end="0"/>
                                            </p:txEl>
                                          </p:spTgt>
                                        </p:tgtEl>
                                      </p:cBhvr>
                                    </p:animEffect>
                                  </p:childTnLst>
                                </p:cTn>
                              </p:par>
                            </p:childTnLst>
                          </p:cTn>
                        </p:par>
                        <p:par>
                          <p:cTn id="26" fill="hold">
                            <p:stCondLst>
                              <p:cond delay="9400"/>
                            </p:stCondLst>
                            <p:childTnLst>
                              <p:par>
                                <p:cTn id="27" presetID="10" presetClass="entr" presetSubtype="0" fill="hold" grpId="0"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fade">
                                      <p:cBhvr>
                                        <p:cTn id="29" dur="1500"/>
                                        <p:tgtEl>
                                          <p:spTgt spid="4">
                                            <p:txEl>
                                              <p:pRg st="2" end="2"/>
                                            </p:txEl>
                                          </p:spTgt>
                                        </p:tgtEl>
                                      </p:cBhvr>
                                    </p:animEffect>
                                  </p:childTnLst>
                                </p:cTn>
                              </p:par>
                            </p:childTnLst>
                          </p:cTn>
                        </p:par>
                        <p:par>
                          <p:cTn id="30" fill="hold">
                            <p:stCondLst>
                              <p:cond delay="10900"/>
                            </p:stCondLst>
                            <p:childTnLst>
                              <p:par>
                                <p:cTn id="31" presetID="10" presetClass="entr" presetSubtype="0" fill="hold" grpId="0" nodeType="after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bwMode="auto">
          <a:xfrm>
            <a:off x="6683434" y="961849"/>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薬物回避</a:t>
            </a:r>
          </a:p>
        </p:txBody>
      </p:sp>
      <p:sp>
        <p:nvSpPr>
          <p:cNvPr id="34" name="角丸四角形 10">
            <a:extLst>
              <a:ext uri="{FF2B5EF4-FFF2-40B4-BE49-F238E27FC236}">
                <a16:creationId xmlns:a16="http://schemas.microsoft.com/office/drawing/2014/main" id="{15670471-DEF6-4565-A104-5C33B835A4B1}"/>
              </a:ext>
            </a:extLst>
          </p:cNvPr>
          <p:cNvSpPr/>
          <p:nvPr/>
        </p:nvSpPr>
        <p:spPr bwMode="auto">
          <a:xfrm>
            <a:off x="7083034" y="2541689"/>
            <a:ext cx="1900800"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35" name="角丸四角形 11">
            <a:extLst>
              <a:ext uri="{FF2B5EF4-FFF2-40B4-BE49-F238E27FC236}">
                <a16:creationId xmlns:a16="http://schemas.microsoft.com/office/drawing/2014/main" id="{25021762-F93A-42C6-9924-57FAC3BDCFE3}"/>
              </a:ext>
            </a:extLst>
          </p:cNvPr>
          <p:cNvSpPr/>
          <p:nvPr/>
        </p:nvSpPr>
        <p:spPr bwMode="auto">
          <a:xfrm>
            <a:off x="3930599" y="2541689"/>
            <a:ext cx="1901239"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薬物依存</a:t>
            </a:r>
          </a:p>
        </p:txBody>
      </p:sp>
      <p:cxnSp>
        <p:nvCxnSpPr>
          <p:cNvPr id="14" name="直線矢印コネクタ 13"/>
          <p:cNvCxnSpPr>
            <a:stCxn id="23" idx="0"/>
            <a:endCxn id="25" idx="2"/>
          </p:cNvCxnSpPr>
          <p:nvPr/>
        </p:nvCxnSpPr>
        <p:spPr bwMode="auto">
          <a:xfrm flipV="1">
            <a:off x="3555615" y="4732894"/>
            <a:ext cx="2901711" cy="991100"/>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719917" cy="991100"/>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240429" y="4732894"/>
            <a:ext cx="1216897" cy="991100"/>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2"/>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3994"/>
            <a:ext cx="122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誘惑</a:t>
            </a:r>
          </a:p>
        </p:txBody>
      </p:sp>
      <p:sp>
        <p:nvSpPr>
          <p:cNvPr id="26" name="角丸四角形 25"/>
          <p:cNvSpPr/>
          <p:nvPr/>
        </p:nvSpPr>
        <p:spPr bwMode="auto">
          <a:xfrm>
            <a:off x="6313243" y="5723994"/>
            <a:ext cx="1728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ストレス</a:t>
            </a:r>
          </a:p>
        </p:txBody>
      </p:sp>
      <p:sp>
        <p:nvSpPr>
          <p:cNvPr id="27" name="角丸四角形 26"/>
          <p:cNvSpPr/>
          <p:nvPr/>
        </p:nvSpPr>
        <p:spPr bwMode="auto">
          <a:xfrm>
            <a:off x="4538429" y="5723994"/>
            <a:ext cx="140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28" name="角丸四角形 27"/>
          <p:cNvSpPr/>
          <p:nvPr/>
        </p:nvSpPr>
        <p:spPr bwMode="auto">
          <a:xfrm>
            <a:off x="8412057" y="5722089"/>
            <a:ext cx="1548000" cy="5832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46800" rIns="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欲求不満</a:t>
            </a:r>
          </a:p>
        </p:txBody>
      </p:sp>
      <p:cxnSp>
        <p:nvCxnSpPr>
          <p:cNvPr id="29" name="直線矢印コネクタ 28"/>
          <p:cNvCxnSpPr>
            <a:stCxn id="28" idx="0"/>
            <a:endCxn id="25" idx="2"/>
          </p:cNvCxnSpPr>
          <p:nvPr/>
        </p:nvCxnSpPr>
        <p:spPr bwMode="auto">
          <a:xfrm flipH="1" flipV="1">
            <a:off x="6457326" y="4732894"/>
            <a:ext cx="2728731" cy="989195"/>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Tree>
    <p:extLst>
      <p:ext uri="{BB962C8B-B14F-4D97-AF65-F5344CB8AC3E}">
        <p14:creationId xmlns:p14="http://schemas.microsoft.com/office/powerpoint/2010/main" val="249446884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bwMode="auto">
          <a:xfrm>
            <a:off x="6683434" y="961849"/>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薬物回避</a:t>
            </a:r>
          </a:p>
        </p:txBody>
      </p:sp>
      <p:sp>
        <p:nvSpPr>
          <p:cNvPr id="35" name="角丸四角形 11">
            <a:extLst>
              <a:ext uri="{FF2B5EF4-FFF2-40B4-BE49-F238E27FC236}">
                <a16:creationId xmlns:a16="http://schemas.microsoft.com/office/drawing/2014/main" id="{25021762-F93A-42C6-9924-57FAC3BDCFE3}"/>
              </a:ext>
            </a:extLst>
          </p:cNvPr>
          <p:cNvSpPr/>
          <p:nvPr/>
        </p:nvSpPr>
        <p:spPr bwMode="auto">
          <a:xfrm>
            <a:off x="3930599" y="2541689"/>
            <a:ext cx="1901239" cy="717503"/>
          </a:xfrm>
          <a:prstGeom prst="roundRect">
            <a:avLst/>
          </a:prstGeom>
          <a:gradFill>
            <a:gsLst>
              <a:gs pos="0">
                <a:srgbClr val="010000"/>
              </a:gs>
              <a:gs pos="88000">
                <a:srgbClr val="010000">
                  <a:lumMod val="50000"/>
                  <a:lumOff val="50000"/>
                </a:srgbClr>
              </a:gs>
              <a:gs pos="76000">
                <a:srgbClr val="0000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薬物依存</a:t>
            </a:r>
          </a:p>
        </p:txBody>
      </p:sp>
      <p:cxnSp>
        <p:nvCxnSpPr>
          <p:cNvPr id="14" name="直線矢印コネクタ 13"/>
          <p:cNvCxnSpPr>
            <a:stCxn id="23" idx="0"/>
            <a:endCxn id="25" idx="2"/>
          </p:cNvCxnSpPr>
          <p:nvPr/>
        </p:nvCxnSpPr>
        <p:spPr bwMode="auto">
          <a:xfrm flipV="1">
            <a:off x="3555615" y="4732894"/>
            <a:ext cx="2901711" cy="991100"/>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719917" cy="991100"/>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240429" y="4732894"/>
            <a:ext cx="1216897" cy="991100"/>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2"/>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3994"/>
            <a:ext cx="122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誘惑</a:t>
            </a:r>
          </a:p>
        </p:txBody>
      </p:sp>
      <p:sp>
        <p:nvSpPr>
          <p:cNvPr id="26" name="角丸四角形 25"/>
          <p:cNvSpPr/>
          <p:nvPr/>
        </p:nvSpPr>
        <p:spPr bwMode="auto">
          <a:xfrm>
            <a:off x="6313243" y="5723994"/>
            <a:ext cx="1728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ストレス</a:t>
            </a:r>
          </a:p>
        </p:txBody>
      </p:sp>
      <p:sp>
        <p:nvSpPr>
          <p:cNvPr id="27" name="角丸四角形 26"/>
          <p:cNvSpPr/>
          <p:nvPr/>
        </p:nvSpPr>
        <p:spPr bwMode="auto">
          <a:xfrm>
            <a:off x="4538429" y="5723994"/>
            <a:ext cx="1404000" cy="581295"/>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悪仲間</a:t>
            </a:r>
          </a:p>
        </p:txBody>
      </p:sp>
      <p:sp>
        <p:nvSpPr>
          <p:cNvPr id="28" name="角丸四角形 27"/>
          <p:cNvSpPr/>
          <p:nvPr/>
        </p:nvSpPr>
        <p:spPr bwMode="auto">
          <a:xfrm>
            <a:off x="8412057" y="5722089"/>
            <a:ext cx="1548000" cy="5832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46800" rIns="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欲求不満</a:t>
            </a:r>
          </a:p>
        </p:txBody>
      </p:sp>
      <p:cxnSp>
        <p:nvCxnSpPr>
          <p:cNvPr id="29" name="直線矢印コネクタ 28"/>
          <p:cNvCxnSpPr>
            <a:stCxn id="28" idx="0"/>
            <a:endCxn id="25" idx="2"/>
          </p:cNvCxnSpPr>
          <p:nvPr/>
        </p:nvCxnSpPr>
        <p:spPr bwMode="auto">
          <a:xfrm flipH="1" flipV="1">
            <a:off x="6457326" y="4732894"/>
            <a:ext cx="2728731" cy="989195"/>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pic>
        <p:nvPicPr>
          <p:cNvPr id="3" name="図 2" descr="図形&#10;&#10;自動的に生成された説明">
            <a:extLst>
              <a:ext uri="{FF2B5EF4-FFF2-40B4-BE49-F238E27FC236}">
                <a16:creationId xmlns:a16="http://schemas.microsoft.com/office/drawing/2014/main" id="{E9FEBD0D-4913-149C-76E1-0FB27FE1F8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261"/>
          <a:stretch/>
        </p:blipFill>
        <p:spPr>
          <a:xfrm>
            <a:off x="5885233" y="3156469"/>
            <a:ext cx="878625" cy="111293"/>
          </a:xfrm>
          <a:prstGeom prst="rect">
            <a:avLst/>
          </a:prstGeom>
        </p:spPr>
      </p:pic>
      <p:sp>
        <p:nvSpPr>
          <p:cNvPr id="4" name="テキスト ボックス 3">
            <a:extLst>
              <a:ext uri="{FF2B5EF4-FFF2-40B4-BE49-F238E27FC236}">
                <a16:creationId xmlns:a16="http://schemas.microsoft.com/office/drawing/2014/main" id="{73224D9F-35AE-930D-9349-25D5D74E4321}"/>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
        <p:nvSpPr>
          <p:cNvPr id="5" name="角丸四角形 10">
            <a:extLst>
              <a:ext uri="{FF2B5EF4-FFF2-40B4-BE49-F238E27FC236}">
                <a16:creationId xmlns:a16="http://schemas.microsoft.com/office/drawing/2014/main" id="{0914ACDA-16A9-7450-24AF-9A45A475A5D4}"/>
              </a:ext>
            </a:extLst>
          </p:cNvPr>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6" name="角丸四角形 10">
            <a:extLst>
              <a:ext uri="{FF2B5EF4-FFF2-40B4-BE49-F238E27FC236}">
                <a16:creationId xmlns:a16="http://schemas.microsoft.com/office/drawing/2014/main" id="{F95C2C4A-8E65-2F52-9673-5773AF4F8EA2}"/>
              </a:ext>
            </a:extLst>
          </p:cNvPr>
          <p:cNvSpPr/>
          <p:nvPr/>
        </p:nvSpPr>
        <p:spPr bwMode="auto">
          <a:xfrm>
            <a:off x="7061434" y="2540356"/>
            <a:ext cx="1944000" cy="720000"/>
          </a:xfrm>
          <a:prstGeom prst="roundRect">
            <a:avLst/>
          </a:prstGeom>
          <a:gradFill>
            <a:gsLst>
              <a:gs pos="0">
                <a:srgbClr val="CC66FF"/>
              </a:gs>
              <a:gs pos="23000">
                <a:srgbClr val="66FF33"/>
              </a:gs>
              <a:gs pos="75000">
                <a:srgbClr val="FF9900"/>
              </a:gs>
              <a:gs pos="47000">
                <a:srgbClr val="FFFF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pic>
        <p:nvPicPr>
          <p:cNvPr id="7" name="図 6" descr="図形&#10;&#10;自動的に生成された説明">
            <a:extLst>
              <a:ext uri="{FF2B5EF4-FFF2-40B4-BE49-F238E27FC236}">
                <a16:creationId xmlns:a16="http://schemas.microsoft.com/office/drawing/2014/main" id="{75C1F6C6-8625-9D61-30B5-B3893AFC6E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7701" y="2511762"/>
            <a:ext cx="878625" cy="756000"/>
          </a:xfrm>
          <a:prstGeom prst="rect">
            <a:avLst/>
          </a:prstGeom>
        </p:spPr>
      </p:pic>
    </p:spTree>
    <p:extLst>
      <p:ext uri="{BB962C8B-B14F-4D97-AF65-F5344CB8AC3E}">
        <p14:creationId xmlns:p14="http://schemas.microsoft.com/office/powerpoint/2010/main" val="267331444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思春期の問題の根底は？</a:t>
            </a:r>
          </a:p>
        </p:txBody>
      </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2" name="Text Box 29"/>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53" name="Text Box 32"/>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ネットいじめ</a:t>
            </a:r>
          </a:p>
        </p:txBody>
      </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46" name="Text Box 35"/>
          <p:cNvSpPr txBox="1">
            <a:spLocks noChangeArrowheads="1"/>
          </p:cNvSpPr>
          <p:nvPr/>
        </p:nvSpPr>
        <p:spPr bwMode="auto">
          <a:xfrm>
            <a:off x="4539880" y="4486289"/>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依存不足</a:t>
            </a:r>
          </a:p>
        </p:txBody>
      </p:sp>
      <p:sp>
        <p:nvSpPr>
          <p:cNvPr id="1562659" name="Text Box 35"/>
          <p:cNvSpPr txBox="1">
            <a:spLocks noChangeArrowheads="1"/>
          </p:cNvSpPr>
          <p:nvPr/>
        </p:nvSpPr>
        <p:spPr bwMode="auto">
          <a:xfrm>
            <a:off x="5886280" y="4486289"/>
            <a:ext cx="1795363" cy="400110"/>
          </a:xfrm>
          <a:prstGeom prst="rect">
            <a:avLst/>
          </a:prstGeom>
          <a:noFill/>
          <a:ln w="9525">
            <a:noFill/>
            <a:miter lim="800000"/>
            <a:headEnd/>
            <a:tailEnd/>
          </a:ln>
          <a:effectLst/>
        </p:spPr>
        <p:txBody>
          <a:bodyPr wrap="none" lIns="0" r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リアル体験不足</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3" name="Text Box 32">
            <a:extLst>
              <a:ext uri="{FF2B5EF4-FFF2-40B4-BE49-F238E27FC236}">
                <a16:creationId xmlns:a16="http://schemas.microsoft.com/office/drawing/2014/main" id="{D0B9A66F-984B-5EB6-11E2-B4AF648ABBDB}"/>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ゲーム</a:t>
            </a:r>
          </a:p>
        </p:txBody>
      </p:sp>
      <p:sp>
        <p:nvSpPr>
          <p:cNvPr id="5" name="Text Box 29">
            <a:extLst>
              <a:ext uri="{FF2B5EF4-FFF2-40B4-BE49-F238E27FC236}">
                <a16:creationId xmlns:a16="http://schemas.microsoft.com/office/drawing/2014/main" id="{B060F826-E785-DB6F-7681-01DCD96B3252}"/>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8" name="Text Box 32">
            <a:extLst>
              <a:ext uri="{FF2B5EF4-FFF2-40B4-BE49-F238E27FC236}">
                <a16:creationId xmlns:a16="http://schemas.microsoft.com/office/drawing/2014/main" id="{5AAEBD51-960E-F210-0C58-5788073B8322}"/>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9" name="Text Box 29">
            <a:extLst>
              <a:ext uri="{FF2B5EF4-FFF2-40B4-BE49-F238E27FC236}">
                <a16:creationId xmlns:a16="http://schemas.microsoft.com/office/drawing/2014/main" id="{8B532219-427C-F863-0A07-637302B074F8}"/>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10" name="Text Box 25">
            <a:extLst>
              <a:ext uri="{FF2B5EF4-FFF2-40B4-BE49-F238E27FC236}">
                <a16:creationId xmlns:a16="http://schemas.microsoft.com/office/drawing/2014/main" id="{35BB69EA-342E-D8CD-0AD2-87AD473DEDBE}"/>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426525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1000"/>
                                        <p:tgtEl>
                                          <p:spTgt spid="5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1000"/>
                                        <p:tgtEl>
                                          <p:spTgt spid="52"/>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562659"/>
                                        </p:tgtEl>
                                        <p:attrNameLst>
                                          <p:attrName>style.visibility</p:attrName>
                                        </p:attrNameLst>
                                      </p:cBhvr>
                                      <p:to>
                                        <p:strVal val="visible"/>
                                      </p:to>
                                    </p:set>
                                    <p:animEffect transition="in" filter="fade">
                                      <p:cBhvr>
                                        <p:cTn id="23" dur="1000"/>
                                        <p:tgtEl>
                                          <p:spTgt spid="156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1562659" grpId="0"/>
      <p:bldP spid="3" grpId="0"/>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schemeClr>
            </a:gs>
            <a:gs pos="50000">
              <a:schemeClr val="tx1">
                <a:lumMod val="75000"/>
              </a:schemeClr>
            </a:gs>
            <a:gs pos="100000">
              <a:schemeClr val="tx1">
                <a:lumMod val="85000"/>
              </a:schemeClr>
            </a:gs>
          </a:gsLst>
          <a:lin ang="2700000" scaled="1"/>
          <a:tileRect/>
        </a:gra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28616" y="653143"/>
            <a:ext cx="9821863" cy="5911170"/>
          </a:xfrm>
        </p:spPr>
        <p:txBody>
          <a:bodyPr anchor="ctr"/>
          <a:lstStyle/>
          <a:p>
            <a:pPr algn="ctr"/>
            <a:r>
              <a:rPr kumimoji="1" lang="en-US" altLang="ja-JP" sz="4000" dirty="0">
                <a:effectLst>
                  <a:outerShdw blurRad="38100" dist="38100" dir="2700000" algn="tl">
                    <a:srgbClr val="000000">
                      <a:alpha val="43137"/>
                    </a:srgbClr>
                  </a:outerShdw>
                </a:effectLst>
              </a:rPr>
              <a:t>Twitter</a:t>
            </a:r>
            <a:r>
              <a:rPr kumimoji="1" lang="ja-JP" altLang="en-US" sz="4000" dirty="0">
                <a:effectLst>
                  <a:outerShdw blurRad="38100" dist="38100" dir="2700000" algn="tl">
                    <a:srgbClr val="000000">
                      <a:alpha val="43137"/>
                    </a:srgbClr>
                  </a:outerShdw>
                </a:effectLst>
              </a:rPr>
              <a:t>は</a:t>
            </a:r>
            <a:r>
              <a:rPr kumimoji="1" lang="en-US" altLang="ja-JP" sz="4000" dirty="0">
                <a:effectLst>
                  <a:outerShdw blurRad="38100" dist="38100" dir="2700000" algn="tl">
                    <a:srgbClr val="000000">
                      <a:alpha val="43137"/>
                    </a:srgbClr>
                  </a:outerShdw>
                </a:effectLst>
              </a:rPr>
              <a:t>SOS</a:t>
            </a:r>
            <a:r>
              <a:rPr kumimoji="1" lang="ja-JP" altLang="en-US" sz="4000" dirty="0">
                <a:effectLst>
                  <a:outerShdw blurRad="38100" dist="38100" dir="2700000" algn="tl">
                    <a:srgbClr val="000000">
                      <a:alpha val="43137"/>
                    </a:srgbClr>
                  </a:outerShdw>
                </a:effectLst>
              </a:rPr>
              <a:t>にならない</a:t>
            </a:r>
            <a:endParaRPr kumimoji="1" lang="en-US" altLang="ja-JP" sz="4000" dirty="0">
              <a:effectLst>
                <a:outerShdw blurRad="38100" dist="38100" dir="2700000" algn="tl">
                  <a:srgbClr val="000000">
                    <a:alpha val="43137"/>
                  </a:srgbClr>
                </a:outerShdw>
              </a:effectLst>
            </a:endParaRPr>
          </a:p>
          <a:p>
            <a:pPr algn="ctr"/>
            <a:endParaRPr lang="en-US" altLang="ja-JP" sz="4000" dirty="0">
              <a:effectLst>
                <a:outerShdw blurRad="38100" dist="38100" dir="2700000" algn="tl">
                  <a:srgbClr val="000000">
                    <a:alpha val="43137"/>
                  </a:srgbClr>
                </a:outerShdw>
              </a:effectLst>
            </a:endParaRPr>
          </a:p>
          <a:p>
            <a:pPr algn="ctr"/>
            <a:r>
              <a:rPr kumimoji="1" lang="ja-JP" altLang="en-US" sz="4000" dirty="0">
                <a:effectLst>
                  <a:outerShdw blurRad="38100" dist="38100" dir="2700000" algn="tl">
                    <a:srgbClr val="000000">
                      <a:alpha val="43137"/>
                    </a:srgbClr>
                  </a:outerShdw>
                </a:effectLst>
              </a:rPr>
              <a:t>でも</a:t>
            </a:r>
            <a:endParaRPr kumimoji="1" lang="en-US" altLang="ja-JP" sz="4000" dirty="0">
              <a:effectLst>
                <a:outerShdw blurRad="38100" dist="38100" dir="2700000" algn="tl">
                  <a:srgbClr val="000000">
                    <a:alpha val="43137"/>
                  </a:srgbClr>
                </a:outerShdw>
              </a:effectLst>
            </a:endParaRPr>
          </a:p>
          <a:p>
            <a:pPr algn="ctr"/>
            <a:endParaRPr lang="en-US" altLang="ja-JP" sz="4000" dirty="0">
              <a:effectLst>
                <a:outerShdw blurRad="38100" dist="38100" dir="2700000" algn="tl">
                  <a:srgbClr val="000000">
                    <a:alpha val="43137"/>
                  </a:srgbClr>
                </a:outerShdw>
              </a:effectLst>
            </a:endParaRPr>
          </a:p>
          <a:p>
            <a:pPr algn="ctr"/>
            <a:r>
              <a:rPr kumimoji="1" lang="ja-JP" altLang="en-US" sz="4000" dirty="0">
                <a:effectLst>
                  <a:outerShdw blurRad="38100" dist="38100" dir="2700000" algn="tl">
                    <a:srgbClr val="000000">
                      <a:alpha val="43137"/>
                    </a:srgbClr>
                  </a:outerShdw>
                </a:effectLst>
              </a:rPr>
              <a:t>自分の中の思いの整理にはなる</a:t>
            </a:r>
            <a:endParaRPr kumimoji="1" lang="en-US" altLang="ja-JP" sz="4000" dirty="0">
              <a:effectLst>
                <a:outerShdw blurRad="38100" dist="38100" dir="2700000" algn="tl">
                  <a:srgbClr val="000000">
                    <a:alpha val="43137"/>
                  </a:srgbClr>
                </a:outerShdw>
              </a:effectLst>
            </a:endParaRPr>
          </a:p>
          <a:p>
            <a:pPr algn="ctr"/>
            <a:endParaRPr lang="en-US" altLang="ja-JP" sz="4000" dirty="0">
              <a:effectLst>
                <a:outerShdw blurRad="38100" dist="38100" dir="2700000" algn="tl">
                  <a:srgbClr val="000000">
                    <a:alpha val="43137"/>
                  </a:srgbClr>
                </a:outerShdw>
              </a:effectLst>
            </a:endParaRPr>
          </a:p>
          <a:p>
            <a:pPr algn="ctr"/>
            <a:r>
              <a:rPr kumimoji="1" lang="ja-JP" altLang="en-US" sz="4000" dirty="0">
                <a:effectLst>
                  <a:outerShdw blurRad="38100" dist="38100" dir="2700000" algn="tl">
                    <a:srgbClr val="000000">
                      <a:alpha val="43137"/>
                    </a:srgbClr>
                  </a:outerShdw>
                </a:effectLst>
              </a:rPr>
              <a:t>その結果が・・・・・・</a:t>
            </a:r>
          </a:p>
        </p:txBody>
      </p:sp>
    </p:spTree>
    <p:extLst>
      <p:ext uri="{BB962C8B-B14F-4D97-AF65-F5344CB8AC3E}">
        <p14:creationId xmlns:p14="http://schemas.microsoft.com/office/powerpoint/2010/main" val="4066588058"/>
      </p:ext>
    </p:extLst>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500"/>
                                        <p:tgtEl>
                                          <p:spTgt spid="3">
                                            <p:txEl>
                                              <p:pRg st="4" end="4"/>
                                            </p:txEl>
                                          </p:spTgt>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 y="827773"/>
            <a:ext cx="10287000" cy="5891552"/>
          </a:xfrm>
        </p:spPr>
        <p:txBody>
          <a:bodyPr/>
          <a:lstStyle/>
          <a:p>
            <a:r>
              <a:rPr lang="ja-JP" altLang="en-US" sz="4400" dirty="0">
                <a:solidFill>
                  <a:schemeClr val="tx1">
                    <a:lumMod val="50000"/>
                  </a:schemeClr>
                </a:solidFill>
              </a:rPr>
              <a:t>〇〇＠△△　</a:t>
            </a:r>
            <a:r>
              <a:rPr lang="en-US" altLang="ja-JP" sz="4400" dirty="0">
                <a:solidFill>
                  <a:schemeClr val="tx1">
                    <a:lumMod val="50000"/>
                  </a:schemeClr>
                </a:solidFill>
              </a:rPr>
              <a:t>10</a:t>
            </a:r>
            <a:r>
              <a:rPr lang="ja-JP" altLang="ja-JP" sz="4400" dirty="0">
                <a:solidFill>
                  <a:schemeClr val="tx1">
                    <a:lumMod val="50000"/>
                  </a:schemeClr>
                </a:solidFill>
              </a:rPr>
              <a:t>月</a:t>
            </a:r>
            <a:r>
              <a:rPr lang="en-US" altLang="ja-JP" sz="4400" dirty="0">
                <a:solidFill>
                  <a:schemeClr val="tx1">
                    <a:lumMod val="50000"/>
                  </a:schemeClr>
                </a:solidFill>
              </a:rPr>
              <a:t>13</a:t>
            </a:r>
            <a:r>
              <a:rPr lang="ja-JP" altLang="ja-JP" sz="4400" dirty="0">
                <a:solidFill>
                  <a:schemeClr val="tx1">
                    <a:lumMod val="50000"/>
                  </a:schemeClr>
                </a:solidFill>
              </a:rPr>
              <a:t>日</a:t>
            </a:r>
            <a:endParaRPr lang="en-US" altLang="ja-JP" sz="4400" dirty="0">
              <a:solidFill>
                <a:schemeClr val="tx1">
                  <a:lumMod val="50000"/>
                </a:schemeClr>
              </a:solidFill>
            </a:endParaRPr>
          </a:p>
          <a:p>
            <a:pPr marL="0" indent="0"/>
            <a:r>
              <a:rPr lang="ja-JP" altLang="ja-JP" sz="4800" dirty="0">
                <a:solidFill>
                  <a:schemeClr val="bg2"/>
                </a:solidFill>
              </a:rPr>
              <a:t>休日返上で作った資料をボロ</a:t>
            </a:r>
            <a:r>
              <a:rPr lang="ja-JP" altLang="ja-JP" sz="4800" dirty="0" err="1">
                <a:solidFill>
                  <a:schemeClr val="bg2"/>
                </a:solidFill>
              </a:rPr>
              <a:t>くそに</a:t>
            </a:r>
            <a:r>
              <a:rPr lang="ja-JP" altLang="ja-JP" sz="4800" dirty="0">
                <a:solidFill>
                  <a:schemeClr val="bg2"/>
                </a:solidFill>
              </a:rPr>
              <a:t>言われたもう体も心もズタズタだ</a:t>
            </a:r>
            <a:endParaRPr lang="en-US" altLang="ja-JP" dirty="0">
              <a:solidFill>
                <a:schemeClr val="bg2"/>
              </a:solidFill>
            </a:endParaRPr>
          </a:p>
          <a:p>
            <a:pPr marL="0" indent="0"/>
            <a:endParaRPr lang="en-US" altLang="ja-JP" sz="4800" dirty="0">
              <a:solidFill>
                <a:schemeClr val="bg2"/>
              </a:solidFill>
            </a:endParaRPr>
          </a:p>
          <a:p>
            <a:pPr marL="0" indent="0"/>
            <a:r>
              <a:rPr lang="ja-JP" altLang="en-US" sz="4400" dirty="0">
                <a:solidFill>
                  <a:schemeClr val="tx1">
                    <a:lumMod val="50000"/>
                  </a:schemeClr>
                </a:solidFill>
              </a:rPr>
              <a:t>〇〇＠△△　</a:t>
            </a:r>
            <a:r>
              <a:rPr lang="en-US" altLang="ja-JP" sz="4400" dirty="0">
                <a:solidFill>
                  <a:schemeClr val="tx1">
                    <a:lumMod val="50000"/>
                  </a:schemeClr>
                </a:solidFill>
              </a:rPr>
              <a:t>10</a:t>
            </a:r>
            <a:r>
              <a:rPr lang="ja-JP" altLang="ja-JP" sz="4400" dirty="0">
                <a:solidFill>
                  <a:schemeClr val="tx1">
                    <a:lumMod val="50000"/>
                  </a:schemeClr>
                </a:solidFill>
              </a:rPr>
              <a:t>月</a:t>
            </a:r>
            <a:r>
              <a:rPr lang="en-US" altLang="ja-JP" sz="4400" dirty="0">
                <a:solidFill>
                  <a:schemeClr val="tx1">
                    <a:lumMod val="50000"/>
                  </a:schemeClr>
                </a:solidFill>
              </a:rPr>
              <a:t>14</a:t>
            </a:r>
            <a:r>
              <a:rPr lang="ja-JP" altLang="ja-JP" sz="4400" dirty="0">
                <a:solidFill>
                  <a:schemeClr val="tx1">
                    <a:lumMod val="50000"/>
                  </a:schemeClr>
                </a:solidFill>
              </a:rPr>
              <a:t>日</a:t>
            </a:r>
          </a:p>
          <a:p>
            <a:r>
              <a:rPr lang="ja-JP" altLang="ja-JP" sz="4800" dirty="0">
                <a:solidFill>
                  <a:schemeClr val="bg2"/>
                </a:solidFill>
              </a:rPr>
              <a:t>眠りたい以外の感情を失った</a:t>
            </a:r>
            <a:endParaRPr lang="en-US" altLang="ja-JP" sz="4800" dirty="0">
              <a:solidFill>
                <a:schemeClr val="bg2"/>
              </a:solidFill>
            </a:endParaRPr>
          </a:p>
          <a:p>
            <a:endParaRPr lang="en-US" altLang="ja-JP" sz="4800" dirty="0">
              <a:solidFill>
                <a:schemeClr val="bg2"/>
              </a:solidFill>
            </a:endParaRPr>
          </a:p>
        </p:txBody>
      </p:sp>
      <p:sp>
        <p:nvSpPr>
          <p:cNvPr id="2" name="正方形/長方形 1"/>
          <p:cNvSpPr/>
          <p:nvPr/>
        </p:nvSpPr>
        <p:spPr>
          <a:xfrm>
            <a:off x="5473976" y="6581001"/>
            <a:ext cx="5143500" cy="276999"/>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http://www.sankei.com/premium/news/161022/prm1610220014-n1.html</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842955758"/>
      </p:ext>
    </p:extLst>
  </p:cSld>
  <p:clrMapOvr>
    <a:masterClrMapping/>
  </p:clrMapOvr>
  <mc:AlternateContent xmlns:mc="http://schemas.openxmlformats.org/markup-compatibility/2006" xmlns:p14="http://schemas.microsoft.com/office/powerpoint/2010/main">
    <mc:Choice Requires="p14">
      <p:transition spd="slow" p14:dur="1500" advTm="5030">
        <p:push dir="u"/>
      </p:transition>
    </mc:Choice>
    <mc:Fallback xmlns="">
      <p:transition spd="slow" advTm="5030">
        <p:push dir="u"/>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 y="211755"/>
            <a:ext cx="10287000" cy="6507569"/>
          </a:xfrm>
        </p:spPr>
        <p:txBody>
          <a:bodyPr/>
          <a:lstStyle/>
          <a:p>
            <a:pPr marL="0" indent="0"/>
            <a:r>
              <a:rPr lang="ja-JP" altLang="en-US" sz="4400" dirty="0">
                <a:solidFill>
                  <a:schemeClr val="tx1">
                    <a:lumMod val="50000"/>
                  </a:schemeClr>
                </a:solidFill>
              </a:rPr>
              <a:t>〇〇＠△△　</a:t>
            </a:r>
            <a:r>
              <a:rPr lang="en-US" altLang="ja-JP" sz="4400" dirty="0">
                <a:solidFill>
                  <a:schemeClr val="tx1">
                    <a:lumMod val="50000"/>
                  </a:schemeClr>
                </a:solidFill>
              </a:rPr>
              <a:t>11</a:t>
            </a:r>
            <a:r>
              <a:rPr lang="ja-JP" altLang="ja-JP" sz="4400" dirty="0">
                <a:solidFill>
                  <a:schemeClr val="tx1">
                    <a:lumMod val="50000"/>
                  </a:schemeClr>
                </a:solidFill>
              </a:rPr>
              <a:t>月</a:t>
            </a:r>
            <a:r>
              <a:rPr lang="en-US" altLang="ja-JP" sz="4400" dirty="0">
                <a:solidFill>
                  <a:schemeClr val="tx1">
                    <a:lumMod val="50000"/>
                  </a:schemeClr>
                </a:solidFill>
              </a:rPr>
              <a:t>3</a:t>
            </a:r>
            <a:r>
              <a:rPr lang="ja-JP" altLang="ja-JP" sz="4400" dirty="0">
                <a:solidFill>
                  <a:schemeClr val="tx1">
                    <a:lumMod val="50000"/>
                  </a:schemeClr>
                </a:solidFill>
              </a:rPr>
              <a:t>日</a:t>
            </a:r>
            <a:endParaRPr lang="en-US" altLang="ja-JP" sz="4400" dirty="0">
              <a:solidFill>
                <a:schemeClr val="tx1">
                  <a:lumMod val="50000"/>
                </a:schemeClr>
              </a:solidFill>
            </a:endParaRPr>
          </a:p>
          <a:p>
            <a:pPr marL="0" indent="0"/>
            <a:r>
              <a:rPr lang="ja-JP" altLang="ja-JP" sz="4800" dirty="0">
                <a:solidFill>
                  <a:schemeClr val="bg2"/>
                </a:solidFill>
              </a:rPr>
              <a:t>生きているために働いているのか、働くために生きているのか分からなくなってからが人生</a:t>
            </a:r>
            <a:endParaRPr lang="en-US" altLang="ja-JP" sz="4800" dirty="0">
              <a:solidFill>
                <a:schemeClr val="bg2"/>
              </a:solidFill>
            </a:endParaRPr>
          </a:p>
          <a:p>
            <a:pPr marL="0" indent="0"/>
            <a:endParaRPr lang="en-US" altLang="ja-JP" sz="4800" dirty="0">
              <a:solidFill>
                <a:schemeClr val="bg2"/>
              </a:solidFill>
            </a:endParaRPr>
          </a:p>
          <a:p>
            <a:pPr marL="0" indent="0"/>
            <a:r>
              <a:rPr lang="ja-JP" altLang="en-US" sz="4400" dirty="0">
                <a:solidFill>
                  <a:schemeClr val="tx1">
                    <a:lumMod val="50000"/>
                  </a:schemeClr>
                </a:solidFill>
              </a:rPr>
              <a:t>〇〇＠△△　</a:t>
            </a:r>
            <a:r>
              <a:rPr lang="en-US" altLang="ja-JP" sz="4400" dirty="0">
                <a:solidFill>
                  <a:schemeClr val="tx1">
                    <a:lumMod val="50000"/>
                  </a:schemeClr>
                </a:solidFill>
              </a:rPr>
              <a:t>11</a:t>
            </a:r>
            <a:r>
              <a:rPr lang="ja-JP" altLang="ja-JP" sz="4400" dirty="0">
                <a:solidFill>
                  <a:schemeClr val="tx1">
                    <a:lumMod val="50000"/>
                  </a:schemeClr>
                </a:solidFill>
              </a:rPr>
              <a:t>月</a:t>
            </a:r>
            <a:r>
              <a:rPr lang="en-US" altLang="ja-JP" sz="4400" dirty="0">
                <a:solidFill>
                  <a:schemeClr val="tx1">
                    <a:lumMod val="50000"/>
                  </a:schemeClr>
                </a:solidFill>
              </a:rPr>
              <a:t>5</a:t>
            </a:r>
            <a:r>
              <a:rPr lang="ja-JP" altLang="ja-JP" sz="4400" dirty="0">
                <a:solidFill>
                  <a:schemeClr val="tx1">
                    <a:lumMod val="50000"/>
                  </a:schemeClr>
                </a:solidFill>
              </a:rPr>
              <a:t>日</a:t>
            </a:r>
          </a:p>
          <a:p>
            <a:pPr marL="0" indent="0"/>
            <a:r>
              <a:rPr lang="ja-JP" altLang="ja-JP" sz="4800" dirty="0">
                <a:solidFill>
                  <a:schemeClr val="bg2"/>
                </a:solidFill>
              </a:rPr>
              <a:t>土日も出勤しなければならないことがまた決定し、本気で死んでしまいたい</a:t>
            </a:r>
            <a:endParaRPr lang="en-US" altLang="ja-JP" sz="4800" dirty="0">
              <a:solidFill>
                <a:schemeClr val="bg2"/>
              </a:solidFill>
            </a:endParaRPr>
          </a:p>
        </p:txBody>
      </p:sp>
      <p:sp>
        <p:nvSpPr>
          <p:cNvPr id="2" name="正方形/長方形 1"/>
          <p:cNvSpPr/>
          <p:nvPr/>
        </p:nvSpPr>
        <p:spPr>
          <a:xfrm>
            <a:off x="5473976" y="6581001"/>
            <a:ext cx="5143500" cy="276999"/>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http://www.sankei.com/premium/news/161022/prm1610220014-n1.html</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999392362"/>
      </p:ext>
    </p:extLst>
  </p:cSld>
  <p:clrMapOvr>
    <a:masterClrMapping/>
  </p:clrMapOvr>
  <mc:AlternateContent xmlns:mc="http://schemas.openxmlformats.org/markup-compatibility/2006" xmlns:p14="http://schemas.microsoft.com/office/powerpoint/2010/main">
    <mc:Choice Requires="p14">
      <p:transition spd="slow" p14:dur="1500" advTm="5827">
        <p:push dir="u"/>
      </p:transition>
    </mc:Choice>
    <mc:Fallback xmlns="">
      <p:transition spd="slow" advTm="5827">
        <p:push dir="u"/>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 y="250257"/>
            <a:ext cx="10287000" cy="6469068"/>
          </a:xfrm>
        </p:spPr>
        <p:txBody>
          <a:bodyPr/>
          <a:lstStyle/>
          <a:p>
            <a:pPr marL="0" indent="0"/>
            <a:r>
              <a:rPr lang="ja-JP" altLang="en-US" sz="4400" dirty="0">
                <a:solidFill>
                  <a:schemeClr val="tx1">
                    <a:lumMod val="50000"/>
                  </a:schemeClr>
                </a:solidFill>
              </a:rPr>
              <a:t>〇〇＠△△　</a:t>
            </a:r>
            <a:r>
              <a:rPr lang="en-US" altLang="ja-JP" sz="4400" dirty="0">
                <a:solidFill>
                  <a:schemeClr val="tx1">
                    <a:lumMod val="50000"/>
                  </a:schemeClr>
                </a:solidFill>
              </a:rPr>
              <a:t>11</a:t>
            </a:r>
            <a:r>
              <a:rPr lang="ja-JP" altLang="ja-JP" sz="4400" dirty="0">
                <a:solidFill>
                  <a:schemeClr val="tx1">
                    <a:lumMod val="50000"/>
                  </a:schemeClr>
                </a:solidFill>
              </a:rPr>
              <a:t>月</a:t>
            </a:r>
            <a:r>
              <a:rPr lang="en-US" altLang="ja-JP" sz="4400" dirty="0">
                <a:solidFill>
                  <a:schemeClr val="tx1">
                    <a:lumMod val="50000"/>
                  </a:schemeClr>
                </a:solidFill>
              </a:rPr>
              <a:t>10</a:t>
            </a:r>
            <a:r>
              <a:rPr lang="ja-JP" altLang="ja-JP" sz="4400" dirty="0">
                <a:solidFill>
                  <a:schemeClr val="tx1">
                    <a:lumMod val="50000"/>
                  </a:schemeClr>
                </a:solidFill>
              </a:rPr>
              <a:t>日</a:t>
            </a:r>
            <a:endParaRPr lang="en-US" altLang="ja-JP" sz="4400" dirty="0">
              <a:solidFill>
                <a:schemeClr val="tx1">
                  <a:lumMod val="50000"/>
                </a:schemeClr>
              </a:solidFill>
            </a:endParaRPr>
          </a:p>
          <a:p>
            <a:pPr marL="0" indent="0"/>
            <a:r>
              <a:rPr lang="ja-JP" altLang="ja-JP" sz="4800" dirty="0">
                <a:solidFill>
                  <a:schemeClr val="bg2"/>
                </a:solidFill>
              </a:rPr>
              <a:t>毎日次の日が来るのが怖くてねられない</a:t>
            </a:r>
            <a:endParaRPr lang="en-US" altLang="ja-JP" sz="4800" dirty="0">
              <a:solidFill>
                <a:schemeClr val="bg2"/>
              </a:solidFill>
            </a:endParaRPr>
          </a:p>
          <a:p>
            <a:pPr marL="0" indent="0"/>
            <a:endParaRPr lang="en-US" altLang="ja-JP" sz="4800" dirty="0">
              <a:solidFill>
                <a:schemeClr val="bg2"/>
              </a:solidFill>
            </a:endParaRPr>
          </a:p>
          <a:p>
            <a:pPr marL="0" indent="0"/>
            <a:r>
              <a:rPr lang="ja-JP" altLang="en-US" sz="4400" dirty="0">
                <a:solidFill>
                  <a:schemeClr val="tx1">
                    <a:lumMod val="50000"/>
                  </a:schemeClr>
                </a:solidFill>
              </a:rPr>
              <a:t>〇〇＠△△　</a:t>
            </a:r>
            <a:r>
              <a:rPr lang="en-US" altLang="ja-JP" sz="4400" dirty="0">
                <a:solidFill>
                  <a:schemeClr val="tx1">
                    <a:lumMod val="50000"/>
                  </a:schemeClr>
                </a:solidFill>
              </a:rPr>
              <a:t>11</a:t>
            </a:r>
            <a:r>
              <a:rPr lang="ja-JP" altLang="en-US" sz="4400" dirty="0">
                <a:solidFill>
                  <a:schemeClr val="tx1">
                    <a:lumMod val="50000"/>
                  </a:schemeClr>
                </a:solidFill>
              </a:rPr>
              <a:t>月</a:t>
            </a:r>
            <a:r>
              <a:rPr lang="en-US" altLang="ja-JP" sz="4400" dirty="0">
                <a:solidFill>
                  <a:schemeClr val="tx1">
                    <a:lumMod val="50000"/>
                  </a:schemeClr>
                </a:solidFill>
              </a:rPr>
              <a:t>12</a:t>
            </a:r>
            <a:r>
              <a:rPr lang="ja-JP" altLang="en-US" sz="4400" dirty="0">
                <a:solidFill>
                  <a:schemeClr val="tx1">
                    <a:lumMod val="50000"/>
                  </a:schemeClr>
                </a:solidFill>
              </a:rPr>
              <a:t>日</a:t>
            </a:r>
            <a:endParaRPr lang="en-US" altLang="ja-JP" sz="4400" dirty="0">
              <a:solidFill>
                <a:schemeClr val="tx1">
                  <a:lumMod val="50000"/>
                </a:schemeClr>
              </a:solidFill>
            </a:endParaRPr>
          </a:p>
          <a:p>
            <a:pPr marL="0" indent="0"/>
            <a:r>
              <a:rPr lang="ja-JP" altLang="en-US" sz="4800" dirty="0">
                <a:solidFill>
                  <a:schemeClr val="bg2"/>
                </a:solidFill>
              </a:rPr>
              <a:t>道歩いている時に死ぬのにてきしてそう</a:t>
            </a:r>
            <a:r>
              <a:rPr lang="ja-JP" altLang="en-US" sz="4800" dirty="0" err="1">
                <a:solidFill>
                  <a:schemeClr val="bg2"/>
                </a:solidFill>
              </a:rPr>
              <a:t>な</a:t>
            </a:r>
            <a:r>
              <a:rPr lang="ja-JP" altLang="en-US" sz="4800" dirty="0">
                <a:solidFill>
                  <a:schemeClr val="bg2"/>
                </a:solidFill>
              </a:rPr>
              <a:t>歩道橋を探しがちになっているのに気づいて今こういう形になってます</a:t>
            </a:r>
            <a:r>
              <a:rPr lang="en-US" altLang="ja-JP" sz="4800" dirty="0">
                <a:solidFill>
                  <a:schemeClr val="bg2"/>
                </a:solidFill>
              </a:rPr>
              <a:t>…</a:t>
            </a:r>
            <a:endParaRPr lang="ja-JP" altLang="en-US" sz="4800" dirty="0">
              <a:solidFill>
                <a:schemeClr val="bg2"/>
              </a:solidFill>
            </a:endParaRPr>
          </a:p>
        </p:txBody>
      </p:sp>
      <p:sp>
        <p:nvSpPr>
          <p:cNvPr id="2" name="正方形/長方形 1"/>
          <p:cNvSpPr/>
          <p:nvPr/>
        </p:nvSpPr>
        <p:spPr>
          <a:xfrm>
            <a:off x="5473976" y="6581001"/>
            <a:ext cx="5143500" cy="276999"/>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http://www.sankei.com/premium/news/161022/prm1610220014-n1.html</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767347363"/>
      </p:ext>
    </p:extLst>
  </p:cSld>
  <p:clrMapOvr>
    <a:masterClrMapping/>
  </p:clrMapOvr>
  <mc:AlternateContent xmlns:mc="http://schemas.openxmlformats.org/markup-compatibility/2006" xmlns:p14="http://schemas.microsoft.com/office/powerpoint/2010/main">
    <mc:Choice Requires="p14">
      <p:transition spd="slow" p14:dur="1500" advTm="6694">
        <p:push dir="u"/>
      </p:transition>
    </mc:Choice>
    <mc:Fallback xmlns="">
      <p:transition spd="slow" advTm="6694">
        <p:push dir="u"/>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 y="1674795"/>
            <a:ext cx="10287000" cy="5044529"/>
          </a:xfrm>
        </p:spPr>
        <p:txBody>
          <a:bodyPr/>
          <a:lstStyle/>
          <a:p>
            <a:pPr marL="0" indent="0"/>
            <a:r>
              <a:rPr lang="ja-JP" altLang="en-US" sz="4400" dirty="0">
                <a:solidFill>
                  <a:schemeClr val="tx1">
                    <a:lumMod val="50000"/>
                  </a:schemeClr>
                </a:solidFill>
              </a:rPr>
              <a:t>〇〇＠△△　</a:t>
            </a:r>
            <a:r>
              <a:rPr lang="en-US" altLang="ja-JP" sz="4400" dirty="0">
                <a:solidFill>
                  <a:schemeClr val="tx1">
                    <a:lumMod val="50000"/>
                  </a:schemeClr>
                </a:solidFill>
              </a:rPr>
              <a:t>12</a:t>
            </a:r>
            <a:r>
              <a:rPr lang="ja-JP" altLang="en-US" sz="4400" dirty="0">
                <a:solidFill>
                  <a:schemeClr val="tx1">
                    <a:lumMod val="50000"/>
                  </a:schemeClr>
                </a:solidFill>
              </a:rPr>
              <a:t>月</a:t>
            </a:r>
            <a:r>
              <a:rPr lang="en-US" altLang="ja-JP" sz="4400" dirty="0">
                <a:solidFill>
                  <a:schemeClr val="tx1">
                    <a:lumMod val="50000"/>
                  </a:schemeClr>
                </a:solidFill>
              </a:rPr>
              <a:t>16</a:t>
            </a:r>
            <a:r>
              <a:rPr lang="ja-JP" altLang="en-US" sz="4400" dirty="0">
                <a:solidFill>
                  <a:schemeClr val="tx1">
                    <a:lumMod val="50000"/>
                  </a:schemeClr>
                </a:solidFill>
              </a:rPr>
              <a:t>日</a:t>
            </a:r>
          </a:p>
          <a:p>
            <a:pPr marL="0" indent="0"/>
            <a:r>
              <a:rPr lang="ja-JP" altLang="en-US" sz="4800" dirty="0">
                <a:solidFill>
                  <a:schemeClr val="bg2"/>
                </a:solidFill>
              </a:rPr>
              <a:t>死にたいと思いながらこんなストレスフルな毎日を乗り越えた先に何が残るんだろうか</a:t>
            </a:r>
            <a:endParaRPr lang="en-US" altLang="ja-JP" sz="4800" dirty="0">
              <a:solidFill>
                <a:schemeClr val="bg2"/>
              </a:solidFill>
            </a:endParaRPr>
          </a:p>
          <a:p>
            <a:pPr marL="0" indent="0"/>
            <a:endParaRPr lang="ja-JP" altLang="en-US" sz="4800" dirty="0">
              <a:solidFill>
                <a:schemeClr val="bg2"/>
              </a:solidFill>
            </a:endParaRPr>
          </a:p>
        </p:txBody>
      </p:sp>
      <p:sp>
        <p:nvSpPr>
          <p:cNvPr id="2" name="正方形/長方形 1"/>
          <p:cNvSpPr/>
          <p:nvPr/>
        </p:nvSpPr>
        <p:spPr>
          <a:xfrm>
            <a:off x="5473976" y="6581001"/>
            <a:ext cx="5143500" cy="276999"/>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http://www.sankei.com/premium/news/161022/prm1610220014-n1.html</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518270215"/>
      </p:ext>
    </p:extLst>
  </p:cSld>
  <p:clrMapOvr>
    <a:masterClrMapping/>
  </p:clrMapOvr>
  <mc:AlternateContent xmlns:mc="http://schemas.openxmlformats.org/markup-compatibility/2006" xmlns:p14="http://schemas.microsoft.com/office/powerpoint/2010/main">
    <mc:Choice Requires="p14">
      <p:transition spd="slow" p14:dur="1500" advTm="2826">
        <p:push dir="u"/>
      </p:transition>
    </mc:Choice>
    <mc:Fallback xmlns="">
      <p:transition spd="slow" advTm="2826">
        <p:push dir="u"/>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 y="452387"/>
            <a:ext cx="10287000" cy="6266938"/>
          </a:xfrm>
        </p:spPr>
        <p:txBody>
          <a:bodyPr/>
          <a:lstStyle/>
          <a:p>
            <a:pPr marL="0" indent="0"/>
            <a:r>
              <a:rPr lang="ja-JP" altLang="en-US" sz="4400" dirty="0">
                <a:solidFill>
                  <a:schemeClr val="tx1">
                    <a:lumMod val="50000"/>
                  </a:schemeClr>
                </a:solidFill>
              </a:rPr>
              <a:t>〇〇＠△△　</a:t>
            </a:r>
            <a:r>
              <a:rPr lang="en-US" altLang="ja-JP" sz="4400" dirty="0">
                <a:solidFill>
                  <a:schemeClr val="tx1">
                    <a:lumMod val="50000"/>
                  </a:schemeClr>
                </a:solidFill>
              </a:rPr>
              <a:t>12</a:t>
            </a:r>
            <a:r>
              <a:rPr lang="ja-JP" altLang="en-US" sz="4400" dirty="0">
                <a:solidFill>
                  <a:schemeClr val="tx1">
                    <a:lumMod val="50000"/>
                  </a:schemeClr>
                </a:solidFill>
              </a:rPr>
              <a:t>月</a:t>
            </a:r>
            <a:r>
              <a:rPr lang="en-US" altLang="ja-JP" sz="4400" dirty="0">
                <a:solidFill>
                  <a:schemeClr val="tx1">
                    <a:lumMod val="50000"/>
                  </a:schemeClr>
                </a:solidFill>
              </a:rPr>
              <a:t>17</a:t>
            </a:r>
            <a:r>
              <a:rPr lang="ja-JP" altLang="en-US" sz="4400" dirty="0">
                <a:solidFill>
                  <a:schemeClr val="tx1">
                    <a:lumMod val="50000"/>
                  </a:schemeClr>
                </a:solidFill>
              </a:rPr>
              <a:t>日</a:t>
            </a:r>
            <a:endParaRPr lang="en-US" altLang="ja-JP" sz="4400" dirty="0">
              <a:solidFill>
                <a:schemeClr val="tx1">
                  <a:lumMod val="50000"/>
                </a:schemeClr>
              </a:solidFill>
            </a:endParaRPr>
          </a:p>
          <a:p>
            <a:pPr marL="0" indent="0"/>
            <a:r>
              <a:rPr lang="ja-JP" altLang="en-US" sz="4800" dirty="0">
                <a:solidFill>
                  <a:schemeClr val="bg2"/>
                </a:solidFill>
              </a:rPr>
              <a:t>なんなら死んだほうがよっぽど幸福なんじゃないかとさえ思って。死ぬ前に送る遺書メールのＣＣに誰を入れるのがベストな布陣を考えてた</a:t>
            </a:r>
          </a:p>
          <a:p>
            <a:pPr marL="0" indent="0"/>
            <a:endParaRPr lang="ja-JP" altLang="en-US" sz="4800" dirty="0">
              <a:solidFill>
                <a:schemeClr val="bg2"/>
              </a:solidFill>
            </a:endParaRPr>
          </a:p>
          <a:p>
            <a:pPr marL="0" indent="0"/>
            <a:r>
              <a:rPr lang="ja-JP" altLang="en-US" sz="4800" dirty="0">
                <a:solidFill>
                  <a:srgbClr val="C00000"/>
                </a:solidFill>
              </a:rPr>
              <a:t>そして、</a:t>
            </a:r>
            <a:r>
              <a:rPr lang="en-US" altLang="ja-JP" sz="4800" dirty="0">
                <a:solidFill>
                  <a:srgbClr val="C00000"/>
                </a:solidFill>
              </a:rPr>
              <a:t>12</a:t>
            </a:r>
            <a:r>
              <a:rPr lang="ja-JP" altLang="en-US" sz="4800" dirty="0">
                <a:solidFill>
                  <a:srgbClr val="C00000"/>
                </a:solidFill>
              </a:rPr>
              <a:t>月</a:t>
            </a:r>
            <a:r>
              <a:rPr lang="en-US" altLang="ja-JP" sz="4800" dirty="0">
                <a:solidFill>
                  <a:srgbClr val="C00000"/>
                </a:solidFill>
              </a:rPr>
              <a:t>25</a:t>
            </a:r>
            <a:r>
              <a:rPr lang="ja-JP" altLang="en-US" sz="4800" dirty="0">
                <a:solidFill>
                  <a:srgbClr val="C00000"/>
                </a:solidFill>
              </a:rPr>
              <a:t>日、身を投じて亡くなられました。</a:t>
            </a:r>
          </a:p>
          <a:p>
            <a:pPr marL="0" indent="0"/>
            <a:endParaRPr lang="ja-JP" altLang="en-US" sz="4800" dirty="0">
              <a:solidFill>
                <a:schemeClr val="bg2"/>
              </a:solidFill>
            </a:endParaRPr>
          </a:p>
        </p:txBody>
      </p:sp>
      <p:sp>
        <p:nvSpPr>
          <p:cNvPr id="2" name="正方形/長方形 1"/>
          <p:cNvSpPr/>
          <p:nvPr/>
        </p:nvSpPr>
        <p:spPr>
          <a:xfrm>
            <a:off x="5473976" y="6581001"/>
            <a:ext cx="5143500" cy="276999"/>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3"/>
              </a:rPr>
              <a:t>http://www.sankei.com/premium/news/161022/prm1610220014-n1.html</a:t>
            </a:r>
            <a:endParaRPr kumimoji="1" lang="ja-JP" altLang="en-US" sz="1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custDataLst>
      <p:tags r:id="rId1"/>
    </p:custDataLst>
    <p:extLst>
      <p:ext uri="{BB962C8B-B14F-4D97-AF65-F5344CB8AC3E}">
        <p14:creationId xmlns:p14="http://schemas.microsoft.com/office/powerpoint/2010/main" val="4209093525"/>
      </p:ext>
    </p:extLst>
  </p:cSld>
  <p:clrMapOvr>
    <a:masterClrMapping/>
  </p:clrMapOvr>
  <mc:AlternateContent xmlns:mc="http://schemas.openxmlformats.org/markup-compatibility/2006" xmlns:p14="http://schemas.microsoft.com/office/powerpoint/2010/main">
    <mc:Choice Requires="p14">
      <p:transition spd="slow" p14:dur="1500" advTm="6753">
        <p:push dir="u"/>
      </p:transition>
    </mc:Choice>
    <mc:Fallback xmlns="">
      <p:transition spd="slow" advTm="6753">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361" y="95864"/>
            <a:ext cx="4085303" cy="1863587"/>
          </a:xfrm>
          <a:prstGeom prst="rect">
            <a:avLst/>
          </a:prstGeom>
        </p:spPr>
      </p:pic>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29940" y="1187244"/>
            <a:ext cx="6957060" cy="5234487"/>
          </a:xfrm>
          <a:prstGeom prst="rect">
            <a:avLst/>
          </a:prstGeom>
        </p:spPr>
      </p:pic>
    </p:spTree>
    <p:extLst>
      <p:ext uri="{BB962C8B-B14F-4D97-AF65-F5344CB8AC3E}">
        <p14:creationId xmlns:p14="http://schemas.microsoft.com/office/powerpoint/2010/main" val="1628340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34" name="角丸四角形 10">
            <a:extLst>
              <a:ext uri="{FF2B5EF4-FFF2-40B4-BE49-F238E27FC236}">
                <a16:creationId xmlns:a16="http://schemas.microsoft.com/office/drawing/2014/main" id="{15670471-DEF6-4565-A104-5C33B835A4B1}"/>
              </a:ext>
            </a:extLst>
          </p:cNvPr>
          <p:cNvSpPr/>
          <p:nvPr/>
        </p:nvSpPr>
        <p:spPr bwMode="auto">
          <a:xfrm>
            <a:off x="7083034" y="2541689"/>
            <a:ext cx="1900800"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35" name="角丸四角形 11">
            <a:extLst>
              <a:ext uri="{FF2B5EF4-FFF2-40B4-BE49-F238E27FC236}">
                <a16:creationId xmlns:a16="http://schemas.microsoft.com/office/drawing/2014/main" id="{25021762-F93A-42C6-9924-57FAC3BDCFE3}"/>
              </a:ext>
            </a:extLst>
          </p:cNvPr>
          <p:cNvSpPr/>
          <p:nvPr/>
        </p:nvSpPr>
        <p:spPr bwMode="auto">
          <a:xfrm>
            <a:off x="3930599" y="2541689"/>
            <a:ext cx="1901239" cy="717503"/>
          </a:xfrm>
          <a:prstGeom prst="roundRect">
            <a:avLst/>
          </a:prstGeom>
          <a:no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0"/>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Tree>
    <p:extLst>
      <p:ext uri="{BB962C8B-B14F-4D97-AF65-F5344CB8AC3E}">
        <p14:creationId xmlns:p14="http://schemas.microsoft.com/office/powerpoint/2010/main" val="364627566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bwMode="auto">
          <a:xfrm>
            <a:off x="6683434"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再チャレンジ</a:t>
            </a:r>
          </a:p>
        </p:txBody>
      </p:sp>
      <p:sp>
        <p:nvSpPr>
          <p:cNvPr id="35" name="角丸四角形 11">
            <a:extLst>
              <a:ext uri="{FF2B5EF4-FFF2-40B4-BE49-F238E27FC236}">
                <a16:creationId xmlns:a16="http://schemas.microsoft.com/office/drawing/2014/main" id="{25021762-F93A-42C6-9924-57FAC3BDCFE3}"/>
              </a:ext>
            </a:extLst>
          </p:cNvPr>
          <p:cNvSpPr/>
          <p:nvPr/>
        </p:nvSpPr>
        <p:spPr bwMode="auto">
          <a:xfrm>
            <a:off x="3930599" y="2541689"/>
            <a:ext cx="1901239" cy="717503"/>
          </a:xfrm>
          <a:prstGeom prst="roundRect">
            <a:avLst/>
          </a:prstGeom>
          <a:gradFill>
            <a:gsLst>
              <a:gs pos="0">
                <a:srgbClr val="010000"/>
              </a:gs>
              <a:gs pos="88000">
                <a:srgbClr val="010000">
                  <a:lumMod val="50000"/>
                  <a:lumOff val="50000"/>
                </a:srgbClr>
              </a:gs>
              <a:gs pos="76000">
                <a:srgbClr val="0000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531218" y="961847"/>
            <a:ext cx="2700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自殺</a:t>
            </a:r>
          </a:p>
        </p:txBody>
      </p:sp>
      <p:cxnSp>
        <p:nvCxnSpPr>
          <p:cNvPr id="14" name="直線矢印コネクタ 13"/>
          <p:cNvCxnSpPr>
            <a:stCxn id="23" idx="0"/>
            <a:endCxn id="25" idx="2"/>
          </p:cNvCxnSpPr>
          <p:nvPr/>
        </p:nvCxnSpPr>
        <p:spPr bwMode="auto">
          <a:xfrm flipV="1">
            <a:off x="3555615" y="4732894"/>
            <a:ext cx="2901711"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endCxn id="9" idx="2"/>
          </p:cNvCxnSpPr>
          <p:nvPr/>
        </p:nvCxnSpPr>
        <p:spPr bwMode="auto">
          <a:xfrm flipH="1" flipV="1">
            <a:off x="4881218" y="1679350"/>
            <a:ext cx="1" cy="86100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6" idx="0"/>
            <a:endCxn id="25" idx="2"/>
          </p:cNvCxnSpPr>
          <p:nvPr/>
        </p:nvCxnSpPr>
        <p:spPr bwMode="auto">
          <a:xfrm flipH="1" flipV="1">
            <a:off x="6457326" y="4732894"/>
            <a:ext cx="814287"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7" idx="0"/>
            <a:endCxn id="25" idx="2"/>
          </p:cNvCxnSpPr>
          <p:nvPr/>
        </p:nvCxnSpPr>
        <p:spPr bwMode="auto">
          <a:xfrm flipV="1">
            <a:off x="5188614" y="4732894"/>
            <a:ext cx="1268712" cy="993747"/>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0"/>
            <a:ext cx="0" cy="861008"/>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3" name="角丸四角形 22"/>
          <p:cNvSpPr/>
          <p:nvPr/>
        </p:nvSpPr>
        <p:spPr bwMode="auto">
          <a:xfrm>
            <a:off x="2943615" y="5726641"/>
            <a:ext cx="12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うつ病</a:t>
            </a:r>
          </a:p>
        </p:txBody>
      </p:sp>
      <p:sp>
        <p:nvSpPr>
          <p:cNvPr id="26" name="角丸四角形 25"/>
          <p:cNvSpPr/>
          <p:nvPr/>
        </p:nvSpPr>
        <p:spPr bwMode="auto">
          <a:xfrm>
            <a:off x="6209613" y="5726641"/>
            <a:ext cx="212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家族の不和</a:t>
            </a:r>
          </a:p>
        </p:txBody>
      </p:sp>
      <p:sp>
        <p:nvSpPr>
          <p:cNvPr id="27" name="角丸四角形 26"/>
          <p:cNvSpPr/>
          <p:nvPr/>
        </p:nvSpPr>
        <p:spPr bwMode="auto">
          <a:xfrm>
            <a:off x="4486614" y="5726641"/>
            <a:ext cx="140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生活苦</a:t>
            </a:r>
          </a:p>
        </p:txBody>
      </p:sp>
      <p:sp>
        <p:nvSpPr>
          <p:cNvPr id="28" name="角丸四角形 27"/>
          <p:cNvSpPr/>
          <p:nvPr/>
        </p:nvSpPr>
        <p:spPr bwMode="auto">
          <a:xfrm>
            <a:off x="8652612" y="5726641"/>
            <a:ext cx="1260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108000" tIns="46800" rIns="108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いじめ</a:t>
            </a:r>
          </a:p>
        </p:txBody>
      </p:sp>
      <p:cxnSp>
        <p:nvCxnSpPr>
          <p:cNvPr id="29" name="直線矢印コネクタ 28"/>
          <p:cNvCxnSpPr>
            <a:stCxn id="28" idx="0"/>
            <a:endCxn id="25" idx="2"/>
          </p:cNvCxnSpPr>
          <p:nvPr/>
        </p:nvCxnSpPr>
        <p:spPr bwMode="auto">
          <a:xfrm flipH="1" flipV="1">
            <a:off x="6457326" y="4732894"/>
            <a:ext cx="2825286" cy="993747"/>
          </a:xfrm>
          <a:prstGeom prst="straightConnector1">
            <a:avLst/>
          </a:prstGeom>
          <a:noFill/>
          <a:ln w="28575" cap="flat" cmpd="sng" algn="ctr">
            <a:solidFill>
              <a:schemeClr val="tx1"/>
            </a:solidFill>
            <a:prstDash val="solid"/>
            <a:round/>
            <a:headEnd type="none" w="med" len="med"/>
            <a:tailEnd type="stealth" w="lg" len="lg"/>
          </a:ln>
          <a:effectLst/>
        </p:spPr>
      </p:cxnSp>
      <p:sp>
        <p:nvSpPr>
          <p:cNvPr id="30" name="テキスト ボックス 29"/>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根っこ対策・リスク対策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pic>
        <p:nvPicPr>
          <p:cNvPr id="3" name="図 2" descr="図形&#10;&#10;自動的に生成された説明">
            <a:extLst>
              <a:ext uri="{FF2B5EF4-FFF2-40B4-BE49-F238E27FC236}">
                <a16:creationId xmlns:a16="http://schemas.microsoft.com/office/drawing/2014/main" id="{02A7E282-60E3-041A-CD34-F1360DC4CD2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261"/>
          <a:stretch/>
        </p:blipFill>
        <p:spPr>
          <a:xfrm>
            <a:off x="5885233" y="3156469"/>
            <a:ext cx="878625" cy="111293"/>
          </a:xfrm>
          <a:prstGeom prst="rect">
            <a:avLst/>
          </a:prstGeom>
        </p:spPr>
      </p:pic>
      <p:sp>
        <p:nvSpPr>
          <p:cNvPr id="4" name="角丸四角形 10">
            <a:extLst>
              <a:ext uri="{FF2B5EF4-FFF2-40B4-BE49-F238E27FC236}">
                <a16:creationId xmlns:a16="http://schemas.microsoft.com/office/drawing/2014/main" id="{B56A18FB-1B93-3A5E-0C6B-BA8BA4958171}"/>
              </a:ext>
            </a:extLst>
          </p:cNvPr>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5" name="角丸四角形 10">
            <a:extLst>
              <a:ext uri="{FF2B5EF4-FFF2-40B4-BE49-F238E27FC236}">
                <a16:creationId xmlns:a16="http://schemas.microsoft.com/office/drawing/2014/main" id="{3AB4249A-7CEA-1F9B-A9F9-3DB9C55E704C}"/>
              </a:ext>
            </a:extLst>
          </p:cNvPr>
          <p:cNvSpPr/>
          <p:nvPr/>
        </p:nvSpPr>
        <p:spPr bwMode="auto">
          <a:xfrm>
            <a:off x="7061434" y="2540356"/>
            <a:ext cx="1944000" cy="720000"/>
          </a:xfrm>
          <a:prstGeom prst="roundRect">
            <a:avLst/>
          </a:prstGeom>
          <a:gradFill>
            <a:gsLst>
              <a:gs pos="0">
                <a:srgbClr val="CC66FF"/>
              </a:gs>
              <a:gs pos="23000">
                <a:srgbClr val="66FF33"/>
              </a:gs>
              <a:gs pos="75000">
                <a:srgbClr val="FF9900"/>
              </a:gs>
              <a:gs pos="47000">
                <a:srgbClr val="FFFF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pic>
        <p:nvPicPr>
          <p:cNvPr id="6" name="図 5" descr="図形&#10;&#10;自動的に生成された説明">
            <a:extLst>
              <a:ext uri="{FF2B5EF4-FFF2-40B4-BE49-F238E27FC236}">
                <a16:creationId xmlns:a16="http://schemas.microsoft.com/office/drawing/2014/main" id="{57ED3366-5F5C-535B-5871-7140BBC1C5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7701" y="2511762"/>
            <a:ext cx="878625" cy="756000"/>
          </a:xfrm>
          <a:prstGeom prst="rect">
            <a:avLst/>
          </a:prstGeom>
        </p:spPr>
      </p:pic>
      <p:sp>
        <p:nvSpPr>
          <p:cNvPr id="7" name="テキスト ボックス 6">
            <a:extLst>
              <a:ext uri="{FF2B5EF4-FFF2-40B4-BE49-F238E27FC236}">
                <a16:creationId xmlns:a16="http://schemas.microsoft.com/office/drawing/2014/main" id="{D9ABAE2F-C0DD-2BD9-1920-EBE43AB58B53}"/>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Tree>
    <p:extLst>
      <p:ext uri="{BB962C8B-B14F-4D97-AF65-F5344CB8AC3E}">
        <p14:creationId xmlns:p14="http://schemas.microsoft.com/office/powerpoint/2010/main" val="45394956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問題の根底は？</a:t>
            </a:r>
          </a:p>
        </p:txBody>
      </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3" name="Group 9">
            <a:extLst>
              <a:ext uri="{FF2B5EF4-FFF2-40B4-BE49-F238E27FC236}">
                <a16:creationId xmlns:a16="http://schemas.microsoft.com/office/drawing/2014/main" id="{80A75E95-7D43-7EE2-6FB4-BE10890A029A}"/>
              </a:ext>
            </a:extLst>
          </p:cNvPr>
          <p:cNvGrpSpPr>
            <a:grpSpLocks/>
          </p:cNvGrpSpPr>
          <p:nvPr/>
        </p:nvGrpSpPr>
        <p:grpSpPr bwMode="auto">
          <a:xfrm>
            <a:off x="7427396" y="1348570"/>
            <a:ext cx="1990704" cy="3790950"/>
            <a:chOff x="744" y="1712"/>
            <a:chExt cx="1752" cy="2388"/>
          </a:xfrm>
          <a:solidFill>
            <a:srgbClr val="FFC000">
              <a:alpha val="50000"/>
            </a:srgbClr>
          </a:solidFill>
        </p:grpSpPr>
        <p:sp>
          <p:nvSpPr>
            <p:cNvPr id="9" name="Oval 10">
              <a:extLst>
                <a:ext uri="{FF2B5EF4-FFF2-40B4-BE49-F238E27FC236}">
                  <a16:creationId xmlns:a16="http://schemas.microsoft.com/office/drawing/2014/main" id="{F408736A-5BF7-246E-D3EF-ACEE76E0C860}"/>
                </a:ext>
              </a:extLst>
            </p:cNvPr>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AutoShape 11">
              <a:extLst>
                <a:ext uri="{FF2B5EF4-FFF2-40B4-BE49-F238E27FC236}">
                  <a16:creationId xmlns:a16="http://schemas.microsoft.com/office/drawing/2014/main" id="{B7680751-6B4D-1C7C-73B8-3E64158B15C0}"/>
                </a:ext>
              </a:extLst>
            </p:cNvPr>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6" name="Text Box 29">
            <a:extLst>
              <a:ext uri="{FF2B5EF4-FFF2-40B4-BE49-F238E27FC236}">
                <a16:creationId xmlns:a16="http://schemas.microsoft.com/office/drawing/2014/main" id="{7D10E7FB-ECBF-063E-7BB8-AF8762C065CC}"/>
              </a:ext>
            </a:extLst>
          </p:cNvPr>
          <p:cNvSpPr txBox="1">
            <a:spLocks noChangeArrowheads="1"/>
          </p:cNvSpPr>
          <p:nvPr/>
        </p:nvSpPr>
        <p:spPr bwMode="auto">
          <a:xfrm>
            <a:off x="8099583" y="3007666"/>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肥満</a:t>
            </a:r>
          </a:p>
        </p:txBody>
      </p:sp>
      <p:sp>
        <p:nvSpPr>
          <p:cNvPr id="17" name="Text Box 32">
            <a:extLst>
              <a:ext uri="{FF2B5EF4-FFF2-40B4-BE49-F238E27FC236}">
                <a16:creationId xmlns:a16="http://schemas.microsoft.com/office/drawing/2014/main" id="{546F6B0C-AEA9-D394-050B-D0CC34A86D84}"/>
              </a:ext>
            </a:extLst>
          </p:cNvPr>
          <p:cNvSpPr txBox="1">
            <a:spLocks noChangeArrowheads="1"/>
          </p:cNvSpPr>
          <p:nvPr/>
        </p:nvSpPr>
        <p:spPr bwMode="auto">
          <a:xfrm>
            <a:off x="8099586" y="3498462"/>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altLang="en-US" sz="1800" dirty="0">
                <a:solidFill>
                  <a:srgbClr val="FF9900"/>
                </a:solidFill>
                <a:effectLst>
                  <a:outerShdw blurRad="38100" dist="38100" dir="2700000" algn="tl">
                    <a:srgbClr val="FFFFFF"/>
                  </a:outerShdw>
                </a:effectLst>
              </a:rPr>
              <a:t>孤食</a:t>
            </a:r>
            <a:endPar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8" name="Text Box 32">
            <a:extLst>
              <a:ext uri="{FF2B5EF4-FFF2-40B4-BE49-F238E27FC236}">
                <a16:creationId xmlns:a16="http://schemas.microsoft.com/office/drawing/2014/main" id="{D75DD05D-4567-39EE-BFC3-ED4034A2E053}"/>
              </a:ext>
            </a:extLst>
          </p:cNvPr>
          <p:cNvSpPr txBox="1">
            <a:spLocks noChangeArrowheads="1"/>
          </p:cNvSpPr>
          <p:nvPr/>
        </p:nvSpPr>
        <p:spPr bwMode="auto">
          <a:xfrm>
            <a:off x="7537733" y="3989256"/>
            <a:ext cx="1770036"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コロナ・インフル</a:t>
            </a: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46" name="Text Box 35"/>
          <p:cNvSpPr txBox="1">
            <a:spLocks noChangeArrowheads="1"/>
          </p:cNvSpPr>
          <p:nvPr/>
        </p:nvSpPr>
        <p:spPr bwMode="auto">
          <a:xfrm>
            <a:off x="4539880" y="4486289"/>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依存不足</a:t>
            </a:r>
          </a:p>
        </p:txBody>
      </p:sp>
      <p:sp>
        <p:nvSpPr>
          <p:cNvPr id="1562659" name="Text Box 35"/>
          <p:cNvSpPr txBox="1">
            <a:spLocks noChangeArrowheads="1"/>
          </p:cNvSpPr>
          <p:nvPr/>
        </p:nvSpPr>
        <p:spPr bwMode="auto">
          <a:xfrm>
            <a:off x="5886280" y="4486289"/>
            <a:ext cx="1795363" cy="400110"/>
          </a:xfrm>
          <a:prstGeom prst="rect">
            <a:avLst/>
          </a:prstGeom>
          <a:noFill/>
          <a:ln w="9525">
            <a:noFill/>
            <a:miter lim="800000"/>
            <a:headEnd/>
            <a:tailEnd/>
          </a:ln>
          <a:effectLst/>
        </p:spPr>
        <p:txBody>
          <a:bodyPr wrap="none" lIns="0" r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リアル体験不足</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p>
        </p:txBody>
      </p:sp>
      <p:sp>
        <p:nvSpPr>
          <p:cNvPr id="15" name="Text Box 35">
            <a:extLst>
              <a:ext uri="{FF2B5EF4-FFF2-40B4-BE49-F238E27FC236}">
                <a16:creationId xmlns:a16="http://schemas.microsoft.com/office/drawing/2014/main" id="{FEAC3CBF-C101-1637-1A24-6DDC92423A48}"/>
              </a:ext>
            </a:extLst>
          </p:cNvPr>
          <p:cNvSpPr txBox="1">
            <a:spLocks noChangeArrowheads="1"/>
          </p:cNvSpPr>
          <p:nvPr/>
        </p:nvSpPr>
        <p:spPr bwMode="auto">
          <a:xfrm>
            <a:off x="7560974"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つながり不足</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5" name="Text Box 29">
            <a:extLst>
              <a:ext uri="{FF2B5EF4-FFF2-40B4-BE49-F238E27FC236}">
                <a16:creationId xmlns:a16="http://schemas.microsoft.com/office/drawing/2014/main" id="{B16EBBBD-D4E4-0F79-DACD-ACD851FEB49B}"/>
              </a:ext>
            </a:extLst>
          </p:cNvPr>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8" name="Text Box 32">
            <a:extLst>
              <a:ext uri="{FF2B5EF4-FFF2-40B4-BE49-F238E27FC236}">
                <a16:creationId xmlns:a16="http://schemas.microsoft.com/office/drawing/2014/main" id="{E80F29F7-F066-DD7D-0FD9-2373EF6DEBD9}"/>
              </a:ext>
            </a:extLst>
          </p:cNvPr>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altLang="en-US" sz="1800" dirty="0">
                <a:solidFill>
                  <a:srgbClr val="CCCCFF"/>
                </a:solidFill>
                <a:effectLst>
                  <a:outerShdw blurRad="38100" dist="38100" dir="2700000" algn="tl">
                    <a:srgbClr val="FFFFFF"/>
                  </a:outerShdw>
                </a:effectLst>
              </a:rPr>
              <a:t>ネットいじめ</a:t>
            </a:r>
          </a:p>
        </p:txBody>
      </p:sp>
      <p:sp>
        <p:nvSpPr>
          <p:cNvPr id="14" name="Text Box 32">
            <a:extLst>
              <a:ext uri="{FF2B5EF4-FFF2-40B4-BE49-F238E27FC236}">
                <a16:creationId xmlns:a16="http://schemas.microsoft.com/office/drawing/2014/main" id="{EBD776B6-F599-36A1-36A2-FB8731FEA7FB}"/>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altLang="en-US" sz="1800" noProof="0" dirty="0">
                <a:solidFill>
                  <a:srgbClr val="CCCCFF"/>
                </a:solidFill>
                <a:effectLst>
                  <a:outerShdw blurRad="38100" dist="38100" dir="2700000" algn="tl">
                    <a:srgbClr val="FFFFFF"/>
                  </a:outerShdw>
                </a:effectLst>
              </a:rPr>
              <a:t>ゲーム</a:t>
            </a:r>
            <a:endParaRPr kumimoji="1" lang="ja-JP" altLang="en-US" sz="1800" i="0" u="none" strike="noStrike" kern="1200" cap="none" spc="0" normalizeH="0" baseline="0" noProof="0" dirty="0">
              <a:ln>
                <a:noFill/>
              </a:ln>
              <a:solidFill>
                <a:srgbClr val="CCCCFF"/>
              </a:solidFill>
              <a:effectLst>
                <a:outerShdw blurRad="38100" dist="38100" dir="2700000" algn="tl">
                  <a:srgbClr val="FFFFFF"/>
                </a:outerShdw>
              </a:effectLst>
              <a:uLnTx/>
              <a:uFillTx/>
            </a:endParaRPr>
          </a:p>
        </p:txBody>
      </p:sp>
      <p:sp>
        <p:nvSpPr>
          <p:cNvPr id="24" name="Text Box 29">
            <a:extLst>
              <a:ext uri="{FF2B5EF4-FFF2-40B4-BE49-F238E27FC236}">
                <a16:creationId xmlns:a16="http://schemas.microsoft.com/office/drawing/2014/main" id="{8FD1E1CC-7473-D446-3BA5-1383C3AA3549}"/>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25" name="Text Box 32">
            <a:extLst>
              <a:ext uri="{FF2B5EF4-FFF2-40B4-BE49-F238E27FC236}">
                <a16:creationId xmlns:a16="http://schemas.microsoft.com/office/drawing/2014/main" id="{0FE5E24D-46CD-B240-2458-11F9EEB8ADD3}"/>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26" name="Text Box 29">
            <a:extLst>
              <a:ext uri="{FF2B5EF4-FFF2-40B4-BE49-F238E27FC236}">
                <a16:creationId xmlns:a16="http://schemas.microsoft.com/office/drawing/2014/main" id="{6503DDDE-9493-BFDD-8677-58984EDB7A79}"/>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27" name="Text Box 25">
            <a:extLst>
              <a:ext uri="{FF2B5EF4-FFF2-40B4-BE49-F238E27FC236}">
                <a16:creationId xmlns:a16="http://schemas.microsoft.com/office/drawing/2014/main" id="{4A02BF47-68BE-0944-D045-0F7C1D82ED28}"/>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Tree>
    <p:extLst>
      <p:ext uri="{BB962C8B-B14F-4D97-AF65-F5344CB8AC3E}">
        <p14:creationId xmlns:p14="http://schemas.microsoft.com/office/powerpoint/2010/main" val="2029297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500"/>
                                        <p:tgtEl>
                                          <p:spTgt spid="16"/>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500"/>
                                        <p:tgtEl>
                                          <p:spTgt spid="17"/>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500"/>
                                        <p:tgtEl>
                                          <p:spTgt spid="18"/>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313" y="127575"/>
            <a:ext cx="9815512" cy="551446"/>
          </a:xfrm>
        </p:spPr>
        <p:txBody>
          <a:bodyPr/>
          <a:lstStyle/>
          <a:p>
            <a:r>
              <a:rPr kumimoji="1" lang="ja-JP" altLang="en-US" dirty="0"/>
              <a:t>健康日本</a:t>
            </a:r>
            <a:r>
              <a:rPr kumimoji="1" lang="en-US" altLang="ja-JP" dirty="0"/>
              <a:t>21</a:t>
            </a:r>
            <a:r>
              <a:rPr kumimoji="1" lang="ja-JP" altLang="en-US" dirty="0"/>
              <a:t>（第</a:t>
            </a:r>
            <a:r>
              <a:rPr lang="en-US" altLang="ja-JP" dirty="0"/>
              <a:t>3</a:t>
            </a:r>
            <a:r>
              <a:rPr kumimoji="1" lang="ja-JP" altLang="en-US" dirty="0"/>
              <a:t>次）概念図（</a:t>
            </a:r>
            <a:r>
              <a:rPr kumimoji="1" lang="en-US" altLang="ja-JP" dirty="0"/>
              <a:t>2024</a:t>
            </a:r>
            <a:r>
              <a:rPr kumimoji="1" lang="ja-JP" altLang="en-US" dirty="0"/>
              <a:t>年度～）</a:t>
            </a:r>
          </a:p>
        </p:txBody>
      </p:sp>
      <p:pic>
        <p:nvPicPr>
          <p:cNvPr id="10" name="図 9" descr="テキスト&#10;&#10;自動的に生成された説明">
            <a:extLst>
              <a:ext uri="{FF2B5EF4-FFF2-40B4-BE49-F238E27FC236}">
                <a16:creationId xmlns:a16="http://schemas.microsoft.com/office/drawing/2014/main" id="{0909042E-292F-F6C6-E20D-768A7496A9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501" y="667554"/>
            <a:ext cx="10115998" cy="6190445"/>
          </a:xfrm>
          <a:prstGeom prst="rect">
            <a:avLst/>
          </a:prstGeom>
        </p:spPr>
      </p:pic>
      <p:sp>
        <p:nvSpPr>
          <p:cNvPr id="4" name="テキスト ボックス 3">
            <a:extLst>
              <a:ext uri="{FF2B5EF4-FFF2-40B4-BE49-F238E27FC236}">
                <a16:creationId xmlns:a16="http://schemas.microsoft.com/office/drawing/2014/main" id="{C9C4906A-DF74-5B8D-F446-5806A3E44811}"/>
              </a:ext>
            </a:extLst>
          </p:cNvPr>
          <p:cNvSpPr txBox="1"/>
          <p:nvPr/>
        </p:nvSpPr>
        <p:spPr>
          <a:xfrm>
            <a:off x="7341042" y="6611779"/>
            <a:ext cx="2945958"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5"/>
              </a:rPr>
              <a:t>https://www.mhlw.go.jp/stf/newpage_33414.html</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6" name="図 5">
            <a:extLst>
              <a:ext uri="{FF2B5EF4-FFF2-40B4-BE49-F238E27FC236}">
                <a16:creationId xmlns:a16="http://schemas.microsoft.com/office/drawing/2014/main" id="{6E6484B8-4DA8-02B4-08D9-07D9BB1E24F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47546" y="4590733"/>
            <a:ext cx="4292697" cy="653655"/>
          </a:xfrm>
          <a:prstGeom prst="rect">
            <a:avLst/>
          </a:prstGeom>
        </p:spPr>
      </p:pic>
    </p:spTree>
    <p:custDataLst>
      <p:tags r:id="rId1"/>
    </p:custDataLst>
    <p:extLst>
      <p:ext uri="{BB962C8B-B14F-4D97-AF65-F5344CB8AC3E}">
        <p14:creationId xmlns:p14="http://schemas.microsoft.com/office/powerpoint/2010/main" val="351334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497966"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0" tIns="46800" rIns="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新型ｺﾛﾅ感染</a:t>
            </a:r>
          </a:p>
        </p:txBody>
      </p:sp>
      <p:sp>
        <p:nvSpPr>
          <p:cNvPr id="10" name="角丸四角形 9"/>
          <p:cNvSpPr/>
          <p:nvPr/>
        </p:nvSpPr>
        <p:spPr bwMode="auto">
          <a:xfrm>
            <a:off x="6650182"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感染回避</a:t>
            </a:r>
          </a:p>
        </p:txBody>
      </p:sp>
      <p:sp>
        <p:nvSpPr>
          <p:cNvPr id="11" name="角丸四角形 10"/>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12" name="角丸四角形 11"/>
          <p:cNvSpPr/>
          <p:nvPr/>
        </p:nvSpPr>
        <p:spPr bwMode="auto">
          <a:xfrm>
            <a:off x="3909218"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持続</a:t>
            </a:r>
          </a:p>
        </p:txBody>
      </p:sp>
      <p:cxnSp>
        <p:nvCxnSpPr>
          <p:cNvPr id="14" name="直線矢印コネクタ 13"/>
          <p:cNvCxnSpPr>
            <a:stCxn id="26" idx="0"/>
            <a:endCxn id="25" idx="2"/>
          </p:cNvCxnSpPr>
          <p:nvPr/>
        </p:nvCxnSpPr>
        <p:spPr bwMode="auto">
          <a:xfrm flipV="1">
            <a:off x="3339615" y="4732894"/>
            <a:ext cx="3117711" cy="996394"/>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stCxn id="12" idx="0"/>
            <a:endCxn id="9" idx="2"/>
          </p:cNvCxnSpPr>
          <p:nvPr/>
        </p:nvCxnSpPr>
        <p:spPr bwMode="auto">
          <a:xfrm flipV="1">
            <a:off x="4881218"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7" idx="0"/>
            <a:endCxn id="25" idx="2"/>
          </p:cNvCxnSpPr>
          <p:nvPr/>
        </p:nvCxnSpPr>
        <p:spPr bwMode="auto">
          <a:xfrm flipH="1" flipV="1">
            <a:off x="6457326" y="4732894"/>
            <a:ext cx="531413" cy="996394"/>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8" idx="0"/>
            <a:endCxn id="25" idx="2"/>
          </p:cNvCxnSpPr>
          <p:nvPr/>
        </p:nvCxnSpPr>
        <p:spPr bwMode="auto">
          <a:xfrm flipV="1">
            <a:off x="4876177" y="4732894"/>
            <a:ext cx="1581149" cy="996394"/>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stCxn id="11" idx="0"/>
            <a:endCxn id="10" idx="2"/>
          </p:cNvCxnSpPr>
          <p:nvPr/>
        </p:nvCxnSpPr>
        <p:spPr bwMode="auto">
          <a:xfrm flipV="1">
            <a:off x="8033434"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26" name="角丸四角形 25"/>
          <p:cNvSpPr/>
          <p:nvPr/>
        </p:nvSpPr>
        <p:spPr bwMode="auto">
          <a:xfrm>
            <a:off x="2943615" y="5729288"/>
            <a:ext cx="792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3</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密</a:t>
            </a:r>
          </a:p>
        </p:txBody>
      </p:sp>
      <p:sp>
        <p:nvSpPr>
          <p:cNvPr id="27" name="角丸四角形 26"/>
          <p:cNvSpPr/>
          <p:nvPr/>
        </p:nvSpPr>
        <p:spPr bwMode="auto">
          <a:xfrm>
            <a:off x="6016739" y="5729288"/>
            <a:ext cx="194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飲食店</a:t>
            </a:r>
          </a:p>
        </p:txBody>
      </p:sp>
      <p:sp>
        <p:nvSpPr>
          <p:cNvPr id="28" name="角丸四角形 27"/>
          <p:cNvSpPr/>
          <p:nvPr/>
        </p:nvSpPr>
        <p:spPr bwMode="auto">
          <a:xfrm>
            <a:off x="3904177" y="5729288"/>
            <a:ext cx="194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カラオケ</a:t>
            </a:r>
          </a:p>
        </p:txBody>
      </p:sp>
      <p:sp>
        <p:nvSpPr>
          <p:cNvPr id="29" name="角丸四角形 28"/>
          <p:cNvSpPr/>
          <p:nvPr/>
        </p:nvSpPr>
        <p:spPr bwMode="auto">
          <a:xfrm>
            <a:off x="8129301" y="5729288"/>
            <a:ext cx="194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飲酒</a:t>
            </a:r>
          </a:p>
        </p:txBody>
      </p:sp>
      <p:cxnSp>
        <p:nvCxnSpPr>
          <p:cNvPr id="30" name="直線矢印コネクタ 29"/>
          <p:cNvCxnSpPr>
            <a:stCxn id="29" idx="0"/>
            <a:endCxn id="25" idx="2"/>
          </p:cNvCxnSpPr>
          <p:nvPr/>
        </p:nvCxnSpPr>
        <p:spPr bwMode="auto">
          <a:xfrm flipH="1" flipV="1">
            <a:off x="6457326" y="4732894"/>
            <a:ext cx="2643975" cy="996394"/>
          </a:xfrm>
          <a:prstGeom prst="straightConnector1">
            <a:avLst/>
          </a:prstGeom>
          <a:noFill/>
          <a:ln w="28575" cap="flat" cmpd="sng" algn="ctr">
            <a:solidFill>
              <a:schemeClr val="tx1"/>
            </a:solidFill>
            <a:prstDash val="solid"/>
            <a:round/>
            <a:headEnd type="none" w="med" len="med"/>
            <a:tailEnd type="stealth" w="lg" len="lg"/>
          </a:ln>
          <a:effectLst/>
        </p:spPr>
      </p:cxn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spTree>
    <p:extLst>
      <p:ext uri="{BB962C8B-B14F-4D97-AF65-F5344CB8AC3E}">
        <p14:creationId xmlns:p14="http://schemas.microsoft.com/office/powerpoint/2010/main" val="32178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bwMode="auto">
          <a:xfrm>
            <a:off x="2943615" y="2256312"/>
            <a:ext cx="7027422" cy="2476582"/>
          </a:xfrm>
          <a:prstGeom prst="roundRect">
            <a:avLst/>
          </a:prstGeom>
          <a:noFill/>
          <a:ln w="28575" cap="flat" cmpd="sng" algn="ctr">
            <a:solidFill>
              <a:srgbClr val="00FFFF"/>
            </a:solidFill>
            <a:prstDash val="solid"/>
            <a:round/>
            <a:headEnd type="none" w="med" len="med"/>
            <a:tailEnd type="none" w="med" len="med"/>
          </a:ln>
          <a:effectLst/>
        </p:spPr>
        <p:txBody>
          <a:bodyPr vert="horz" wrap="square" lIns="90000" tIns="46800" rIns="90000" bIns="46800" numCol="1" rtlCol="0" anchor="b" anchorCtr="1"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根本原因・誰もが抱え得る</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p>
        </p:txBody>
      </p:sp>
      <p:sp>
        <p:nvSpPr>
          <p:cNvPr id="9" name="角丸四角形 8"/>
          <p:cNvSpPr/>
          <p:nvPr/>
        </p:nvSpPr>
        <p:spPr bwMode="auto">
          <a:xfrm>
            <a:off x="3497966"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0" tIns="46800" rIns="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新型ｺﾛﾅ感染</a:t>
            </a:r>
          </a:p>
        </p:txBody>
      </p:sp>
      <p:sp>
        <p:nvSpPr>
          <p:cNvPr id="10" name="角丸四角形 9"/>
          <p:cNvSpPr/>
          <p:nvPr/>
        </p:nvSpPr>
        <p:spPr bwMode="auto">
          <a:xfrm>
            <a:off x="6650182" y="961847"/>
            <a:ext cx="2772000" cy="717503"/>
          </a:xfrm>
          <a:prstGeom prst="roundRect">
            <a:avLst/>
          </a:prstGeom>
          <a:noFill/>
          <a:ln w="38100" cap="flat" cmpd="sng" algn="ctr">
            <a:solidFill>
              <a:srgbClr val="FF99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感染回避</a:t>
            </a:r>
          </a:p>
        </p:txBody>
      </p:sp>
      <p:sp>
        <p:nvSpPr>
          <p:cNvPr id="12" name="角丸四角形 11"/>
          <p:cNvSpPr/>
          <p:nvPr/>
        </p:nvSpPr>
        <p:spPr bwMode="auto">
          <a:xfrm>
            <a:off x="3909218" y="2540356"/>
            <a:ext cx="1944000" cy="720000"/>
          </a:xfrm>
          <a:prstGeom prst="roundRect">
            <a:avLst/>
          </a:prstGeom>
          <a:gradFill>
            <a:gsLst>
              <a:gs pos="0">
                <a:srgbClr val="010000"/>
              </a:gs>
              <a:gs pos="88000">
                <a:srgbClr val="010000">
                  <a:lumMod val="50000"/>
                  <a:lumOff val="50000"/>
                </a:srgbClr>
              </a:gs>
              <a:gs pos="76000">
                <a:srgbClr val="0000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uLnTx/>
                <a:uFillTx/>
                <a:latin typeface="Times New Roman" pitchFamily="18" charset="0"/>
                <a:ea typeface="ＭＳ Ｐゴシック" pitchFamily="50" charset="-128"/>
                <a:cs typeface="+mn-cs"/>
              </a:rPr>
              <a:t>持続</a:t>
            </a:r>
          </a:p>
        </p:txBody>
      </p:sp>
      <p:cxnSp>
        <p:nvCxnSpPr>
          <p:cNvPr id="14" name="直線矢印コネクタ 13"/>
          <p:cNvCxnSpPr>
            <a:stCxn id="26" idx="0"/>
            <a:endCxn id="25" idx="2"/>
          </p:cNvCxnSpPr>
          <p:nvPr/>
        </p:nvCxnSpPr>
        <p:spPr bwMode="auto">
          <a:xfrm flipV="1">
            <a:off x="3339615" y="4732894"/>
            <a:ext cx="3117711" cy="996394"/>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5" name="直線矢印コネクタ 14"/>
          <p:cNvCxnSpPr>
            <a:stCxn id="12" idx="0"/>
            <a:endCxn id="9" idx="2"/>
          </p:cNvCxnSpPr>
          <p:nvPr/>
        </p:nvCxnSpPr>
        <p:spPr bwMode="auto">
          <a:xfrm flipV="1">
            <a:off x="4881218"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17" name="直線矢印コネクタ 16"/>
          <p:cNvCxnSpPr>
            <a:stCxn id="27" idx="0"/>
            <a:endCxn id="25" idx="2"/>
          </p:cNvCxnSpPr>
          <p:nvPr/>
        </p:nvCxnSpPr>
        <p:spPr bwMode="auto">
          <a:xfrm flipH="1" flipV="1">
            <a:off x="6457326" y="4732894"/>
            <a:ext cx="531413" cy="996394"/>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0" name="直線矢印コネクタ 19"/>
          <p:cNvCxnSpPr>
            <a:stCxn id="28" idx="0"/>
            <a:endCxn id="25" idx="2"/>
          </p:cNvCxnSpPr>
          <p:nvPr/>
        </p:nvCxnSpPr>
        <p:spPr bwMode="auto">
          <a:xfrm flipV="1">
            <a:off x="4876177" y="4732894"/>
            <a:ext cx="1581149" cy="996394"/>
          </a:xfrm>
          <a:prstGeom prst="straightConnector1">
            <a:avLst/>
          </a:prstGeom>
          <a:noFill/>
          <a:ln w="28575" cap="flat" cmpd="sng" algn="ctr">
            <a:solidFill>
              <a:schemeClr val="tx1"/>
            </a:solidFill>
            <a:prstDash val="solid"/>
            <a:round/>
            <a:headEnd type="none" w="med" len="med"/>
            <a:tailEnd type="stealth" w="lg" len="lg"/>
          </a:ln>
          <a:effectLst/>
        </p:spPr>
      </p:cxnSp>
      <p:cxnSp>
        <p:nvCxnSpPr>
          <p:cNvPr id="22" name="直線矢印コネクタ 21"/>
          <p:cNvCxnSpPr>
            <a:cxnSpLocks/>
            <a:endCxn id="10" idx="2"/>
          </p:cNvCxnSpPr>
          <p:nvPr/>
        </p:nvCxnSpPr>
        <p:spPr bwMode="auto">
          <a:xfrm flipV="1">
            <a:off x="8033434" y="1679350"/>
            <a:ext cx="0" cy="861006"/>
          </a:xfrm>
          <a:prstGeom prst="straightConnector1">
            <a:avLst/>
          </a:prstGeom>
          <a:noFill/>
          <a:ln w="28575" cap="flat" cmpd="sng" algn="ctr">
            <a:solidFill>
              <a:schemeClr val="tx1"/>
            </a:solidFill>
            <a:prstDash val="solid"/>
            <a:round/>
            <a:headEnd type="none" w="med" len="med"/>
            <a:tailEnd type="stealth" w="lg" len="lg"/>
          </a:ln>
          <a:effectLst/>
        </p:spPr>
      </p:cxnSp>
      <p:sp>
        <p:nvSpPr>
          <p:cNvPr id="19" name="テキスト ボックス 18"/>
          <p:cNvSpPr txBox="1"/>
          <p:nvPr/>
        </p:nvSpPr>
        <p:spPr>
          <a:xfrm>
            <a:off x="214000" y="5694123"/>
            <a:ext cx="2492990"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原因</a:t>
            </a:r>
          </a:p>
        </p:txBody>
      </p:sp>
      <p:sp>
        <p:nvSpPr>
          <p:cNvPr id="21" name="テキスト ボックス 20"/>
          <p:cNvSpPr txBox="1"/>
          <p:nvPr/>
        </p:nvSpPr>
        <p:spPr>
          <a:xfrm>
            <a:off x="1831" y="997433"/>
            <a:ext cx="3248005"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解決したい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p>
        </p:txBody>
      </p:sp>
      <p:sp>
        <p:nvSpPr>
          <p:cNvPr id="24" name="テキスト ボックス 23"/>
          <p:cNvSpPr txBox="1"/>
          <p:nvPr/>
        </p:nvSpPr>
        <p:spPr>
          <a:xfrm>
            <a:off x="77164" y="2340441"/>
            <a:ext cx="2727029" cy="230832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課題</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つながる</a:t>
            </a:r>
            <a:endPar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根本原因・</a:t>
            </a:r>
            <a:endParaRPr kumimoji="1" lang="en-US" altLang="ja-JP"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リスク</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は何？</a:t>
            </a:r>
          </a:p>
        </p:txBody>
      </p:sp>
      <p:sp>
        <p:nvSpPr>
          <p:cNvPr id="26" name="角丸四角形 25"/>
          <p:cNvSpPr/>
          <p:nvPr/>
        </p:nvSpPr>
        <p:spPr bwMode="auto">
          <a:xfrm>
            <a:off x="2943615" y="5729288"/>
            <a:ext cx="792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3</a:t>
            </a: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ＭＳ Ｐゴシック"/>
                <a:ea typeface="ＭＳ Ｐゴシック"/>
                <a:cs typeface="+mn-cs"/>
              </a:rPr>
              <a:t>密</a:t>
            </a:r>
          </a:p>
        </p:txBody>
      </p:sp>
      <p:sp>
        <p:nvSpPr>
          <p:cNvPr id="27" name="角丸四角形 26"/>
          <p:cNvSpPr/>
          <p:nvPr/>
        </p:nvSpPr>
        <p:spPr bwMode="auto">
          <a:xfrm>
            <a:off x="6016739" y="5729288"/>
            <a:ext cx="194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飲食店</a:t>
            </a:r>
          </a:p>
        </p:txBody>
      </p:sp>
      <p:sp>
        <p:nvSpPr>
          <p:cNvPr id="28" name="角丸四角形 27"/>
          <p:cNvSpPr/>
          <p:nvPr/>
        </p:nvSpPr>
        <p:spPr bwMode="auto">
          <a:xfrm>
            <a:off x="3904177" y="5729288"/>
            <a:ext cx="194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カラオケ</a:t>
            </a:r>
          </a:p>
        </p:txBody>
      </p:sp>
      <p:sp>
        <p:nvSpPr>
          <p:cNvPr id="29" name="角丸四角形 28"/>
          <p:cNvSpPr/>
          <p:nvPr/>
        </p:nvSpPr>
        <p:spPr bwMode="auto">
          <a:xfrm>
            <a:off x="8129301" y="5729288"/>
            <a:ext cx="1944000" cy="576000"/>
          </a:xfrm>
          <a:prstGeom prst="roundRect">
            <a:avLst/>
          </a:prstGeom>
          <a:noFill/>
          <a:ln w="38100" cap="flat" cmpd="sng" algn="ctr">
            <a:solidFill>
              <a:schemeClr val="tx2"/>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飲酒</a:t>
            </a:r>
          </a:p>
        </p:txBody>
      </p:sp>
      <p:cxnSp>
        <p:nvCxnSpPr>
          <p:cNvPr id="30" name="直線矢印コネクタ 29"/>
          <p:cNvCxnSpPr>
            <a:stCxn id="29" idx="0"/>
            <a:endCxn id="25" idx="2"/>
          </p:cNvCxnSpPr>
          <p:nvPr/>
        </p:nvCxnSpPr>
        <p:spPr bwMode="auto">
          <a:xfrm flipH="1" flipV="1">
            <a:off x="6457326" y="4732894"/>
            <a:ext cx="2643975" cy="996394"/>
          </a:xfrm>
          <a:prstGeom prst="straightConnector1">
            <a:avLst/>
          </a:prstGeom>
          <a:noFill/>
          <a:ln w="28575" cap="flat" cmpd="sng" algn="ctr">
            <a:solidFill>
              <a:schemeClr val="tx1"/>
            </a:solidFill>
            <a:prstDash val="solid"/>
            <a:round/>
            <a:headEnd type="none" w="med" len="med"/>
            <a:tailEnd type="stealth" w="lg" len="lg"/>
          </a:ln>
          <a:effectLst/>
        </p:spPr>
      </p:cxnSp>
      <p:sp>
        <p:nvSpPr>
          <p:cNvPr id="31" name="タイトル 1"/>
          <p:cNvSpPr txBox="1">
            <a:spLocks/>
          </p:cNvSpPr>
          <p:nvPr/>
        </p:nvSpPr>
        <p:spPr bwMode="auto">
          <a:xfrm>
            <a:off x="65660" y="0"/>
            <a:ext cx="10155680" cy="779543"/>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fontAlgn="base">
              <a:lnSpc>
                <a:spcPct val="85000"/>
              </a:lnSpc>
              <a:spcBef>
                <a:spcPct val="0"/>
              </a:spcBef>
              <a:spcAft>
                <a:spcPct val="0"/>
              </a:spcAft>
              <a:defRPr kumimoji="1" sz="4000">
                <a:solidFill>
                  <a:schemeClr val="tx2"/>
                </a:solidFill>
                <a:latin typeface="+mj-lt"/>
                <a:ea typeface="+mj-ea"/>
                <a:cs typeface="+mj-cs"/>
              </a:defRPr>
            </a:lvl1pPr>
            <a:lvl2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2pPr>
            <a:lvl3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3pPr>
            <a:lvl4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4pPr>
            <a:lvl5pPr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5pPr>
            <a:lvl6pPr marL="4572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6pPr>
            <a:lvl7pPr marL="9144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7pPr>
            <a:lvl8pPr marL="13716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8pPr>
            <a:lvl9pPr marL="1828800" algn="ctr" rtl="0" fontAlgn="base">
              <a:lnSpc>
                <a:spcPct val="85000"/>
              </a:lnSpc>
              <a:spcBef>
                <a:spcPct val="0"/>
              </a:spcBef>
              <a:spcAft>
                <a:spcPct val="0"/>
              </a:spcAft>
              <a:defRPr kumimoji="1" sz="4000">
                <a:solidFill>
                  <a:schemeClr val="tx2"/>
                </a:solidFill>
                <a:latin typeface="Arial Narrow" pitchFamily="34" charset="0"/>
                <a:ea typeface="ＭＳ Ｐゴシック" pitchFamily="50" charset="-128"/>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3600" b="0" i="0" u="none" strike="noStrike" kern="0" cap="none" spc="0" normalizeH="0" baseline="0" noProof="0" dirty="0">
                <a:ln>
                  <a:noFill/>
                </a:ln>
                <a:solidFill>
                  <a:srgbClr val="FF99FF"/>
                </a:solidFill>
                <a:effectLst/>
                <a:uLnTx/>
                <a:uFillTx/>
                <a:latin typeface="Arial Narrow"/>
                <a:ea typeface="ＭＳ Ｐゴシック"/>
                <a:cs typeface="+mj-cs"/>
              </a:rPr>
              <a:t>課題</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の</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根っこ対策・</a:t>
            </a:r>
            <a:r>
              <a:rPr kumimoji="1" lang="ja-JP" alt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j-cs"/>
              </a:rPr>
              <a:t>リスク</a:t>
            </a:r>
            <a:r>
              <a:rPr kumimoji="1" lang="ja-JP" altLang="en-US" sz="3600" b="0" i="0" u="none" strike="noStrike" kern="1200" cap="none" spc="0" normalizeH="0" baseline="0" noProof="0" dirty="0">
                <a:ln>
                  <a:noFill/>
                </a:ln>
                <a:solidFill>
                  <a:srgbClr val="00FFFF"/>
                </a:solidFill>
                <a:effectLst>
                  <a:outerShdw blurRad="38100" dist="38100" dir="2700000" algn="tl">
                    <a:srgbClr val="000000">
                      <a:alpha val="43137"/>
                    </a:srgbClr>
                  </a:outerShdw>
                </a:effectLst>
                <a:uLnTx/>
                <a:uFillTx/>
                <a:latin typeface="Times New Roman" pitchFamily="18" charset="0"/>
                <a:ea typeface="ＭＳ Ｐゴシック"/>
                <a:cs typeface="+mj-cs"/>
              </a:rPr>
              <a:t>対策</a:t>
            </a:r>
            <a:r>
              <a:rPr kumimoji="1" lang="ja-JP" altLang="en-US" sz="3600" b="0" i="0" u="none" strike="noStrike" kern="0" cap="none" spc="0" normalizeH="0" baseline="0" noProof="0" dirty="0">
                <a:ln>
                  <a:noFill/>
                </a:ln>
                <a:solidFill>
                  <a:srgbClr val="FFFFFF"/>
                </a:solidFill>
                <a:effectLst/>
                <a:uLnTx/>
                <a:uFillTx/>
                <a:latin typeface="Arial Narrow"/>
                <a:ea typeface="ＭＳ Ｐゴシック"/>
                <a:cs typeface="+mj-cs"/>
              </a:rPr>
              <a:t>という視点が重要</a:t>
            </a:r>
          </a:p>
        </p:txBody>
      </p:sp>
      <p:pic>
        <p:nvPicPr>
          <p:cNvPr id="3" name="図 2" descr="図形&#10;&#10;自動的に生成された説明">
            <a:extLst>
              <a:ext uri="{FF2B5EF4-FFF2-40B4-BE49-F238E27FC236}">
                <a16:creationId xmlns:a16="http://schemas.microsoft.com/office/drawing/2014/main" id="{C8045183-5AB8-5C37-CFFC-E60F93E95C1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261"/>
          <a:stretch/>
        </p:blipFill>
        <p:spPr>
          <a:xfrm>
            <a:off x="5885233" y="3156469"/>
            <a:ext cx="878625" cy="111293"/>
          </a:xfrm>
          <a:prstGeom prst="rect">
            <a:avLst/>
          </a:prstGeom>
        </p:spPr>
      </p:pic>
      <p:sp>
        <p:nvSpPr>
          <p:cNvPr id="4" name="角丸四角形 10">
            <a:extLst>
              <a:ext uri="{FF2B5EF4-FFF2-40B4-BE49-F238E27FC236}">
                <a16:creationId xmlns:a16="http://schemas.microsoft.com/office/drawing/2014/main" id="{0B8DB469-6BFE-25BB-6E88-D86A1C8B3F8E}"/>
              </a:ext>
            </a:extLst>
          </p:cNvPr>
          <p:cNvSpPr/>
          <p:nvPr/>
        </p:nvSpPr>
        <p:spPr bwMode="auto">
          <a:xfrm>
            <a:off x="7061434" y="2540356"/>
            <a:ext cx="1944000" cy="720000"/>
          </a:xfrm>
          <a:prstGeom prst="roundRect">
            <a:avLst/>
          </a:prstGeom>
          <a:noFill/>
          <a:ln w="285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sp>
        <p:nvSpPr>
          <p:cNvPr id="5" name="角丸四角形 10">
            <a:extLst>
              <a:ext uri="{FF2B5EF4-FFF2-40B4-BE49-F238E27FC236}">
                <a16:creationId xmlns:a16="http://schemas.microsoft.com/office/drawing/2014/main" id="{8C719896-D105-0DB6-0454-67E84F9555E7}"/>
              </a:ext>
            </a:extLst>
          </p:cNvPr>
          <p:cNvSpPr/>
          <p:nvPr/>
        </p:nvSpPr>
        <p:spPr bwMode="auto">
          <a:xfrm>
            <a:off x="7061434" y="2540356"/>
            <a:ext cx="1944000" cy="720000"/>
          </a:xfrm>
          <a:prstGeom prst="roundRect">
            <a:avLst/>
          </a:prstGeom>
          <a:gradFill>
            <a:gsLst>
              <a:gs pos="0">
                <a:srgbClr val="CC66FF"/>
              </a:gs>
              <a:gs pos="23000">
                <a:srgbClr val="66FF33"/>
              </a:gs>
              <a:gs pos="75000">
                <a:srgbClr val="FF9900"/>
              </a:gs>
              <a:gs pos="47000">
                <a:srgbClr val="FFFF00"/>
              </a:gs>
              <a:gs pos="100000">
                <a:srgbClr val="010000">
                  <a:lumMod val="50000"/>
                  <a:lumOff val="50000"/>
                </a:srgbClr>
              </a:gs>
            </a:gsLst>
            <a:lin ang="5400000" scaled="1"/>
          </a:gradFill>
          <a:ln w="2857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克服</a:t>
            </a:r>
          </a:p>
        </p:txBody>
      </p:sp>
      <p:pic>
        <p:nvPicPr>
          <p:cNvPr id="6" name="図 5" descr="図形&#10;&#10;自動的に生成された説明">
            <a:extLst>
              <a:ext uri="{FF2B5EF4-FFF2-40B4-BE49-F238E27FC236}">
                <a16:creationId xmlns:a16="http://schemas.microsoft.com/office/drawing/2014/main" id="{3DADB318-B1DC-9787-DE28-99AF99901D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7701" y="2511762"/>
            <a:ext cx="878625" cy="756000"/>
          </a:xfrm>
          <a:prstGeom prst="rect">
            <a:avLst/>
          </a:prstGeom>
        </p:spPr>
      </p:pic>
      <p:sp>
        <p:nvSpPr>
          <p:cNvPr id="7" name="テキスト ボックス 6">
            <a:extLst>
              <a:ext uri="{FF2B5EF4-FFF2-40B4-BE49-F238E27FC236}">
                <a16:creationId xmlns:a16="http://schemas.microsoft.com/office/drawing/2014/main" id="{37D027B7-A2DA-BE2D-AA0C-50D4A1B7AFCE}"/>
              </a:ext>
            </a:extLst>
          </p:cNvPr>
          <p:cNvSpPr txBox="1"/>
          <p:nvPr/>
        </p:nvSpPr>
        <p:spPr>
          <a:xfrm>
            <a:off x="3172999" y="3397623"/>
            <a:ext cx="6568655"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ポピュレーションアプローチ</a:t>
            </a:r>
          </a:p>
        </p:txBody>
      </p:sp>
    </p:spTree>
    <p:extLst>
      <p:ext uri="{BB962C8B-B14F-4D97-AF65-F5344CB8AC3E}">
        <p14:creationId xmlns:p14="http://schemas.microsoft.com/office/powerpoint/2010/main" val="2479492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 name="テキスト ボックス 44">
            <a:extLst>
              <a:ext uri="{FF2B5EF4-FFF2-40B4-BE49-F238E27FC236}">
                <a16:creationId xmlns:a16="http://schemas.microsoft.com/office/drawing/2014/main" id="{8AD40841-80A9-FECC-5C1E-C5D1513E53C2}"/>
              </a:ext>
            </a:extLst>
          </p:cNvPr>
          <p:cNvSpPr txBox="1"/>
          <p:nvPr/>
        </p:nvSpPr>
        <p:spPr>
          <a:xfrm>
            <a:off x="1407864" y="3970"/>
            <a:ext cx="7471275" cy="707067"/>
          </a:xfrm>
          <a:prstGeom prst="rect">
            <a:avLst/>
          </a:prstGeom>
          <a:noFill/>
        </p:spPr>
        <p:txBody>
          <a:bodyPr wrap="none" rtlCol="0">
            <a:spAutoFit/>
          </a:bodyPr>
          <a:lstStyle/>
          <a:p>
            <a:pPr marL="0" marR="0" lvl="0" indent="0" algn="ctr" defTabSz="913303" rtl="0" eaLnBrk="0" fontAlgn="base" latinLnBrk="0" hangingPunct="0">
              <a:lnSpc>
                <a:spcPts val="4794"/>
              </a:lnSpc>
              <a:spcBef>
                <a:spcPct val="0"/>
              </a:spcBef>
              <a:spcAft>
                <a:spcPct val="0"/>
              </a:spcAft>
              <a:buClrTx/>
              <a:buSzTx/>
              <a:buFontTx/>
              <a:buNone/>
              <a:tabLst/>
              <a:defRPr/>
            </a:pPr>
            <a:r>
              <a:rPr kumimoji="1" lang="ja-JP" altLang="en-US" sz="4395"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感染経路予防の３つのポイント</a:t>
            </a:r>
            <a:endParaRPr kumimoji="1" lang="ja-JP" altLang="en-US" sz="4395" b="0" i="0" u="none" strike="noStrike" kern="1200" cap="none" spc="0" normalizeH="0" baseline="0" noProof="0" dirty="0">
              <a:ln>
                <a:noFill/>
              </a:ln>
              <a:solidFill>
                <a:srgbClr val="000000"/>
              </a:solidFill>
              <a:effectLst/>
              <a:uLnTx/>
              <a:uFillTx/>
              <a:latin typeface="Times New Roman" pitchFamily="18" charset="0"/>
              <a:ea typeface="ＭＳ Ｐゴシック" pitchFamily="50" charset="-128"/>
              <a:cs typeface="+mn-cs"/>
            </a:endParaRPr>
          </a:p>
        </p:txBody>
      </p:sp>
      <p:sp>
        <p:nvSpPr>
          <p:cNvPr id="38" name="楕円 37">
            <a:extLst>
              <a:ext uri="{FF2B5EF4-FFF2-40B4-BE49-F238E27FC236}">
                <a16:creationId xmlns:a16="http://schemas.microsoft.com/office/drawing/2014/main" id="{381432E3-4088-4307-5F48-9417C3BB1341}"/>
              </a:ext>
            </a:extLst>
          </p:cNvPr>
          <p:cNvSpPr/>
          <p:nvPr/>
        </p:nvSpPr>
        <p:spPr bwMode="auto">
          <a:xfrm>
            <a:off x="311220" y="740323"/>
            <a:ext cx="9658172" cy="1797917"/>
          </a:xfrm>
          <a:prstGeom prst="ellipse">
            <a:avLst/>
          </a:prstGeom>
          <a:solidFill>
            <a:srgbClr val="FFCCFF">
              <a:alpha val="75686"/>
            </a:srgbClr>
          </a:solidFill>
          <a:ln w="12700" cap="flat" cmpd="sng" algn="ctr">
            <a:solidFill>
              <a:srgbClr val="C00000"/>
            </a:solidFill>
            <a:prstDash val="solid"/>
            <a:round/>
            <a:headEnd type="none" w="med" len="med"/>
            <a:tailEnd type="none" w="med" len="med"/>
          </a:ln>
          <a:effectLst/>
        </p:spPr>
        <p:txBody>
          <a:bodyPr vert="horz" wrap="square" lIns="89896" tIns="46746" rIns="89896" bIns="46746" numCol="1" rtlCol="0" anchor="t" anchorCtr="0" compatLnSpc="1">
            <a:prstTxWarp prst="textNoShape">
              <a:avLst/>
            </a:prstTxWarp>
          </a:bodyPr>
          <a:lstStyle/>
          <a:p>
            <a:pPr marL="0" marR="0" lvl="0" indent="0" algn="ctr" defTabSz="913303" rtl="0" eaLnBrk="0" fontAlgn="base" latinLnBrk="0" hangingPunct="0">
              <a:lnSpc>
                <a:spcPct val="150000"/>
              </a:lnSpc>
              <a:spcBef>
                <a:spcPct val="0"/>
              </a:spcBef>
              <a:spcAft>
                <a:spcPct val="0"/>
              </a:spcAft>
              <a:buClrTx/>
              <a:buSzTx/>
              <a:buFontTx/>
              <a:buNone/>
              <a:tabLst/>
              <a:defRPr/>
            </a:pPr>
            <a:endParaRPr kumimoji="1" lang="ja-JP" altLang="en-US" sz="3596"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テキスト ボックス 38">
            <a:extLst>
              <a:ext uri="{FF2B5EF4-FFF2-40B4-BE49-F238E27FC236}">
                <a16:creationId xmlns:a16="http://schemas.microsoft.com/office/drawing/2014/main" id="{5452C5B4-3FAB-F606-120F-3C72AEA488B9}"/>
              </a:ext>
            </a:extLst>
          </p:cNvPr>
          <p:cNvSpPr txBox="1"/>
          <p:nvPr/>
        </p:nvSpPr>
        <p:spPr>
          <a:xfrm>
            <a:off x="1461512" y="727681"/>
            <a:ext cx="7357593" cy="1633107"/>
          </a:xfrm>
          <a:prstGeom prst="rect">
            <a:avLst/>
          </a:prstGeom>
          <a:noFill/>
        </p:spPr>
        <p:txBody>
          <a:bodyPr wrap="none" rtlCol="0">
            <a:spAutoFit/>
          </a:bodyPr>
          <a:lstStyle/>
          <a:p>
            <a:pPr marL="0" marR="0" lvl="0" indent="0" algn="ctr" defTabSz="913303" rtl="0" eaLnBrk="0" fontAlgn="base" latinLnBrk="0" hangingPunct="0">
              <a:lnSpc>
                <a:spcPts val="6392"/>
              </a:lnSpc>
              <a:spcBef>
                <a:spcPct val="0"/>
              </a:spcBef>
              <a:spcAft>
                <a:spcPct val="0"/>
              </a:spcAft>
              <a:buClrTx/>
              <a:buSzTx/>
              <a:buFontTx/>
              <a:buNone/>
              <a:tabLst/>
              <a:defRPr/>
            </a:pPr>
            <a:r>
              <a:rPr kumimoji="1" lang="ja-JP" altLang="en-US" sz="4794" b="0" i="0" u="none" strike="noStrike" kern="100" cap="none" spc="0" normalizeH="0" baseline="0" noProof="0" dirty="0">
                <a:ln>
                  <a:noFill/>
                </a:ln>
                <a:solidFill>
                  <a:srgbClr val="59C1FF"/>
                </a:solidFill>
                <a:effectLst>
                  <a:outerShdw blurRad="38100" dist="38100" dir="2700000" algn="tl">
                    <a:srgbClr val="000000">
                      <a:alpha val="43137"/>
                    </a:srgbClr>
                  </a:outerShdw>
                </a:effectLst>
                <a:uLnTx/>
                <a:uFillTx/>
                <a:latin typeface="Century"/>
                <a:ea typeface="HG創英角ﾎﾟｯﾌﾟ体"/>
                <a:cs typeface="Times New Roman"/>
              </a:rPr>
              <a:t>飛沫</a:t>
            </a:r>
            <a:r>
              <a:rPr kumimoji="1" lang="ja-JP" altLang="en-US" sz="4794" b="0" i="0" u="none" strike="noStrike" kern="100" cap="none" spc="0" normalizeH="0" baseline="0" noProof="0" dirty="0">
                <a:ln>
                  <a:noFill/>
                </a:ln>
                <a:solidFill>
                  <a:srgbClr val="FF66FF"/>
                </a:solidFill>
                <a:effectLst>
                  <a:outerShdw blurRad="38100" dist="38100" dir="2700000" algn="tl">
                    <a:srgbClr val="000000">
                      <a:alpha val="43137"/>
                    </a:srgbClr>
                  </a:outerShdw>
                </a:effectLst>
                <a:uLnTx/>
                <a:uFillTx/>
                <a:latin typeface="Century"/>
                <a:ea typeface="HG創英角ﾎﾟｯﾌﾟ体"/>
                <a:cs typeface="Times New Roman"/>
              </a:rPr>
              <a:t>（唾液） </a:t>
            </a:r>
            <a:r>
              <a:rPr kumimoji="1" lang="ja-JP" altLang="en-US" sz="2797"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rPr>
              <a:t>を</a:t>
            </a:r>
            <a:endParaRPr kumimoji="1" lang="en-US" altLang="ja-JP" sz="4794"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3303" rtl="0" eaLnBrk="0" fontAlgn="base" latinLnBrk="0" hangingPunct="0">
              <a:lnSpc>
                <a:spcPts val="6392"/>
              </a:lnSpc>
              <a:spcBef>
                <a:spcPct val="0"/>
              </a:spcBef>
              <a:spcAft>
                <a:spcPct val="0"/>
              </a:spcAft>
              <a:buClrTx/>
              <a:buSzTx/>
              <a:buFontTx/>
              <a:buNone/>
              <a:tabLst/>
              <a:defRPr/>
            </a:pP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かけない</a:t>
            </a:r>
            <a:r>
              <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あげない</a:t>
            </a:r>
            <a:r>
              <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もらわない</a:t>
            </a:r>
            <a:endPar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
        <p:nvSpPr>
          <p:cNvPr id="42" name="楕円 41">
            <a:extLst>
              <a:ext uri="{FF2B5EF4-FFF2-40B4-BE49-F238E27FC236}">
                <a16:creationId xmlns:a16="http://schemas.microsoft.com/office/drawing/2014/main" id="{BDE2D76F-1D51-3D34-67B6-FB37F934411E}"/>
              </a:ext>
            </a:extLst>
          </p:cNvPr>
          <p:cNvSpPr/>
          <p:nvPr/>
        </p:nvSpPr>
        <p:spPr bwMode="auto">
          <a:xfrm>
            <a:off x="306831" y="2640261"/>
            <a:ext cx="9658172" cy="1797917"/>
          </a:xfrm>
          <a:prstGeom prst="ellipse">
            <a:avLst/>
          </a:prstGeom>
          <a:solidFill>
            <a:srgbClr val="99FFCC">
              <a:alpha val="49804"/>
            </a:srgbClr>
          </a:solidFill>
          <a:ln w="9525" cap="flat" cmpd="sng" algn="ctr">
            <a:solidFill>
              <a:srgbClr val="00B050"/>
            </a:solidFill>
            <a:prstDash val="solid"/>
            <a:round/>
            <a:headEnd type="none" w="med" len="med"/>
            <a:tailEnd type="none" w="med" len="med"/>
          </a:ln>
          <a:effectLst/>
        </p:spPr>
        <p:txBody>
          <a:bodyPr vert="horz" wrap="square" lIns="89896" tIns="46746" rIns="89896" bIns="46746" numCol="1" rtlCol="0" anchor="t" anchorCtr="0" compatLnSpc="1">
            <a:prstTxWarp prst="textNoShape">
              <a:avLst/>
            </a:prstTxWarp>
          </a:bodyPr>
          <a:lstStyle/>
          <a:p>
            <a:pPr marL="0" marR="0" lvl="0" indent="0" algn="ctr" defTabSz="913303" rtl="0" eaLnBrk="0" fontAlgn="base" latinLnBrk="0" hangingPunct="0">
              <a:lnSpc>
                <a:spcPct val="100000"/>
              </a:lnSpc>
              <a:spcBef>
                <a:spcPct val="0"/>
              </a:spcBef>
              <a:spcAft>
                <a:spcPct val="0"/>
              </a:spcAft>
              <a:buClrTx/>
              <a:buSzTx/>
              <a:buFontTx/>
              <a:buNone/>
              <a:tabLst/>
              <a:defRPr/>
            </a:pPr>
            <a:endParaRPr kumimoji="1" lang="ja-JP" altLang="en-US" sz="3596"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4" name="テキスト ボックス 43">
            <a:extLst>
              <a:ext uri="{FF2B5EF4-FFF2-40B4-BE49-F238E27FC236}">
                <a16:creationId xmlns:a16="http://schemas.microsoft.com/office/drawing/2014/main" id="{5E5CC6FF-AC6B-29E5-1C30-ACF0A7D9BD87}"/>
              </a:ext>
            </a:extLst>
          </p:cNvPr>
          <p:cNvSpPr txBox="1"/>
          <p:nvPr/>
        </p:nvSpPr>
        <p:spPr>
          <a:xfrm>
            <a:off x="1585490" y="2670169"/>
            <a:ext cx="7109639" cy="1634935"/>
          </a:xfrm>
          <a:prstGeom prst="rect">
            <a:avLst/>
          </a:prstGeom>
          <a:noFill/>
        </p:spPr>
        <p:txBody>
          <a:bodyPr wrap="none" rtlCol="0">
            <a:spAutoFit/>
          </a:bodyPr>
          <a:lstStyle/>
          <a:p>
            <a:pPr marL="0" marR="0" lvl="0" indent="0" algn="ctr" defTabSz="913303" rtl="0" eaLnBrk="0" fontAlgn="base" latinLnBrk="0" hangingPunct="0">
              <a:lnSpc>
                <a:spcPts val="6392"/>
              </a:lnSpc>
              <a:spcBef>
                <a:spcPct val="0"/>
              </a:spcBef>
              <a:spcAft>
                <a:spcPct val="0"/>
              </a:spcAft>
              <a:buClrTx/>
              <a:buSzTx/>
              <a:buFontTx/>
              <a:buNone/>
              <a:tabLst/>
              <a:defRPr/>
            </a:pPr>
            <a:r>
              <a:rPr kumimoji="1" lang="ja-JP" altLang="en-US" sz="4794" b="0" i="0" u="none" strike="noStrike" kern="100" cap="none" spc="0" normalizeH="0" baseline="0" noProof="0" dirty="0">
                <a:ln>
                  <a:noFill/>
                </a:ln>
                <a:solidFill>
                  <a:srgbClr val="CC99FF"/>
                </a:solidFill>
                <a:effectLst>
                  <a:outerShdw blurRad="38100" dist="38100" dir="2700000" algn="tl">
                    <a:srgbClr val="000000">
                      <a:alpha val="43137"/>
                    </a:srgbClr>
                  </a:outerShdw>
                </a:effectLst>
                <a:uLnTx/>
                <a:uFillTx/>
                <a:latin typeface="Century"/>
                <a:ea typeface="HG創英角ﾎﾟｯﾌﾟ体"/>
                <a:cs typeface="Times New Roman"/>
              </a:rPr>
              <a:t>エアロゾル</a:t>
            </a:r>
            <a:r>
              <a:rPr kumimoji="1" lang="ja-JP" altLang="en-US"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Century"/>
                <a:ea typeface="HG創英角ﾎﾟｯﾌﾟ体"/>
                <a:cs typeface="Times New Roman"/>
              </a:rPr>
              <a:t>（小さい</a:t>
            </a:r>
            <a:r>
              <a:rPr kumimoji="1" lang="ja-JP" altLang="en-US" sz="2800" b="0" i="0" u="none" strike="noStrike" kern="100" cap="none" spc="0" normalizeH="0" baseline="0" noProof="0" dirty="0">
                <a:ln>
                  <a:noFill/>
                </a:ln>
                <a:solidFill>
                  <a:srgbClr val="59C1FF"/>
                </a:solidFill>
                <a:effectLst>
                  <a:outerShdw blurRad="38100" dist="38100" dir="2700000" algn="tl">
                    <a:srgbClr val="000000">
                      <a:alpha val="43137"/>
                    </a:srgbClr>
                  </a:outerShdw>
                </a:effectLst>
                <a:uLnTx/>
                <a:uFillTx/>
                <a:latin typeface="Century"/>
                <a:ea typeface="HG創英角ﾎﾟｯﾌﾟ体"/>
                <a:cs typeface="Times New Roman"/>
              </a:rPr>
              <a:t>飛沫</a:t>
            </a:r>
            <a:r>
              <a:rPr kumimoji="1" lang="ja-JP" altLang="en-US" sz="2800"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Century"/>
                <a:ea typeface="HG創英角ﾎﾟｯﾌﾟ体"/>
                <a:cs typeface="Times New Roman"/>
              </a:rPr>
              <a:t>） </a:t>
            </a:r>
            <a:r>
              <a:rPr kumimoji="1" lang="ja-JP" altLang="en-US" sz="2797"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Century"/>
                <a:ea typeface="HG創英角ﾎﾟｯﾌﾟ体"/>
                <a:cs typeface="Times New Roman"/>
              </a:rPr>
              <a:t>を</a:t>
            </a:r>
            <a:endParaRPr kumimoji="1" lang="en-US" altLang="ja-JP" sz="2797" b="0" i="0" u="none" strike="noStrike" kern="100" cap="none" spc="0" normalizeH="0" baseline="0" noProof="0" dirty="0">
              <a:ln>
                <a:noFill/>
              </a:ln>
              <a:solidFill>
                <a:srgbClr val="00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3303" rtl="0" eaLnBrk="0" fontAlgn="base" latinLnBrk="0" hangingPunct="0">
              <a:lnSpc>
                <a:spcPts val="6392"/>
              </a:lnSpc>
              <a:spcBef>
                <a:spcPct val="0"/>
              </a:spcBef>
              <a:spcAft>
                <a:spcPct val="0"/>
              </a:spcAft>
              <a:buClrTx/>
              <a:buSzTx/>
              <a:buFontTx/>
              <a:buNone/>
              <a:tabLst/>
              <a:defRPr/>
            </a:pP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増やさない、薄める</a:t>
            </a:r>
            <a:r>
              <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外に出す</a:t>
            </a:r>
            <a:endParaRPr kumimoji="1" lang="en-US" altLang="ja-JP" sz="3995" b="0" i="0" u="none" strike="noStrike" kern="100" cap="none" spc="0" normalizeH="0" baseline="0" noProof="0" dirty="0">
              <a:ln>
                <a:noFill/>
              </a:ln>
              <a:solidFill>
                <a:srgbClr val="FFFFFF"/>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
        <p:nvSpPr>
          <p:cNvPr id="41" name="楕円 40">
            <a:extLst>
              <a:ext uri="{FF2B5EF4-FFF2-40B4-BE49-F238E27FC236}">
                <a16:creationId xmlns:a16="http://schemas.microsoft.com/office/drawing/2014/main" id="{D7FC317E-972D-EDFB-466C-AE4B74DA79BA}"/>
              </a:ext>
            </a:extLst>
          </p:cNvPr>
          <p:cNvSpPr/>
          <p:nvPr/>
        </p:nvSpPr>
        <p:spPr bwMode="auto">
          <a:xfrm>
            <a:off x="314415" y="4540199"/>
            <a:ext cx="9658172" cy="1797917"/>
          </a:xfrm>
          <a:prstGeom prst="ellipse">
            <a:avLst/>
          </a:prstGeom>
          <a:solidFill>
            <a:srgbClr val="FFFF00">
              <a:alpha val="61961"/>
            </a:srgbClr>
          </a:solidFill>
          <a:ln w="19050" cap="flat" cmpd="sng" algn="ctr">
            <a:solidFill>
              <a:srgbClr val="FFC000"/>
            </a:solidFill>
            <a:prstDash val="solid"/>
            <a:round/>
            <a:headEnd type="none" w="med" len="med"/>
            <a:tailEnd type="none" w="med" len="med"/>
          </a:ln>
          <a:effectLst/>
        </p:spPr>
        <p:txBody>
          <a:bodyPr vert="horz" wrap="square" lIns="89896" tIns="46746" rIns="89896" bIns="46746" numCol="1" rtlCol="0" anchor="t" anchorCtr="0" compatLnSpc="1">
            <a:prstTxWarp prst="textNoShape">
              <a:avLst/>
            </a:prstTxWarp>
          </a:bodyPr>
          <a:lstStyle/>
          <a:p>
            <a:pPr marL="0" marR="0" lvl="0" indent="0" algn="ctr" defTabSz="913303" rtl="0" eaLnBrk="0" fontAlgn="base" latinLnBrk="0" hangingPunct="0">
              <a:lnSpc>
                <a:spcPct val="100000"/>
              </a:lnSpc>
              <a:spcBef>
                <a:spcPct val="0"/>
              </a:spcBef>
              <a:spcAft>
                <a:spcPct val="0"/>
              </a:spcAft>
              <a:buClrTx/>
              <a:buSzTx/>
              <a:buFontTx/>
              <a:buNone/>
              <a:tabLst/>
              <a:defRPr/>
            </a:pPr>
            <a:endParaRPr kumimoji="1" lang="ja-JP" altLang="en-US" sz="3596"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3" name="テキスト ボックス 42">
            <a:extLst>
              <a:ext uri="{FF2B5EF4-FFF2-40B4-BE49-F238E27FC236}">
                <a16:creationId xmlns:a16="http://schemas.microsoft.com/office/drawing/2014/main" id="{30BDC155-38E0-E701-C1D6-CF3BF4182F0A}"/>
              </a:ext>
            </a:extLst>
          </p:cNvPr>
          <p:cNvSpPr txBox="1"/>
          <p:nvPr/>
        </p:nvSpPr>
        <p:spPr>
          <a:xfrm>
            <a:off x="1401464" y="4673796"/>
            <a:ext cx="7477680" cy="1633107"/>
          </a:xfrm>
          <a:prstGeom prst="rect">
            <a:avLst/>
          </a:prstGeom>
          <a:noFill/>
        </p:spPr>
        <p:txBody>
          <a:bodyPr wrap="none" rtlCol="0">
            <a:spAutoFit/>
          </a:bodyPr>
          <a:lstStyle/>
          <a:p>
            <a:pPr marL="0" marR="0" lvl="0" indent="0" algn="ctr" defTabSz="913303" rtl="0" eaLnBrk="0" fontAlgn="base" latinLnBrk="0" hangingPunct="0">
              <a:lnSpc>
                <a:spcPts val="6392"/>
              </a:lnSpc>
              <a:spcBef>
                <a:spcPct val="0"/>
              </a:spcBef>
              <a:spcAft>
                <a:spcPct val="0"/>
              </a:spcAft>
              <a:buClrTx/>
              <a:buSzTx/>
              <a:buFontTx/>
              <a:buNone/>
              <a:tabLst/>
              <a:defRPr/>
            </a:pPr>
            <a:r>
              <a:rPr kumimoji="1" lang="ja-JP" altLang="en-US" sz="4794" b="0" i="0" u="none" strike="noStrike" kern="100" cap="none" spc="0" normalizeH="0" baseline="0" noProof="0" dirty="0">
                <a:ln>
                  <a:noFill/>
                </a:ln>
                <a:solidFill>
                  <a:srgbClr val="FF9933"/>
                </a:solidFill>
                <a:effectLst>
                  <a:outerShdw blurRad="38100" dist="38100" dir="2700000" algn="tl">
                    <a:srgbClr val="000000">
                      <a:alpha val="43137"/>
                    </a:srgbClr>
                  </a:outerShdw>
                </a:effectLst>
                <a:uLnTx/>
                <a:uFillTx/>
                <a:latin typeface="Century"/>
                <a:ea typeface="HG創英角ﾎﾟｯﾌﾟ体"/>
                <a:cs typeface="Times New Roman"/>
              </a:rPr>
              <a:t>落下、付着したウイルス </a:t>
            </a:r>
            <a:r>
              <a:rPr kumimoji="1" lang="ja-JP" altLang="en-US" sz="2797"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rPr>
              <a:t>を</a:t>
            </a:r>
            <a:endParaRPr kumimoji="1" lang="en-US" altLang="ja-JP" sz="2797" b="0" i="0" u="none" strike="noStrike" kern="100" cap="none" spc="0" normalizeH="0" baseline="0" noProof="0" dirty="0">
              <a:ln>
                <a:noFill/>
              </a:ln>
              <a:solidFill>
                <a:srgbClr val="010000"/>
              </a:solidFill>
              <a:effectLst>
                <a:outerShdw blurRad="38100" dist="38100" dir="2700000" algn="tl">
                  <a:srgbClr val="000000">
                    <a:alpha val="43137"/>
                  </a:srgbClr>
                </a:outerShdw>
              </a:effectLst>
              <a:uLnTx/>
              <a:uFillTx/>
              <a:latin typeface="Century"/>
              <a:ea typeface="HG創英角ﾎﾟｯﾌﾟ体"/>
              <a:cs typeface="Times New Roman"/>
            </a:endParaRPr>
          </a:p>
          <a:p>
            <a:pPr marL="0" marR="0" lvl="0" indent="0" algn="ctr" defTabSz="913303" rtl="0" eaLnBrk="0" fontAlgn="base" latinLnBrk="0" hangingPunct="0">
              <a:lnSpc>
                <a:spcPts val="6392"/>
              </a:lnSpc>
              <a:spcBef>
                <a:spcPct val="0"/>
              </a:spcBef>
              <a:spcAft>
                <a:spcPct val="0"/>
              </a:spcAft>
              <a:buClrTx/>
              <a:buSzTx/>
              <a:buFontTx/>
              <a:buNone/>
              <a:tabLst/>
              <a:defRPr/>
            </a:pP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口</a:t>
            </a:r>
            <a:r>
              <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目</a:t>
            </a:r>
            <a:r>
              <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鼻</a:t>
            </a:r>
            <a:r>
              <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a:t>
            </a:r>
            <a:r>
              <a:rPr kumimoji="1" lang="ja-JP" altLang="en-US"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rPr>
              <a:t>肺に入れない</a:t>
            </a:r>
            <a:endParaRPr kumimoji="1" lang="en-US" altLang="ja-JP" sz="3995"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Century"/>
              <a:ea typeface="HG創英角ﾎﾟｯﾌﾟ体"/>
              <a:cs typeface="Times New Roman"/>
            </a:endParaRPr>
          </a:p>
        </p:txBody>
      </p:sp>
    </p:spTree>
    <p:custDataLst>
      <p:tags r:id="rId1"/>
    </p:custDataLst>
    <p:extLst>
      <p:ext uri="{BB962C8B-B14F-4D97-AF65-F5344CB8AC3E}">
        <p14:creationId xmlns:p14="http://schemas.microsoft.com/office/powerpoint/2010/main" val="100014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5AF470C-0D2A-F12A-DF0A-34B7E3EAC5A6}"/>
              </a:ext>
            </a:extLst>
          </p:cNvPr>
          <p:cNvSpPr txBox="1"/>
          <p:nvPr/>
        </p:nvSpPr>
        <p:spPr>
          <a:xfrm>
            <a:off x="1268128" y="6611779"/>
            <a:ext cx="9018872"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https://www.cambridge.org/core/services/aop-cambridge-core/content/view/6FB083A07E7224240B597D89A879438B/S0950268899003805a.pdf</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7" name="図 6">
            <a:extLst>
              <a:ext uri="{FF2B5EF4-FFF2-40B4-BE49-F238E27FC236}">
                <a16:creationId xmlns:a16="http://schemas.microsoft.com/office/drawing/2014/main" id="{615984BC-AB36-231B-272B-DF2B71C3C3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4833"/>
            <a:ext cx="10287000" cy="1104931"/>
          </a:xfrm>
          <a:prstGeom prst="rect">
            <a:avLst/>
          </a:prstGeom>
        </p:spPr>
      </p:pic>
      <p:sp>
        <p:nvSpPr>
          <p:cNvPr id="2" name="テキスト ボックス 1">
            <a:extLst>
              <a:ext uri="{FF2B5EF4-FFF2-40B4-BE49-F238E27FC236}">
                <a16:creationId xmlns:a16="http://schemas.microsoft.com/office/drawing/2014/main" id="{537897F5-0582-3467-7BCC-E50E3E41BE86}"/>
              </a:ext>
            </a:extLst>
          </p:cNvPr>
          <p:cNvSpPr txBox="1"/>
          <p:nvPr/>
        </p:nvSpPr>
        <p:spPr>
          <a:xfrm>
            <a:off x="1228370" y="1360358"/>
            <a:ext cx="8202443" cy="3970318"/>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l"/>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大型ホテルのレストランで会食中、</a:t>
            </a:r>
            <a:r>
              <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1</a:t>
            </a: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人が嘔吐</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l"/>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従業員が素早く吐物を処理</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l"/>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会食者１２６人中５２人が発症（嘔吐、下痢、腹痛）</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l"/>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食品からの感染が特定できず</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l"/>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発症率が「嘔吐した人からの距離」と逆相関</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l"/>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別室の客は発症なし</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吐物がエアロゾル化し、ノロウイルスを吸い込んで　</a:t>
            </a:r>
            <a:endParaRPr kumimoji="1" lang="en-US" altLang="ja-JP"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感染した可能性が最も高い</a:t>
            </a:r>
          </a:p>
        </p:txBody>
      </p:sp>
      <p:sp>
        <p:nvSpPr>
          <p:cNvPr id="3" name="テキスト ボックス 2">
            <a:extLst>
              <a:ext uri="{FF2B5EF4-FFF2-40B4-BE49-F238E27FC236}">
                <a16:creationId xmlns:a16="http://schemas.microsoft.com/office/drawing/2014/main" id="{AF3EAF5E-AFE5-5D8E-A28B-81F013267BC8}"/>
              </a:ext>
            </a:extLst>
          </p:cNvPr>
          <p:cNvSpPr txBox="1"/>
          <p:nvPr/>
        </p:nvSpPr>
        <p:spPr>
          <a:xfrm>
            <a:off x="203686" y="5330676"/>
            <a:ext cx="9879628" cy="1144096"/>
          </a:xfrm>
          <a:prstGeom prst="rect">
            <a:avLst/>
          </a:prstGeom>
          <a:noFill/>
        </p:spPr>
        <p:txBody>
          <a:bodyPr wrap="non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5400" b="0"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Times New Roman"/>
              </a:rPr>
              <a:t>ノロウイルス＝エアロゾル感染</a:t>
            </a:r>
          </a:p>
        </p:txBody>
      </p:sp>
    </p:spTree>
    <p:extLst>
      <p:ext uri="{BB962C8B-B14F-4D97-AF65-F5344CB8AC3E}">
        <p14:creationId xmlns:p14="http://schemas.microsoft.com/office/powerpoint/2010/main" val="249095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1500"/>
                                        <p:tgtEl>
                                          <p:spTgt spid="2">
                                            <p:txEl>
                                              <p:pRg st="7" end="7"/>
                                            </p:txEl>
                                          </p:spTgt>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fade">
                                      <p:cBhvr>
                                        <p:cTn id="41" dur="1500"/>
                                        <p:tgtEl>
                                          <p:spTgt spid="2">
                                            <p:txEl>
                                              <p:pRg st="8" end="8"/>
                                            </p:txEl>
                                          </p:spTgt>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1500" fill="hold"/>
                                        <p:tgtEl>
                                          <p:spTgt spid="3"/>
                                        </p:tgtEl>
                                        <p:attrNameLst>
                                          <p:attrName>ppt_w</p:attrName>
                                        </p:attrNameLst>
                                      </p:cBhvr>
                                      <p:tavLst>
                                        <p:tav tm="0">
                                          <p:val>
                                            <p:fltVal val="0"/>
                                          </p:val>
                                        </p:tav>
                                        <p:tav tm="100000">
                                          <p:val>
                                            <p:strVal val="#ppt_w"/>
                                          </p:val>
                                        </p:tav>
                                      </p:tavLst>
                                    </p:anim>
                                    <p:anim calcmode="lin" valueType="num">
                                      <p:cBhvr>
                                        <p:cTn id="46" dur="1500" fill="hold"/>
                                        <p:tgtEl>
                                          <p:spTgt spid="3"/>
                                        </p:tgtEl>
                                        <p:attrNameLst>
                                          <p:attrName>ppt_h</p:attrName>
                                        </p:attrNameLst>
                                      </p:cBhvr>
                                      <p:tavLst>
                                        <p:tav tm="0">
                                          <p:val>
                                            <p:fltVal val="0"/>
                                          </p:val>
                                        </p:tav>
                                        <p:tav tm="100000">
                                          <p:val>
                                            <p:strVal val="#ppt_h"/>
                                          </p:val>
                                        </p:tav>
                                      </p:tavLst>
                                    </p:anim>
                                    <p:animEffect transition="in" filter="fade">
                                      <p:cBhvr>
                                        <p:cTn id="4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196850"/>
            <a:ext cx="10287000" cy="1143000"/>
          </a:xfrm>
        </p:spPr>
        <p:txBody>
          <a:bodyPr/>
          <a:lstStyle/>
          <a:p>
            <a:r>
              <a:rPr kumimoji="1" lang="ja-JP" altLang="en-US" dirty="0"/>
              <a:t>ノロウイルスに感染しても症状が出ない人は？</a:t>
            </a:r>
          </a:p>
        </p:txBody>
      </p:sp>
      <p:sp>
        <p:nvSpPr>
          <p:cNvPr id="4" name="コンテンツ プレースホルダ 2"/>
          <p:cNvSpPr>
            <a:spLocks noGrp="1"/>
          </p:cNvSpPr>
          <p:nvPr>
            <p:ph idx="1"/>
          </p:nvPr>
        </p:nvSpPr>
        <p:spPr>
          <a:xfrm>
            <a:off x="4308361" y="1655549"/>
            <a:ext cx="2061702" cy="4978400"/>
          </a:xfrm>
        </p:spPr>
        <p:txBody>
          <a:bodyPr/>
          <a:lstStyle/>
          <a:p>
            <a:pPr marL="514350" indent="-514350">
              <a:buClr>
                <a:schemeClr val="tx1"/>
              </a:buClr>
              <a:buSzPct val="100000"/>
              <a:buFont typeface="+mj-lt"/>
              <a:buAutoNum type="arabicPeriod"/>
            </a:pPr>
            <a:r>
              <a:rPr kumimoji="1" lang="ja-JP" altLang="en-US" dirty="0"/>
              <a:t>０％</a:t>
            </a:r>
            <a:endParaRPr kumimoji="1" lang="en-US" altLang="ja-JP" dirty="0"/>
          </a:p>
          <a:p>
            <a:pPr marL="514350" indent="-514350">
              <a:buClr>
                <a:schemeClr val="tx1"/>
              </a:buClr>
              <a:buSzPct val="100000"/>
              <a:buFont typeface="+mj-lt"/>
              <a:buAutoNum type="arabicPeriod"/>
            </a:pPr>
            <a:endParaRPr lang="en-US" altLang="ja-JP" dirty="0"/>
          </a:p>
          <a:p>
            <a:pPr marL="514350" indent="-514350">
              <a:buClr>
                <a:schemeClr val="tx1"/>
              </a:buClr>
              <a:buSzPct val="100000"/>
              <a:buFont typeface="+mj-lt"/>
              <a:buAutoNum type="arabicPeriod"/>
            </a:pPr>
            <a:r>
              <a:rPr lang="ja-JP" altLang="en-US" dirty="0"/>
              <a:t>３０％</a:t>
            </a:r>
            <a:endParaRPr kumimoji="1" lang="en-US" altLang="ja-JP" dirty="0"/>
          </a:p>
          <a:p>
            <a:pPr marL="514350" indent="-514350">
              <a:buClr>
                <a:schemeClr val="tx1"/>
              </a:buClr>
              <a:buSzPct val="100000"/>
              <a:buFont typeface="+mj-lt"/>
              <a:buAutoNum type="arabicPeriod"/>
            </a:pPr>
            <a:endParaRPr lang="en-US" altLang="ja-JP" dirty="0"/>
          </a:p>
          <a:p>
            <a:pPr marL="514350" indent="-514350">
              <a:buClr>
                <a:schemeClr val="tx1"/>
              </a:buClr>
              <a:buSzPct val="100000"/>
              <a:buFont typeface="+mj-lt"/>
              <a:buAutoNum type="arabicPeriod"/>
            </a:pPr>
            <a:r>
              <a:rPr lang="ja-JP" altLang="en-US" dirty="0"/>
              <a:t>６０％</a:t>
            </a:r>
            <a:endParaRPr kumimoji="1" lang="en-US" altLang="ja-JP" dirty="0"/>
          </a:p>
          <a:p>
            <a:pPr marL="514350" indent="-514350">
              <a:buClr>
                <a:schemeClr val="tx1"/>
              </a:buClr>
              <a:buSzPct val="100000"/>
              <a:buFont typeface="+mj-lt"/>
              <a:buAutoNum type="arabicPeriod"/>
            </a:pPr>
            <a:endParaRPr lang="en-US" altLang="ja-JP" dirty="0"/>
          </a:p>
          <a:p>
            <a:pPr marL="514350" indent="-514350">
              <a:buClr>
                <a:schemeClr val="tx1"/>
              </a:buClr>
              <a:buSzPct val="100000"/>
              <a:buFont typeface="+mj-lt"/>
              <a:buAutoNum type="arabicPeriod"/>
            </a:pPr>
            <a:r>
              <a:rPr kumimoji="1" lang="ja-JP" altLang="en-US" dirty="0"/>
              <a:t>９０％</a:t>
            </a:r>
          </a:p>
        </p:txBody>
      </p:sp>
      <p:sp>
        <p:nvSpPr>
          <p:cNvPr id="5" name="円/楕円 4"/>
          <p:cNvSpPr/>
          <p:nvPr/>
        </p:nvSpPr>
        <p:spPr bwMode="auto">
          <a:xfrm>
            <a:off x="3691467" y="2429932"/>
            <a:ext cx="2658534" cy="1303867"/>
          </a:xfrm>
          <a:prstGeom prst="ellipse">
            <a:avLst/>
          </a:prstGeom>
          <a:noFill/>
          <a:ln w="85725" cap="flat" cmpd="sng" algn="ctr">
            <a:solidFill>
              <a:schemeClr val="bg2">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200" b="0" i="0" u="none" strike="noStrike" kern="1200" cap="none" spc="0" normalizeH="0" baseline="0" noProof="0">
              <a:ln>
                <a:noFill/>
              </a:ln>
              <a:solidFill>
                <a:srgbClr val="FFFFFF"/>
              </a:solidFill>
              <a:effectLst/>
              <a:uLnTx/>
              <a:uFillTx/>
              <a:latin typeface="Times New Roman" pitchFamily="18" charset="0"/>
              <a:ea typeface="ＭＳ Ｐゴシック" pitchFamily="50" charset="-128"/>
              <a:cs typeface="+mn-cs"/>
            </a:endParaRPr>
          </a:p>
        </p:txBody>
      </p:sp>
      <p:sp>
        <p:nvSpPr>
          <p:cNvPr id="7" name="テキスト ボックス 6">
            <a:extLst>
              <a:ext uri="{FF2B5EF4-FFF2-40B4-BE49-F238E27FC236}">
                <a16:creationId xmlns:a16="http://schemas.microsoft.com/office/drawing/2014/main" id="{CFEA7522-9BD8-A7E8-D96A-6528230EDA23}"/>
              </a:ext>
            </a:extLst>
          </p:cNvPr>
          <p:cNvSpPr txBox="1"/>
          <p:nvPr/>
        </p:nvSpPr>
        <p:spPr>
          <a:xfrm>
            <a:off x="5026868" y="6611779"/>
            <a:ext cx="5260132"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https://pmc.ncbi.nlm.nih.gov/articles/PMC6111106/</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81395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FAA77CA-1A0B-CD6D-B969-802E5A561C1C}"/>
              </a:ext>
            </a:extLst>
          </p:cNvPr>
          <p:cNvSpPr txBox="1"/>
          <p:nvPr/>
        </p:nvSpPr>
        <p:spPr>
          <a:xfrm>
            <a:off x="7451386" y="6611779"/>
            <a:ext cx="2835613" cy="24622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hlinkClick r:id="rId2"/>
              </a:rPr>
              <a:t>https://pubmed.ncbi.nlm.nih.gov/33266188/</a:t>
            </a:r>
            <a:endParaRPr kumimoji="1" lang="ja-JP" alt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 name="テキスト ボックス 5">
            <a:extLst>
              <a:ext uri="{FF2B5EF4-FFF2-40B4-BE49-F238E27FC236}">
                <a16:creationId xmlns:a16="http://schemas.microsoft.com/office/drawing/2014/main" id="{9CB40742-D240-58DB-693E-9133E2DDAAA2}"/>
              </a:ext>
            </a:extLst>
          </p:cNvPr>
          <p:cNvSpPr txBox="1"/>
          <p:nvPr/>
        </p:nvSpPr>
        <p:spPr>
          <a:xfrm>
            <a:off x="68094" y="75593"/>
            <a:ext cx="10218906" cy="5822748"/>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集団発生（施設内）での観察研究（スペイン、</a:t>
            </a:r>
            <a:r>
              <a:rPr kumimoji="1" lang="en-US" altLang="ja-JP"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2017–2018</a:t>
            </a:r>
            <a:r>
              <a:rPr kumimoji="1" lang="ja-JP" altLang="en-US"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endParaRPr kumimoji="1" lang="en-US" altLang="ja-JP"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endParaRPr kumimoji="1" lang="ja-JP" alt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対象：急性胃腸炎アウトブレイク者の唾液</a:t>
            </a:r>
            <a:r>
              <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347</a:t>
            </a: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検体（便も同時採取が多い）</a:t>
            </a:r>
          </a:p>
          <a:p>
            <a:pPr marL="0" marR="0" lvl="0" indent="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手法：</a:t>
            </a:r>
            <a:r>
              <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RT-qPCR</a:t>
            </a: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a:t>
            </a:r>
            <a:r>
              <a:rPr kumimoji="1" lang="en-US" altLang="ja-JP" sz="2400" b="0" i="0" u="none" strike="noStrike" kern="1200" cap="none" spc="0" normalizeH="0" baseline="0" noProof="0" dirty="0" err="1">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PMAxx</a:t>
            </a:r>
            <a:r>
              <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 </a:t>
            </a: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処理で被膜（カプシド）で保護されたゲノムも確認）</a:t>
            </a:r>
          </a:p>
          <a:p>
            <a:pPr marL="0" marR="0" lvl="0" indent="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結果：</a:t>
            </a:r>
            <a:r>
              <a:rPr lang="en-US" altLang="ja-JP" sz="2400" dirty="0">
                <a:solidFill>
                  <a:srgbClr val="FF0000"/>
                </a:solidFill>
                <a:latin typeface="HG創英角ﾎﾟｯﾌﾟ体" panose="040B0A09000000000000" pitchFamily="49" charset="-128"/>
                <a:ea typeface="HG創英角ﾎﾟｯﾌﾟ体" panose="040B0A09000000000000" pitchFamily="49" charset="-128"/>
              </a:rPr>
              <a:t>G2</a:t>
            </a:r>
            <a:r>
              <a:rPr lang="ja-JP" altLang="en-US" sz="2400" dirty="0">
                <a:solidFill>
                  <a:srgbClr val="FF0000"/>
                </a:solidFill>
                <a:latin typeface="HG創英角ﾎﾟｯﾌﾟ体" panose="040B0A09000000000000" pitchFamily="49" charset="-128"/>
                <a:ea typeface="HG創英角ﾎﾟｯﾌﾟ体" panose="040B0A09000000000000" pitchFamily="49" charset="-128"/>
              </a:rPr>
              <a:t>感染で唾液陽性は有症者</a:t>
            </a:r>
            <a:r>
              <a:rPr lang="en-US" altLang="ja-JP" sz="2400" dirty="0">
                <a:solidFill>
                  <a:srgbClr val="FF0000"/>
                </a:solidFill>
                <a:latin typeface="HG創英角ﾎﾟｯﾌﾟ体" panose="040B0A09000000000000" pitchFamily="49" charset="-128"/>
                <a:ea typeface="HG創英角ﾎﾟｯﾌﾟ体" panose="040B0A09000000000000" pitchFamily="49" charset="-128"/>
              </a:rPr>
              <a:t>17.9</a:t>
            </a:r>
            <a:r>
              <a:rPr lang="ja-JP" altLang="en-US" sz="2400" dirty="0">
                <a:solidFill>
                  <a:srgbClr val="FF0000"/>
                </a:solidFill>
                <a:latin typeface="HG創英角ﾎﾟｯﾌﾟ体" panose="040B0A09000000000000" pitchFamily="49" charset="-128"/>
                <a:ea typeface="HG創英角ﾎﾟｯﾌﾟ体" panose="040B0A09000000000000" pitchFamily="49" charset="-128"/>
              </a:rPr>
              <a:t>％、</a:t>
            </a: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無症状者</a:t>
            </a:r>
            <a:r>
              <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5.2</a:t>
            </a: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a:t>
            </a:r>
            <a:endPar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　　　　</a:t>
            </a:r>
            <a:r>
              <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G1</a:t>
            </a: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感染では唾液陽性例なし</a:t>
            </a:r>
            <a:endPar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　　　　唾液陽性者は便中ウイルス量が高い傾向</a:t>
            </a:r>
            <a:endPar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　　　　高齢（≥</a:t>
            </a:r>
            <a:r>
              <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65</a:t>
            </a: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歳）で唾液陽性が多い</a:t>
            </a:r>
            <a:endPar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　　　　唾液ウイルス量は平均</a:t>
            </a:r>
            <a:r>
              <a:rPr kumimoji="1" lang="en-US" altLang="ja-JP"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3.16±1.08 log10 genome copies/mL</a:t>
            </a:r>
          </a:p>
          <a:p>
            <a:pPr marL="0" marR="0" lvl="0" indent="0" algn="l" defTabSz="914400" rtl="0" eaLnBrk="0" fontAlgn="base" latinLnBrk="0" hangingPunct="0">
              <a:lnSpc>
                <a:spcPct val="15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ＭＳ Ｐゴシック"/>
                <a:ea typeface="ＭＳ Ｐゴシック"/>
                <a:cs typeface="+mn-cs"/>
              </a:rPr>
              <a:t>　　　　　　　　　　　　　　　　⇒　</a:t>
            </a:r>
            <a:r>
              <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1,450</a:t>
            </a: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a:t>
            </a:r>
            <a:r>
              <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120</a:t>
            </a: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a:t>
            </a:r>
            <a:r>
              <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17,000</a:t>
            </a:r>
            <a:r>
              <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a:t>
            </a:r>
            <a:r>
              <a:rPr kumimoji="1" lang="en-US" altLang="ja-JP"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rPr>
              <a:t>copies/mL</a:t>
            </a:r>
            <a:endParaRPr kumimoji="1" lang="ja-JP" altLang="en-U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創英角ﾎﾟｯﾌﾟ体" panose="040B0A09000000000000" pitchFamily="49" charset="-128"/>
              <a:ea typeface="HG創英角ﾎﾟｯﾌﾟ体" panose="040B0A09000000000000" pitchFamily="49" charset="-128"/>
              <a:cs typeface="+mn-cs"/>
            </a:endParaRPr>
          </a:p>
        </p:txBody>
      </p:sp>
    </p:spTree>
    <p:extLst>
      <p:ext uri="{BB962C8B-B14F-4D97-AF65-F5344CB8AC3E}">
        <p14:creationId xmlns:p14="http://schemas.microsoft.com/office/powerpoint/2010/main" val="40984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
            <a:extLst>
              <a:ext uri="{FF2B5EF4-FFF2-40B4-BE49-F238E27FC236}">
                <a16:creationId xmlns:a16="http://schemas.microsoft.com/office/drawing/2014/main" id="{64C568DA-3800-39FC-7F42-F818268163A5}"/>
              </a:ext>
            </a:extLst>
          </p:cNvPr>
          <p:cNvSpPr>
            <a:spLocks noChangeArrowheads="1"/>
          </p:cNvSpPr>
          <p:nvPr/>
        </p:nvSpPr>
        <p:spPr bwMode="auto">
          <a:xfrm>
            <a:off x="611505" y="3695074"/>
            <a:ext cx="9075420" cy="2806468"/>
          </a:xfrm>
          <a:prstGeom prst="ellipse">
            <a:avLst/>
          </a:prstGeom>
          <a:solidFill>
            <a:srgbClr val="993366">
              <a:alpha val="70195"/>
            </a:srgb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Rectangle 27">
            <a:extLst>
              <a:ext uri="{FF2B5EF4-FFF2-40B4-BE49-F238E27FC236}">
                <a16:creationId xmlns:a16="http://schemas.microsoft.com/office/drawing/2014/main" id="{37BFB065-1A62-1A98-C53F-66B55C7AE0A8}"/>
              </a:ext>
            </a:extLst>
          </p:cNvPr>
          <p:cNvSpPr>
            <a:spLocks noChangeArrowheads="1"/>
          </p:cNvSpPr>
          <p:nvPr/>
        </p:nvSpPr>
        <p:spPr bwMode="auto">
          <a:xfrm>
            <a:off x="235744" y="5164012"/>
            <a:ext cx="9815512" cy="496982"/>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関係性･絆</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きずな＋</a:t>
            </a:r>
            <a:r>
              <a:rPr kumimoji="1" lang="ja-JP" altLang="en-US" sz="2200" b="0" i="0" u="none" strike="noStrike" kern="1200" cap="none" spc="0" normalizeH="0" baseline="0" noProof="0" dirty="0" err="1">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ほだ</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し</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･居場所･依存先･つながりの喪失</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他者から承認されず･できることを具現化したことがない</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コミュニケーション環境の減少</a:t>
            </a:r>
          </a:p>
        </p:txBody>
      </p:sp>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50" name="Rectangle 12"/>
          <p:cNvSpPr>
            <a:spLocks noGrp="1" noChangeArrowheads="1"/>
          </p:cNvSpPr>
          <p:nvPr>
            <p:ph type="title"/>
          </p:nvPr>
        </p:nvSpPr>
        <p:spPr>
          <a:xfrm>
            <a:off x="214313" y="196850"/>
            <a:ext cx="9815512" cy="647700"/>
          </a:xfrm>
        </p:spPr>
        <p:txBody>
          <a:bodyPr/>
          <a:lstStyle/>
          <a:p>
            <a:pPr eaLnBrk="1" hangingPunct="1"/>
            <a:r>
              <a:rPr lang="ja-JP" altLang="en-US" dirty="0"/>
              <a:t>問題の根底は？</a:t>
            </a:r>
          </a:p>
        </p:txBody>
      </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3" name="Group 9">
            <a:extLst>
              <a:ext uri="{FF2B5EF4-FFF2-40B4-BE49-F238E27FC236}">
                <a16:creationId xmlns:a16="http://schemas.microsoft.com/office/drawing/2014/main" id="{80A75E95-7D43-7EE2-6FB4-BE10890A029A}"/>
              </a:ext>
            </a:extLst>
          </p:cNvPr>
          <p:cNvGrpSpPr>
            <a:grpSpLocks/>
          </p:cNvGrpSpPr>
          <p:nvPr/>
        </p:nvGrpSpPr>
        <p:grpSpPr bwMode="auto">
          <a:xfrm>
            <a:off x="7427396" y="1348570"/>
            <a:ext cx="1990704" cy="3790950"/>
            <a:chOff x="744" y="1712"/>
            <a:chExt cx="1752" cy="2388"/>
          </a:xfrm>
          <a:solidFill>
            <a:srgbClr val="FFC000">
              <a:alpha val="50000"/>
            </a:srgbClr>
          </a:solidFill>
        </p:grpSpPr>
        <p:sp>
          <p:nvSpPr>
            <p:cNvPr id="9" name="Oval 10">
              <a:extLst>
                <a:ext uri="{FF2B5EF4-FFF2-40B4-BE49-F238E27FC236}">
                  <a16:creationId xmlns:a16="http://schemas.microsoft.com/office/drawing/2014/main" id="{F408736A-5BF7-246E-D3EF-ACEE76E0C860}"/>
                </a:ext>
              </a:extLst>
            </p:cNvPr>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AutoShape 11">
              <a:extLst>
                <a:ext uri="{FF2B5EF4-FFF2-40B4-BE49-F238E27FC236}">
                  <a16:creationId xmlns:a16="http://schemas.microsoft.com/office/drawing/2014/main" id="{B7680751-6B4D-1C7C-73B8-3E64158B15C0}"/>
                </a:ext>
              </a:extLst>
            </p:cNvPr>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6" name="Text Box 29">
            <a:extLst>
              <a:ext uri="{FF2B5EF4-FFF2-40B4-BE49-F238E27FC236}">
                <a16:creationId xmlns:a16="http://schemas.microsoft.com/office/drawing/2014/main" id="{7D10E7FB-ECBF-063E-7BB8-AF8762C065CC}"/>
              </a:ext>
            </a:extLst>
          </p:cNvPr>
          <p:cNvSpPr txBox="1">
            <a:spLocks noChangeArrowheads="1"/>
          </p:cNvSpPr>
          <p:nvPr/>
        </p:nvSpPr>
        <p:spPr bwMode="auto">
          <a:xfrm>
            <a:off x="8099583" y="3007666"/>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肥満</a:t>
            </a:r>
          </a:p>
        </p:txBody>
      </p:sp>
      <p:sp>
        <p:nvSpPr>
          <p:cNvPr id="17" name="Text Box 32">
            <a:extLst>
              <a:ext uri="{FF2B5EF4-FFF2-40B4-BE49-F238E27FC236}">
                <a16:creationId xmlns:a16="http://schemas.microsoft.com/office/drawing/2014/main" id="{546F6B0C-AEA9-D394-050B-D0CC34A86D84}"/>
              </a:ext>
            </a:extLst>
          </p:cNvPr>
          <p:cNvSpPr txBox="1">
            <a:spLocks noChangeArrowheads="1"/>
          </p:cNvSpPr>
          <p:nvPr/>
        </p:nvSpPr>
        <p:spPr bwMode="auto">
          <a:xfrm>
            <a:off x="8099583" y="3498462"/>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孤食</a:t>
            </a:r>
          </a:p>
        </p:txBody>
      </p:sp>
      <p:sp>
        <p:nvSpPr>
          <p:cNvPr id="18" name="Text Box 32">
            <a:extLst>
              <a:ext uri="{FF2B5EF4-FFF2-40B4-BE49-F238E27FC236}">
                <a16:creationId xmlns:a16="http://schemas.microsoft.com/office/drawing/2014/main" id="{D75DD05D-4567-39EE-BFC3-ED4034A2E053}"/>
              </a:ext>
            </a:extLst>
          </p:cNvPr>
          <p:cNvSpPr txBox="1">
            <a:spLocks noChangeArrowheads="1"/>
          </p:cNvSpPr>
          <p:nvPr/>
        </p:nvSpPr>
        <p:spPr bwMode="auto">
          <a:xfrm>
            <a:off x="7568990" y="3989256"/>
            <a:ext cx="170751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コロナ・インフル</a:t>
            </a: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46" name="Text Box 35"/>
          <p:cNvSpPr txBox="1">
            <a:spLocks noChangeArrowheads="1"/>
          </p:cNvSpPr>
          <p:nvPr/>
        </p:nvSpPr>
        <p:spPr bwMode="auto">
          <a:xfrm>
            <a:off x="4539880" y="4486289"/>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依存不足</a:t>
            </a:r>
          </a:p>
        </p:txBody>
      </p:sp>
      <p:sp>
        <p:nvSpPr>
          <p:cNvPr id="1562659" name="Text Box 35"/>
          <p:cNvSpPr txBox="1">
            <a:spLocks noChangeArrowheads="1"/>
          </p:cNvSpPr>
          <p:nvPr/>
        </p:nvSpPr>
        <p:spPr bwMode="auto">
          <a:xfrm>
            <a:off x="5886280" y="4486289"/>
            <a:ext cx="1795363" cy="400110"/>
          </a:xfrm>
          <a:prstGeom prst="rect">
            <a:avLst/>
          </a:prstGeom>
          <a:noFill/>
          <a:ln w="9525">
            <a:noFill/>
            <a:miter lim="800000"/>
            <a:headEnd/>
            <a:tailEnd/>
          </a:ln>
          <a:effectLst/>
        </p:spPr>
        <p:txBody>
          <a:bodyPr wrap="none" lIns="0" r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リアル体験不足</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p>
        </p:txBody>
      </p:sp>
      <p:sp>
        <p:nvSpPr>
          <p:cNvPr id="15" name="Text Box 35">
            <a:extLst>
              <a:ext uri="{FF2B5EF4-FFF2-40B4-BE49-F238E27FC236}">
                <a16:creationId xmlns:a16="http://schemas.microsoft.com/office/drawing/2014/main" id="{FEAC3CBF-C101-1637-1A24-6DDC92423A48}"/>
              </a:ext>
            </a:extLst>
          </p:cNvPr>
          <p:cNvSpPr txBox="1">
            <a:spLocks noChangeArrowheads="1"/>
          </p:cNvSpPr>
          <p:nvPr/>
        </p:nvSpPr>
        <p:spPr bwMode="auto">
          <a:xfrm>
            <a:off x="7560974"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つながり不足</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8" name="Text Box 29">
            <a:extLst>
              <a:ext uri="{FF2B5EF4-FFF2-40B4-BE49-F238E27FC236}">
                <a16:creationId xmlns:a16="http://schemas.microsoft.com/office/drawing/2014/main" id="{6F620CCD-6CC6-A3B6-D0CB-1C6DC209AA59}"/>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24" name="Text Box 32">
            <a:extLst>
              <a:ext uri="{FF2B5EF4-FFF2-40B4-BE49-F238E27FC236}">
                <a16:creationId xmlns:a16="http://schemas.microsoft.com/office/drawing/2014/main" id="{2D8763CF-7809-3806-F10E-08E43E808A14}"/>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25" name="Text Box 29">
            <a:extLst>
              <a:ext uri="{FF2B5EF4-FFF2-40B4-BE49-F238E27FC236}">
                <a16:creationId xmlns:a16="http://schemas.microsoft.com/office/drawing/2014/main" id="{3E985468-AE54-E06A-D01E-12C2969E298F}"/>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26" name="Text Box 29">
            <a:extLst>
              <a:ext uri="{FF2B5EF4-FFF2-40B4-BE49-F238E27FC236}">
                <a16:creationId xmlns:a16="http://schemas.microsoft.com/office/drawing/2014/main" id="{160A31A0-1430-138A-A113-F920CEB908E4}"/>
              </a:ext>
            </a:extLst>
          </p:cNvPr>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27" name="Text Box 32">
            <a:extLst>
              <a:ext uri="{FF2B5EF4-FFF2-40B4-BE49-F238E27FC236}">
                <a16:creationId xmlns:a16="http://schemas.microsoft.com/office/drawing/2014/main" id="{45673BF4-35FE-D1C8-F6D2-AACD6318D1FB}"/>
              </a:ext>
            </a:extLst>
          </p:cNvPr>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ネットいじめ</a:t>
            </a:r>
          </a:p>
        </p:txBody>
      </p:sp>
      <p:sp>
        <p:nvSpPr>
          <p:cNvPr id="28" name="Text Box 32">
            <a:extLst>
              <a:ext uri="{FF2B5EF4-FFF2-40B4-BE49-F238E27FC236}">
                <a16:creationId xmlns:a16="http://schemas.microsoft.com/office/drawing/2014/main" id="{A379D07B-E732-EE07-D74B-4D6B6DE1C664}"/>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ゲーム</a:t>
            </a:r>
          </a:p>
        </p:txBody>
      </p:sp>
      <p:sp>
        <p:nvSpPr>
          <p:cNvPr id="29" name="Text Box 25">
            <a:extLst>
              <a:ext uri="{FF2B5EF4-FFF2-40B4-BE49-F238E27FC236}">
                <a16:creationId xmlns:a16="http://schemas.microsoft.com/office/drawing/2014/main" id="{2D2E24A0-A074-E973-F14D-925CB7F7DE3F}"/>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
        <p:nvSpPr>
          <p:cNvPr id="23" name="テキスト ボックス 22">
            <a:extLst>
              <a:ext uri="{FF2B5EF4-FFF2-40B4-BE49-F238E27FC236}">
                <a16:creationId xmlns:a16="http://schemas.microsoft.com/office/drawing/2014/main" id="{8C8A2CDD-C680-C63C-3FFF-A28A30B21CDA}"/>
              </a:ext>
            </a:extLst>
          </p:cNvPr>
          <p:cNvSpPr txBox="1"/>
          <p:nvPr/>
        </p:nvSpPr>
        <p:spPr>
          <a:xfrm>
            <a:off x="9570059" y="2073942"/>
            <a:ext cx="615553" cy="2211503"/>
          </a:xfrm>
          <a:prstGeom prst="rect">
            <a:avLst/>
          </a:prstGeom>
          <a:noFill/>
        </p:spPr>
        <p:txBody>
          <a:bodyPr vert="eaVert" wrap="none" rtlCol="0">
            <a:spAutoFit/>
          </a:bodyPr>
          <a:lstStyle/>
          <a:p>
            <a:r>
              <a:rPr kumimoji="1" lang="ja-JP" altLang="en-US" sz="2800" dirty="0"/>
              <a:t>臨床医の視点</a:t>
            </a:r>
          </a:p>
        </p:txBody>
      </p:sp>
      <p:sp>
        <p:nvSpPr>
          <p:cNvPr id="30" name="テキスト ボックス 29">
            <a:extLst>
              <a:ext uri="{FF2B5EF4-FFF2-40B4-BE49-F238E27FC236}">
                <a16:creationId xmlns:a16="http://schemas.microsoft.com/office/drawing/2014/main" id="{F95CB342-DF82-1D12-C4B5-C9C11E093421}"/>
              </a:ext>
            </a:extLst>
          </p:cNvPr>
          <p:cNvSpPr txBox="1"/>
          <p:nvPr/>
        </p:nvSpPr>
        <p:spPr>
          <a:xfrm>
            <a:off x="7128365" y="6318839"/>
            <a:ext cx="3057247" cy="523220"/>
          </a:xfrm>
          <a:prstGeom prst="rect">
            <a:avLst/>
          </a:prstGeom>
          <a:noFill/>
        </p:spPr>
        <p:txBody>
          <a:bodyPr wrap="none" rtlCol="0">
            <a:spAutoFit/>
          </a:bodyPr>
          <a:lstStyle/>
          <a:p>
            <a:r>
              <a:rPr kumimoji="1" lang="ja-JP" altLang="en-US" sz="2800" dirty="0"/>
              <a:t>公衆衛生医の視点</a:t>
            </a:r>
          </a:p>
        </p:txBody>
      </p:sp>
    </p:spTree>
    <p:extLst>
      <p:ext uri="{BB962C8B-B14F-4D97-AF65-F5344CB8AC3E}">
        <p14:creationId xmlns:p14="http://schemas.microsoft.com/office/powerpoint/2010/main" val="203428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106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par>
                          <p:cTn id="16" fill="hold">
                            <p:stCondLst>
                              <p:cond delay="1260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23" grpId="0"/>
      <p:bldP spid="30"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
            <a:extLst>
              <a:ext uri="{FF2B5EF4-FFF2-40B4-BE49-F238E27FC236}">
                <a16:creationId xmlns:a16="http://schemas.microsoft.com/office/drawing/2014/main" id="{64C568DA-3800-39FC-7F42-F818268163A5}"/>
              </a:ext>
            </a:extLst>
          </p:cNvPr>
          <p:cNvSpPr>
            <a:spLocks noChangeArrowheads="1"/>
          </p:cNvSpPr>
          <p:nvPr/>
        </p:nvSpPr>
        <p:spPr bwMode="auto">
          <a:xfrm>
            <a:off x="611505" y="3695074"/>
            <a:ext cx="9075420" cy="2806468"/>
          </a:xfrm>
          <a:prstGeom prst="ellipse">
            <a:avLst/>
          </a:prstGeom>
          <a:solidFill>
            <a:srgbClr val="993366">
              <a:alpha val="70195"/>
            </a:srgb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4" name="Rectangle 27">
            <a:extLst>
              <a:ext uri="{FF2B5EF4-FFF2-40B4-BE49-F238E27FC236}">
                <a16:creationId xmlns:a16="http://schemas.microsoft.com/office/drawing/2014/main" id="{37BFB065-1A62-1A98-C53F-66B55C7AE0A8}"/>
              </a:ext>
            </a:extLst>
          </p:cNvPr>
          <p:cNvSpPr>
            <a:spLocks noChangeArrowheads="1"/>
          </p:cNvSpPr>
          <p:nvPr/>
        </p:nvSpPr>
        <p:spPr bwMode="auto">
          <a:xfrm>
            <a:off x="235744" y="5164012"/>
            <a:ext cx="9815512" cy="496982"/>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関係性･絆</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きずな＋</a:t>
            </a:r>
            <a:r>
              <a:rPr kumimoji="1" lang="ja-JP" altLang="en-US" sz="2200" b="0" i="0" u="none" strike="noStrike" kern="1200" cap="none" spc="0" normalizeH="0" baseline="0" noProof="0" dirty="0" err="1">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ほだ</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し</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･居場所･依存先･つながりの喪失</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他者から承認されず･できることを具現化したことがない</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コミュニケーション環境の減少</a:t>
            </a:r>
          </a:p>
        </p:txBody>
      </p:sp>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3" name="Group 9">
            <a:extLst>
              <a:ext uri="{FF2B5EF4-FFF2-40B4-BE49-F238E27FC236}">
                <a16:creationId xmlns:a16="http://schemas.microsoft.com/office/drawing/2014/main" id="{80A75E95-7D43-7EE2-6FB4-BE10890A029A}"/>
              </a:ext>
            </a:extLst>
          </p:cNvPr>
          <p:cNvGrpSpPr>
            <a:grpSpLocks/>
          </p:cNvGrpSpPr>
          <p:nvPr/>
        </p:nvGrpSpPr>
        <p:grpSpPr bwMode="auto">
          <a:xfrm>
            <a:off x="7426260" y="1348570"/>
            <a:ext cx="1990704" cy="3790950"/>
            <a:chOff x="744" y="1712"/>
            <a:chExt cx="1752" cy="2388"/>
          </a:xfrm>
          <a:solidFill>
            <a:srgbClr val="FFC000">
              <a:alpha val="50000"/>
            </a:srgbClr>
          </a:solidFill>
        </p:grpSpPr>
        <p:sp>
          <p:nvSpPr>
            <p:cNvPr id="9" name="Oval 10">
              <a:extLst>
                <a:ext uri="{FF2B5EF4-FFF2-40B4-BE49-F238E27FC236}">
                  <a16:creationId xmlns:a16="http://schemas.microsoft.com/office/drawing/2014/main" id="{F408736A-5BF7-246E-D3EF-ACEE76E0C860}"/>
                </a:ext>
              </a:extLst>
            </p:cNvPr>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AutoShape 11">
              <a:extLst>
                <a:ext uri="{FF2B5EF4-FFF2-40B4-BE49-F238E27FC236}">
                  <a16:creationId xmlns:a16="http://schemas.microsoft.com/office/drawing/2014/main" id="{B7680751-6B4D-1C7C-73B8-3E64158B15C0}"/>
                </a:ext>
              </a:extLst>
            </p:cNvPr>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6" name="Text Box 29">
            <a:extLst>
              <a:ext uri="{FF2B5EF4-FFF2-40B4-BE49-F238E27FC236}">
                <a16:creationId xmlns:a16="http://schemas.microsoft.com/office/drawing/2014/main" id="{7D10E7FB-ECBF-063E-7BB8-AF8762C065CC}"/>
              </a:ext>
            </a:extLst>
          </p:cNvPr>
          <p:cNvSpPr txBox="1">
            <a:spLocks noChangeArrowheads="1"/>
          </p:cNvSpPr>
          <p:nvPr/>
        </p:nvSpPr>
        <p:spPr bwMode="auto">
          <a:xfrm>
            <a:off x="8099583" y="3007666"/>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肥満</a:t>
            </a:r>
          </a:p>
        </p:txBody>
      </p:sp>
      <p:sp>
        <p:nvSpPr>
          <p:cNvPr id="17" name="Text Box 32">
            <a:extLst>
              <a:ext uri="{FF2B5EF4-FFF2-40B4-BE49-F238E27FC236}">
                <a16:creationId xmlns:a16="http://schemas.microsoft.com/office/drawing/2014/main" id="{546F6B0C-AEA9-D394-050B-D0CC34A86D84}"/>
              </a:ext>
            </a:extLst>
          </p:cNvPr>
          <p:cNvSpPr txBox="1">
            <a:spLocks noChangeArrowheads="1"/>
          </p:cNvSpPr>
          <p:nvPr/>
        </p:nvSpPr>
        <p:spPr bwMode="auto">
          <a:xfrm>
            <a:off x="8099584" y="3498462"/>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孤食</a:t>
            </a:r>
          </a:p>
        </p:txBody>
      </p:sp>
      <p:sp>
        <p:nvSpPr>
          <p:cNvPr id="18" name="Text Box 32">
            <a:extLst>
              <a:ext uri="{FF2B5EF4-FFF2-40B4-BE49-F238E27FC236}">
                <a16:creationId xmlns:a16="http://schemas.microsoft.com/office/drawing/2014/main" id="{D75DD05D-4567-39EE-BFC3-ED4034A2E053}"/>
              </a:ext>
            </a:extLst>
          </p:cNvPr>
          <p:cNvSpPr txBox="1">
            <a:spLocks noChangeArrowheads="1"/>
          </p:cNvSpPr>
          <p:nvPr/>
        </p:nvSpPr>
        <p:spPr bwMode="auto">
          <a:xfrm>
            <a:off x="7568990" y="3989256"/>
            <a:ext cx="170751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コロナ・インフル</a:t>
            </a: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1562658" name="Text Box 34"/>
          <p:cNvSpPr txBox="1">
            <a:spLocks noChangeArrowheads="1"/>
          </p:cNvSpPr>
          <p:nvPr/>
        </p:nvSpPr>
        <p:spPr bwMode="auto">
          <a:xfrm>
            <a:off x="1069945" y="4486289"/>
            <a:ext cx="159530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2</a:t>
            </a: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次性徴逃避</a:t>
            </a:r>
          </a:p>
        </p:txBody>
      </p:sp>
      <p:sp>
        <p:nvSpPr>
          <p:cNvPr id="46" name="Text Box 35"/>
          <p:cNvSpPr txBox="1">
            <a:spLocks noChangeArrowheads="1"/>
          </p:cNvSpPr>
          <p:nvPr/>
        </p:nvSpPr>
        <p:spPr bwMode="auto">
          <a:xfrm>
            <a:off x="4539880" y="4486289"/>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依存不足</a:t>
            </a:r>
          </a:p>
        </p:txBody>
      </p:sp>
      <p:sp>
        <p:nvSpPr>
          <p:cNvPr id="1562659" name="Text Box 35"/>
          <p:cNvSpPr txBox="1">
            <a:spLocks noChangeArrowheads="1"/>
          </p:cNvSpPr>
          <p:nvPr/>
        </p:nvSpPr>
        <p:spPr bwMode="auto">
          <a:xfrm>
            <a:off x="5886280" y="4486289"/>
            <a:ext cx="1795363" cy="400110"/>
          </a:xfrm>
          <a:prstGeom prst="rect">
            <a:avLst/>
          </a:prstGeom>
          <a:noFill/>
          <a:ln w="9525">
            <a:noFill/>
            <a:miter lim="800000"/>
            <a:headEnd/>
            <a:tailEnd/>
          </a:ln>
          <a:effectLst/>
        </p:spPr>
        <p:txBody>
          <a:bodyPr wrap="none" lIns="0" r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リアル体験不足</a:t>
            </a:r>
          </a:p>
        </p:txBody>
      </p:sp>
      <p:sp>
        <p:nvSpPr>
          <p:cNvPr id="1562660" name="Text Box 36"/>
          <p:cNvSpPr txBox="1">
            <a:spLocks noChangeArrowheads="1"/>
          </p:cNvSpPr>
          <p:nvPr/>
        </p:nvSpPr>
        <p:spPr bwMode="auto">
          <a:xfrm>
            <a:off x="2644612"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ストレス耐性</a:t>
            </a:r>
            <a:endPar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p:txBody>
      </p:sp>
      <p:sp>
        <p:nvSpPr>
          <p:cNvPr id="15" name="Text Box 35">
            <a:extLst>
              <a:ext uri="{FF2B5EF4-FFF2-40B4-BE49-F238E27FC236}">
                <a16:creationId xmlns:a16="http://schemas.microsoft.com/office/drawing/2014/main" id="{FEAC3CBF-C101-1637-1A24-6DDC92423A48}"/>
              </a:ext>
            </a:extLst>
          </p:cNvPr>
          <p:cNvSpPr txBox="1">
            <a:spLocks noChangeArrowheads="1"/>
          </p:cNvSpPr>
          <p:nvPr/>
        </p:nvSpPr>
        <p:spPr bwMode="auto">
          <a:xfrm>
            <a:off x="7560974" y="4486289"/>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つながり不足</a:t>
            </a: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25" name="Rectangle 12">
            <a:extLst>
              <a:ext uri="{FF2B5EF4-FFF2-40B4-BE49-F238E27FC236}">
                <a16:creationId xmlns:a16="http://schemas.microsoft.com/office/drawing/2014/main" id="{CB0E5A23-EA3F-2BEA-CCB0-9C3094EB99BA}"/>
              </a:ext>
            </a:extLst>
          </p:cNvPr>
          <p:cNvSpPr>
            <a:spLocks noGrp="1" noChangeArrowheads="1"/>
          </p:cNvSpPr>
          <p:nvPr>
            <p:ph type="title"/>
          </p:nvPr>
        </p:nvSpPr>
        <p:spPr>
          <a:xfrm>
            <a:off x="214313" y="196850"/>
            <a:ext cx="9815512" cy="647700"/>
          </a:xfrm>
        </p:spPr>
        <p:txBody>
          <a:bodyPr/>
          <a:lstStyle/>
          <a:p>
            <a:pPr eaLnBrk="1" hangingPunct="1"/>
            <a:r>
              <a:rPr lang="ja-JP" altLang="en-US" dirty="0"/>
              <a:t>問題の</a:t>
            </a:r>
            <a:r>
              <a:rPr lang="ja-JP" altLang="en-US" dirty="0">
                <a:solidFill>
                  <a:srgbClr val="CCFF33"/>
                </a:solidFill>
                <a:latin typeface="HGP創英角ﾎﾟｯﾌﾟ体" panose="040B0A00000000000000" pitchFamily="50" charset="-128"/>
                <a:ea typeface="HGP創英角ﾎﾟｯﾌﾟ体" panose="040B0A00000000000000" pitchFamily="50" charset="-128"/>
              </a:rPr>
              <a:t>結果</a:t>
            </a:r>
            <a:r>
              <a:rPr lang="ja-JP" altLang="en-US" dirty="0"/>
              <a:t>は？</a:t>
            </a:r>
          </a:p>
        </p:txBody>
      </p:sp>
      <p:sp>
        <p:nvSpPr>
          <p:cNvPr id="27" name="Text Box 34">
            <a:extLst>
              <a:ext uri="{FF2B5EF4-FFF2-40B4-BE49-F238E27FC236}">
                <a16:creationId xmlns:a16="http://schemas.microsoft.com/office/drawing/2014/main" id="{91C08CAE-8A36-8A98-4E74-0990C7CCF59B}"/>
              </a:ext>
            </a:extLst>
          </p:cNvPr>
          <p:cNvSpPr txBox="1">
            <a:spLocks noChangeArrowheads="1"/>
          </p:cNvSpPr>
          <p:nvPr/>
        </p:nvSpPr>
        <p:spPr bwMode="auto">
          <a:xfrm>
            <a:off x="1005826" y="4319323"/>
            <a:ext cx="1723549"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ts val="24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セックス依存</a:t>
            </a:r>
            <a:endPar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ts val="24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痴漢依存</a:t>
            </a:r>
          </a:p>
        </p:txBody>
      </p:sp>
      <p:sp>
        <p:nvSpPr>
          <p:cNvPr id="28" name="Text Box 35">
            <a:extLst>
              <a:ext uri="{FF2B5EF4-FFF2-40B4-BE49-F238E27FC236}">
                <a16:creationId xmlns:a16="http://schemas.microsoft.com/office/drawing/2014/main" id="{1D158D17-9548-235A-3AF7-298470441CBA}"/>
              </a:ext>
            </a:extLst>
          </p:cNvPr>
          <p:cNvSpPr txBox="1">
            <a:spLocks noChangeArrowheads="1"/>
          </p:cNvSpPr>
          <p:nvPr/>
        </p:nvSpPr>
        <p:spPr bwMode="auto">
          <a:xfrm>
            <a:off x="4539880" y="4473211"/>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薬物依存</a:t>
            </a:r>
          </a:p>
        </p:txBody>
      </p:sp>
      <p:sp>
        <p:nvSpPr>
          <p:cNvPr id="29" name="Text Box 35">
            <a:extLst>
              <a:ext uri="{FF2B5EF4-FFF2-40B4-BE49-F238E27FC236}">
                <a16:creationId xmlns:a16="http://schemas.microsoft.com/office/drawing/2014/main" id="{3E51AAF8-2BEE-DB9E-B587-252E8F785FD3}"/>
              </a:ext>
            </a:extLst>
          </p:cNvPr>
          <p:cNvSpPr txBox="1">
            <a:spLocks noChangeArrowheads="1"/>
          </p:cNvSpPr>
          <p:nvPr/>
        </p:nvSpPr>
        <p:spPr bwMode="auto">
          <a:xfrm>
            <a:off x="6050427" y="4319323"/>
            <a:ext cx="1467068"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ネット依存</a:t>
            </a:r>
            <a:endParaRPr kumimoji="1" lang="en-US" altLang="ja-JP"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排除依存</a:t>
            </a:r>
          </a:p>
        </p:txBody>
      </p:sp>
      <p:sp>
        <p:nvSpPr>
          <p:cNvPr id="30" name="Text Box 36">
            <a:extLst>
              <a:ext uri="{FF2B5EF4-FFF2-40B4-BE49-F238E27FC236}">
                <a16:creationId xmlns:a16="http://schemas.microsoft.com/office/drawing/2014/main" id="{E315007E-5A69-4563-AF0F-6E1081A678C3}"/>
              </a:ext>
            </a:extLst>
          </p:cNvPr>
          <p:cNvSpPr txBox="1">
            <a:spLocks noChangeArrowheads="1"/>
          </p:cNvSpPr>
          <p:nvPr/>
        </p:nvSpPr>
        <p:spPr bwMode="auto">
          <a:xfrm>
            <a:off x="2644613" y="4319323"/>
            <a:ext cx="1723549"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自分一人依存</a:t>
            </a:r>
            <a:endParaRPr kumimoji="1" lang="en-US" altLang="ja-JP"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虐待犯罪依存</a:t>
            </a:r>
          </a:p>
        </p:txBody>
      </p:sp>
      <p:sp>
        <p:nvSpPr>
          <p:cNvPr id="31" name="Text Box 35">
            <a:extLst>
              <a:ext uri="{FF2B5EF4-FFF2-40B4-BE49-F238E27FC236}">
                <a16:creationId xmlns:a16="http://schemas.microsoft.com/office/drawing/2014/main" id="{A120B18D-5419-8A08-659A-9472B8F8F3E0}"/>
              </a:ext>
            </a:extLst>
          </p:cNvPr>
          <p:cNvSpPr txBox="1">
            <a:spLocks noChangeArrowheads="1"/>
          </p:cNvSpPr>
          <p:nvPr/>
        </p:nvSpPr>
        <p:spPr bwMode="auto">
          <a:xfrm>
            <a:off x="7559837" y="4495521"/>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健康教育依存</a:t>
            </a:r>
          </a:p>
        </p:txBody>
      </p:sp>
      <p:sp>
        <p:nvSpPr>
          <p:cNvPr id="8" name="Text Box 29">
            <a:extLst>
              <a:ext uri="{FF2B5EF4-FFF2-40B4-BE49-F238E27FC236}">
                <a16:creationId xmlns:a16="http://schemas.microsoft.com/office/drawing/2014/main" id="{5E87F9EC-9EC0-42B0-6DB0-C5AF85192852}"/>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24" name="Text Box 32">
            <a:extLst>
              <a:ext uri="{FF2B5EF4-FFF2-40B4-BE49-F238E27FC236}">
                <a16:creationId xmlns:a16="http://schemas.microsoft.com/office/drawing/2014/main" id="{C958ED0A-F115-2519-109F-E2893A35614A}"/>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26" name="Text Box 29">
            <a:extLst>
              <a:ext uri="{FF2B5EF4-FFF2-40B4-BE49-F238E27FC236}">
                <a16:creationId xmlns:a16="http://schemas.microsoft.com/office/drawing/2014/main" id="{38EFE753-A708-D0BF-7619-30C141C2D968}"/>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32" name="Text Box 29">
            <a:extLst>
              <a:ext uri="{FF2B5EF4-FFF2-40B4-BE49-F238E27FC236}">
                <a16:creationId xmlns:a16="http://schemas.microsoft.com/office/drawing/2014/main" id="{841AE3A5-9968-DC37-7915-4D0421B6EF0A}"/>
              </a:ext>
            </a:extLst>
          </p:cNvPr>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33" name="Text Box 32">
            <a:extLst>
              <a:ext uri="{FF2B5EF4-FFF2-40B4-BE49-F238E27FC236}">
                <a16:creationId xmlns:a16="http://schemas.microsoft.com/office/drawing/2014/main" id="{A8FA6F67-21E2-B046-8707-6FC0ABF9ED58}"/>
              </a:ext>
            </a:extLst>
          </p:cNvPr>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ネットいじめ</a:t>
            </a:r>
          </a:p>
        </p:txBody>
      </p:sp>
      <p:sp>
        <p:nvSpPr>
          <p:cNvPr id="34" name="Text Box 32">
            <a:extLst>
              <a:ext uri="{FF2B5EF4-FFF2-40B4-BE49-F238E27FC236}">
                <a16:creationId xmlns:a16="http://schemas.microsoft.com/office/drawing/2014/main" id="{F74025FF-5472-7981-A2BD-1B7CAB8031BD}"/>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ゲーム</a:t>
            </a:r>
          </a:p>
        </p:txBody>
      </p:sp>
      <p:sp>
        <p:nvSpPr>
          <p:cNvPr id="35" name="Text Box 25">
            <a:extLst>
              <a:ext uri="{FF2B5EF4-FFF2-40B4-BE49-F238E27FC236}">
                <a16:creationId xmlns:a16="http://schemas.microsoft.com/office/drawing/2014/main" id="{50818015-98D8-4154-4D38-A8500FF1BEA9}"/>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
        <p:nvSpPr>
          <p:cNvPr id="23" name="テキスト ボックス 22">
            <a:extLst>
              <a:ext uri="{FF2B5EF4-FFF2-40B4-BE49-F238E27FC236}">
                <a16:creationId xmlns:a16="http://schemas.microsoft.com/office/drawing/2014/main" id="{448300DC-5449-F47E-F9CA-713AD783C460}"/>
              </a:ext>
            </a:extLst>
          </p:cNvPr>
          <p:cNvSpPr txBox="1"/>
          <p:nvPr/>
        </p:nvSpPr>
        <p:spPr>
          <a:xfrm>
            <a:off x="9570059" y="2073942"/>
            <a:ext cx="615553" cy="2211503"/>
          </a:xfrm>
          <a:prstGeom prst="rect">
            <a:avLst/>
          </a:prstGeom>
          <a:noFill/>
        </p:spPr>
        <p:txBody>
          <a:bodyPr vert="eaVert" wrap="none" rtlCol="0">
            <a:spAutoFit/>
          </a:bodyPr>
          <a:lstStyle/>
          <a:p>
            <a:r>
              <a:rPr kumimoji="1" lang="ja-JP" altLang="en-US" sz="2800" dirty="0"/>
              <a:t>臨床医の視点</a:t>
            </a:r>
          </a:p>
        </p:txBody>
      </p:sp>
      <p:sp>
        <p:nvSpPr>
          <p:cNvPr id="36" name="テキスト ボックス 35">
            <a:extLst>
              <a:ext uri="{FF2B5EF4-FFF2-40B4-BE49-F238E27FC236}">
                <a16:creationId xmlns:a16="http://schemas.microsoft.com/office/drawing/2014/main" id="{B5593DDA-B457-F362-B6A8-A65939807603}"/>
              </a:ext>
            </a:extLst>
          </p:cNvPr>
          <p:cNvSpPr txBox="1"/>
          <p:nvPr/>
        </p:nvSpPr>
        <p:spPr>
          <a:xfrm>
            <a:off x="7128365" y="6318839"/>
            <a:ext cx="3057247" cy="523220"/>
          </a:xfrm>
          <a:prstGeom prst="rect">
            <a:avLst/>
          </a:prstGeom>
          <a:noFill/>
        </p:spPr>
        <p:txBody>
          <a:bodyPr wrap="none" rtlCol="0">
            <a:spAutoFit/>
          </a:bodyPr>
          <a:lstStyle/>
          <a:p>
            <a:r>
              <a:rPr kumimoji="1" lang="ja-JP" altLang="en-US" sz="2800" dirty="0"/>
              <a:t>公衆衛生医の視点</a:t>
            </a:r>
          </a:p>
        </p:txBody>
      </p:sp>
    </p:spTree>
    <p:extLst>
      <p:ext uri="{BB962C8B-B14F-4D97-AF65-F5344CB8AC3E}">
        <p14:creationId xmlns:p14="http://schemas.microsoft.com/office/powerpoint/2010/main" val="263926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1000"/>
                                        <p:tgtEl>
                                          <p:spTgt spid="1562658"/>
                                        </p:tgtEl>
                                      </p:cBhvr>
                                    </p:animEffect>
                                    <p:set>
                                      <p:cBhvr>
                                        <p:cTn id="7" dur="1" fill="hold">
                                          <p:stCondLst>
                                            <p:cond delay="999"/>
                                          </p:stCondLst>
                                        </p:cTn>
                                        <p:tgtEl>
                                          <p:spTgt spid="1562658"/>
                                        </p:tgtEl>
                                        <p:attrNameLst>
                                          <p:attrName>style.visibility</p:attrName>
                                        </p:attrNameLst>
                                      </p:cBhvr>
                                      <p:to>
                                        <p:strVal val="hidden"/>
                                      </p:to>
                                    </p:se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500"/>
                                        <p:tgtEl>
                                          <p:spTgt spid="27"/>
                                        </p:tgtEl>
                                      </p:cBhvr>
                                    </p:animEffect>
                                  </p:childTnLst>
                                </p:cTn>
                              </p:par>
                            </p:childTnLst>
                          </p:cTn>
                        </p:par>
                        <p:par>
                          <p:cTn id="12" fill="hold">
                            <p:stCondLst>
                              <p:cond delay="2500"/>
                            </p:stCondLst>
                            <p:childTnLst>
                              <p:par>
                                <p:cTn id="13" presetID="10" presetClass="exit" presetSubtype="0" fill="hold" grpId="0" nodeType="afterEffect">
                                  <p:stCondLst>
                                    <p:cond delay="0"/>
                                  </p:stCondLst>
                                  <p:childTnLst>
                                    <p:animEffect transition="out" filter="fade">
                                      <p:cBhvr>
                                        <p:cTn id="14" dur="1000"/>
                                        <p:tgtEl>
                                          <p:spTgt spid="1562660"/>
                                        </p:tgtEl>
                                      </p:cBhvr>
                                    </p:animEffect>
                                    <p:set>
                                      <p:cBhvr>
                                        <p:cTn id="15" dur="1" fill="hold">
                                          <p:stCondLst>
                                            <p:cond delay="999"/>
                                          </p:stCondLst>
                                        </p:cTn>
                                        <p:tgtEl>
                                          <p:spTgt spid="1562660"/>
                                        </p:tgtEl>
                                        <p:attrNameLst>
                                          <p:attrName>style.visibility</p:attrName>
                                        </p:attrNameLst>
                                      </p:cBhvr>
                                      <p:to>
                                        <p:strVal val="hidden"/>
                                      </p:to>
                                    </p:se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500"/>
                                        <p:tgtEl>
                                          <p:spTgt spid="30"/>
                                        </p:tgtEl>
                                      </p:cBhvr>
                                    </p:animEffect>
                                  </p:childTnLst>
                                </p:cTn>
                              </p:par>
                            </p:childTnLst>
                          </p:cTn>
                        </p:par>
                        <p:par>
                          <p:cTn id="20" fill="hold">
                            <p:stCondLst>
                              <p:cond delay="5000"/>
                            </p:stCondLst>
                            <p:childTnLst>
                              <p:par>
                                <p:cTn id="21" presetID="10" presetClass="exit" presetSubtype="0" fill="hold" grpId="0" nodeType="afterEffect">
                                  <p:stCondLst>
                                    <p:cond delay="0"/>
                                  </p:stCondLst>
                                  <p:childTnLst>
                                    <p:animEffect transition="out" filter="fade">
                                      <p:cBhvr>
                                        <p:cTn id="22" dur="1000"/>
                                        <p:tgtEl>
                                          <p:spTgt spid="46"/>
                                        </p:tgtEl>
                                      </p:cBhvr>
                                    </p:animEffect>
                                    <p:set>
                                      <p:cBhvr>
                                        <p:cTn id="23" dur="1" fill="hold">
                                          <p:stCondLst>
                                            <p:cond delay="999"/>
                                          </p:stCondLst>
                                        </p:cTn>
                                        <p:tgtEl>
                                          <p:spTgt spid="46"/>
                                        </p:tgtEl>
                                        <p:attrNameLst>
                                          <p:attrName>style.visibility</p:attrName>
                                        </p:attrNameLst>
                                      </p:cBhvr>
                                      <p:to>
                                        <p:strVal val="hidden"/>
                                      </p:to>
                                    </p:set>
                                  </p:childTnLst>
                                </p:cTn>
                              </p:par>
                            </p:childTnLst>
                          </p:cTn>
                        </p:par>
                        <p:par>
                          <p:cTn id="24" fill="hold">
                            <p:stCondLst>
                              <p:cond delay="60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500"/>
                                        <p:tgtEl>
                                          <p:spTgt spid="28"/>
                                        </p:tgtEl>
                                      </p:cBhvr>
                                    </p:animEffect>
                                  </p:childTnLst>
                                </p:cTn>
                              </p:par>
                            </p:childTnLst>
                          </p:cTn>
                        </p:par>
                        <p:par>
                          <p:cTn id="28" fill="hold">
                            <p:stCondLst>
                              <p:cond delay="7500"/>
                            </p:stCondLst>
                            <p:childTnLst>
                              <p:par>
                                <p:cTn id="29" presetID="10" presetClass="exit" presetSubtype="0" fill="hold" grpId="0" nodeType="afterEffect">
                                  <p:stCondLst>
                                    <p:cond delay="0"/>
                                  </p:stCondLst>
                                  <p:childTnLst>
                                    <p:animEffect transition="out" filter="fade">
                                      <p:cBhvr>
                                        <p:cTn id="30" dur="1000"/>
                                        <p:tgtEl>
                                          <p:spTgt spid="1562659"/>
                                        </p:tgtEl>
                                      </p:cBhvr>
                                    </p:animEffect>
                                    <p:set>
                                      <p:cBhvr>
                                        <p:cTn id="31" dur="1" fill="hold">
                                          <p:stCondLst>
                                            <p:cond delay="999"/>
                                          </p:stCondLst>
                                        </p:cTn>
                                        <p:tgtEl>
                                          <p:spTgt spid="1562659"/>
                                        </p:tgtEl>
                                        <p:attrNameLst>
                                          <p:attrName>style.visibility</p:attrName>
                                        </p:attrNameLst>
                                      </p:cBhvr>
                                      <p:to>
                                        <p:strVal val="hidden"/>
                                      </p:to>
                                    </p:set>
                                  </p:childTnLst>
                                </p:cTn>
                              </p:par>
                            </p:childTnLst>
                          </p:cTn>
                        </p:par>
                        <p:par>
                          <p:cTn id="32" fill="hold">
                            <p:stCondLst>
                              <p:cond delay="850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500"/>
                                        <p:tgtEl>
                                          <p:spTgt spid="29"/>
                                        </p:tgtEl>
                                      </p:cBhvr>
                                    </p:animEffect>
                                  </p:childTnLst>
                                </p:cTn>
                              </p:par>
                            </p:childTnLst>
                          </p:cTn>
                        </p:par>
                        <p:par>
                          <p:cTn id="36" fill="hold">
                            <p:stCondLst>
                              <p:cond delay="10000"/>
                            </p:stCondLst>
                            <p:childTnLst>
                              <p:par>
                                <p:cTn id="37" presetID="10" presetClass="exit" presetSubtype="0" fill="hold" grpId="0" nodeType="afterEffect">
                                  <p:stCondLst>
                                    <p:cond delay="0"/>
                                  </p:stCondLst>
                                  <p:childTnLst>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childTnLst>
                          </p:cTn>
                        </p:par>
                        <p:par>
                          <p:cTn id="40" fill="hold">
                            <p:stCondLst>
                              <p:cond delay="110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2658" grpId="0"/>
      <p:bldP spid="46" grpId="0"/>
      <p:bldP spid="1562659" grpId="0"/>
      <p:bldP spid="1562660" grpId="0"/>
      <p:bldP spid="15" grpId="0"/>
      <p:bldP spid="27" grpId="0"/>
      <p:bldP spid="28" grpId="0"/>
      <p:bldP spid="29" grpId="0"/>
      <p:bldP spid="30" grpId="0"/>
      <p:bldP spid="31"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
            <a:extLst>
              <a:ext uri="{FF2B5EF4-FFF2-40B4-BE49-F238E27FC236}">
                <a16:creationId xmlns:a16="http://schemas.microsoft.com/office/drawing/2014/main" id="{64C568DA-3800-39FC-7F42-F818268163A5}"/>
              </a:ext>
            </a:extLst>
          </p:cNvPr>
          <p:cNvSpPr>
            <a:spLocks noChangeArrowheads="1"/>
          </p:cNvSpPr>
          <p:nvPr/>
        </p:nvSpPr>
        <p:spPr bwMode="auto">
          <a:xfrm>
            <a:off x="611505" y="3695074"/>
            <a:ext cx="9075420" cy="2806468"/>
          </a:xfrm>
          <a:prstGeom prst="ellipse">
            <a:avLst/>
          </a:prstGeom>
          <a:solidFill>
            <a:srgbClr val="993366">
              <a:alpha val="70195"/>
            </a:srgb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3" name="Group 9">
            <a:extLst>
              <a:ext uri="{FF2B5EF4-FFF2-40B4-BE49-F238E27FC236}">
                <a16:creationId xmlns:a16="http://schemas.microsoft.com/office/drawing/2014/main" id="{80A75E95-7D43-7EE2-6FB4-BE10890A029A}"/>
              </a:ext>
            </a:extLst>
          </p:cNvPr>
          <p:cNvGrpSpPr>
            <a:grpSpLocks/>
          </p:cNvGrpSpPr>
          <p:nvPr/>
        </p:nvGrpSpPr>
        <p:grpSpPr bwMode="auto">
          <a:xfrm>
            <a:off x="7427396" y="1348570"/>
            <a:ext cx="1990704" cy="3790950"/>
            <a:chOff x="744" y="1712"/>
            <a:chExt cx="1752" cy="2388"/>
          </a:xfrm>
          <a:solidFill>
            <a:srgbClr val="FFC000">
              <a:alpha val="50000"/>
            </a:srgbClr>
          </a:solidFill>
        </p:grpSpPr>
        <p:sp>
          <p:nvSpPr>
            <p:cNvPr id="9" name="Oval 10">
              <a:extLst>
                <a:ext uri="{FF2B5EF4-FFF2-40B4-BE49-F238E27FC236}">
                  <a16:creationId xmlns:a16="http://schemas.microsoft.com/office/drawing/2014/main" id="{F408736A-5BF7-246E-D3EF-ACEE76E0C860}"/>
                </a:ext>
              </a:extLst>
            </p:cNvPr>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AutoShape 11">
              <a:extLst>
                <a:ext uri="{FF2B5EF4-FFF2-40B4-BE49-F238E27FC236}">
                  <a16:creationId xmlns:a16="http://schemas.microsoft.com/office/drawing/2014/main" id="{B7680751-6B4D-1C7C-73B8-3E64158B15C0}"/>
                </a:ext>
              </a:extLst>
            </p:cNvPr>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6" name="Text Box 29">
            <a:extLst>
              <a:ext uri="{FF2B5EF4-FFF2-40B4-BE49-F238E27FC236}">
                <a16:creationId xmlns:a16="http://schemas.microsoft.com/office/drawing/2014/main" id="{7D10E7FB-ECBF-063E-7BB8-AF8762C065CC}"/>
              </a:ext>
            </a:extLst>
          </p:cNvPr>
          <p:cNvSpPr txBox="1">
            <a:spLocks noChangeArrowheads="1"/>
          </p:cNvSpPr>
          <p:nvPr/>
        </p:nvSpPr>
        <p:spPr bwMode="auto">
          <a:xfrm>
            <a:off x="8099583" y="3007666"/>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肥満</a:t>
            </a:r>
          </a:p>
        </p:txBody>
      </p:sp>
      <p:sp>
        <p:nvSpPr>
          <p:cNvPr id="17" name="Text Box 32">
            <a:extLst>
              <a:ext uri="{FF2B5EF4-FFF2-40B4-BE49-F238E27FC236}">
                <a16:creationId xmlns:a16="http://schemas.microsoft.com/office/drawing/2014/main" id="{546F6B0C-AEA9-D394-050B-D0CC34A86D84}"/>
              </a:ext>
            </a:extLst>
          </p:cNvPr>
          <p:cNvSpPr txBox="1">
            <a:spLocks noChangeArrowheads="1"/>
          </p:cNvSpPr>
          <p:nvPr/>
        </p:nvSpPr>
        <p:spPr bwMode="auto">
          <a:xfrm>
            <a:off x="8099583" y="3498462"/>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孤食</a:t>
            </a:r>
          </a:p>
        </p:txBody>
      </p:sp>
      <p:sp>
        <p:nvSpPr>
          <p:cNvPr id="18" name="Text Box 32">
            <a:extLst>
              <a:ext uri="{FF2B5EF4-FFF2-40B4-BE49-F238E27FC236}">
                <a16:creationId xmlns:a16="http://schemas.microsoft.com/office/drawing/2014/main" id="{D75DD05D-4567-39EE-BFC3-ED4034A2E053}"/>
              </a:ext>
            </a:extLst>
          </p:cNvPr>
          <p:cNvSpPr txBox="1">
            <a:spLocks noChangeArrowheads="1"/>
          </p:cNvSpPr>
          <p:nvPr/>
        </p:nvSpPr>
        <p:spPr bwMode="auto">
          <a:xfrm>
            <a:off x="7568990" y="3989256"/>
            <a:ext cx="170751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コロナ・インフル</a:t>
            </a: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26" name="Rectangle 12">
            <a:extLst>
              <a:ext uri="{FF2B5EF4-FFF2-40B4-BE49-F238E27FC236}">
                <a16:creationId xmlns:a16="http://schemas.microsoft.com/office/drawing/2014/main" id="{98441B8A-8EEA-AF00-DE4A-437F3C8B50D4}"/>
              </a:ext>
            </a:extLst>
          </p:cNvPr>
          <p:cNvSpPr>
            <a:spLocks noGrp="1" noChangeArrowheads="1"/>
          </p:cNvSpPr>
          <p:nvPr>
            <p:ph type="title"/>
          </p:nvPr>
        </p:nvSpPr>
        <p:spPr>
          <a:xfrm>
            <a:off x="214313" y="196850"/>
            <a:ext cx="9815512" cy="647700"/>
          </a:xfrm>
        </p:spPr>
        <p:txBody>
          <a:bodyPr/>
          <a:lstStyle/>
          <a:p>
            <a:pPr eaLnBrk="1" hangingPunct="1"/>
            <a:r>
              <a:rPr lang="ja-JP" altLang="en-US" dirty="0"/>
              <a:t>でも、こうとしか考えられないあなたは？</a:t>
            </a:r>
          </a:p>
        </p:txBody>
      </p:sp>
      <p:sp>
        <p:nvSpPr>
          <p:cNvPr id="32" name="Text Box 34">
            <a:extLst>
              <a:ext uri="{FF2B5EF4-FFF2-40B4-BE49-F238E27FC236}">
                <a16:creationId xmlns:a16="http://schemas.microsoft.com/office/drawing/2014/main" id="{7F0FD9C4-B31D-C076-F835-8C25DCA49CCE}"/>
              </a:ext>
            </a:extLst>
          </p:cNvPr>
          <p:cNvSpPr txBox="1">
            <a:spLocks noChangeArrowheads="1"/>
          </p:cNvSpPr>
          <p:nvPr/>
        </p:nvSpPr>
        <p:spPr bwMode="auto">
          <a:xfrm>
            <a:off x="1390547" y="4492778"/>
            <a:ext cx="954107"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性教育</a:t>
            </a:r>
          </a:p>
        </p:txBody>
      </p:sp>
      <p:sp>
        <p:nvSpPr>
          <p:cNvPr id="33" name="Text Box 35">
            <a:extLst>
              <a:ext uri="{FF2B5EF4-FFF2-40B4-BE49-F238E27FC236}">
                <a16:creationId xmlns:a16="http://schemas.microsoft.com/office/drawing/2014/main" id="{CE373614-94F6-658C-847F-B0BEB399764B}"/>
              </a:ext>
            </a:extLst>
          </p:cNvPr>
          <p:cNvSpPr txBox="1">
            <a:spLocks noChangeArrowheads="1"/>
          </p:cNvSpPr>
          <p:nvPr/>
        </p:nvSpPr>
        <p:spPr bwMode="auto">
          <a:xfrm>
            <a:off x="6050427" y="4338890"/>
            <a:ext cx="1467068"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情報モラル</a:t>
            </a:r>
            <a:endParaRPr kumimoji="1" lang="en-US" altLang="ja-JP"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教育</a:t>
            </a:r>
          </a:p>
        </p:txBody>
      </p:sp>
      <p:sp>
        <p:nvSpPr>
          <p:cNvPr id="34" name="Text Box 36">
            <a:extLst>
              <a:ext uri="{FF2B5EF4-FFF2-40B4-BE49-F238E27FC236}">
                <a16:creationId xmlns:a16="http://schemas.microsoft.com/office/drawing/2014/main" id="{B4E0902F-51CC-80CC-B55D-431F4307B3BB}"/>
              </a:ext>
            </a:extLst>
          </p:cNvPr>
          <p:cNvSpPr txBox="1">
            <a:spLocks noChangeArrowheads="1"/>
          </p:cNvSpPr>
          <p:nvPr/>
        </p:nvSpPr>
        <p:spPr bwMode="auto">
          <a:xfrm>
            <a:off x="2901093" y="4338890"/>
            <a:ext cx="1210588"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こころの</a:t>
            </a:r>
            <a:endParaRPr kumimoji="1" lang="en-US" altLang="ja-JP"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健康教育</a:t>
            </a:r>
          </a:p>
        </p:txBody>
      </p:sp>
      <p:sp>
        <p:nvSpPr>
          <p:cNvPr id="35" name="Rectangle 27">
            <a:extLst>
              <a:ext uri="{FF2B5EF4-FFF2-40B4-BE49-F238E27FC236}">
                <a16:creationId xmlns:a16="http://schemas.microsoft.com/office/drawing/2014/main" id="{F98E3DDF-614F-C765-6F2D-BB57B10DE0BF}"/>
              </a:ext>
            </a:extLst>
          </p:cNvPr>
          <p:cNvSpPr>
            <a:spLocks noChangeArrowheads="1"/>
          </p:cNvSpPr>
          <p:nvPr/>
        </p:nvSpPr>
        <p:spPr bwMode="auto">
          <a:xfrm>
            <a:off x="3256875" y="5428414"/>
            <a:ext cx="3784680" cy="859758"/>
          </a:xfrm>
          <a:prstGeom prst="rect">
            <a:avLst/>
          </a:prstGeom>
          <a:noFill/>
          <a:ln w="9525">
            <a:noFill/>
            <a:miter lim="800000"/>
            <a:headEnd/>
            <a:tailEnd/>
          </a:ln>
          <a:effectLst/>
        </p:spPr>
        <p:txBody>
          <a:bodyPr lIns="92075" tIns="46038" rIns="92075" bIns="46038" anchor="ctr" anchorCtr="0"/>
          <a:lstStyle/>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48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正解依存症</a:t>
            </a:r>
            <a:endPar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p:txBody>
      </p:sp>
      <p:sp>
        <p:nvSpPr>
          <p:cNvPr id="36" name="Text Box 35">
            <a:extLst>
              <a:ext uri="{FF2B5EF4-FFF2-40B4-BE49-F238E27FC236}">
                <a16:creationId xmlns:a16="http://schemas.microsoft.com/office/drawing/2014/main" id="{33BB81D9-B563-10E7-CD6A-55D20AB29FBB}"/>
              </a:ext>
            </a:extLst>
          </p:cNvPr>
          <p:cNvSpPr txBox="1">
            <a:spLocks noChangeArrowheads="1"/>
          </p:cNvSpPr>
          <p:nvPr/>
        </p:nvSpPr>
        <p:spPr bwMode="auto">
          <a:xfrm>
            <a:off x="4283400" y="4492778"/>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ダメ絶対運動</a:t>
            </a:r>
          </a:p>
        </p:txBody>
      </p:sp>
      <p:sp>
        <p:nvSpPr>
          <p:cNvPr id="40" name="Text Box 35">
            <a:extLst>
              <a:ext uri="{FF2B5EF4-FFF2-40B4-BE49-F238E27FC236}">
                <a16:creationId xmlns:a16="http://schemas.microsoft.com/office/drawing/2014/main" id="{91DFB04A-2E6D-F94B-C7F8-86E0DD55D87C}"/>
              </a:ext>
            </a:extLst>
          </p:cNvPr>
          <p:cNvSpPr txBox="1">
            <a:spLocks noChangeArrowheads="1"/>
          </p:cNvSpPr>
          <p:nvPr/>
        </p:nvSpPr>
        <p:spPr bwMode="auto">
          <a:xfrm>
            <a:off x="7817454" y="4338890"/>
            <a:ext cx="1210588"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健康教育</a:t>
            </a:r>
            <a:endParaRPr kumimoji="1" lang="en-US" altLang="ja-JP"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ja-JP" altLang="en-US" sz="2000" dirty="0">
                <a:solidFill>
                  <a:srgbClr val="FF9900"/>
                </a:solidFill>
                <a:effectLst>
                  <a:outerShdw blurRad="38100" dist="38100" dir="2700000" algn="tl">
                    <a:srgbClr val="FFFFFF"/>
                  </a:outerShdw>
                </a:effectLst>
                <a:latin typeface="HG創英角ﾎﾟｯﾌﾟ体" pitchFamily="49" charset="-128"/>
                <a:ea typeface="HG創英角ﾎﾟｯﾌﾟ体" pitchFamily="49" charset="-128"/>
              </a:rPr>
              <a:t>保健指導</a:t>
            </a:r>
            <a:endPar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p:txBody>
      </p:sp>
      <p:sp>
        <p:nvSpPr>
          <p:cNvPr id="8" name="Text Box 29">
            <a:extLst>
              <a:ext uri="{FF2B5EF4-FFF2-40B4-BE49-F238E27FC236}">
                <a16:creationId xmlns:a16="http://schemas.microsoft.com/office/drawing/2014/main" id="{7FB5236B-0524-816E-A5EE-83CE39B152D8}"/>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14" name="Text Box 32">
            <a:extLst>
              <a:ext uri="{FF2B5EF4-FFF2-40B4-BE49-F238E27FC236}">
                <a16:creationId xmlns:a16="http://schemas.microsoft.com/office/drawing/2014/main" id="{7122D34E-AFCD-F8D0-0FF2-353627166FEC}"/>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15" name="Text Box 29">
            <a:extLst>
              <a:ext uri="{FF2B5EF4-FFF2-40B4-BE49-F238E27FC236}">
                <a16:creationId xmlns:a16="http://schemas.microsoft.com/office/drawing/2014/main" id="{1A72DAD2-67B0-E6A5-90DD-B9F734282BF8}"/>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24" name="Text Box 29">
            <a:extLst>
              <a:ext uri="{FF2B5EF4-FFF2-40B4-BE49-F238E27FC236}">
                <a16:creationId xmlns:a16="http://schemas.microsoft.com/office/drawing/2014/main" id="{AEA534BE-FD65-8E28-FC17-6D0C7A0437A5}"/>
              </a:ext>
            </a:extLst>
          </p:cNvPr>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25" name="Text Box 32">
            <a:extLst>
              <a:ext uri="{FF2B5EF4-FFF2-40B4-BE49-F238E27FC236}">
                <a16:creationId xmlns:a16="http://schemas.microsoft.com/office/drawing/2014/main" id="{8A9660BF-F403-7F21-AC56-778A9B0218A7}"/>
              </a:ext>
            </a:extLst>
          </p:cNvPr>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ネットいじめ</a:t>
            </a:r>
          </a:p>
        </p:txBody>
      </p:sp>
      <p:sp>
        <p:nvSpPr>
          <p:cNvPr id="27" name="Text Box 32">
            <a:extLst>
              <a:ext uri="{FF2B5EF4-FFF2-40B4-BE49-F238E27FC236}">
                <a16:creationId xmlns:a16="http://schemas.microsoft.com/office/drawing/2014/main" id="{FADA9CD7-A05D-4F44-8503-0BC5964EDAE8}"/>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ゲーム</a:t>
            </a:r>
          </a:p>
        </p:txBody>
      </p:sp>
      <p:sp>
        <p:nvSpPr>
          <p:cNvPr id="28" name="Text Box 25">
            <a:extLst>
              <a:ext uri="{FF2B5EF4-FFF2-40B4-BE49-F238E27FC236}">
                <a16:creationId xmlns:a16="http://schemas.microsoft.com/office/drawing/2014/main" id="{294226B8-9771-C00C-35B8-6E803C764C4E}"/>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
        <p:nvSpPr>
          <p:cNvPr id="23" name="テキスト ボックス 22">
            <a:extLst>
              <a:ext uri="{FF2B5EF4-FFF2-40B4-BE49-F238E27FC236}">
                <a16:creationId xmlns:a16="http://schemas.microsoft.com/office/drawing/2014/main" id="{21150CB3-91B6-BB30-FF2A-6B9BAD3B5884}"/>
              </a:ext>
            </a:extLst>
          </p:cNvPr>
          <p:cNvSpPr txBox="1"/>
          <p:nvPr/>
        </p:nvSpPr>
        <p:spPr>
          <a:xfrm>
            <a:off x="9570059" y="2073942"/>
            <a:ext cx="615553" cy="2211503"/>
          </a:xfrm>
          <a:prstGeom prst="rect">
            <a:avLst/>
          </a:prstGeom>
          <a:noFill/>
        </p:spPr>
        <p:txBody>
          <a:bodyPr vert="eaVert" wrap="none" rtlCol="0">
            <a:spAutoFit/>
          </a:bodyPr>
          <a:lstStyle/>
          <a:p>
            <a:r>
              <a:rPr kumimoji="1" lang="ja-JP" altLang="en-US" sz="2800" dirty="0"/>
              <a:t>臨床医の視点</a:t>
            </a:r>
          </a:p>
        </p:txBody>
      </p:sp>
      <p:sp>
        <p:nvSpPr>
          <p:cNvPr id="29" name="テキスト ボックス 28">
            <a:extLst>
              <a:ext uri="{FF2B5EF4-FFF2-40B4-BE49-F238E27FC236}">
                <a16:creationId xmlns:a16="http://schemas.microsoft.com/office/drawing/2014/main" id="{15B30924-27B1-B735-7EA5-D32A11E31C96}"/>
              </a:ext>
            </a:extLst>
          </p:cNvPr>
          <p:cNvSpPr txBox="1"/>
          <p:nvPr/>
        </p:nvSpPr>
        <p:spPr>
          <a:xfrm>
            <a:off x="7128365" y="6318839"/>
            <a:ext cx="3057247" cy="523220"/>
          </a:xfrm>
          <a:prstGeom prst="rect">
            <a:avLst/>
          </a:prstGeom>
          <a:noFill/>
        </p:spPr>
        <p:txBody>
          <a:bodyPr wrap="none" rtlCol="0">
            <a:spAutoFit/>
          </a:bodyPr>
          <a:lstStyle/>
          <a:p>
            <a:r>
              <a:rPr kumimoji="1" lang="ja-JP" altLang="en-US" sz="2800" dirty="0"/>
              <a:t>公衆衛生医の視点</a:t>
            </a:r>
          </a:p>
        </p:txBody>
      </p:sp>
    </p:spTree>
    <p:extLst>
      <p:ext uri="{BB962C8B-B14F-4D97-AF65-F5344CB8AC3E}">
        <p14:creationId xmlns:p14="http://schemas.microsoft.com/office/powerpoint/2010/main" val="330911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500"/>
                                        <p:tgtEl>
                                          <p:spTgt spid="32"/>
                                        </p:tgtEl>
                                      </p:cBhvr>
                                    </p:animEffect>
                                  </p:childTnLst>
                                </p:cTn>
                              </p:par>
                            </p:childTnLst>
                          </p:cTn>
                        </p:par>
                        <p:par>
                          <p:cTn id="12" fill="hold">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500"/>
                                        <p:tgtEl>
                                          <p:spTgt spid="34"/>
                                        </p:tgtEl>
                                      </p:cBhvr>
                                    </p:animEffect>
                                  </p:childTnLst>
                                </p:cTn>
                              </p:par>
                            </p:childTnLst>
                          </p:cTn>
                        </p:par>
                        <p:par>
                          <p:cTn id="16" fill="hold">
                            <p:stCondLst>
                              <p:cond delay="5000"/>
                            </p:stCondLst>
                            <p:childTnLst>
                              <p:par>
                                <p:cTn id="17" presetID="10"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500"/>
                                        <p:tgtEl>
                                          <p:spTgt spid="36"/>
                                        </p:tgtEl>
                                      </p:cBhvr>
                                    </p:animEffect>
                                  </p:childTnLst>
                                </p:cTn>
                              </p:par>
                            </p:childTnLst>
                          </p:cTn>
                        </p:par>
                        <p:par>
                          <p:cTn id="20" fill="hold">
                            <p:stCondLst>
                              <p:cond delay="6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500"/>
                                        <p:tgtEl>
                                          <p:spTgt spid="33"/>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500"/>
                                        <p:tgtEl>
                                          <p:spTgt spid="40"/>
                                        </p:tgtEl>
                                      </p:cBhvr>
                                    </p:animEffect>
                                  </p:childTnLst>
                                </p:cTn>
                              </p:par>
                            </p:childTnLst>
                          </p:cTn>
                        </p:par>
                        <p:par>
                          <p:cTn id="28" fill="hold">
                            <p:stCondLst>
                              <p:cond delay="95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p:bldP spid="33" grpId="0"/>
      <p:bldP spid="34" grpId="0"/>
      <p:bldP spid="35" grpId="0"/>
      <p:bldP spid="36" grpId="0"/>
      <p:bldP spid="4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2">
            <a:extLst>
              <a:ext uri="{FF2B5EF4-FFF2-40B4-BE49-F238E27FC236}">
                <a16:creationId xmlns:a16="http://schemas.microsoft.com/office/drawing/2014/main" id="{E0761946-8E9E-194F-717E-D990FE88F291}"/>
              </a:ext>
            </a:extLst>
          </p:cNvPr>
          <p:cNvSpPr>
            <a:spLocks noChangeArrowheads="1"/>
          </p:cNvSpPr>
          <p:nvPr/>
        </p:nvSpPr>
        <p:spPr bwMode="auto">
          <a:xfrm>
            <a:off x="611505" y="3695074"/>
            <a:ext cx="9075420" cy="2806468"/>
          </a:xfrm>
          <a:prstGeom prst="ellipse">
            <a:avLst/>
          </a:prstGeom>
          <a:solidFill>
            <a:srgbClr val="993366">
              <a:alpha val="70195"/>
            </a:srgb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4" name="Rectangle 27">
            <a:extLst>
              <a:ext uri="{FF2B5EF4-FFF2-40B4-BE49-F238E27FC236}">
                <a16:creationId xmlns:a16="http://schemas.microsoft.com/office/drawing/2014/main" id="{9C045A94-0FE5-2880-CD10-D1B433C15898}"/>
              </a:ext>
            </a:extLst>
          </p:cNvPr>
          <p:cNvSpPr>
            <a:spLocks noChangeArrowheads="1"/>
          </p:cNvSpPr>
          <p:nvPr/>
        </p:nvSpPr>
        <p:spPr bwMode="auto">
          <a:xfrm>
            <a:off x="235744" y="5164012"/>
            <a:ext cx="9815512" cy="496982"/>
          </a:xfrm>
          <a:prstGeom prst="rect">
            <a:avLst/>
          </a:prstGeom>
          <a:noFill/>
          <a:ln w="9525">
            <a:noFill/>
            <a:miter lim="800000"/>
            <a:headEnd/>
            <a:tailEnd/>
          </a:ln>
          <a:effectLst/>
        </p:spPr>
        <p:txBody>
          <a:bodyPr lIns="92075" tIns="46038" rIns="92075" bIns="46038"/>
          <a:lstStyle/>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関係性･絆</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きずな＋</a:t>
            </a:r>
            <a:r>
              <a:rPr kumimoji="1" lang="ja-JP" altLang="en-US" sz="2200" b="0" i="0" u="none" strike="noStrike" kern="1200" cap="none" spc="0" normalizeH="0" baseline="0" noProof="0" dirty="0" err="1">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ほだ</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し</a:t>
            </a:r>
            <a:r>
              <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･居場所･依存先･つながりの喪失</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他者から承認されず･できることを具現化したことがない</a:t>
            </a:r>
            <a:endParaRPr kumimoji="1" lang="en-US" altLang="ja-JP"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342900" marR="0" lvl="0" indent="-342900" algn="ctr" defTabSz="914400" rtl="0" eaLnBrk="1" fontAlgn="base" latinLnBrk="0" hangingPunct="1">
              <a:lnSpc>
                <a:spcPts val="2600"/>
              </a:lnSpc>
              <a:spcBef>
                <a:spcPct val="20000"/>
              </a:spcBef>
              <a:spcAft>
                <a:spcPct val="0"/>
              </a:spcAft>
              <a:buClr>
                <a:srgbClr val="FF9966"/>
              </a:buClr>
              <a:buSzPct val="50000"/>
              <a:buFont typeface="Monotype Sorts" pitchFamily="2" charset="2"/>
              <a:buNone/>
              <a:tabLst/>
              <a:defRPr/>
            </a:pPr>
            <a:r>
              <a:rPr kumimoji="1" lang="ja-JP" altLang="en-US" sz="22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コミュニケーション環境の減少</a:t>
            </a:r>
          </a:p>
        </p:txBody>
      </p:sp>
      <p:sp>
        <p:nvSpPr>
          <p:cNvPr id="40" name="Oval 2">
            <a:extLst>
              <a:ext uri="{FF2B5EF4-FFF2-40B4-BE49-F238E27FC236}">
                <a16:creationId xmlns:a16="http://schemas.microsoft.com/office/drawing/2014/main" id="{0BDDCD7B-1C0A-3424-5B2E-11290FA89B6C}"/>
              </a:ext>
            </a:extLst>
          </p:cNvPr>
          <p:cNvSpPr>
            <a:spLocks noChangeArrowheads="1"/>
          </p:cNvSpPr>
          <p:nvPr/>
        </p:nvSpPr>
        <p:spPr bwMode="auto">
          <a:xfrm>
            <a:off x="611505" y="3695074"/>
            <a:ext cx="9075420" cy="2808000"/>
          </a:xfrm>
          <a:prstGeom prst="ellipse">
            <a:avLst/>
          </a:prstGeom>
          <a:gradFill>
            <a:gsLst>
              <a:gs pos="0">
                <a:srgbClr val="CC66FF">
                  <a:alpha val="45000"/>
                </a:srgbClr>
              </a:gs>
              <a:gs pos="39000">
                <a:srgbClr val="66FF33">
                  <a:alpha val="58000"/>
                </a:srgbClr>
              </a:gs>
              <a:gs pos="85000">
                <a:srgbClr val="FF9900">
                  <a:alpha val="82000"/>
                </a:srgbClr>
              </a:gs>
              <a:gs pos="68000">
                <a:srgbClr val="FFFF00">
                  <a:alpha val="93000"/>
                </a:srgbClr>
              </a:gs>
              <a:gs pos="100000">
                <a:srgbClr val="010000">
                  <a:lumMod val="50000"/>
                  <a:lumOff val="50000"/>
                  <a:alpha val="61000"/>
                </a:srgbClr>
              </a:gs>
            </a:gsLst>
            <a:lin ang="5400000" scaled="1"/>
          </a:gradFill>
          <a:ln w="9525" cap="flat" cmpd="sng" algn="ctr">
            <a:solidFill>
              <a:srgbClr val="FFFFFF"/>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42" name="テキスト ボックス 41">
            <a:extLst>
              <a:ext uri="{FF2B5EF4-FFF2-40B4-BE49-F238E27FC236}">
                <a16:creationId xmlns:a16="http://schemas.microsoft.com/office/drawing/2014/main" id="{D937397D-53A3-5C8F-5754-2A0B91955708}"/>
              </a:ext>
            </a:extLst>
          </p:cNvPr>
          <p:cNvSpPr txBox="1"/>
          <p:nvPr/>
        </p:nvSpPr>
        <p:spPr>
          <a:xfrm>
            <a:off x="1914525" y="4926400"/>
            <a:ext cx="6457950" cy="144655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絆</a:t>
            </a:r>
            <a:r>
              <a:rPr kumimoji="1" lang="en-US" altLang="ja-JP" sz="28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28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きずな＋ほだし</a:t>
            </a:r>
            <a:r>
              <a:rPr kumimoji="1" lang="en-US" altLang="ja-JP" sz="28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a:t>
            </a:r>
            <a:r>
              <a:rPr kumimoji="1" lang="ja-JP" altLang="en-US" sz="44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がある</a:t>
            </a:r>
            <a:endParaRPr kumimoji="1" lang="en-US" altLang="ja-JP" sz="44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4400" b="0" i="0" u="none" strike="noStrike" kern="1200" cap="none" spc="0" normalizeH="0" baseline="0" noProof="0" dirty="0">
                <a:ln>
                  <a:noFill/>
                </a:ln>
                <a:solidFill>
                  <a:srgbClr val="FF66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複数の居場所</a:t>
            </a:r>
          </a:p>
        </p:txBody>
      </p:sp>
      <p:grpSp>
        <p:nvGrpSpPr>
          <p:cNvPr id="59" name="Group 6"/>
          <p:cNvGrpSpPr>
            <a:grpSpLocks/>
          </p:cNvGrpSpPr>
          <p:nvPr/>
        </p:nvGrpSpPr>
        <p:grpSpPr bwMode="auto">
          <a:xfrm>
            <a:off x="872249" y="1348570"/>
            <a:ext cx="1990703" cy="3790950"/>
            <a:chOff x="744" y="1712"/>
            <a:chExt cx="1752" cy="2388"/>
          </a:xfrm>
        </p:grpSpPr>
        <p:sp>
          <p:nvSpPr>
            <p:cNvPr id="60" name="Oval 7"/>
            <p:cNvSpPr>
              <a:spLocks noChangeArrowheads="1"/>
            </p:cNvSpPr>
            <p:nvPr/>
          </p:nvSpPr>
          <p:spPr bwMode="auto">
            <a:xfrm>
              <a:off x="744" y="3562"/>
              <a:ext cx="1750" cy="538"/>
            </a:xfrm>
            <a:prstGeom prst="ellipse">
              <a:avLst/>
            </a:prstGeom>
            <a:solidFill>
              <a:srgbClr val="FF99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1" name="AutoShape 8"/>
            <p:cNvSpPr>
              <a:spLocks noChangeArrowheads="1"/>
            </p:cNvSpPr>
            <p:nvPr/>
          </p:nvSpPr>
          <p:spPr bwMode="auto">
            <a:xfrm>
              <a:off x="744" y="1712"/>
              <a:ext cx="1752" cy="2119"/>
            </a:xfrm>
            <a:prstGeom prst="triangle">
              <a:avLst>
                <a:gd name="adj" fmla="val 50000"/>
              </a:avLst>
            </a:prstGeom>
            <a:solidFill>
              <a:srgbClr val="FF99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2" name="Group 3"/>
          <p:cNvGrpSpPr>
            <a:grpSpLocks/>
          </p:cNvGrpSpPr>
          <p:nvPr/>
        </p:nvGrpSpPr>
        <p:grpSpPr bwMode="auto">
          <a:xfrm>
            <a:off x="2511035" y="1348570"/>
            <a:ext cx="1990704" cy="3790950"/>
            <a:chOff x="744" y="1712"/>
            <a:chExt cx="1752" cy="2388"/>
          </a:xfrm>
        </p:grpSpPr>
        <p:sp>
          <p:nvSpPr>
            <p:cNvPr id="152611" name="Oval 4"/>
            <p:cNvSpPr>
              <a:spLocks noChangeArrowheads="1"/>
            </p:cNvSpPr>
            <p:nvPr/>
          </p:nvSpPr>
          <p:spPr bwMode="auto">
            <a:xfrm>
              <a:off x="744" y="3562"/>
              <a:ext cx="1750" cy="538"/>
            </a:xfrm>
            <a:prstGeom prst="ellipse">
              <a:avLst/>
            </a:prstGeom>
            <a:solidFill>
              <a:schemeClr val="accent1">
                <a:alpha val="89803"/>
              </a:scheme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12" name="AutoShape 5"/>
            <p:cNvSpPr>
              <a:spLocks noChangeArrowheads="1"/>
            </p:cNvSpPr>
            <p:nvPr/>
          </p:nvSpPr>
          <p:spPr bwMode="auto">
            <a:xfrm>
              <a:off x="744" y="1712"/>
              <a:ext cx="1752" cy="2119"/>
            </a:xfrm>
            <a:prstGeom prst="triangle">
              <a:avLst>
                <a:gd name="adj" fmla="val 50000"/>
              </a:avLst>
            </a:prstGeom>
            <a:solidFill>
              <a:schemeClr val="accent1">
                <a:alpha val="7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4" name="Group 9"/>
          <p:cNvGrpSpPr>
            <a:grpSpLocks/>
          </p:cNvGrpSpPr>
          <p:nvPr/>
        </p:nvGrpSpPr>
        <p:grpSpPr bwMode="auto">
          <a:xfrm>
            <a:off x="4149822" y="1348570"/>
            <a:ext cx="1990704" cy="3790950"/>
            <a:chOff x="744" y="1712"/>
            <a:chExt cx="1752" cy="2388"/>
          </a:xfrm>
        </p:grpSpPr>
        <p:sp>
          <p:nvSpPr>
            <p:cNvPr id="152607" name="Oval 10"/>
            <p:cNvSpPr>
              <a:spLocks noChangeArrowheads="1"/>
            </p:cNvSpPr>
            <p:nvPr/>
          </p:nvSpPr>
          <p:spPr bwMode="auto">
            <a:xfrm>
              <a:off x="744" y="3562"/>
              <a:ext cx="1750" cy="538"/>
            </a:xfrm>
            <a:prstGeom prst="ellipse">
              <a:avLst/>
            </a:prstGeom>
            <a:solidFill>
              <a:srgbClr val="CCFFCC">
                <a:alpha val="89803"/>
              </a:srgbClr>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8" name="AutoShape 11"/>
            <p:cNvSpPr>
              <a:spLocks noChangeArrowheads="1"/>
            </p:cNvSpPr>
            <p:nvPr/>
          </p:nvSpPr>
          <p:spPr bwMode="auto">
            <a:xfrm>
              <a:off x="744" y="1712"/>
              <a:ext cx="1752" cy="2119"/>
            </a:xfrm>
            <a:prstGeom prst="triangle">
              <a:avLst>
                <a:gd name="adj" fmla="val 50000"/>
              </a:avLst>
            </a:prstGeom>
            <a:solidFill>
              <a:srgbClr val="CCFFCC">
                <a:alpha val="7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37" name="Group 9"/>
          <p:cNvGrpSpPr>
            <a:grpSpLocks/>
          </p:cNvGrpSpPr>
          <p:nvPr/>
        </p:nvGrpSpPr>
        <p:grpSpPr bwMode="auto">
          <a:xfrm>
            <a:off x="5788609" y="1348570"/>
            <a:ext cx="1990704" cy="3790950"/>
            <a:chOff x="744" y="1712"/>
            <a:chExt cx="1752" cy="2388"/>
          </a:xfrm>
          <a:solidFill>
            <a:srgbClr val="9999FF">
              <a:alpha val="50000"/>
            </a:srgbClr>
          </a:solidFill>
        </p:grpSpPr>
        <p:sp>
          <p:nvSpPr>
            <p:cNvPr id="38" name="Oval 10"/>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39" name="AutoShape 11"/>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66" name="Text Box 30"/>
          <p:cNvSpPr txBox="1">
            <a:spLocks noChangeArrowheads="1"/>
          </p:cNvSpPr>
          <p:nvPr/>
        </p:nvSpPr>
        <p:spPr bwMode="auto">
          <a:xfrm>
            <a:off x="2894681"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自傷・自殺</a:t>
            </a:r>
          </a:p>
        </p:txBody>
      </p:sp>
      <p:sp>
        <p:nvSpPr>
          <p:cNvPr id="67" name="Text Box 33"/>
          <p:cNvSpPr txBox="1">
            <a:spLocks noChangeArrowheads="1"/>
          </p:cNvSpPr>
          <p:nvPr/>
        </p:nvSpPr>
        <p:spPr bwMode="auto">
          <a:xfrm>
            <a:off x="2641407" y="3989256"/>
            <a:ext cx="172996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引きこもり・犯罪</a:t>
            </a:r>
          </a:p>
        </p:txBody>
      </p:sp>
      <p:sp>
        <p:nvSpPr>
          <p:cNvPr id="68" name="Text Box 30"/>
          <p:cNvSpPr txBox="1">
            <a:spLocks noChangeArrowheads="1"/>
          </p:cNvSpPr>
          <p:nvPr/>
        </p:nvSpPr>
        <p:spPr bwMode="auto">
          <a:xfrm>
            <a:off x="2815332" y="3498462"/>
            <a:ext cx="138211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Times New Roman" pitchFamily="18" charset="0"/>
                <a:ea typeface="ＭＳ Ｐゴシック" pitchFamily="50" charset="-128"/>
                <a:cs typeface="+mn-cs"/>
              </a:rPr>
              <a:t>いじめ・虐待</a:t>
            </a:r>
          </a:p>
        </p:txBody>
      </p:sp>
      <p:sp>
        <p:nvSpPr>
          <p:cNvPr id="152584" name="Oval 14"/>
          <p:cNvSpPr>
            <a:spLocks noChangeArrowheads="1"/>
          </p:cNvSpPr>
          <p:nvPr/>
        </p:nvSpPr>
        <p:spPr bwMode="auto">
          <a:xfrm>
            <a:off x="666750" y="2022205"/>
            <a:ext cx="8953500" cy="906463"/>
          </a:xfrm>
          <a:prstGeom prst="ellipse">
            <a:avLst/>
          </a:prstGeom>
          <a:solidFill>
            <a:schemeClr val="tx2">
              <a:alpha val="70195"/>
            </a:schemeClr>
          </a:solidFill>
          <a:ln w="952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nvGrpSpPr>
          <p:cNvPr id="3" name="Group 9">
            <a:extLst>
              <a:ext uri="{FF2B5EF4-FFF2-40B4-BE49-F238E27FC236}">
                <a16:creationId xmlns:a16="http://schemas.microsoft.com/office/drawing/2014/main" id="{80A75E95-7D43-7EE2-6FB4-BE10890A029A}"/>
              </a:ext>
            </a:extLst>
          </p:cNvPr>
          <p:cNvGrpSpPr>
            <a:grpSpLocks/>
          </p:cNvGrpSpPr>
          <p:nvPr/>
        </p:nvGrpSpPr>
        <p:grpSpPr bwMode="auto">
          <a:xfrm>
            <a:off x="7426260" y="1348570"/>
            <a:ext cx="1990704" cy="3790950"/>
            <a:chOff x="744" y="1712"/>
            <a:chExt cx="1752" cy="2388"/>
          </a:xfrm>
          <a:solidFill>
            <a:srgbClr val="FFC000">
              <a:alpha val="50000"/>
            </a:srgbClr>
          </a:solidFill>
        </p:grpSpPr>
        <p:sp>
          <p:nvSpPr>
            <p:cNvPr id="9" name="Oval 10">
              <a:extLst>
                <a:ext uri="{FF2B5EF4-FFF2-40B4-BE49-F238E27FC236}">
                  <a16:creationId xmlns:a16="http://schemas.microsoft.com/office/drawing/2014/main" id="{F408736A-5BF7-246E-D3EF-ACEE76E0C860}"/>
                </a:ext>
              </a:extLst>
            </p:cNvPr>
            <p:cNvSpPr>
              <a:spLocks noChangeArrowheads="1"/>
            </p:cNvSpPr>
            <p:nvPr/>
          </p:nvSpPr>
          <p:spPr bwMode="auto">
            <a:xfrm>
              <a:off x="744" y="3562"/>
              <a:ext cx="1750" cy="538"/>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0" name="AutoShape 11">
              <a:extLst>
                <a:ext uri="{FF2B5EF4-FFF2-40B4-BE49-F238E27FC236}">
                  <a16:creationId xmlns:a16="http://schemas.microsoft.com/office/drawing/2014/main" id="{B7680751-6B4D-1C7C-73B8-3E64158B15C0}"/>
                </a:ext>
              </a:extLst>
            </p:cNvPr>
            <p:cNvSpPr>
              <a:spLocks noChangeArrowheads="1"/>
            </p:cNvSpPr>
            <p:nvPr/>
          </p:nvSpPr>
          <p:spPr bwMode="auto">
            <a:xfrm>
              <a:off x="744" y="1712"/>
              <a:ext cx="1752" cy="2119"/>
            </a:xfrm>
            <a:prstGeom prst="triangle">
              <a:avLst>
                <a:gd name="adj" fmla="val 50000"/>
              </a:avLst>
            </a:prstGeom>
            <a:grp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6" name="Text Box 29">
            <a:extLst>
              <a:ext uri="{FF2B5EF4-FFF2-40B4-BE49-F238E27FC236}">
                <a16:creationId xmlns:a16="http://schemas.microsoft.com/office/drawing/2014/main" id="{7D10E7FB-ECBF-063E-7BB8-AF8762C065CC}"/>
              </a:ext>
            </a:extLst>
          </p:cNvPr>
          <p:cNvSpPr txBox="1">
            <a:spLocks noChangeArrowheads="1"/>
          </p:cNvSpPr>
          <p:nvPr/>
        </p:nvSpPr>
        <p:spPr bwMode="auto">
          <a:xfrm>
            <a:off x="8099583" y="3007666"/>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肥満</a:t>
            </a:r>
          </a:p>
        </p:txBody>
      </p:sp>
      <p:sp>
        <p:nvSpPr>
          <p:cNvPr id="17" name="Text Box 32">
            <a:extLst>
              <a:ext uri="{FF2B5EF4-FFF2-40B4-BE49-F238E27FC236}">
                <a16:creationId xmlns:a16="http://schemas.microsoft.com/office/drawing/2014/main" id="{546F6B0C-AEA9-D394-050B-D0CC34A86D84}"/>
              </a:ext>
            </a:extLst>
          </p:cNvPr>
          <p:cNvSpPr txBox="1">
            <a:spLocks noChangeArrowheads="1"/>
          </p:cNvSpPr>
          <p:nvPr/>
        </p:nvSpPr>
        <p:spPr bwMode="auto">
          <a:xfrm>
            <a:off x="8099583" y="3498462"/>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孤食</a:t>
            </a:r>
          </a:p>
        </p:txBody>
      </p:sp>
      <p:sp>
        <p:nvSpPr>
          <p:cNvPr id="18" name="Text Box 32">
            <a:extLst>
              <a:ext uri="{FF2B5EF4-FFF2-40B4-BE49-F238E27FC236}">
                <a16:creationId xmlns:a16="http://schemas.microsoft.com/office/drawing/2014/main" id="{D75DD05D-4567-39EE-BFC3-ED4034A2E053}"/>
              </a:ext>
            </a:extLst>
          </p:cNvPr>
          <p:cNvSpPr txBox="1">
            <a:spLocks noChangeArrowheads="1"/>
          </p:cNvSpPr>
          <p:nvPr/>
        </p:nvSpPr>
        <p:spPr bwMode="auto">
          <a:xfrm>
            <a:off x="7568990" y="3989256"/>
            <a:ext cx="170751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Times New Roman" pitchFamily="18" charset="0"/>
                <a:ea typeface="ＭＳ Ｐゴシック" pitchFamily="50" charset="-128"/>
                <a:cs typeface="+mn-cs"/>
              </a:rPr>
              <a:t>コロナ・インフル</a:t>
            </a:r>
          </a:p>
        </p:txBody>
      </p:sp>
      <p:sp>
        <p:nvSpPr>
          <p:cNvPr id="69" name="Text Box 28">
            <a:extLst>
              <a:ext uri="{FF2B5EF4-FFF2-40B4-BE49-F238E27FC236}">
                <a16:creationId xmlns:a16="http://schemas.microsoft.com/office/drawing/2014/main" id="{865CD830-DF9D-4161-BF2B-B7A4AAC8894E}"/>
              </a:ext>
            </a:extLst>
          </p:cNvPr>
          <p:cNvSpPr txBox="1">
            <a:spLocks noChangeArrowheads="1"/>
          </p:cNvSpPr>
          <p:nvPr/>
        </p:nvSpPr>
        <p:spPr bwMode="auto">
          <a:xfrm>
            <a:off x="1259100" y="3483072"/>
            <a:ext cx="1217000"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デート</a:t>
            </a:r>
            <a:r>
              <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DV</a:t>
            </a:r>
            <a:endPar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sp>
        <p:nvSpPr>
          <p:cNvPr id="47" name="Text Box 28"/>
          <p:cNvSpPr txBox="1">
            <a:spLocks noChangeArrowheads="1"/>
          </p:cNvSpPr>
          <p:nvPr/>
        </p:nvSpPr>
        <p:spPr bwMode="auto">
          <a:xfrm>
            <a:off x="1255894" y="3007666"/>
            <a:ext cx="1223412"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中絶・痴漢</a:t>
            </a:r>
          </a:p>
        </p:txBody>
      </p:sp>
      <p:sp>
        <p:nvSpPr>
          <p:cNvPr id="49" name="Text Box 31"/>
          <p:cNvSpPr txBox="1">
            <a:spLocks noChangeArrowheads="1"/>
          </p:cNvSpPr>
          <p:nvPr/>
        </p:nvSpPr>
        <p:spPr bwMode="auto">
          <a:xfrm>
            <a:off x="1037886" y="3989256"/>
            <a:ext cx="1659429"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HIV/AIDS</a:t>
            </a:r>
            <a:r>
              <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a:t>
            </a:r>
            <a:r>
              <a:rPr kumimoji="1" lang="en-US" altLang="ja-JP"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rPr>
              <a:t>STI</a:t>
            </a:r>
            <a:endParaRPr kumimoji="1" lang="ja-JP" altLang="en-US" sz="18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Times New Roman" pitchFamily="18" charset="0"/>
              <a:ea typeface="ＭＳ Ｐゴシック" pitchFamily="50" charset="-128"/>
              <a:cs typeface="+mn-cs"/>
            </a:endParaRPr>
          </a:p>
        </p:txBody>
      </p:sp>
      <p:grpSp>
        <p:nvGrpSpPr>
          <p:cNvPr id="7" name="Group 21"/>
          <p:cNvGrpSpPr>
            <a:grpSpLocks/>
          </p:cNvGrpSpPr>
          <p:nvPr/>
        </p:nvGrpSpPr>
        <p:grpSpPr bwMode="auto">
          <a:xfrm>
            <a:off x="1524559" y="1348570"/>
            <a:ext cx="689256" cy="1338262"/>
            <a:chOff x="1312" y="1719"/>
            <a:chExt cx="615" cy="843"/>
          </a:xfrm>
        </p:grpSpPr>
        <p:sp>
          <p:nvSpPr>
            <p:cNvPr id="152601" name="Oval 22"/>
            <p:cNvSpPr>
              <a:spLocks noChangeArrowheads="1"/>
            </p:cNvSpPr>
            <p:nvPr/>
          </p:nvSpPr>
          <p:spPr bwMode="auto">
            <a:xfrm>
              <a:off x="1316" y="2352"/>
              <a:ext cx="609" cy="210"/>
            </a:xfrm>
            <a:prstGeom prst="ellipse">
              <a:avLst/>
            </a:prstGeom>
            <a:solidFill>
              <a:srgbClr val="FF99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2" name="AutoShape 23"/>
            <p:cNvSpPr>
              <a:spLocks noChangeArrowheads="1"/>
            </p:cNvSpPr>
            <p:nvPr/>
          </p:nvSpPr>
          <p:spPr bwMode="auto">
            <a:xfrm>
              <a:off x="1312" y="1719"/>
              <a:ext cx="615" cy="738"/>
            </a:xfrm>
            <a:prstGeom prst="triangle">
              <a:avLst>
                <a:gd name="adj" fmla="val 50000"/>
              </a:avLst>
            </a:prstGeom>
            <a:solidFill>
              <a:srgbClr val="FF99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56" name="Group 15"/>
          <p:cNvGrpSpPr>
            <a:grpSpLocks/>
          </p:cNvGrpSpPr>
          <p:nvPr/>
        </p:nvGrpSpPr>
        <p:grpSpPr bwMode="auto">
          <a:xfrm>
            <a:off x="3161326" y="1348570"/>
            <a:ext cx="690122" cy="1338263"/>
            <a:chOff x="1312" y="1719"/>
            <a:chExt cx="615" cy="843"/>
          </a:xfrm>
        </p:grpSpPr>
        <p:sp>
          <p:nvSpPr>
            <p:cNvPr id="57" name="Oval 16"/>
            <p:cNvSpPr>
              <a:spLocks noChangeArrowheads="1"/>
            </p:cNvSpPr>
            <p:nvPr/>
          </p:nvSpPr>
          <p:spPr bwMode="auto">
            <a:xfrm>
              <a:off x="1316" y="2352"/>
              <a:ext cx="609" cy="210"/>
            </a:xfrm>
            <a:prstGeom prst="ellipse">
              <a:avLst/>
            </a:prstGeom>
            <a:solidFill>
              <a:schemeClr val="accent1"/>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58" name="AutoShape 17"/>
            <p:cNvSpPr>
              <a:spLocks noChangeArrowheads="1"/>
            </p:cNvSpPr>
            <p:nvPr/>
          </p:nvSpPr>
          <p:spPr bwMode="auto">
            <a:xfrm>
              <a:off x="1312" y="1719"/>
              <a:ext cx="615" cy="738"/>
            </a:xfrm>
            <a:prstGeom prst="triangle">
              <a:avLst>
                <a:gd name="adj" fmla="val 50000"/>
              </a:avLst>
            </a:prstGeom>
            <a:solidFill>
              <a:schemeClr val="accent1">
                <a:alpha val="59999"/>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 name="Group 18"/>
          <p:cNvGrpSpPr>
            <a:grpSpLocks/>
          </p:cNvGrpSpPr>
          <p:nvPr/>
        </p:nvGrpSpPr>
        <p:grpSpPr bwMode="auto">
          <a:xfrm>
            <a:off x="4800113" y="1348570"/>
            <a:ext cx="690122" cy="1338262"/>
            <a:chOff x="1312" y="1719"/>
            <a:chExt cx="615" cy="843"/>
          </a:xfrm>
        </p:grpSpPr>
        <p:sp>
          <p:nvSpPr>
            <p:cNvPr id="152603" name="Oval 19"/>
            <p:cNvSpPr>
              <a:spLocks noChangeArrowheads="1"/>
            </p:cNvSpPr>
            <p:nvPr/>
          </p:nvSpPr>
          <p:spPr bwMode="auto">
            <a:xfrm>
              <a:off x="1316" y="2352"/>
              <a:ext cx="609" cy="210"/>
            </a:xfrm>
            <a:prstGeom prst="ellipse">
              <a:avLst/>
            </a:prstGeom>
            <a:solidFill>
              <a:srgbClr val="CCFFCC"/>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2604" name="AutoShape 20"/>
            <p:cNvSpPr>
              <a:spLocks noChangeArrowheads="1"/>
            </p:cNvSpPr>
            <p:nvPr/>
          </p:nvSpPr>
          <p:spPr bwMode="auto">
            <a:xfrm>
              <a:off x="1312" y="1719"/>
              <a:ext cx="615" cy="738"/>
            </a:xfrm>
            <a:prstGeom prst="triangle">
              <a:avLst>
                <a:gd name="adj" fmla="val 50000"/>
              </a:avLst>
            </a:prstGeom>
            <a:solidFill>
              <a:srgbClr val="CCFFCC">
                <a:alpha val="59999"/>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62" name="グループ化 61"/>
          <p:cNvGrpSpPr/>
          <p:nvPr/>
        </p:nvGrpSpPr>
        <p:grpSpPr>
          <a:xfrm>
            <a:off x="6440487" y="1348570"/>
            <a:ext cx="690122" cy="1338262"/>
            <a:chOff x="7678139" y="1354941"/>
            <a:chExt cx="914674" cy="1338262"/>
          </a:xfrm>
        </p:grpSpPr>
        <p:sp>
          <p:nvSpPr>
            <p:cNvPr id="63" name="AutoShape 20"/>
            <p:cNvSpPr>
              <a:spLocks noChangeArrowheads="1"/>
            </p:cNvSpPr>
            <p:nvPr/>
          </p:nvSpPr>
          <p:spPr bwMode="auto">
            <a:xfrm>
              <a:off x="7678139" y="1354941"/>
              <a:ext cx="914674" cy="1171575"/>
            </a:xfrm>
            <a:prstGeom prst="triangle">
              <a:avLst>
                <a:gd name="adj" fmla="val 50000"/>
              </a:avLst>
            </a:prstGeom>
            <a:solidFill>
              <a:srgbClr val="9999FF">
                <a:alpha val="50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64" name="Oval 19"/>
            <p:cNvSpPr>
              <a:spLocks noChangeArrowheads="1"/>
            </p:cNvSpPr>
            <p:nvPr/>
          </p:nvSpPr>
          <p:spPr bwMode="auto">
            <a:xfrm>
              <a:off x="7684088" y="2359828"/>
              <a:ext cx="905750" cy="333375"/>
            </a:xfrm>
            <a:prstGeom prst="ellipse">
              <a:avLst/>
            </a:prstGeom>
            <a:solidFill>
              <a:srgbClr val="9999FF"/>
            </a:solid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grpSp>
        <p:nvGrpSpPr>
          <p:cNvPr id="11" name="グループ化 10">
            <a:extLst>
              <a:ext uri="{FF2B5EF4-FFF2-40B4-BE49-F238E27FC236}">
                <a16:creationId xmlns:a16="http://schemas.microsoft.com/office/drawing/2014/main" id="{01ED4FF3-6728-C881-620E-36BDE57B65FD}"/>
              </a:ext>
            </a:extLst>
          </p:cNvPr>
          <p:cNvGrpSpPr/>
          <p:nvPr/>
        </p:nvGrpSpPr>
        <p:grpSpPr>
          <a:xfrm>
            <a:off x="8079274" y="1348570"/>
            <a:ext cx="690122" cy="1338262"/>
            <a:chOff x="7678139" y="1354941"/>
            <a:chExt cx="914674" cy="1338262"/>
          </a:xfrm>
          <a:solidFill>
            <a:srgbClr val="FFC000"/>
          </a:solidFill>
        </p:grpSpPr>
        <p:sp>
          <p:nvSpPr>
            <p:cNvPr id="12" name="AutoShape 20">
              <a:extLst>
                <a:ext uri="{FF2B5EF4-FFF2-40B4-BE49-F238E27FC236}">
                  <a16:creationId xmlns:a16="http://schemas.microsoft.com/office/drawing/2014/main" id="{04436269-03FA-DBE1-1F23-480D2768AFBB}"/>
                </a:ext>
              </a:extLst>
            </p:cNvPr>
            <p:cNvSpPr>
              <a:spLocks noChangeArrowheads="1"/>
            </p:cNvSpPr>
            <p:nvPr/>
          </p:nvSpPr>
          <p:spPr bwMode="auto">
            <a:xfrm>
              <a:off x="7678139" y="1354941"/>
              <a:ext cx="914674" cy="1171575"/>
            </a:xfrm>
            <a:prstGeom prst="triangle">
              <a:avLst>
                <a:gd name="adj" fmla="val 50000"/>
              </a:avLst>
            </a:prstGeom>
            <a:solidFill>
              <a:srgbClr val="FFC000">
                <a:alpha val="34000"/>
              </a:srgb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3" name="Oval 19">
              <a:extLst>
                <a:ext uri="{FF2B5EF4-FFF2-40B4-BE49-F238E27FC236}">
                  <a16:creationId xmlns:a16="http://schemas.microsoft.com/office/drawing/2014/main" id="{52404525-CBF5-92E5-911E-4F4B84F73A1D}"/>
                </a:ext>
              </a:extLst>
            </p:cNvPr>
            <p:cNvSpPr>
              <a:spLocks noChangeArrowheads="1"/>
            </p:cNvSpPr>
            <p:nvPr/>
          </p:nvSpPr>
          <p:spPr bwMode="auto">
            <a:xfrm>
              <a:off x="7684088" y="2359828"/>
              <a:ext cx="905750" cy="333375"/>
            </a:xfrm>
            <a:prstGeom prst="ellipse">
              <a:avLst/>
            </a:prstGeom>
            <a:grpFill/>
            <a:ln w="9525">
              <a:no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grpSp>
      <p:sp>
        <p:nvSpPr>
          <p:cNvPr id="19" name="Text Box 24">
            <a:extLst>
              <a:ext uri="{FF2B5EF4-FFF2-40B4-BE49-F238E27FC236}">
                <a16:creationId xmlns:a16="http://schemas.microsoft.com/office/drawing/2014/main" id="{22D12124-E5D0-4E55-B63C-BF0B1DEA7B9B}"/>
              </a:ext>
            </a:extLst>
          </p:cNvPr>
          <p:cNvSpPr txBox="1">
            <a:spLocks noChangeArrowheads="1"/>
          </p:cNvSpPr>
          <p:nvPr/>
        </p:nvSpPr>
        <p:spPr bwMode="auto">
          <a:xfrm>
            <a:off x="1661438" y="2305053"/>
            <a:ext cx="41549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0099"/>
                </a:solidFill>
                <a:effectLst>
                  <a:outerShdw blurRad="38100" dist="38100" dir="2700000" algn="tl">
                    <a:srgbClr val="000000">
                      <a:alpha val="43137"/>
                    </a:srgbClr>
                  </a:outerShdw>
                </a:effectLst>
                <a:uLnTx/>
                <a:uFillTx/>
                <a:latin typeface="ＭＳ Ｐゴシック"/>
                <a:ea typeface="ＭＳ Ｐゴシック"/>
                <a:cs typeface="+mn-cs"/>
              </a:rPr>
              <a:t>性</a:t>
            </a:r>
          </a:p>
        </p:txBody>
      </p:sp>
      <p:sp>
        <p:nvSpPr>
          <p:cNvPr id="20" name="Text Box 26">
            <a:extLst>
              <a:ext uri="{FF2B5EF4-FFF2-40B4-BE49-F238E27FC236}">
                <a16:creationId xmlns:a16="http://schemas.microsoft.com/office/drawing/2014/main" id="{023313EB-86B3-1052-CAE3-48859FE0A611}"/>
              </a:ext>
            </a:extLst>
          </p:cNvPr>
          <p:cNvSpPr txBox="1">
            <a:spLocks noChangeArrowheads="1"/>
          </p:cNvSpPr>
          <p:nvPr/>
        </p:nvSpPr>
        <p:spPr bwMode="auto">
          <a:xfrm>
            <a:off x="3131926" y="2305053"/>
            <a:ext cx="74892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ＭＳ Ｐゴシック"/>
                <a:ea typeface="ＭＳ Ｐゴシック"/>
                <a:cs typeface="+mn-cs"/>
              </a:rPr>
              <a:t>こころ</a:t>
            </a:r>
          </a:p>
        </p:txBody>
      </p:sp>
      <p:sp>
        <p:nvSpPr>
          <p:cNvPr id="21" name="Text Box 25">
            <a:extLst>
              <a:ext uri="{FF2B5EF4-FFF2-40B4-BE49-F238E27FC236}">
                <a16:creationId xmlns:a16="http://schemas.microsoft.com/office/drawing/2014/main" id="{6C126368-0F70-D150-5B5F-95281BCDE5D0}"/>
              </a:ext>
            </a:extLst>
          </p:cNvPr>
          <p:cNvSpPr txBox="1">
            <a:spLocks noChangeArrowheads="1"/>
          </p:cNvSpPr>
          <p:nvPr/>
        </p:nvSpPr>
        <p:spPr bwMode="auto">
          <a:xfrm>
            <a:off x="4822009" y="2305053"/>
            <a:ext cx="646331"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ＭＳ Ｐゴシック"/>
                <a:ea typeface="ＭＳ Ｐゴシック"/>
                <a:cs typeface="+mn-cs"/>
              </a:rPr>
              <a:t>薬物</a:t>
            </a:r>
          </a:p>
        </p:txBody>
      </p:sp>
      <p:sp>
        <p:nvSpPr>
          <p:cNvPr id="22" name="Text Box 25">
            <a:extLst>
              <a:ext uri="{FF2B5EF4-FFF2-40B4-BE49-F238E27FC236}">
                <a16:creationId xmlns:a16="http://schemas.microsoft.com/office/drawing/2014/main" id="{B0BCA426-630B-1E25-93C6-49FD9E4FA021}"/>
              </a:ext>
            </a:extLst>
          </p:cNvPr>
          <p:cNvSpPr txBox="1">
            <a:spLocks noChangeArrowheads="1"/>
          </p:cNvSpPr>
          <p:nvPr/>
        </p:nvSpPr>
        <p:spPr bwMode="auto">
          <a:xfrm>
            <a:off x="6424729" y="2305053"/>
            <a:ext cx="718465"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000000">
                      <a:alpha val="43137"/>
                    </a:srgbClr>
                  </a:outerShdw>
                </a:effectLst>
                <a:uLnTx/>
                <a:uFillTx/>
                <a:latin typeface="ＭＳ Ｐゴシック"/>
                <a:ea typeface="ＭＳ Ｐゴシック"/>
                <a:cs typeface="+mn-cs"/>
              </a:rPr>
              <a:t>ネット</a:t>
            </a:r>
          </a:p>
        </p:txBody>
      </p:sp>
      <p:sp>
        <p:nvSpPr>
          <p:cNvPr id="25" name="Rectangle 12">
            <a:extLst>
              <a:ext uri="{FF2B5EF4-FFF2-40B4-BE49-F238E27FC236}">
                <a16:creationId xmlns:a16="http://schemas.microsoft.com/office/drawing/2014/main" id="{CB0E5A23-EA3F-2BEA-CCB0-9C3094EB99BA}"/>
              </a:ext>
            </a:extLst>
          </p:cNvPr>
          <p:cNvSpPr>
            <a:spLocks noGrp="1" noChangeArrowheads="1"/>
          </p:cNvSpPr>
          <p:nvPr>
            <p:ph type="title"/>
          </p:nvPr>
        </p:nvSpPr>
        <p:spPr>
          <a:xfrm>
            <a:off x="214313" y="196850"/>
            <a:ext cx="9815512" cy="647700"/>
          </a:xfrm>
        </p:spPr>
        <p:txBody>
          <a:bodyPr/>
          <a:lstStyle/>
          <a:p>
            <a:pPr eaLnBrk="1" hangingPunct="1"/>
            <a:r>
              <a:rPr lang="ja-JP" altLang="en-US" dirty="0"/>
              <a:t>求められているのは？</a:t>
            </a:r>
          </a:p>
        </p:txBody>
      </p:sp>
      <p:sp>
        <p:nvSpPr>
          <p:cNvPr id="8" name="Text Box 29">
            <a:extLst>
              <a:ext uri="{FF2B5EF4-FFF2-40B4-BE49-F238E27FC236}">
                <a16:creationId xmlns:a16="http://schemas.microsoft.com/office/drawing/2014/main" id="{2FE5AA65-FF5C-B805-81DD-EC7FBD4CC6FA}"/>
              </a:ext>
            </a:extLst>
          </p:cNvPr>
          <p:cNvSpPr txBox="1">
            <a:spLocks noChangeArrowheads="1"/>
          </p:cNvSpPr>
          <p:nvPr/>
        </p:nvSpPr>
        <p:spPr bwMode="auto">
          <a:xfrm>
            <a:off x="4757087" y="3007666"/>
            <a:ext cx="776174"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タバコ</a:t>
            </a:r>
          </a:p>
        </p:txBody>
      </p:sp>
      <p:sp>
        <p:nvSpPr>
          <p:cNvPr id="24" name="Text Box 32">
            <a:extLst>
              <a:ext uri="{FF2B5EF4-FFF2-40B4-BE49-F238E27FC236}">
                <a16:creationId xmlns:a16="http://schemas.microsoft.com/office/drawing/2014/main" id="{B5471B24-E327-C4B0-BE13-C53BE3568B2A}"/>
              </a:ext>
            </a:extLst>
          </p:cNvPr>
          <p:cNvSpPr txBox="1">
            <a:spLocks noChangeArrowheads="1"/>
          </p:cNvSpPr>
          <p:nvPr/>
        </p:nvSpPr>
        <p:spPr bwMode="auto">
          <a:xfrm>
            <a:off x="4515835" y="3989256"/>
            <a:ext cx="125867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アルコール</a:t>
            </a:r>
          </a:p>
        </p:txBody>
      </p:sp>
      <p:sp>
        <p:nvSpPr>
          <p:cNvPr id="26" name="Text Box 29">
            <a:extLst>
              <a:ext uri="{FF2B5EF4-FFF2-40B4-BE49-F238E27FC236}">
                <a16:creationId xmlns:a16="http://schemas.microsoft.com/office/drawing/2014/main" id="{077F8DBA-2C77-9B9C-6C77-8789F885C0C4}"/>
              </a:ext>
            </a:extLst>
          </p:cNvPr>
          <p:cNvSpPr txBox="1">
            <a:spLocks noChangeArrowheads="1"/>
          </p:cNvSpPr>
          <p:nvPr/>
        </p:nvSpPr>
        <p:spPr bwMode="auto">
          <a:xfrm>
            <a:off x="4706593" y="3498461"/>
            <a:ext cx="877163"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Times New Roman" pitchFamily="18" charset="0"/>
                <a:ea typeface="ＭＳ Ｐゴシック" pitchFamily="50" charset="-128"/>
                <a:cs typeface="+mn-cs"/>
              </a:rPr>
              <a:t>市販薬</a:t>
            </a:r>
          </a:p>
        </p:txBody>
      </p:sp>
      <p:sp>
        <p:nvSpPr>
          <p:cNvPr id="32" name="Text Box 34">
            <a:extLst>
              <a:ext uri="{FF2B5EF4-FFF2-40B4-BE49-F238E27FC236}">
                <a16:creationId xmlns:a16="http://schemas.microsoft.com/office/drawing/2014/main" id="{637200DC-4702-ABAF-EE7F-599DF5F98C6D}"/>
              </a:ext>
            </a:extLst>
          </p:cNvPr>
          <p:cNvSpPr txBox="1">
            <a:spLocks noChangeArrowheads="1"/>
          </p:cNvSpPr>
          <p:nvPr/>
        </p:nvSpPr>
        <p:spPr bwMode="auto">
          <a:xfrm>
            <a:off x="1005826" y="4319323"/>
            <a:ext cx="1723549"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ts val="24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セックス依存</a:t>
            </a:r>
            <a:endParaRPr kumimoji="1" lang="en-US" altLang="ja-JP"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ts val="24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0099"/>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痴漢依存</a:t>
            </a:r>
          </a:p>
        </p:txBody>
      </p:sp>
      <p:sp>
        <p:nvSpPr>
          <p:cNvPr id="33" name="Text Box 35">
            <a:extLst>
              <a:ext uri="{FF2B5EF4-FFF2-40B4-BE49-F238E27FC236}">
                <a16:creationId xmlns:a16="http://schemas.microsoft.com/office/drawing/2014/main" id="{304D1808-C5A0-7DA0-450A-77365B60C7FB}"/>
              </a:ext>
            </a:extLst>
          </p:cNvPr>
          <p:cNvSpPr txBox="1">
            <a:spLocks noChangeArrowheads="1"/>
          </p:cNvSpPr>
          <p:nvPr/>
        </p:nvSpPr>
        <p:spPr bwMode="auto">
          <a:xfrm>
            <a:off x="4539880" y="4473211"/>
            <a:ext cx="1210588"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80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薬物依存</a:t>
            </a:r>
          </a:p>
        </p:txBody>
      </p:sp>
      <p:sp>
        <p:nvSpPr>
          <p:cNvPr id="34" name="Text Box 35">
            <a:extLst>
              <a:ext uri="{FF2B5EF4-FFF2-40B4-BE49-F238E27FC236}">
                <a16:creationId xmlns:a16="http://schemas.microsoft.com/office/drawing/2014/main" id="{3180F715-68A6-799B-7966-F4CE3BA20F72}"/>
              </a:ext>
            </a:extLst>
          </p:cNvPr>
          <p:cNvSpPr txBox="1">
            <a:spLocks noChangeArrowheads="1"/>
          </p:cNvSpPr>
          <p:nvPr/>
        </p:nvSpPr>
        <p:spPr bwMode="auto">
          <a:xfrm>
            <a:off x="6050427" y="4319323"/>
            <a:ext cx="1467068"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ネット依存</a:t>
            </a:r>
            <a:endParaRPr kumimoji="1" lang="en-US" altLang="ja-JP"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排除依存</a:t>
            </a:r>
          </a:p>
        </p:txBody>
      </p:sp>
      <p:sp>
        <p:nvSpPr>
          <p:cNvPr id="35" name="Text Box 36">
            <a:extLst>
              <a:ext uri="{FF2B5EF4-FFF2-40B4-BE49-F238E27FC236}">
                <a16:creationId xmlns:a16="http://schemas.microsoft.com/office/drawing/2014/main" id="{7356E2E4-97D5-3EB6-1BC0-66B4CF614BCE}"/>
              </a:ext>
            </a:extLst>
          </p:cNvPr>
          <p:cNvSpPr txBox="1">
            <a:spLocks noChangeArrowheads="1"/>
          </p:cNvSpPr>
          <p:nvPr/>
        </p:nvSpPr>
        <p:spPr bwMode="auto">
          <a:xfrm>
            <a:off x="2644613" y="4319323"/>
            <a:ext cx="1723549" cy="707886"/>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自分一人依存</a:t>
            </a:r>
            <a:endParaRPr kumimoji="1" lang="en-US" altLang="ja-JP"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FF"/>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虐待犯罪依存</a:t>
            </a:r>
          </a:p>
        </p:txBody>
      </p:sp>
      <p:sp>
        <p:nvSpPr>
          <p:cNvPr id="36" name="Text Box 35">
            <a:extLst>
              <a:ext uri="{FF2B5EF4-FFF2-40B4-BE49-F238E27FC236}">
                <a16:creationId xmlns:a16="http://schemas.microsoft.com/office/drawing/2014/main" id="{91AA27A5-612A-0266-3B68-0C35AC94D1DB}"/>
              </a:ext>
            </a:extLst>
          </p:cNvPr>
          <p:cNvSpPr txBox="1">
            <a:spLocks noChangeArrowheads="1"/>
          </p:cNvSpPr>
          <p:nvPr/>
        </p:nvSpPr>
        <p:spPr bwMode="auto">
          <a:xfrm>
            <a:off x="7559837" y="4495521"/>
            <a:ext cx="1723549" cy="400110"/>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9900"/>
                </a:solidFill>
                <a:effectLst>
                  <a:outerShdw blurRad="38100" dist="38100" dir="2700000" algn="tl">
                    <a:srgbClr val="FFFFFF"/>
                  </a:outerShdw>
                </a:effectLst>
                <a:uLnTx/>
                <a:uFillTx/>
                <a:latin typeface="HG創英角ﾎﾟｯﾌﾟ体" pitchFamily="49" charset="-128"/>
                <a:ea typeface="HG創英角ﾎﾟｯﾌﾟ体" pitchFamily="49" charset="-128"/>
                <a:cs typeface="+mn-cs"/>
              </a:rPr>
              <a:t>健康教育依存</a:t>
            </a:r>
          </a:p>
        </p:txBody>
      </p:sp>
      <p:sp>
        <p:nvSpPr>
          <p:cNvPr id="45" name="Text Box 29">
            <a:extLst>
              <a:ext uri="{FF2B5EF4-FFF2-40B4-BE49-F238E27FC236}">
                <a16:creationId xmlns:a16="http://schemas.microsoft.com/office/drawing/2014/main" id="{403F6B40-2059-978F-0313-ED4F5C27834B}"/>
              </a:ext>
            </a:extLst>
          </p:cNvPr>
          <p:cNvSpPr txBox="1">
            <a:spLocks noChangeArrowheads="1"/>
          </p:cNvSpPr>
          <p:nvPr/>
        </p:nvSpPr>
        <p:spPr bwMode="auto">
          <a:xfrm>
            <a:off x="6095311" y="3989256"/>
            <a:ext cx="1377300"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SNS</a:t>
            </a: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トラブル</a:t>
            </a:r>
          </a:p>
        </p:txBody>
      </p:sp>
      <p:sp>
        <p:nvSpPr>
          <p:cNvPr id="48" name="Text Box 32">
            <a:extLst>
              <a:ext uri="{FF2B5EF4-FFF2-40B4-BE49-F238E27FC236}">
                <a16:creationId xmlns:a16="http://schemas.microsoft.com/office/drawing/2014/main" id="{611ED80E-D2D8-6C0F-91FF-56EA3F907732}"/>
              </a:ext>
            </a:extLst>
          </p:cNvPr>
          <p:cNvSpPr txBox="1">
            <a:spLocks noChangeArrowheads="1"/>
          </p:cNvSpPr>
          <p:nvPr/>
        </p:nvSpPr>
        <p:spPr bwMode="auto">
          <a:xfrm>
            <a:off x="6114547" y="3498462"/>
            <a:ext cx="133882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ネットいじめ</a:t>
            </a:r>
          </a:p>
        </p:txBody>
      </p:sp>
      <p:sp>
        <p:nvSpPr>
          <p:cNvPr id="50" name="Text Box 32">
            <a:extLst>
              <a:ext uri="{FF2B5EF4-FFF2-40B4-BE49-F238E27FC236}">
                <a16:creationId xmlns:a16="http://schemas.microsoft.com/office/drawing/2014/main" id="{5B03062C-49AD-89B6-DB04-1FE4EEA86FFE}"/>
              </a:ext>
            </a:extLst>
          </p:cNvPr>
          <p:cNvSpPr txBox="1">
            <a:spLocks noChangeArrowheads="1"/>
          </p:cNvSpPr>
          <p:nvPr/>
        </p:nvSpPr>
        <p:spPr bwMode="auto">
          <a:xfrm>
            <a:off x="6357401" y="3007666"/>
            <a:ext cx="853118" cy="369332"/>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CCCCFF"/>
                </a:solidFill>
                <a:effectLst>
                  <a:outerShdw blurRad="38100" dist="38100" dir="2700000" algn="tl">
                    <a:srgbClr val="FFFFFF"/>
                  </a:outerShdw>
                </a:effectLst>
                <a:uLnTx/>
                <a:uFillTx/>
                <a:latin typeface="Times New Roman" pitchFamily="18" charset="0"/>
                <a:ea typeface="ＭＳ Ｐゴシック" pitchFamily="50" charset="-128"/>
                <a:cs typeface="+mn-cs"/>
              </a:rPr>
              <a:t>ゲーム</a:t>
            </a:r>
          </a:p>
        </p:txBody>
      </p:sp>
      <p:sp>
        <p:nvSpPr>
          <p:cNvPr id="5" name="Text Box 25">
            <a:extLst>
              <a:ext uri="{FF2B5EF4-FFF2-40B4-BE49-F238E27FC236}">
                <a16:creationId xmlns:a16="http://schemas.microsoft.com/office/drawing/2014/main" id="{D90112B2-5C38-6C19-4AC8-699C77A9FE2C}"/>
              </a:ext>
            </a:extLst>
          </p:cNvPr>
          <p:cNvSpPr txBox="1">
            <a:spLocks noChangeArrowheads="1"/>
          </p:cNvSpPr>
          <p:nvPr/>
        </p:nvSpPr>
        <p:spPr bwMode="auto">
          <a:xfrm>
            <a:off x="7998577" y="2353457"/>
            <a:ext cx="851515" cy="292388"/>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3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ＭＳ Ｐゴシック"/>
                <a:ea typeface="ＭＳ Ｐゴシック"/>
                <a:cs typeface="+mn-cs"/>
              </a:rPr>
              <a:t>健康格差</a:t>
            </a:r>
          </a:p>
        </p:txBody>
      </p:sp>
      <p:sp>
        <p:nvSpPr>
          <p:cNvPr id="14" name="テキスト ボックス 13">
            <a:extLst>
              <a:ext uri="{FF2B5EF4-FFF2-40B4-BE49-F238E27FC236}">
                <a16:creationId xmlns:a16="http://schemas.microsoft.com/office/drawing/2014/main" id="{B32A5597-0A40-96A2-2DE6-6EE042BB1DAB}"/>
              </a:ext>
            </a:extLst>
          </p:cNvPr>
          <p:cNvSpPr txBox="1"/>
          <p:nvPr/>
        </p:nvSpPr>
        <p:spPr>
          <a:xfrm>
            <a:off x="9570059" y="2073942"/>
            <a:ext cx="615553" cy="2211503"/>
          </a:xfrm>
          <a:prstGeom prst="rect">
            <a:avLst/>
          </a:prstGeom>
          <a:noFill/>
        </p:spPr>
        <p:txBody>
          <a:bodyPr vert="eaVert" wrap="none" rtlCol="0">
            <a:spAutoFit/>
          </a:bodyPr>
          <a:lstStyle/>
          <a:p>
            <a:r>
              <a:rPr kumimoji="1" lang="ja-JP" altLang="en-US" sz="2800" dirty="0"/>
              <a:t>臨床医の視点</a:t>
            </a:r>
          </a:p>
        </p:txBody>
      </p:sp>
      <p:sp>
        <p:nvSpPr>
          <p:cNvPr id="15" name="テキスト ボックス 14">
            <a:extLst>
              <a:ext uri="{FF2B5EF4-FFF2-40B4-BE49-F238E27FC236}">
                <a16:creationId xmlns:a16="http://schemas.microsoft.com/office/drawing/2014/main" id="{E72D2801-396D-DFFF-F7B1-8D3554AE99C6}"/>
              </a:ext>
            </a:extLst>
          </p:cNvPr>
          <p:cNvSpPr txBox="1"/>
          <p:nvPr/>
        </p:nvSpPr>
        <p:spPr>
          <a:xfrm>
            <a:off x="7128365" y="6318839"/>
            <a:ext cx="3057247" cy="523220"/>
          </a:xfrm>
          <a:prstGeom prst="rect">
            <a:avLst/>
          </a:prstGeom>
          <a:noFill/>
        </p:spPr>
        <p:txBody>
          <a:bodyPr wrap="none" rtlCol="0">
            <a:spAutoFit/>
          </a:bodyPr>
          <a:lstStyle/>
          <a:p>
            <a:r>
              <a:rPr kumimoji="1" lang="ja-JP" altLang="en-US" sz="2800" dirty="0"/>
              <a:t>公衆衛生医の視点</a:t>
            </a:r>
          </a:p>
        </p:txBody>
      </p:sp>
    </p:spTree>
    <p:extLst>
      <p:ext uri="{BB962C8B-B14F-4D97-AF65-F5344CB8AC3E}">
        <p14:creationId xmlns:p14="http://schemas.microsoft.com/office/powerpoint/2010/main" val="112811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500"/>
                                        <p:tgtEl>
                                          <p:spTgt spid="44"/>
                                        </p:tgtEl>
                                      </p:cBhvr>
                                    </p:animEffect>
                                    <p:set>
                                      <p:cBhvr>
                                        <p:cTn id="7" dur="1" fill="hold">
                                          <p:stCondLst>
                                            <p:cond delay="1499"/>
                                          </p:stCondLst>
                                        </p:cTn>
                                        <p:tgtEl>
                                          <p:spTgt spid="4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500"/>
                                        <p:tgtEl>
                                          <p:spTgt spid="43"/>
                                        </p:tgtEl>
                                      </p:cBhvr>
                                    </p:animEffect>
                                    <p:set>
                                      <p:cBhvr>
                                        <p:cTn id="10" dur="1" fill="hold">
                                          <p:stCondLst>
                                            <p:cond delay="1499"/>
                                          </p:stCondLst>
                                        </p:cTn>
                                        <p:tgtEl>
                                          <p:spTgt spid="43"/>
                                        </p:tgtEl>
                                        <p:attrNameLst>
                                          <p:attrName>style.visibility</p:attrName>
                                        </p:attrNameLst>
                                      </p:cBhvr>
                                      <p:to>
                                        <p:strVal val="hidden"/>
                                      </p:to>
                                    </p:set>
                                  </p:childTnLst>
                                </p:cTn>
                              </p:par>
                              <p:par>
                                <p:cTn id="11" presetID="10" presetClass="entr" presetSubtype="0" fill="hold" grpId="0" nodeType="withEffect">
                                  <p:stCondLst>
                                    <p:cond delay="10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2000"/>
                                        <p:tgtEl>
                                          <p:spTgt spid="4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40" grpId="0" animBg="1"/>
      <p:bldP spid="42"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ChangeArrowheads="1"/>
          </p:cNvSpPr>
          <p:nvPr/>
        </p:nvSpPr>
        <p:spPr bwMode="auto">
          <a:xfrm>
            <a:off x="265113" y="5510213"/>
            <a:ext cx="9707562" cy="1347787"/>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70000"/>
              </a:lnSpc>
              <a:spcBef>
                <a:spcPct val="20000"/>
              </a:spcBef>
              <a:spcAft>
                <a:spcPct val="0"/>
              </a:spcAft>
              <a:buClr>
                <a:srgbClr val="FF9966"/>
              </a:buClr>
              <a:buSzPct val="50000"/>
              <a:buFont typeface="Monotype Sorts" pitchFamily="2" charset="2"/>
              <a:buNone/>
              <a:tabLst/>
              <a:defRPr/>
            </a:pPr>
            <a:r>
              <a:rPr kumimoji="1" lang="ja-JP" altLang="en-US"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いまこそ、一人ひとりの個性を</a:t>
            </a:r>
          </a:p>
          <a:p>
            <a:pPr marL="0" marR="0" lvl="0" indent="0" algn="ctr" defTabSz="914400" rtl="0" eaLnBrk="1" fontAlgn="base" latinLnBrk="0" hangingPunct="1">
              <a:lnSpc>
                <a:spcPct val="70000"/>
              </a:lnSpc>
              <a:spcBef>
                <a:spcPct val="20000"/>
              </a:spcBef>
              <a:spcAft>
                <a:spcPct val="0"/>
              </a:spcAft>
              <a:buClr>
                <a:srgbClr val="FF9966"/>
              </a:buClr>
              <a:buSzPct val="50000"/>
              <a:buFont typeface="Monotype Sorts" pitchFamily="2" charset="2"/>
              <a:buNone/>
              <a:tabLst/>
              <a:defRPr/>
            </a:pPr>
            <a:r>
              <a:rPr kumimoji="1" lang="ja-JP" altLang="en-US"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支えあい、尊重しあう社会を！</a:t>
            </a:r>
          </a:p>
        </p:txBody>
      </p:sp>
      <p:sp>
        <p:nvSpPr>
          <p:cNvPr id="1138691" name="Rectangle 3"/>
          <p:cNvSpPr>
            <a:spLocks noChangeArrowheads="1"/>
          </p:cNvSpPr>
          <p:nvPr/>
        </p:nvSpPr>
        <p:spPr bwMode="auto">
          <a:xfrm>
            <a:off x="0" y="5513388"/>
            <a:ext cx="10260013" cy="1347787"/>
          </a:xfrm>
          <a:prstGeom prst="rect">
            <a:avLst/>
          </a:prstGeom>
          <a:noFill/>
          <a:ln w="9525">
            <a:noFill/>
            <a:miter lim="800000"/>
            <a:headEnd/>
            <a:tailEnd/>
          </a:ln>
        </p:spPr>
        <p:txBody>
          <a:bodyPr lIns="92075" tIns="46038" rIns="92075" bIns="46038"/>
          <a:lstStyle/>
          <a:p>
            <a:pPr marL="0" marR="0" lvl="0" indent="0" algn="ctr" defTabSz="914400" rtl="0" eaLnBrk="1" fontAlgn="base" latinLnBrk="0" hangingPunct="1">
              <a:lnSpc>
                <a:spcPct val="70000"/>
              </a:lnSpc>
              <a:spcBef>
                <a:spcPct val="20000"/>
              </a:spcBef>
              <a:spcAft>
                <a:spcPct val="0"/>
              </a:spcAft>
              <a:buClr>
                <a:srgbClr val="FF9966"/>
              </a:buClr>
              <a:buSzPct val="50000"/>
              <a:buFont typeface="Monotype Sorts" pitchFamily="2" charset="2"/>
              <a:buNone/>
              <a:tabLst/>
              <a:defRPr/>
            </a:pPr>
            <a:r>
              <a:rPr kumimoji="1" lang="ja-JP" altLang="en-US"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誰もが直面する</a:t>
            </a:r>
            <a:r>
              <a:rPr kumimoji="1" lang="en-US" altLang="ja-JP"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a:t>
            </a:r>
            <a:r>
              <a:rPr kumimoji="1" lang="ja-JP" altLang="en-US"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性</a:t>
            </a:r>
            <a:r>
              <a:rPr kumimoji="1" lang="en-US" altLang="ja-JP"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a:t>
            </a:r>
            <a:r>
              <a:rPr kumimoji="1" lang="ja-JP" altLang="en-US"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と向き合い</a:t>
            </a:r>
          </a:p>
          <a:p>
            <a:pPr marL="0" marR="0" lvl="0" indent="0" algn="ctr" defTabSz="914400" rtl="0" eaLnBrk="1" fontAlgn="base" latinLnBrk="0" hangingPunct="1">
              <a:lnSpc>
                <a:spcPct val="70000"/>
              </a:lnSpc>
              <a:spcBef>
                <a:spcPct val="20000"/>
              </a:spcBef>
              <a:spcAft>
                <a:spcPct val="0"/>
              </a:spcAft>
              <a:buClr>
                <a:srgbClr val="FF9966"/>
              </a:buClr>
              <a:buSzPct val="50000"/>
              <a:buFont typeface="Monotype Sorts" pitchFamily="2" charset="2"/>
              <a:buNone/>
              <a:tabLst/>
              <a:defRPr/>
            </a:pPr>
            <a:r>
              <a:rPr kumimoji="1" lang="ja-JP" altLang="en-US" sz="52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お互いを育てながら生きて行こう</a:t>
            </a:r>
          </a:p>
        </p:txBody>
      </p:sp>
      <p:sp>
        <p:nvSpPr>
          <p:cNvPr id="1138692" name="Rectangle 4"/>
          <p:cNvSpPr>
            <a:spLocks noGrp="1" noChangeArrowheads="1"/>
          </p:cNvSpPr>
          <p:nvPr>
            <p:ph type="title"/>
          </p:nvPr>
        </p:nvSpPr>
        <p:spPr>
          <a:xfrm>
            <a:off x="214313" y="82550"/>
            <a:ext cx="9815512" cy="1143000"/>
          </a:xfrm>
        </p:spPr>
        <p:txBody>
          <a:bodyPr/>
          <a:lstStyle/>
          <a:p>
            <a:pPr eaLnBrk="1" hangingPunct="1"/>
            <a:r>
              <a:rPr lang="ja-JP" altLang="en-US"/>
              <a:t>われわれは何？</a:t>
            </a:r>
          </a:p>
        </p:txBody>
      </p:sp>
      <p:sp>
        <p:nvSpPr>
          <p:cNvPr id="1138693" name="Rectangle 5"/>
          <p:cNvSpPr>
            <a:spLocks noGrp="1" noChangeArrowheads="1"/>
          </p:cNvSpPr>
          <p:nvPr>
            <p:ph idx="1"/>
          </p:nvPr>
        </p:nvSpPr>
        <p:spPr>
          <a:xfrm>
            <a:off x="200025" y="1400175"/>
            <a:ext cx="9772650" cy="4997450"/>
          </a:xfrm>
        </p:spPr>
        <p:txBody>
          <a:bodyPr/>
          <a:lstStyle/>
          <a:p>
            <a:pPr marL="0" indent="0" eaLnBrk="1" hangingPunct="1">
              <a:lnSpc>
                <a:spcPct val="80000"/>
              </a:lnSpc>
              <a:buFont typeface="Monotype Sorts" pitchFamily="2" charset="2"/>
              <a:buNone/>
            </a:pPr>
            <a:r>
              <a:rPr lang="ja-JP" altLang="en-US" sz="36000">
                <a:latin typeface="HG正楷書体-PRO" pitchFamily="66" charset="-128"/>
                <a:ea typeface="HG正楷書体-PRO" pitchFamily="66" charset="-128"/>
              </a:rPr>
              <a:t>人</a:t>
            </a:r>
          </a:p>
        </p:txBody>
      </p:sp>
      <p:sp>
        <p:nvSpPr>
          <p:cNvPr id="1138694" name="Rectangle 6"/>
          <p:cNvSpPr>
            <a:spLocks noChangeArrowheads="1"/>
          </p:cNvSpPr>
          <p:nvPr/>
        </p:nvSpPr>
        <p:spPr bwMode="auto">
          <a:xfrm>
            <a:off x="957263" y="1208088"/>
            <a:ext cx="9772650" cy="4997450"/>
          </a:xfrm>
          <a:prstGeom prst="rect">
            <a:avLst/>
          </a:prstGeom>
          <a:noFill/>
          <a:ln w="9525">
            <a:noFill/>
            <a:miter lim="800000"/>
            <a:headEnd/>
            <a:tailEnd/>
          </a:ln>
        </p:spPr>
        <p:txBody>
          <a:bodyPr/>
          <a:lstStyle/>
          <a:p>
            <a:pPr marL="0" marR="0" lvl="0" indent="0" algn="l" defTabSz="914400" rtl="0" eaLnBrk="1" fontAlgn="base" latinLnBrk="0" hangingPunct="1">
              <a:lnSpc>
                <a:spcPct val="80000"/>
              </a:lnSpc>
              <a:spcBef>
                <a:spcPct val="20000"/>
              </a:spcBef>
              <a:spcAft>
                <a:spcPct val="0"/>
              </a:spcAft>
              <a:buClr>
                <a:srgbClr val="FF9966"/>
              </a:buClr>
              <a:buSzPct val="50000"/>
              <a:buFont typeface="Monotype Sorts" pitchFamily="2" charset="2"/>
              <a:buNone/>
              <a:tabLst/>
              <a:defRPr/>
            </a:pPr>
            <a:r>
              <a:rPr kumimoji="1" lang="ja-JP" altLang="en-US" sz="36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　間</a:t>
            </a:r>
          </a:p>
        </p:txBody>
      </p:sp>
      <p:sp>
        <p:nvSpPr>
          <p:cNvPr id="1138696" name="Rectangle 8"/>
          <p:cNvSpPr>
            <a:spLocks noChangeArrowheads="1"/>
          </p:cNvSpPr>
          <p:nvPr/>
        </p:nvSpPr>
        <p:spPr bwMode="auto">
          <a:xfrm>
            <a:off x="0" y="88900"/>
            <a:ext cx="10287000" cy="1143000"/>
          </a:xfrm>
          <a:prstGeom prst="rect">
            <a:avLst/>
          </a:prstGeom>
          <a:solidFill>
            <a:schemeClr val="bg1"/>
          </a:solidFill>
          <a:ln w="9525">
            <a:noFill/>
            <a:miter lim="800000"/>
            <a:headEnd/>
            <a:tailEnd/>
          </a:ln>
        </p:spPr>
        <p:txBody>
          <a:bodyPr lIns="92075" tIns="46038" rIns="92075" bIns="46038" anchor="ct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Narrow" pitchFamily="34" charset="0"/>
                <a:ea typeface="ＭＳ Ｐゴシック" pitchFamily="50" charset="-128"/>
                <a:cs typeface="+mn-cs"/>
              </a:rPr>
              <a:t>人と人とがつながれなくなる中で</a:t>
            </a:r>
          </a:p>
        </p:txBody>
      </p:sp>
      <p:sp>
        <p:nvSpPr>
          <p:cNvPr id="1138697" name="Rectangle 9"/>
          <p:cNvSpPr>
            <a:spLocks noChangeArrowheads="1"/>
          </p:cNvSpPr>
          <p:nvPr/>
        </p:nvSpPr>
        <p:spPr bwMode="auto">
          <a:xfrm>
            <a:off x="603250" y="2317750"/>
            <a:ext cx="9036050" cy="2152650"/>
          </a:xfrm>
          <a:prstGeom prst="rect">
            <a:avLst/>
          </a:prstGeom>
          <a:noFill/>
          <a:ln w="9525">
            <a:noFill/>
            <a:miter lim="800000"/>
            <a:headEnd/>
            <a:tailEnd/>
          </a:ln>
        </p:spPr>
        <p:txBody>
          <a:bodyPr lIns="92075" tIns="46038" rIns="92075" bIns="46038"/>
          <a:lstStyle/>
          <a:p>
            <a:pPr marL="0" marR="0" lvl="0" indent="0" algn="l" defTabSz="914400" rtl="0" eaLnBrk="1" fontAlgn="base" latinLnBrk="0" hangingPunct="1">
              <a:lnSpc>
                <a:spcPct val="80000"/>
              </a:lnSpc>
              <a:spcBef>
                <a:spcPct val="20000"/>
              </a:spcBef>
              <a:spcAft>
                <a:spcPct val="0"/>
              </a:spcAft>
              <a:buClr>
                <a:srgbClr val="FF9966"/>
              </a:buClr>
              <a:buSzPct val="50000"/>
              <a:buFont typeface="Monotype Sorts" pitchFamily="2" charset="2"/>
              <a:buNone/>
              <a:tabLst/>
              <a:defRPr/>
            </a:pPr>
            <a:r>
              <a:rPr kumimoji="1" lang="ja-JP" altLang="en-US" sz="16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それとも</a:t>
            </a:r>
          </a:p>
        </p:txBody>
      </p:sp>
      <p:sp>
        <p:nvSpPr>
          <p:cNvPr id="1138698" name="Rectangle 10"/>
          <p:cNvSpPr>
            <a:spLocks noChangeArrowheads="1"/>
          </p:cNvSpPr>
          <p:nvPr/>
        </p:nvSpPr>
        <p:spPr bwMode="auto">
          <a:xfrm>
            <a:off x="2701925" y="1587500"/>
            <a:ext cx="4884738" cy="4997450"/>
          </a:xfrm>
          <a:prstGeom prst="rect">
            <a:avLst/>
          </a:prstGeom>
          <a:noFill/>
          <a:ln w="9525">
            <a:noFill/>
            <a:miter lim="800000"/>
            <a:headEnd/>
            <a:tailEnd/>
          </a:ln>
        </p:spPr>
        <p:txBody>
          <a:bodyPr lIns="92075" tIns="46038" rIns="92075" bIns="46038"/>
          <a:lstStyle/>
          <a:p>
            <a:pPr marL="0" marR="0" lvl="0" indent="0" algn="l" defTabSz="914400" rtl="0" eaLnBrk="1" fontAlgn="base" latinLnBrk="0" hangingPunct="1">
              <a:lnSpc>
                <a:spcPct val="80000"/>
              </a:lnSpc>
              <a:spcBef>
                <a:spcPct val="20000"/>
              </a:spcBef>
              <a:spcAft>
                <a:spcPct val="0"/>
              </a:spcAft>
              <a:buClr>
                <a:srgbClr val="FF9966"/>
              </a:buClr>
              <a:buSzPct val="50000"/>
              <a:buFont typeface="Monotype Sorts" pitchFamily="2" charset="2"/>
              <a:buNone/>
              <a:tabLst/>
              <a:defRPr/>
            </a:pPr>
            <a:r>
              <a:rPr kumimoji="1" lang="ja-JP" altLang="en-US" sz="36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Tree>
    <p:extLst>
      <p:ext uri="{BB962C8B-B14F-4D97-AF65-F5344CB8AC3E}">
        <p14:creationId xmlns:p14="http://schemas.microsoft.com/office/powerpoint/2010/main" val="2708084804"/>
      </p:ext>
    </p:extLst>
  </p:cSld>
  <p:clrMapOvr>
    <a:masterClrMapping/>
  </p:clrMapOvr>
  <mc:AlternateContent xmlns:mc="http://schemas.openxmlformats.org/markup-compatibility/2006" xmlns:p14="http://schemas.microsoft.com/office/powerpoint/2010/main">
    <mc:Choice Requires="p14">
      <p:transition spd="med" p14:dur="700" advClick="0" advTm="50000">
        <p:fade/>
      </p:transition>
    </mc:Choice>
    <mc:Fallback xmlns="">
      <p:transition spd="med" advClick="0" advTm="5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1138698">
                                            <p:txEl>
                                              <p:pRg st="0" end="0"/>
                                            </p:txEl>
                                          </p:spTgt>
                                        </p:tgtEl>
                                        <p:attrNameLst>
                                          <p:attrName>style.visibility</p:attrName>
                                        </p:attrNameLst>
                                      </p:cBhvr>
                                      <p:to>
                                        <p:strVal val="visible"/>
                                      </p:to>
                                    </p:set>
                                    <p:animEffect transition="in" filter="fade">
                                      <p:cBhvr>
                                        <p:cTn id="7" dur="3000"/>
                                        <p:tgtEl>
                                          <p:spTgt spid="1138698">
                                            <p:txEl>
                                              <p:pRg st="0" end="0"/>
                                            </p:txEl>
                                          </p:spTgt>
                                        </p:tgtEl>
                                      </p:cBhvr>
                                    </p:animEffect>
                                  </p:childTnLst>
                                </p:cTn>
                              </p:par>
                            </p:childTnLst>
                          </p:cTn>
                        </p:par>
                        <p:par>
                          <p:cTn id="8" fill="hold">
                            <p:stCondLst>
                              <p:cond delay="5000"/>
                            </p:stCondLst>
                            <p:childTnLst>
                              <p:par>
                                <p:cTn id="9" presetID="10" presetClass="exit" presetSubtype="0" fill="hold" grpId="1" nodeType="afterEffect">
                                  <p:stCondLst>
                                    <p:cond delay="0"/>
                                  </p:stCondLst>
                                  <p:childTnLst>
                                    <p:animEffect transition="out" filter="fade">
                                      <p:cBhvr>
                                        <p:cTn id="10" dur="2000"/>
                                        <p:tgtEl>
                                          <p:spTgt spid="1138698">
                                            <p:txEl>
                                              <p:pRg st="0" end="0"/>
                                            </p:txEl>
                                          </p:spTgt>
                                        </p:tgtEl>
                                      </p:cBhvr>
                                    </p:animEffect>
                                    <p:set>
                                      <p:cBhvr>
                                        <p:cTn id="11" dur="1" fill="hold">
                                          <p:stCondLst>
                                            <p:cond delay="1999"/>
                                          </p:stCondLst>
                                        </p:cTn>
                                        <p:tgtEl>
                                          <p:spTgt spid="1138698">
                                            <p:txEl>
                                              <p:pRg st="0" end="0"/>
                                            </p:txEl>
                                          </p:spTgt>
                                        </p:tgtEl>
                                        <p:attrNameLst>
                                          <p:attrName>style.visibility</p:attrName>
                                        </p:attrNameLst>
                                      </p:cBhvr>
                                      <p:to>
                                        <p:strVal val="hidden"/>
                                      </p:to>
                                    </p:set>
                                  </p:childTnLst>
                                </p:cTn>
                              </p:par>
                            </p:childTnLst>
                          </p:cTn>
                        </p:par>
                        <p:par>
                          <p:cTn id="12" fill="hold">
                            <p:stCondLst>
                              <p:cond delay="7000"/>
                            </p:stCondLst>
                            <p:childTnLst>
                              <p:par>
                                <p:cTn id="13" presetID="10" presetClass="entr" presetSubtype="0" fill="hold" grpId="0" nodeType="afterEffect">
                                  <p:stCondLst>
                                    <p:cond delay="0"/>
                                  </p:stCondLst>
                                  <p:childTnLst>
                                    <p:set>
                                      <p:cBhvr>
                                        <p:cTn id="14" dur="1" fill="hold">
                                          <p:stCondLst>
                                            <p:cond delay="0"/>
                                          </p:stCondLst>
                                        </p:cTn>
                                        <p:tgtEl>
                                          <p:spTgt spid="1138697">
                                            <p:txEl>
                                              <p:pRg st="0" end="0"/>
                                            </p:txEl>
                                          </p:spTgt>
                                        </p:tgtEl>
                                        <p:attrNameLst>
                                          <p:attrName>style.visibility</p:attrName>
                                        </p:attrNameLst>
                                      </p:cBhvr>
                                      <p:to>
                                        <p:strVal val="visible"/>
                                      </p:to>
                                    </p:set>
                                    <p:animEffect transition="in" filter="fade">
                                      <p:cBhvr>
                                        <p:cTn id="15" dur="3000"/>
                                        <p:tgtEl>
                                          <p:spTgt spid="1138697">
                                            <p:txEl>
                                              <p:pRg st="0" end="0"/>
                                            </p:txEl>
                                          </p:spTgt>
                                        </p:tgtEl>
                                      </p:cBhvr>
                                    </p:animEffect>
                                  </p:childTnLst>
                                </p:cTn>
                              </p:par>
                            </p:childTnLst>
                          </p:cTn>
                        </p:par>
                        <p:par>
                          <p:cTn id="16" fill="hold">
                            <p:stCondLst>
                              <p:cond delay="10000"/>
                            </p:stCondLst>
                            <p:childTnLst>
                              <p:par>
                                <p:cTn id="17" presetID="10" presetClass="exit" presetSubtype="0" fill="hold" grpId="1" nodeType="afterEffect">
                                  <p:stCondLst>
                                    <p:cond delay="0"/>
                                  </p:stCondLst>
                                  <p:childTnLst>
                                    <p:animEffect transition="out" filter="fade">
                                      <p:cBhvr>
                                        <p:cTn id="18" dur="2000"/>
                                        <p:tgtEl>
                                          <p:spTgt spid="1138697">
                                            <p:txEl>
                                              <p:pRg st="0" end="0"/>
                                            </p:txEl>
                                          </p:spTgt>
                                        </p:tgtEl>
                                      </p:cBhvr>
                                    </p:animEffect>
                                    <p:set>
                                      <p:cBhvr>
                                        <p:cTn id="19" dur="1" fill="hold">
                                          <p:stCondLst>
                                            <p:cond delay="1999"/>
                                          </p:stCondLst>
                                        </p:cTn>
                                        <p:tgtEl>
                                          <p:spTgt spid="1138697">
                                            <p:txEl>
                                              <p:pRg st="0" end="0"/>
                                            </p:txEl>
                                          </p:spTgt>
                                        </p:tgtEl>
                                        <p:attrNameLst>
                                          <p:attrName>style.visibility</p:attrName>
                                        </p:attrNameLst>
                                      </p:cBhvr>
                                      <p:to>
                                        <p:strVal val="hidden"/>
                                      </p:to>
                                    </p:set>
                                  </p:childTnLst>
                                </p:cTn>
                              </p:par>
                            </p:childTnLst>
                          </p:cTn>
                        </p:par>
                        <p:par>
                          <p:cTn id="20" fill="hold">
                            <p:stCondLst>
                              <p:cond delay="12000"/>
                            </p:stCondLst>
                            <p:childTnLst>
                              <p:par>
                                <p:cTn id="21" presetID="10" presetClass="entr" presetSubtype="0" fill="hold" grpId="0" nodeType="afterEffect">
                                  <p:stCondLst>
                                    <p:cond delay="0"/>
                                  </p:stCondLst>
                                  <p:childTnLst>
                                    <p:set>
                                      <p:cBhvr>
                                        <p:cTn id="22" dur="1" fill="hold">
                                          <p:stCondLst>
                                            <p:cond delay="0"/>
                                          </p:stCondLst>
                                        </p:cTn>
                                        <p:tgtEl>
                                          <p:spTgt spid="1138693">
                                            <p:txEl>
                                              <p:pRg st="0" end="0"/>
                                            </p:txEl>
                                          </p:spTgt>
                                        </p:tgtEl>
                                        <p:attrNameLst>
                                          <p:attrName>style.visibility</p:attrName>
                                        </p:attrNameLst>
                                      </p:cBhvr>
                                      <p:to>
                                        <p:strVal val="visible"/>
                                      </p:to>
                                    </p:set>
                                    <p:animEffect transition="in" filter="fade">
                                      <p:cBhvr>
                                        <p:cTn id="23" dur="3000"/>
                                        <p:tgtEl>
                                          <p:spTgt spid="1138693">
                                            <p:txEl>
                                              <p:pRg st="0" end="0"/>
                                            </p:txEl>
                                          </p:spTgt>
                                        </p:tgtEl>
                                      </p:cBhvr>
                                    </p:animEffect>
                                  </p:childTnLst>
                                </p:cTn>
                              </p:par>
                            </p:childTnLst>
                          </p:cTn>
                        </p:par>
                        <p:par>
                          <p:cTn id="24" fill="hold">
                            <p:stCondLst>
                              <p:cond delay="15000"/>
                            </p:stCondLst>
                            <p:childTnLst>
                              <p:par>
                                <p:cTn id="25" presetID="10" presetClass="entr" presetSubtype="0" fill="hold" grpId="0" nodeType="afterEffect">
                                  <p:stCondLst>
                                    <p:cond delay="0"/>
                                  </p:stCondLst>
                                  <p:childTnLst>
                                    <p:set>
                                      <p:cBhvr>
                                        <p:cTn id="26" dur="1" fill="hold">
                                          <p:stCondLst>
                                            <p:cond delay="0"/>
                                          </p:stCondLst>
                                        </p:cTn>
                                        <p:tgtEl>
                                          <p:spTgt spid="1138694"/>
                                        </p:tgtEl>
                                        <p:attrNameLst>
                                          <p:attrName>style.visibility</p:attrName>
                                        </p:attrNameLst>
                                      </p:cBhvr>
                                      <p:to>
                                        <p:strVal val="visible"/>
                                      </p:to>
                                    </p:set>
                                    <p:animEffect transition="in" filter="fade">
                                      <p:cBhvr>
                                        <p:cTn id="27" dur="3000"/>
                                        <p:tgtEl>
                                          <p:spTgt spid="1138694"/>
                                        </p:tgtEl>
                                      </p:cBhvr>
                                    </p:animEffect>
                                  </p:childTnLst>
                                </p:cTn>
                              </p:par>
                              <p:par>
                                <p:cTn id="28" presetID="10" presetClass="exit" presetSubtype="0" fill="hold" grpId="0" nodeType="withEffect">
                                  <p:stCondLst>
                                    <p:cond delay="0"/>
                                  </p:stCondLst>
                                  <p:childTnLst>
                                    <p:animEffect transition="out" filter="fade">
                                      <p:cBhvr>
                                        <p:cTn id="29" dur="2000"/>
                                        <p:tgtEl>
                                          <p:spTgt spid="1138692"/>
                                        </p:tgtEl>
                                      </p:cBhvr>
                                    </p:animEffect>
                                    <p:set>
                                      <p:cBhvr>
                                        <p:cTn id="30" dur="1" fill="hold">
                                          <p:stCondLst>
                                            <p:cond delay="1999"/>
                                          </p:stCondLst>
                                        </p:cTn>
                                        <p:tgtEl>
                                          <p:spTgt spid="1138692"/>
                                        </p:tgtEl>
                                        <p:attrNameLst>
                                          <p:attrName>style.visibility</p:attrName>
                                        </p:attrNameLst>
                                      </p:cBhvr>
                                      <p:to>
                                        <p:strVal val="hidden"/>
                                      </p:to>
                                    </p:set>
                                  </p:childTnLst>
                                </p:cTn>
                              </p:par>
                            </p:childTnLst>
                          </p:cTn>
                        </p:par>
                        <p:par>
                          <p:cTn id="31" fill="hold">
                            <p:stCondLst>
                              <p:cond delay="18000"/>
                            </p:stCondLst>
                            <p:childTnLst>
                              <p:par>
                                <p:cTn id="32" presetID="10" presetClass="entr" presetSubtype="0" fill="hold" grpId="0" nodeType="afterEffect">
                                  <p:stCondLst>
                                    <p:cond delay="1000"/>
                                  </p:stCondLst>
                                  <p:childTnLst>
                                    <p:set>
                                      <p:cBhvr>
                                        <p:cTn id="33" dur="1" fill="hold">
                                          <p:stCondLst>
                                            <p:cond delay="0"/>
                                          </p:stCondLst>
                                        </p:cTn>
                                        <p:tgtEl>
                                          <p:spTgt spid="1138696"/>
                                        </p:tgtEl>
                                        <p:attrNameLst>
                                          <p:attrName>style.visibility</p:attrName>
                                        </p:attrNameLst>
                                      </p:cBhvr>
                                      <p:to>
                                        <p:strVal val="visible"/>
                                      </p:to>
                                    </p:set>
                                    <p:animEffect transition="in" filter="fade">
                                      <p:cBhvr>
                                        <p:cTn id="34" dur="2000"/>
                                        <p:tgtEl>
                                          <p:spTgt spid="1138696"/>
                                        </p:tgtEl>
                                      </p:cBhvr>
                                    </p:animEffect>
                                  </p:childTnLst>
                                </p:cTn>
                              </p:par>
                            </p:childTnLst>
                          </p:cTn>
                        </p:par>
                        <p:par>
                          <p:cTn id="35" fill="hold">
                            <p:stCondLst>
                              <p:cond delay="21000"/>
                            </p:stCondLst>
                            <p:childTnLst>
                              <p:par>
                                <p:cTn id="36" presetID="10" presetClass="entr" presetSubtype="0" fill="hold" grpId="0" nodeType="afterEffect">
                                  <p:stCondLst>
                                    <p:cond delay="3000"/>
                                  </p:stCondLst>
                                  <p:childTnLst>
                                    <p:set>
                                      <p:cBhvr>
                                        <p:cTn id="37" dur="1" fill="hold">
                                          <p:stCondLst>
                                            <p:cond delay="0"/>
                                          </p:stCondLst>
                                        </p:cTn>
                                        <p:tgtEl>
                                          <p:spTgt spid="1138690">
                                            <p:txEl>
                                              <p:pRg st="0" end="0"/>
                                            </p:txEl>
                                          </p:spTgt>
                                        </p:tgtEl>
                                        <p:attrNameLst>
                                          <p:attrName>style.visibility</p:attrName>
                                        </p:attrNameLst>
                                      </p:cBhvr>
                                      <p:to>
                                        <p:strVal val="visible"/>
                                      </p:to>
                                    </p:set>
                                    <p:animEffect transition="in" filter="fade">
                                      <p:cBhvr>
                                        <p:cTn id="38" dur="3000"/>
                                        <p:tgtEl>
                                          <p:spTgt spid="1138690">
                                            <p:txEl>
                                              <p:pRg st="0" end="0"/>
                                            </p:txEl>
                                          </p:spTgt>
                                        </p:tgtEl>
                                      </p:cBhvr>
                                    </p:animEffect>
                                  </p:childTnLst>
                                </p:cTn>
                              </p:par>
                            </p:childTnLst>
                          </p:cTn>
                        </p:par>
                        <p:par>
                          <p:cTn id="39" fill="hold">
                            <p:stCondLst>
                              <p:cond delay="27000"/>
                            </p:stCondLst>
                            <p:childTnLst>
                              <p:par>
                                <p:cTn id="40" presetID="10" presetClass="entr" presetSubtype="0" fill="hold" grpId="0" nodeType="afterEffect">
                                  <p:stCondLst>
                                    <p:cond delay="3000"/>
                                  </p:stCondLst>
                                  <p:childTnLst>
                                    <p:set>
                                      <p:cBhvr>
                                        <p:cTn id="41" dur="1" fill="hold">
                                          <p:stCondLst>
                                            <p:cond delay="0"/>
                                          </p:stCondLst>
                                        </p:cTn>
                                        <p:tgtEl>
                                          <p:spTgt spid="1138690">
                                            <p:txEl>
                                              <p:pRg st="1" end="1"/>
                                            </p:txEl>
                                          </p:spTgt>
                                        </p:tgtEl>
                                        <p:attrNameLst>
                                          <p:attrName>style.visibility</p:attrName>
                                        </p:attrNameLst>
                                      </p:cBhvr>
                                      <p:to>
                                        <p:strVal val="visible"/>
                                      </p:to>
                                    </p:set>
                                    <p:animEffect transition="in" filter="fade">
                                      <p:cBhvr>
                                        <p:cTn id="42" dur="3000"/>
                                        <p:tgtEl>
                                          <p:spTgt spid="1138690">
                                            <p:txEl>
                                              <p:pRg st="1" end="1"/>
                                            </p:txEl>
                                          </p:spTgt>
                                        </p:tgtEl>
                                      </p:cBhvr>
                                    </p:animEffect>
                                  </p:childTnLst>
                                </p:cTn>
                              </p:par>
                            </p:childTnLst>
                          </p:cTn>
                        </p:par>
                        <p:par>
                          <p:cTn id="43" fill="hold">
                            <p:stCondLst>
                              <p:cond delay="33000"/>
                            </p:stCondLst>
                            <p:childTnLst>
                              <p:par>
                                <p:cTn id="44" presetID="10" presetClass="exit" presetSubtype="0" fill="hold" grpId="1" nodeType="afterEffect">
                                  <p:stCondLst>
                                    <p:cond delay="0"/>
                                  </p:stCondLst>
                                  <p:childTnLst>
                                    <p:animEffect transition="out" filter="fade">
                                      <p:cBhvr>
                                        <p:cTn id="45" dur="2000"/>
                                        <p:tgtEl>
                                          <p:spTgt spid="1138690">
                                            <p:txEl>
                                              <p:pRg st="0" end="0"/>
                                            </p:txEl>
                                          </p:spTgt>
                                        </p:tgtEl>
                                      </p:cBhvr>
                                    </p:animEffect>
                                    <p:set>
                                      <p:cBhvr>
                                        <p:cTn id="46" dur="1" fill="hold">
                                          <p:stCondLst>
                                            <p:cond delay="1999"/>
                                          </p:stCondLst>
                                        </p:cTn>
                                        <p:tgtEl>
                                          <p:spTgt spid="1138690">
                                            <p:txEl>
                                              <p:pRg st="0" end="0"/>
                                            </p:txEl>
                                          </p:spTgt>
                                        </p:tgtEl>
                                        <p:attrNameLst>
                                          <p:attrName>style.visibility</p:attrName>
                                        </p:attrNameLst>
                                      </p:cBhvr>
                                      <p:to>
                                        <p:strVal val="hidden"/>
                                      </p:to>
                                    </p:set>
                                  </p:childTnLst>
                                </p:cTn>
                              </p:par>
                            </p:childTnLst>
                          </p:cTn>
                        </p:par>
                        <p:par>
                          <p:cTn id="47" fill="hold">
                            <p:stCondLst>
                              <p:cond delay="35000"/>
                            </p:stCondLst>
                            <p:childTnLst>
                              <p:par>
                                <p:cTn id="48" presetID="10" presetClass="exit" presetSubtype="0" fill="hold" grpId="1" nodeType="afterEffect">
                                  <p:stCondLst>
                                    <p:cond delay="0"/>
                                  </p:stCondLst>
                                  <p:childTnLst>
                                    <p:animEffect transition="out" filter="fade">
                                      <p:cBhvr>
                                        <p:cTn id="49" dur="2000"/>
                                        <p:tgtEl>
                                          <p:spTgt spid="1138690">
                                            <p:txEl>
                                              <p:pRg st="1" end="1"/>
                                            </p:txEl>
                                          </p:spTgt>
                                        </p:tgtEl>
                                      </p:cBhvr>
                                    </p:animEffect>
                                    <p:set>
                                      <p:cBhvr>
                                        <p:cTn id="50" dur="1" fill="hold">
                                          <p:stCondLst>
                                            <p:cond delay="1999"/>
                                          </p:stCondLst>
                                        </p:cTn>
                                        <p:tgtEl>
                                          <p:spTgt spid="1138690">
                                            <p:txEl>
                                              <p:pRg st="1" end="1"/>
                                            </p:txEl>
                                          </p:spTgt>
                                        </p:tgtEl>
                                        <p:attrNameLst>
                                          <p:attrName>style.visibility</p:attrName>
                                        </p:attrNameLst>
                                      </p:cBhvr>
                                      <p:to>
                                        <p:strVal val="hidden"/>
                                      </p:to>
                                    </p:set>
                                  </p:childTnLst>
                                </p:cTn>
                              </p:par>
                            </p:childTnLst>
                          </p:cTn>
                        </p:par>
                        <p:par>
                          <p:cTn id="51" fill="hold">
                            <p:stCondLst>
                              <p:cond delay="37000"/>
                            </p:stCondLst>
                            <p:childTnLst>
                              <p:par>
                                <p:cTn id="52" presetID="10" presetClass="entr" presetSubtype="0" fill="hold" grpId="0" nodeType="afterEffect">
                                  <p:stCondLst>
                                    <p:cond delay="0"/>
                                  </p:stCondLst>
                                  <p:childTnLst>
                                    <p:set>
                                      <p:cBhvr>
                                        <p:cTn id="53" dur="1" fill="hold">
                                          <p:stCondLst>
                                            <p:cond delay="0"/>
                                          </p:stCondLst>
                                        </p:cTn>
                                        <p:tgtEl>
                                          <p:spTgt spid="1138691">
                                            <p:txEl>
                                              <p:pRg st="0" end="0"/>
                                            </p:txEl>
                                          </p:spTgt>
                                        </p:tgtEl>
                                        <p:attrNameLst>
                                          <p:attrName>style.visibility</p:attrName>
                                        </p:attrNameLst>
                                      </p:cBhvr>
                                      <p:to>
                                        <p:strVal val="visible"/>
                                      </p:to>
                                    </p:set>
                                    <p:animEffect transition="in" filter="fade">
                                      <p:cBhvr>
                                        <p:cTn id="54" dur="3000"/>
                                        <p:tgtEl>
                                          <p:spTgt spid="1138691">
                                            <p:txEl>
                                              <p:pRg st="0" end="0"/>
                                            </p:txEl>
                                          </p:spTgt>
                                        </p:tgtEl>
                                      </p:cBhvr>
                                    </p:animEffect>
                                  </p:childTnLst>
                                </p:cTn>
                              </p:par>
                            </p:childTnLst>
                          </p:cTn>
                        </p:par>
                        <p:par>
                          <p:cTn id="55" fill="hold">
                            <p:stCondLst>
                              <p:cond delay="40000"/>
                            </p:stCondLst>
                            <p:childTnLst>
                              <p:par>
                                <p:cTn id="56" presetID="10" presetClass="entr" presetSubtype="0" fill="hold" grpId="0" nodeType="afterEffect">
                                  <p:stCondLst>
                                    <p:cond delay="500"/>
                                  </p:stCondLst>
                                  <p:childTnLst>
                                    <p:set>
                                      <p:cBhvr>
                                        <p:cTn id="57" dur="1" fill="hold">
                                          <p:stCondLst>
                                            <p:cond delay="0"/>
                                          </p:stCondLst>
                                        </p:cTn>
                                        <p:tgtEl>
                                          <p:spTgt spid="1138691">
                                            <p:txEl>
                                              <p:pRg st="1" end="1"/>
                                            </p:txEl>
                                          </p:spTgt>
                                        </p:tgtEl>
                                        <p:attrNameLst>
                                          <p:attrName>style.visibility</p:attrName>
                                        </p:attrNameLst>
                                      </p:cBhvr>
                                      <p:to>
                                        <p:strVal val="visible"/>
                                      </p:to>
                                    </p:set>
                                    <p:animEffect transition="in" filter="fade">
                                      <p:cBhvr>
                                        <p:cTn id="58" dur="3000"/>
                                        <p:tgtEl>
                                          <p:spTgt spid="11386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8690" grpId="0" uiExpand="1" build="p"/>
      <p:bldP spid="1138690" grpId="1" uiExpand="1" build="allAtOnce"/>
      <p:bldP spid="1138691" grpId="0" uiExpand="1" build="p"/>
      <p:bldP spid="1138692" grpId="0"/>
      <p:bldP spid="1138693" grpId="0" build="p"/>
      <p:bldP spid="1138694" grpId="0"/>
      <p:bldP spid="1138696" grpId="0" animBg="1"/>
      <p:bldP spid="1138697" grpId="0" build="p"/>
      <p:bldP spid="1138697" grpId="1" build="allAtOnce"/>
      <p:bldP spid="1138698" grpId="0" build="p"/>
      <p:bldP spid="1138698" grpId="1" build="allAtOnce"/>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8243" name="Rectangle 19"/>
          <p:cNvSpPr>
            <a:spLocks noChangeArrowheads="1"/>
          </p:cNvSpPr>
          <p:nvPr/>
        </p:nvSpPr>
        <p:spPr bwMode="auto">
          <a:xfrm>
            <a:off x="3519488" y="4649788"/>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26" name="Text Box 2"/>
          <p:cNvSpPr txBox="1">
            <a:spLocks noChangeArrowheads="1"/>
          </p:cNvSpPr>
          <p:nvPr/>
        </p:nvSpPr>
        <p:spPr bwMode="auto">
          <a:xfrm>
            <a:off x="1482389" y="1588"/>
            <a:ext cx="7305675"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いろんな</a:t>
            </a:r>
            <a:r>
              <a:rPr kumimoji="1" lang="ja-JP" altLang="en-US" sz="3600" b="0" i="0" u="none" strike="noStrike" kern="1200" cap="none" spc="0" normalizeH="0" baseline="0" noProof="0">
                <a:ln>
                  <a:noFill/>
                </a:ln>
                <a:solidFill>
                  <a:srgbClr val="CC66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人</a:t>
            </a:r>
            <a:r>
              <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がいるからいいんじゃない</a:t>
            </a:r>
          </a:p>
        </p:txBody>
      </p:sp>
      <p:sp>
        <p:nvSpPr>
          <p:cNvPr id="1588227" name="Text Box 3"/>
          <p:cNvSpPr txBox="1">
            <a:spLocks noChangeArrowheads="1"/>
          </p:cNvSpPr>
          <p:nvPr/>
        </p:nvSpPr>
        <p:spPr bwMode="auto">
          <a:xfrm>
            <a:off x="1169237" y="-3393"/>
            <a:ext cx="7931979" cy="646331"/>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性</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だけは</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私</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a:t>
            </a:r>
            <a:r>
              <a:rPr kumimoji="1" lang="ja-JP" altLang="en-US" sz="3600" b="0" i="0" u="none" strike="noStrike" kern="1200" cap="none" spc="0" normalizeH="0" baseline="0" noProof="0" dirty="0">
                <a:ln>
                  <a:noFill/>
                </a:ln>
                <a:solidFill>
                  <a:srgbClr val="99FF99"/>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あなた</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に序列をつけない</a:t>
            </a:r>
          </a:p>
        </p:txBody>
      </p:sp>
      <p:sp>
        <p:nvSpPr>
          <p:cNvPr id="1588228" name="Text Box 4"/>
          <p:cNvSpPr txBox="1">
            <a:spLocks noChangeArrowheads="1"/>
          </p:cNvSpPr>
          <p:nvPr/>
        </p:nvSpPr>
        <p:spPr bwMode="auto">
          <a:xfrm>
            <a:off x="1575258" y="1588"/>
            <a:ext cx="7119937"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ろ</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ん</a:t>
            </a:r>
            <a:r>
              <a:rPr kumimoji="1" lang="ja-JP" altLang="en-US" sz="36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な</a:t>
            </a:r>
            <a:r>
              <a:rPr kumimoji="1" lang="ja-JP" altLang="en-US" sz="3600" b="0" i="0" u="none" strike="noStrike" kern="1200" cap="none" spc="0" normalizeH="0" baseline="0" noProof="0" dirty="0">
                <a:ln>
                  <a:noFill/>
                </a:ln>
                <a:solidFill>
                  <a:srgbClr val="9966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人</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の間に</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私（あなた）</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がいる</a:t>
            </a:r>
          </a:p>
        </p:txBody>
      </p:sp>
      <p:sp>
        <p:nvSpPr>
          <p:cNvPr id="1588229" name="Text Box 5"/>
          <p:cNvSpPr txBox="1">
            <a:spLocks noChangeArrowheads="1"/>
          </p:cNvSpPr>
          <p:nvPr/>
        </p:nvSpPr>
        <p:spPr bwMode="auto">
          <a:xfrm>
            <a:off x="661651" y="1588"/>
            <a:ext cx="8947150"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いろんな</a:t>
            </a:r>
            <a:r>
              <a:rPr kumimoji="1" lang="ja-JP" altLang="en-US" sz="36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カ</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ラ</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ー</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の人がいるからいいんじゃない</a:t>
            </a:r>
          </a:p>
        </p:txBody>
      </p:sp>
      <p:sp>
        <p:nvSpPr>
          <p:cNvPr id="1588235" name="Rectangle 11"/>
          <p:cNvSpPr>
            <a:spLocks noChangeArrowheads="1"/>
          </p:cNvSpPr>
          <p:nvPr/>
        </p:nvSpPr>
        <p:spPr bwMode="auto">
          <a:xfrm>
            <a:off x="1079500" y="4997450"/>
            <a:ext cx="1636713"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CC66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36" name="Text Box 12"/>
          <p:cNvSpPr txBox="1">
            <a:spLocks noChangeArrowheads="1"/>
          </p:cNvSpPr>
          <p:nvPr/>
        </p:nvSpPr>
        <p:spPr bwMode="auto">
          <a:xfrm>
            <a:off x="2656022" y="1588"/>
            <a:ext cx="4958409" cy="646331"/>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持ち物より</a:t>
            </a:r>
            <a:r>
              <a:rPr kumimoji="1" lang="ja-JP" altLang="en-US" sz="3600" b="0" i="0" u="none" strike="noStrike" kern="1200" cap="none" spc="0" normalizeH="0" baseline="0" noProof="0">
                <a:ln>
                  <a:noFill/>
                </a:ln>
                <a:solidFill>
                  <a:srgbClr val="00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持ち主</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が大事</a:t>
            </a:r>
          </a:p>
        </p:txBody>
      </p:sp>
      <p:sp>
        <p:nvSpPr>
          <p:cNvPr id="1588238" name="Rectangle 14"/>
          <p:cNvSpPr>
            <a:spLocks noGrp="1" noChangeArrowheads="1"/>
          </p:cNvSpPr>
          <p:nvPr>
            <p:ph idx="1"/>
          </p:nvPr>
        </p:nvSpPr>
        <p:spPr>
          <a:xfrm>
            <a:off x="654050" y="371475"/>
            <a:ext cx="1639888" cy="1622425"/>
          </a:xfrm>
        </p:spPr>
        <p:txBody>
          <a:bodyPr/>
          <a:lstStyle/>
          <a:p>
            <a:pPr marL="0" indent="0" eaLnBrk="1" hangingPunct="1">
              <a:buFont typeface="Monotype Sorts" pitchFamily="2" charset="2"/>
              <a:buNone/>
            </a:pPr>
            <a:r>
              <a:rPr lang="ja-JP" altLang="en-US" sz="9600">
                <a:solidFill>
                  <a:srgbClr val="66FF33"/>
                </a:solidFill>
                <a:latin typeface="HG正楷書体-PRO" pitchFamily="66" charset="-128"/>
                <a:ea typeface="HG正楷書体-PRO" pitchFamily="66" charset="-128"/>
              </a:rPr>
              <a:t>人</a:t>
            </a:r>
          </a:p>
        </p:txBody>
      </p:sp>
      <p:sp>
        <p:nvSpPr>
          <p:cNvPr id="1588239" name="Rectangle 15"/>
          <p:cNvSpPr>
            <a:spLocks noChangeArrowheads="1"/>
          </p:cNvSpPr>
          <p:nvPr/>
        </p:nvSpPr>
        <p:spPr bwMode="auto">
          <a:xfrm>
            <a:off x="428625" y="2335213"/>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FF9966"/>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0" name="Rectangle 16"/>
          <p:cNvSpPr>
            <a:spLocks noChangeArrowheads="1"/>
          </p:cNvSpPr>
          <p:nvPr/>
        </p:nvSpPr>
        <p:spPr bwMode="auto">
          <a:xfrm>
            <a:off x="5789613" y="455613"/>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CCCC00"/>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1" name="Rectangle 17"/>
          <p:cNvSpPr>
            <a:spLocks noChangeArrowheads="1"/>
          </p:cNvSpPr>
          <p:nvPr/>
        </p:nvSpPr>
        <p:spPr bwMode="auto">
          <a:xfrm>
            <a:off x="8166100" y="2197100"/>
            <a:ext cx="1636713"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FF6600"/>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2" name="Rectangle 18"/>
          <p:cNvSpPr>
            <a:spLocks noChangeArrowheads="1"/>
          </p:cNvSpPr>
          <p:nvPr/>
        </p:nvSpPr>
        <p:spPr bwMode="auto">
          <a:xfrm>
            <a:off x="5954713" y="4838700"/>
            <a:ext cx="1639887"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FF99CC"/>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4" name="Rectangle 20"/>
          <p:cNvSpPr>
            <a:spLocks noChangeArrowheads="1"/>
          </p:cNvSpPr>
          <p:nvPr/>
        </p:nvSpPr>
        <p:spPr bwMode="auto">
          <a:xfrm>
            <a:off x="7073900" y="3154363"/>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660033"/>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5" name="Rectangle 21"/>
          <p:cNvSpPr>
            <a:spLocks noChangeArrowheads="1"/>
          </p:cNvSpPr>
          <p:nvPr/>
        </p:nvSpPr>
        <p:spPr bwMode="auto">
          <a:xfrm>
            <a:off x="3844925" y="228600"/>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FF6699"/>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6" name="Rectangle 22"/>
          <p:cNvSpPr>
            <a:spLocks noChangeArrowheads="1"/>
          </p:cNvSpPr>
          <p:nvPr/>
        </p:nvSpPr>
        <p:spPr bwMode="auto">
          <a:xfrm>
            <a:off x="8180388" y="4724400"/>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99FF99"/>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7" name="Rectangle 23"/>
          <p:cNvSpPr>
            <a:spLocks noChangeArrowheads="1"/>
          </p:cNvSpPr>
          <p:nvPr/>
        </p:nvSpPr>
        <p:spPr bwMode="auto">
          <a:xfrm>
            <a:off x="8034338" y="296863"/>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66CCFF"/>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8" name="Rectangle 24"/>
          <p:cNvSpPr>
            <a:spLocks noChangeArrowheads="1"/>
          </p:cNvSpPr>
          <p:nvPr/>
        </p:nvSpPr>
        <p:spPr bwMode="auto">
          <a:xfrm>
            <a:off x="1695450" y="3625850"/>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49" name="Rectangle 25"/>
          <p:cNvSpPr>
            <a:spLocks noChangeArrowheads="1"/>
          </p:cNvSpPr>
          <p:nvPr/>
        </p:nvSpPr>
        <p:spPr bwMode="auto">
          <a:xfrm>
            <a:off x="2165350" y="1711325"/>
            <a:ext cx="1638300" cy="1622425"/>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20000"/>
              </a:spcBef>
              <a:spcAft>
                <a:spcPct val="0"/>
              </a:spcAft>
              <a:buClr>
                <a:srgbClr val="FF9966"/>
              </a:buClr>
              <a:buSzPct val="50000"/>
              <a:buFont typeface="Monotype Sorts" pitchFamily="2" charset="2"/>
              <a:buNone/>
              <a:tabLst/>
              <a:defRPr/>
            </a:pPr>
            <a:r>
              <a:rPr kumimoji="1" lang="ja-JP" altLang="en-US" sz="9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HG正楷書体-PRO" pitchFamily="66" charset="-128"/>
                <a:ea typeface="HG正楷書体-PRO" pitchFamily="66" charset="-128"/>
                <a:cs typeface="+mn-cs"/>
              </a:rPr>
              <a:t>人</a:t>
            </a:r>
          </a:p>
        </p:txBody>
      </p:sp>
      <p:sp>
        <p:nvSpPr>
          <p:cNvPr id="1588250" name="Line 26"/>
          <p:cNvSpPr>
            <a:spLocks noChangeShapeType="1"/>
          </p:cNvSpPr>
          <p:nvPr/>
        </p:nvSpPr>
        <p:spPr bwMode="auto">
          <a:xfrm flipH="1" flipV="1">
            <a:off x="3441700" y="2700338"/>
            <a:ext cx="695325" cy="203200"/>
          </a:xfrm>
          <a:prstGeom prst="line">
            <a:avLst/>
          </a:prstGeom>
          <a:noFill/>
          <a:ln w="28575">
            <a:solidFill>
              <a:srgbClr val="FF000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1" name="Line 27"/>
          <p:cNvSpPr>
            <a:spLocks noChangeShapeType="1"/>
          </p:cNvSpPr>
          <p:nvPr/>
        </p:nvSpPr>
        <p:spPr bwMode="auto">
          <a:xfrm flipH="1" flipV="1">
            <a:off x="1971675" y="1362075"/>
            <a:ext cx="2484438" cy="1176338"/>
          </a:xfrm>
          <a:prstGeom prst="line">
            <a:avLst/>
          </a:prstGeom>
          <a:noFill/>
          <a:ln w="28575">
            <a:solidFill>
              <a:srgbClr val="00FF0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2" name="Line 28"/>
          <p:cNvSpPr>
            <a:spLocks noChangeShapeType="1"/>
          </p:cNvSpPr>
          <p:nvPr/>
        </p:nvSpPr>
        <p:spPr bwMode="auto">
          <a:xfrm flipH="1" flipV="1">
            <a:off x="4470400" y="1160463"/>
            <a:ext cx="333375" cy="1190625"/>
          </a:xfrm>
          <a:prstGeom prst="line">
            <a:avLst/>
          </a:prstGeom>
          <a:noFill/>
          <a:ln w="28575">
            <a:solidFill>
              <a:srgbClr val="FF99FF"/>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3" name="Line 29"/>
          <p:cNvSpPr>
            <a:spLocks noChangeShapeType="1"/>
          </p:cNvSpPr>
          <p:nvPr/>
        </p:nvSpPr>
        <p:spPr bwMode="auto">
          <a:xfrm flipH="1" flipV="1">
            <a:off x="1754188" y="3392488"/>
            <a:ext cx="2292350" cy="42862"/>
          </a:xfrm>
          <a:prstGeom prst="line">
            <a:avLst/>
          </a:prstGeom>
          <a:noFill/>
          <a:ln w="28575">
            <a:solidFill>
              <a:srgbClr val="FFCC99"/>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4" name="Line 30"/>
          <p:cNvSpPr>
            <a:spLocks noChangeShapeType="1"/>
          </p:cNvSpPr>
          <p:nvPr/>
        </p:nvSpPr>
        <p:spPr bwMode="auto">
          <a:xfrm flipH="1">
            <a:off x="4381500" y="4440238"/>
            <a:ext cx="652463" cy="841375"/>
          </a:xfrm>
          <a:prstGeom prst="line">
            <a:avLst/>
          </a:prstGeom>
          <a:noFill/>
          <a:ln w="28575">
            <a:solidFill>
              <a:srgbClr val="FFFF0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5" name="Line 31"/>
          <p:cNvSpPr>
            <a:spLocks noChangeShapeType="1"/>
          </p:cNvSpPr>
          <p:nvPr/>
        </p:nvSpPr>
        <p:spPr bwMode="auto">
          <a:xfrm>
            <a:off x="5700713" y="4249738"/>
            <a:ext cx="654050" cy="971550"/>
          </a:xfrm>
          <a:prstGeom prst="line">
            <a:avLst/>
          </a:prstGeom>
          <a:noFill/>
          <a:ln w="28575">
            <a:solidFill>
              <a:srgbClr val="FF99CC"/>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6" name="Line 32"/>
          <p:cNvSpPr>
            <a:spLocks noChangeShapeType="1"/>
          </p:cNvSpPr>
          <p:nvPr/>
        </p:nvSpPr>
        <p:spPr bwMode="auto">
          <a:xfrm flipH="1">
            <a:off x="2060575" y="4252913"/>
            <a:ext cx="2481263" cy="1609725"/>
          </a:xfrm>
          <a:prstGeom prst="line">
            <a:avLst/>
          </a:prstGeom>
          <a:noFill/>
          <a:ln w="28575">
            <a:solidFill>
              <a:srgbClr val="CC99FF"/>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7" name="Line 33"/>
          <p:cNvSpPr>
            <a:spLocks noChangeShapeType="1"/>
          </p:cNvSpPr>
          <p:nvPr/>
        </p:nvSpPr>
        <p:spPr bwMode="auto">
          <a:xfrm flipH="1">
            <a:off x="6080125" y="1393825"/>
            <a:ext cx="2540000" cy="1450975"/>
          </a:xfrm>
          <a:prstGeom prst="line">
            <a:avLst/>
          </a:prstGeom>
          <a:noFill/>
          <a:ln w="28575">
            <a:solidFill>
              <a:srgbClr val="33CCCC"/>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8" name="Line 34"/>
          <p:cNvSpPr>
            <a:spLocks noChangeShapeType="1"/>
          </p:cNvSpPr>
          <p:nvPr/>
        </p:nvSpPr>
        <p:spPr bwMode="auto">
          <a:xfrm>
            <a:off x="6022975" y="3949700"/>
            <a:ext cx="2176463" cy="1490663"/>
          </a:xfrm>
          <a:prstGeom prst="line">
            <a:avLst/>
          </a:prstGeom>
          <a:noFill/>
          <a:ln w="28575">
            <a:solidFill>
              <a:srgbClr val="CCFFCC"/>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59" name="Line 35"/>
          <p:cNvSpPr>
            <a:spLocks noChangeShapeType="1"/>
          </p:cNvSpPr>
          <p:nvPr/>
        </p:nvSpPr>
        <p:spPr bwMode="auto">
          <a:xfrm flipH="1">
            <a:off x="6165850" y="3135313"/>
            <a:ext cx="1973263" cy="100012"/>
          </a:xfrm>
          <a:prstGeom prst="line">
            <a:avLst/>
          </a:prstGeom>
          <a:noFill/>
          <a:ln w="28575">
            <a:solidFill>
              <a:srgbClr val="FF990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60" name="Line 36"/>
          <p:cNvSpPr>
            <a:spLocks noChangeShapeType="1"/>
          </p:cNvSpPr>
          <p:nvPr/>
        </p:nvSpPr>
        <p:spPr bwMode="auto">
          <a:xfrm>
            <a:off x="6151563" y="3611563"/>
            <a:ext cx="1101725" cy="392112"/>
          </a:xfrm>
          <a:prstGeom prst="line">
            <a:avLst/>
          </a:prstGeom>
          <a:noFill/>
          <a:ln w="28575">
            <a:solidFill>
              <a:srgbClr val="80008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61" name="Line 37"/>
          <p:cNvSpPr>
            <a:spLocks noChangeShapeType="1"/>
          </p:cNvSpPr>
          <p:nvPr/>
        </p:nvSpPr>
        <p:spPr bwMode="auto">
          <a:xfrm flipH="1">
            <a:off x="3008313" y="3876675"/>
            <a:ext cx="1173162" cy="536575"/>
          </a:xfrm>
          <a:prstGeom prst="line">
            <a:avLst/>
          </a:prstGeom>
          <a:noFill/>
          <a:ln w="28575">
            <a:solidFill>
              <a:srgbClr val="FFFF0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62" name="Line 38"/>
          <p:cNvSpPr>
            <a:spLocks noChangeShapeType="1"/>
          </p:cNvSpPr>
          <p:nvPr/>
        </p:nvSpPr>
        <p:spPr bwMode="auto">
          <a:xfrm flipH="1">
            <a:off x="5603875" y="1828800"/>
            <a:ext cx="608013" cy="550863"/>
          </a:xfrm>
          <a:prstGeom prst="line">
            <a:avLst/>
          </a:prstGeom>
          <a:noFill/>
          <a:ln w="28575">
            <a:solidFill>
              <a:srgbClr val="FFFF00"/>
            </a:solidFill>
            <a:prstDash val="sysDot"/>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sp>
        <p:nvSpPr>
          <p:cNvPr id="1588264" name="Oval 40"/>
          <p:cNvSpPr>
            <a:spLocks noChangeArrowheads="1"/>
          </p:cNvSpPr>
          <p:nvPr/>
        </p:nvSpPr>
        <p:spPr bwMode="auto">
          <a:xfrm>
            <a:off x="4054475" y="2301875"/>
            <a:ext cx="2133600" cy="2133600"/>
          </a:xfrm>
          <a:prstGeom prst="ellipse">
            <a:avLst/>
          </a:prstGeom>
          <a:noFill/>
          <a:ln w="38100" algn="ctr">
            <a:solidFill>
              <a:schemeClr val="tx1"/>
            </a:solidFill>
            <a:round/>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6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Arial" charset="0"/>
                <a:ea typeface="HG正楷書体-PRO" pitchFamily="66" charset="-128"/>
                <a:cs typeface="+mn-cs"/>
              </a:rPr>
              <a:t>私</a:t>
            </a:r>
          </a:p>
        </p:txBody>
      </p:sp>
      <p:sp>
        <p:nvSpPr>
          <p:cNvPr id="1588266" name="Text Box 42"/>
          <p:cNvSpPr txBox="1">
            <a:spLocks noChangeArrowheads="1"/>
          </p:cNvSpPr>
          <p:nvPr/>
        </p:nvSpPr>
        <p:spPr bwMode="auto">
          <a:xfrm>
            <a:off x="1817351" y="1588"/>
            <a:ext cx="6635750" cy="6413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童貞・処女</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a:t>
            </a:r>
            <a:r>
              <a:rPr kumimoji="1" lang="ja-JP" altLang="en-US" sz="3600" b="0" i="0" u="none" strike="noStrike" kern="1200" cap="none" spc="0" normalizeH="0" baseline="0" noProof="0" dirty="0">
                <a:ln>
                  <a:noFill/>
                </a:ln>
                <a:solidFill>
                  <a:srgbClr val="00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経験者</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も時間の問題</a:t>
            </a:r>
          </a:p>
        </p:txBody>
      </p:sp>
      <p:sp>
        <p:nvSpPr>
          <p:cNvPr id="1588230" name="Text Box 6"/>
          <p:cNvSpPr txBox="1">
            <a:spLocks noChangeArrowheads="1"/>
          </p:cNvSpPr>
          <p:nvPr/>
        </p:nvSpPr>
        <p:spPr bwMode="auto">
          <a:xfrm>
            <a:off x="1522452" y="6184236"/>
            <a:ext cx="7224712" cy="579437"/>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コンドーム</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を使うのも使わないのも</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私</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次第</a:t>
            </a:r>
          </a:p>
        </p:txBody>
      </p:sp>
      <p:sp>
        <p:nvSpPr>
          <p:cNvPr id="1588231" name="Text Box 7"/>
          <p:cNvSpPr txBox="1">
            <a:spLocks noChangeArrowheads="1"/>
          </p:cNvSpPr>
          <p:nvPr/>
        </p:nvSpPr>
        <p:spPr bwMode="auto">
          <a:xfrm>
            <a:off x="1648658" y="6184236"/>
            <a:ext cx="6972300" cy="6413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包茎</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ムケチン</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も彼女は気にしない</a:t>
            </a:r>
          </a:p>
        </p:txBody>
      </p:sp>
      <p:sp>
        <p:nvSpPr>
          <p:cNvPr id="1588232" name="Text Box 8"/>
          <p:cNvSpPr txBox="1">
            <a:spLocks noChangeArrowheads="1"/>
          </p:cNvSpPr>
          <p:nvPr/>
        </p:nvSpPr>
        <p:spPr bwMode="auto">
          <a:xfrm>
            <a:off x="1070808" y="6184236"/>
            <a:ext cx="8128000"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人</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と同じ、</a:t>
            </a:r>
            <a:r>
              <a:rPr kumimoji="1" lang="ja-JP" altLang="en-US" sz="3600" b="0" i="0" u="none" strike="noStrike" kern="1200" cap="none" spc="0" normalizeH="0" baseline="0" noProof="0" dirty="0">
                <a:ln>
                  <a:noFill/>
                </a:ln>
                <a:solidFill>
                  <a:srgbClr val="FF99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人</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より上を目指す時代だけれど</a:t>
            </a:r>
          </a:p>
        </p:txBody>
      </p:sp>
      <p:sp>
        <p:nvSpPr>
          <p:cNvPr id="1588233" name="Text Box 9"/>
          <p:cNvSpPr txBox="1">
            <a:spLocks noChangeArrowheads="1"/>
          </p:cNvSpPr>
          <p:nvPr/>
        </p:nvSpPr>
        <p:spPr bwMode="auto">
          <a:xfrm>
            <a:off x="894596" y="6184236"/>
            <a:ext cx="8480425"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いろいろ</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（ヘテロ</a:t>
            </a:r>
            <a:r>
              <a:rPr kumimoji="1" lang="ja-JP" altLang="en-US" sz="36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a:t>
            </a:r>
            <a:r>
              <a:rPr kumimoji="1" lang="ja-JP" altLang="en-US"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ゲイも</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いるのが当たり前</a:t>
            </a:r>
          </a:p>
        </p:txBody>
      </p:sp>
      <p:sp>
        <p:nvSpPr>
          <p:cNvPr id="1588234" name="Text Box 10"/>
          <p:cNvSpPr txBox="1">
            <a:spLocks noChangeArrowheads="1"/>
          </p:cNvSpPr>
          <p:nvPr/>
        </p:nvSpPr>
        <p:spPr bwMode="auto">
          <a:xfrm>
            <a:off x="385008" y="6184236"/>
            <a:ext cx="9499600" cy="64135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ペニス</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や</a:t>
            </a:r>
            <a:r>
              <a:rPr kumimoji="1" lang="ja-JP" altLang="en-US" sz="3600" b="0" i="0" u="none" strike="noStrike" kern="1200" cap="none" spc="0" normalizeH="0" baseline="0" noProof="0" dirty="0">
                <a:ln>
                  <a:noFill/>
                </a:ln>
                <a:solidFill>
                  <a:srgbClr val="FF9999"/>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おっぱい</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a:t>
            </a:r>
            <a:r>
              <a:rPr kumimoji="1" lang="ja-JP" altLang="en-US" sz="3600" b="0" i="0" u="none" strike="noStrike" kern="1200" cap="none" spc="0" normalizeH="0" baseline="0" noProof="0" dirty="0">
                <a:ln>
                  <a:noFill/>
                </a:ln>
                <a:solidFill>
                  <a:srgbClr val="66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大きい</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ja-JP" altLang="en-US" sz="3600" b="0" i="0" u="none" strike="noStrike" kern="1200" cap="none" spc="0" normalizeH="0" baseline="0" noProof="0" dirty="0">
                <a:ln>
                  <a:noFill/>
                </a:ln>
                <a:solidFill>
                  <a:srgbClr val="FF00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小さい</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も個性の一つ</a:t>
            </a:r>
          </a:p>
        </p:txBody>
      </p:sp>
      <p:sp>
        <p:nvSpPr>
          <p:cNvPr id="1588237" name="Text Box 13"/>
          <p:cNvSpPr txBox="1">
            <a:spLocks noChangeArrowheads="1"/>
          </p:cNvSpPr>
          <p:nvPr/>
        </p:nvSpPr>
        <p:spPr bwMode="auto">
          <a:xfrm>
            <a:off x="2813883" y="6184236"/>
            <a:ext cx="4641850" cy="6413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99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迷うな、あせるな　</a:t>
            </a:r>
            <a:r>
              <a:rPr kumimoji="1" lang="en-US" altLang="ja-JP" sz="36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(^_^)</a:t>
            </a:r>
            <a:endParaRPr kumimoji="1" lang="ja-JP" altLang="en-US" sz="36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p:txBody>
      </p:sp>
      <p:pic>
        <p:nvPicPr>
          <p:cNvPr id="1588263" name="Picture 39" descr="shinyawara"/>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46850" y="6157913"/>
            <a:ext cx="633413" cy="930275"/>
          </a:xfrm>
          <a:prstGeom prst="rect">
            <a:avLst/>
          </a:prstGeom>
          <a:noFill/>
          <a:ln w="9525">
            <a:noFill/>
            <a:miter lim="800000"/>
            <a:headEnd/>
            <a:tailEnd/>
          </a:ln>
        </p:spPr>
      </p:pic>
      <p:sp>
        <p:nvSpPr>
          <p:cNvPr id="1588265" name="Text Box 41"/>
          <p:cNvSpPr txBox="1">
            <a:spLocks noChangeArrowheads="1"/>
          </p:cNvSpPr>
          <p:nvPr/>
        </p:nvSpPr>
        <p:spPr bwMode="auto">
          <a:xfrm>
            <a:off x="1302583" y="6184236"/>
            <a:ext cx="7664450" cy="6413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Only One </a:t>
            </a:r>
            <a:r>
              <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がつながり共に生きる社会に</a:t>
            </a:r>
          </a:p>
        </p:txBody>
      </p:sp>
    </p:spTree>
    <p:extLst>
      <p:ext uri="{BB962C8B-B14F-4D97-AF65-F5344CB8AC3E}">
        <p14:creationId xmlns:p14="http://schemas.microsoft.com/office/powerpoint/2010/main" val="3242598600"/>
      </p:ext>
    </p:extLst>
  </p:cSld>
  <p:clrMapOvr>
    <a:masterClrMapping/>
  </p:clrMapOvr>
  <p:transition spd="slow" advClick="0" advTm="10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88238">
                                            <p:txEl>
                                              <p:pRg st="0" end="0"/>
                                            </p:txEl>
                                          </p:spTgt>
                                        </p:tgtEl>
                                        <p:attrNameLst>
                                          <p:attrName>style.visibility</p:attrName>
                                        </p:attrNameLst>
                                      </p:cBhvr>
                                      <p:to>
                                        <p:strVal val="visible"/>
                                      </p:to>
                                    </p:set>
                                    <p:animEffect transition="in" filter="fade">
                                      <p:cBhvr>
                                        <p:cTn id="7" dur="1000"/>
                                        <p:tgtEl>
                                          <p:spTgt spid="1588238">
                                            <p:txEl>
                                              <p:pRg st="0" end="0"/>
                                            </p:txEl>
                                          </p:spTgt>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588239"/>
                                        </p:tgtEl>
                                        <p:attrNameLst>
                                          <p:attrName>style.visibility</p:attrName>
                                        </p:attrNameLst>
                                      </p:cBhvr>
                                      <p:to>
                                        <p:strVal val="visible"/>
                                      </p:to>
                                    </p:set>
                                    <p:animEffect transition="in" filter="fade">
                                      <p:cBhvr>
                                        <p:cTn id="10" dur="1000"/>
                                        <p:tgtEl>
                                          <p:spTgt spid="1588239"/>
                                        </p:tgtEl>
                                      </p:cBhvr>
                                    </p:animEffect>
                                  </p:childTnLst>
                                </p:cTn>
                              </p:par>
                              <p:par>
                                <p:cTn id="11" presetID="10" presetClass="entr" presetSubtype="0" fill="hold" grpId="0" nodeType="withEffect">
                                  <p:stCondLst>
                                    <p:cond delay="3000"/>
                                  </p:stCondLst>
                                  <p:childTnLst>
                                    <p:set>
                                      <p:cBhvr>
                                        <p:cTn id="12" dur="1" fill="hold">
                                          <p:stCondLst>
                                            <p:cond delay="0"/>
                                          </p:stCondLst>
                                        </p:cTn>
                                        <p:tgtEl>
                                          <p:spTgt spid="1588232"/>
                                        </p:tgtEl>
                                        <p:attrNameLst>
                                          <p:attrName>style.visibility</p:attrName>
                                        </p:attrNameLst>
                                      </p:cBhvr>
                                      <p:to>
                                        <p:strVal val="visible"/>
                                      </p:to>
                                    </p:set>
                                    <p:animEffect transition="in" filter="fade">
                                      <p:cBhvr>
                                        <p:cTn id="13" dur="2000"/>
                                        <p:tgtEl>
                                          <p:spTgt spid="1588232"/>
                                        </p:tgtEl>
                                      </p:cBhvr>
                                    </p:animEffect>
                                  </p:childTnLst>
                                </p:cTn>
                              </p:par>
                              <p:par>
                                <p:cTn id="14" presetID="10" presetClass="entr" presetSubtype="0" fill="hold" grpId="0" nodeType="withEffect">
                                  <p:stCondLst>
                                    <p:cond delay="4500"/>
                                  </p:stCondLst>
                                  <p:childTnLst>
                                    <p:set>
                                      <p:cBhvr>
                                        <p:cTn id="15" dur="1" fill="hold">
                                          <p:stCondLst>
                                            <p:cond delay="0"/>
                                          </p:stCondLst>
                                        </p:cTn>
                                        <p:tgtEl>
                                          <p:spTgt spid="1588240"/>
                                        </p:tgtEl>
                                        <p:attrNameLst>
                                          <p:attrName>style.visibility</p:attrName>
                                        </p:attrNameLst>
                                      </p:cBhvr>
                                      <p:to>
                                        <p:strVal val="visible"/>
                                      </p:to>
                                    </p:set>
                                    <p:animEffect transition="in" filter="fade">
                                      <p:cBhvr>
                                        <p:cTn id="16" dur="1000"/>
                                        <p:tgtEl>
                                          <p:spTgt spid="1588240"/>
                                        </p:tgtEl>
                                      </p:cBhvr>
                                    </p:animEffect>
                                  </p:childTnLst>
                                </p:cTn>
                              </p:par>
                              <p:par>
                                <p:cTn id="17" presetID="10" presetClass="entr" presetSubtype="0" fill="hold" grpId="0" nodeType="withEffect">
                                  <p:stCondLst>
                                    <p:cond delay="6000"/>
                                  </p:stCondLst>
                                  <p:childTnLst>
                                    <p:set>
                                      <p:cBhvr>
                                        <p:cTn id="18" dur="1" fill="hold">
                                          <p:stCondLst>
                                            <p:cond delay="0"/>
                                          </p:stCondLst>
                                        </p:cTn>
                                        <p:tgtEl>
                                          <p:spTgt spid="1588241"/>
                                        </p:tgtEl>
                                        <p:attrNameLst>
                                          <p:attrName>style.visibility</p:attrName>
                                        </p:attrNameLst>
                                      </p:cBhvr>
                                      <p:to>
                                        <p:strVal val="visible"/>
                                      </p:to>
                                    </p:set>
                                    <p:animEffect transition="in" filter="fade">
                                      <p:cBhvr>
                                        <p:cTn id="19" dur="1000"/>
                                        <p:tgtEl>
                                          <p:spTgt spid="1588241"/>
                                        </p:tgtEl>
                                      </p:cBhvr>
                                    </p:animEffect>
                                  </p:childTnLst>
                                </p:cTn>
                              </p:par>
                              <p:par>
                                <p:cTn id="20" presetID="10" presetClass="entr" presetSubtype="0" fill="hold" grpId="0" nodeType="withEffect">
                                  <p:stCondLst>
                                    <p:cond delay="7500"/>
                                  </p:stCondLst>
                                  <p:childTnLst>
                                    <p:set>
                                      <p:cBhvr>
                                        <p:cTn id="21" dur="1" fill="hold">
                                          <p:stCondLst>
                                            <p:cond delay="0"/>
                                          </p:stCondLst>
                                        </p:cTn>
                                        <p:tgtEl>
                                          <p:spTgt spid="1588242"/>
                                        </p:tgtEl>
                                        <p:attrNameLst>
                                          <p:attrName>style.visibility</p:attrName>
                                        </p:attrNameLst>
                                      </p:cBhvr>
                                      <p:to>
                                        <p:strVal val="visible"/>
                                      </p:to>
                                    </p:set>
                                    <p:animEffect transition="in" filter="fade">
                                      <p:cBhvr>
                                        <p:cTn id="22" dur="2000"/>
                                        <p:tgtEl>
                                          <p:spTgt spid="1588242"/>
                                        </p:tgtEl>
                                      </p:cBhvr>
                                    </p:animEffect>
                                  </p:childTnLst>
                                </p:cTn>
                              </p:par>
                              <p:par>
                                <p:cTn id="23" presetID="10" presetClass="exit" presetSubtype="0" fill="hold" grpId="1" nodeType="withEffect">
                                  <p:stCondLst>
                                    <p:cond delay="9000"/>
                                  </p:stCondLst>
                                  <p:childTnLst>
                                    <p:animEffect transition="out" filter="fade">
                                      <p:cBhvr>
                                        <p:cTn id="24" dur="2000"/>
                                        <p:tgtEl>
                                          <p:spTgt spid="1588232"/>
                                        </p:tgtEl>
                                      </p:cBhvr>
                                    </p:animEffect>
                                    <p:set>
                                      <p:cBhvr>
                                        <p:cTn id="25" dur="1" fill="hold">
                                          <p:stCondLst>
                                            <p:cond delay="1999"/>
                                          </p:stCondLst>
                                        </p:cTn>
                                        <p:tgtEl>
                                          <p:spTgt spid="1588232"/>
                                        </p:tgtEl>
                                        <p:attrNameLst>
                                          <p:attrName>style.visibility</p:attrName>
                                        </p:attrNameLst>
                                      </p:cBhvr>
                                      <p:to>
                                        <p:strVal val="hidden"/>
                                      </p:to>
                                    </p:set>
                                  </p:childTnLst>
                                </p:cTn>
                              </p:par>
                              <p:par>
                                <p:cTn id="26" presetID="10" presetClass="entr" presetSubtype="0" fill="hold" grpId="0" nodeType="withEffect">
                                  <p:stCondLst>
                                    <p:cond delay="10500"/>
                                  </p:stCondLst>
                                  <p:childTnLst>
                                    <p:set>
                                      <p:cBhvr>
                                        <p:cTn id="27" dur="1" fill="hold">
                                          <p:stCondLst>
                                            <p:cond delay="0"/>
                                          </p:stCondLst>
                                        </p:cTn>
                                        <p:tgtEl>
                                          <p:spTgt spid="1588229"/>
                                        </p:tgtEl>
                                        <p:attrNameLst>
                                          <p:attrName>style.visibility</p:attrName>
                                        </p:attrNameLst>
                                      </p:cBhvr>
                                      <p:to>
                                        <p:strVal val="visible"/>
                                      </p:to>
                                    </p:set>
                                    <p:animEffect transition="in" filter="fade">
                                      <p:cBhvr>
                                        <p:cTn id="28" dur="2000"/>
                                        <p:tgtEl>
                                          <p:spTgt spid="1588229"/>
                                        </p:tgtEl>
                                      </p:cBhvr>
                                    </p:animEffect>
                                  </p:childTnLst>
                                </p:cTn>
                              </p:par>
                              <p:par>
                                <p:cTn id="29" presetID="10" presetClass="entr" presetSubtype="0" fill="hold" grpId="0" nodeType="withEffect">
                                  <p:stCondLst>
                                    <p:cond delay="12000"/>
                                  </p:stCondLst>
                                  <p:childTnLst>
                                    <p:set>
                                      <p:cBhvr>
                                        <p:cTn id="30" dur="1" fill="hold">
                                          <p:stCondLst>
                                            <p:cond delay="0"/>
                                          </p:stCondLst>
                                        </p:cTn>
                                        <p:tgtEl>
                                          <p:spTgt spid="1588243"/>
                                        </p:tgtEl>
                                        <p:attrNameLst>
                                          <p:attrName>style.visibility</p:attrName>
                                        </p:attrNameLst>
                                      </p:cBhvr>
                                      <p:to>
                                        <p:strVal val="visible"/>
                                      </p:to>
                                    </p:set>
                                    <p:animEffect transition="in" filter="fade">
                                      <p:cBhvr>
                                        <p:cTn id="31" dur="1000"/>
                                        <p:tgtEl>
                                          <p:spTgt spid="1588243"/>
                                        </p:tgtEl>
                                      </p:cBhvr>
                                    </p:animEffect>
                                  </p:childTnLst>
                                </p:cTn>
                              </p:par>
                              <p:par>
                                <p:cTn id="32" presetID="10" presetClass="entr" presetSubtype="0" fill="hold" grpId="0" nodeType="withEffect">
                                  <p:stCondLst>
                                    <p:cond delay="13500"/>
                                  </p:stCondLst>
                                  <p:childTnLst>
                                    <p:set>
                                      <p:cBhvr>
                                        <p:cTn id="33" dur="1" fill="hold">
                                          <p:stCondLst>
                                            <p:cond delay="0"/>
                                          </p:stCondLst>
                                        </p:cTn>
                                        <p:tgtEl>
                                          <p:spTgt spid="1588235"/>
                                        </p:tgtEl>
                                        <p:attrNameLst>
                                          <p:attrName>style.visibility</p:attrName>
                                        </p:attrNameLst>
                                      </p:cBhvr>
                                      <p:to>
                                        <p:strVal val="visible"/>
                                      </p:to>
                                    </p:set>
                                    <p:animEffect transition="in" filter="fade">
                                      <p:cBhvr>
                                        <p:cTn id="34" dur="1000"/>
                                        <p:tgtEl>
                                          <p:spTgt spid="1588235"/>
                                        </p:tgtEl>
                                      </p:cBhvr>
                                    </p:animEffect>
                                  </p:childTnLst>
                                </p:cTn>
                              </p:par>
                              <p:par>
                                <p:cTn id="35" presetID="10" presetClass="entr" presetSubtype="0" fill="hold" grpId="0" nodeType="withEffect">
                                  <p:stCondLst>
                                    <p:cond delay="15000"/>
                                  </p:stCondLst>
                                  <p:childTnLst>
                                    <p:set>
                                      <p:cBhvr>
                                        <p:cTn id="36" dur="1" fill="hold">
                                          <p:stCondLst>
                                            <p:cond delay="0"/>
                                          </p:stCondLst>
                                        </p:cTn>
                                        <p:tgtEl>
                                          <p:spTgt spid="1588244"/>
                                        </p:tgtEl>
                                        <p:attrNameLst>
                                          <p:attrName>style.visibility</p:attrName>
                                        </p:attrNameLst>
                                      </p:cBhvr>
                                      <p:to>
                                        <p:strVal val="visible"/>
                                      </p:to>
                                    </p:set>
                                    <p:animEffect transition="in" filter="fade">
                                      <p:cBhvr>
                                        <p:cTn id="37" dur="1000"/>
                                        <p:tgtEl>
                                          <p:spTgt spid="1588244"/>
                                        </p:tgtEl>
                                      </p:cBhvr>
                                    </p:animEffect>
                                  </p:childTnLst>
                                </p:cTn>
                              </p:par>
                              <p:par>
                                <p:cTn id="38" presetID="10" presetClass="exit" presetSubtype="0" fill="hold" grpId="1" nodeType="withEffect">
                                  <p:stCondLst>
                                    <p:cond delay="16500"/>
                                  </p:stCondLst>
                                  <p:childTnLst>
                                    <p:animEffect transition="out" filter="fade">
                                      <p:cBhvr>
                                        <p:cTn id="39" dur="2000"/>
                                        <p:tgtEl>
                                          <p:spTgt spid="1588229"/>
                                        </p:tgtEl>
                                      </p:cBhvr>
                                    </p:animEffect>
                                    <p:set>
                                      <p:cBhvr>
                                        <p:cTn id="40" dur="1" fill="hold">
                                          <p:stCondLst>
                                            <p:cond delay="1999"/>
                                          </p:stCondLst>
                                        </p:cTn>
                                        <p:tgtEl>
                                          <p:spTgt spid="1588229"/>
                                        </p:tgtEl>
                                        <p:attrNameLst>
                                          <p:attrName>style.visibility</p:attrName>
                                        </p:attrNameLst>
                                      </p:cBhvr>
                                      <p:to>
                                        <p:strVal val="hidden"/>
                                      </p:to>
                                    </p:set>
                                  </p:childTnLst>
                                </p:cTn>
                              </p:par>
                              <p:par>
                                <p:cTn id="41" presetID="10" presetClass="entr" presetSubtype="0" fill="hold" grpId="0" nodeType="withEffect">
                                  <p:stCondLst>
                                    <p:cond delay="18000"/>
                                  </p:stCondLst>
                                  <p:childTnLst>
                                    <p:set>
                                      <p:cBhvr>
                                        <p:cTn id="42" dur="1" fill="hold">
                                          <p:stCondLst>
                                            <p:cond delay="0"/>
                                          </p:stCondLst>
                                        </p:cTn>
                                        <p:tgtEl>
                                          <p:spTgt spid="1588233"/>
                                        </p:tgtEl>
                                        <p:attrNameLst>
                                          <p:attrName>style.visibility</p:attrName>
                                        </p:attrNameLst>
                                      </p:cBhvr>
                                      <p:to>
                                        <p:strVal val="visible"/>
                                      </p:to>
                                    </p:set>
                                    <p:animEffect transition="in" filter="fade">
                                      <p:cBhvr>
                                        <p:cTn id="43" dur="2000"/>
                                        <p:tgtEl>
                                          <p:spTgt spid="1588233"/>
                                        </p:tgtEl>
                                      </p:cBhvr>
                                    </p:animEffect>
                                  </p:childTnLst>
                                </p:cTn>
                              </p:par>
                              <p:par>
                                <p:cTn id="44" presetID="10" presetClass="entr" presetSubtype="0" fill="hold" grpId="0" nodeType="withEffect">
                                  <p:stCondLst>
                                    <p:cond delay="19500"/>
                                  </p:stCondLst>
                                  <p:childTnLst>
                                    <p:set>
                                      <p:cBhvr>
                                        <p:cTn id="45" dur="1" fill="hold">
                                          <p:stCondLst>
                                            <p:cond delay="0"/>
                                          </p:stCondLst>
                                        </p:cTn>
                                        <p:tgtEl>
                                          <p:spTgt spid="1588245"/>
                                        </p:tgtEl>
                                        <p:attrNameLst>
                                          <p:attrName>style.visibility</p:attrName>
                                        </p:attrNameLst>
                                      </p:cBhvr>
                                      <p:to>
                                        <p:strVal val="visible"/>
                                      </p:to>
                                    </p:set>
                                    <p:animEffect transition="in" filter="fade">
                                      <p:cBhvr>
                                        <p:cTn id="46" dur="1000"/>
                                        <p:tgtEl>
                                          <p:spTgt spid="1588245"/>
                                        </p:tgtEl>
                                      </p:cBhvr>
                                    </p:animEffect>
                                  </p:childTnLst>
                                </p:cTn>
                              </p:par>
                              <p:par>
                                <p:cTn id="47" presetID="10" presetClass="entr" presetSubtype="0" fill="hold" grpId="0" nodeType="withEffect">
                                  <p:stCondLst>
                                    <p:cond delay="21000"/>
                                  </p:stCondLst>
                                  <p:childTnLst>
                                    <p:set>
                                      <p:cBhvr>
                                        <p:cTn id="48" dur="1" fill="hold">
                                          <p:stCondLst>
                                            <p:cond delay="0"/>
                                          </p:stCondLst>
                                        </p:cTn>
                                        <p:tgtEl>
                                          <p:spTgt spid="1588246"/>
                                        </p:tgtEl>
                                        <p:attrNameLst>
                                          <p:attrName>style.visibility</p:attrName>
                                        </p:attrNameLst>
                                      </p:cBhvr>
                                      <p:to>
                                        <p:strVal val="visible"/>
                                      </p:to>
                                    </p:set>
                                    <p:animEffect transition="in" filter="fade">
                                      <p:cBhvr>
                                        <p:cTn id="49" dur="1000"/>
                                        <p:tgtEl>
                                          <p:spTgt spid="1588246"/>
                                        </p:tgtEl>
                                      </p:cBhvr>
                                    </p:animEffect>
                                  </p:childTnLst>
                                </p:cTn>
                              </p:par>
                              <p:par>
                                <p:cTn id="50" presetID="10" presetClass="entr" presetSubtype="0" fill="hold" grpId="0" nodeType="withEffect">
                                  <p:stCondLst>
                                    <p:cond delay="22500"/>
                                  </p:stCondLst>
                                  <p:childTnLst>
                                    <p:set>
                                      <p:cBhvr>
                                        <p:cTn id="51" dur="1" fill="hold">
                                          <p:stCondLst>
                                            <p:cond delay="0"/>
                                          </p:stCondLst>
                                        </p:cTn>
                                        <p:tgtEl>
                                          <p:spTgt spid="1588247"/>
                                        </p:tgtEl>
                                        <p:attrNameLst>
                                          <p:attrName>style.visibility</p:attrName>
                                        </p:attrNameLst>
                                      </p:cBhvr>
                                      <p:to>
                                        <p:strVal val="visible"/>
                                      </p:to>
                                    </p:set>
                                    <p:animEffect transition="in" filter="fade">
                                      <p:cBhvr>
                                        <p:cTn id="52" dur="1000"/>
                                        <p:tgtEl>
                                          <p:spTgt spid="1588247"/>
                                        </p:tgtEl>
                                      </p:cBhvr>
                                    </p:animEffect>
                                  </p:childTnLst>
                                </p:cTn>
                              </p:par>
                              <p:par>
                                <p:cTn id="53" presetID="10" presetClass="exit" presetSubtype="0" fill="hold" grpId="1" nodeType="withEffect">
                                  <p:stCondLst>
                                    <p:cond delay="24000"/>
                                  </p:stCondLst>
                                  <p:childTnLst>
                                    <p:animEffect transition="out" filter="fade">
                                      <p:cBhvr>
                                        <p:cTn id="54" dur="2000"/>
                                        <p:tgtEl>
                                          <p:spTgt spid="1588233"/>
                                        </p:tgtEl>
                                      </p:cBhvr>
                                    </p:animEffect>
                                    <p:set>
                                      <p:cBhvr>
                                        <p:cTn id="55" dur="1" fill="hold">
                                          <p:stCondLst>
                                            <p:cond delay="1999"/>
                                          </p:stCondLst>
                                        </p:cTn>
                                        <p:tgtEl>
                                          <p:spTgt spid="1588233"/>
                                        </p:tgtEl>
                                        <p:attrNameLst>
                                          <p:attrName>style.visibility</p:attrName>
                                        </p:attrNameLst>
                                      </p:cBhvr>
                                      <p:to>
                                        <p:strVal val="hidden"/>
                                      </p:to>
                                    </p:set>
                                  </p:childTnLst>
                                </p:cTn>
                              </p:par>
                              <p:par>
                                <p:cTn id="56" presetID="10" presetClass="entr" presetSubtype="0" fill="hold" grpId="0" nodeType="withEffect">
                                  <p:stCondLst>
                                    <p:cond delay="25500"/>
                                  </p:stCondLst>
                                  <p:childTnLst>
                                    <p:set>
                                      <p:cBhvr>
                                        <p:cTn id="57" dur="1" fill="hold">
                                          <p:stCondLst>
                                            <p:cond delay="0"/>
                                          </p:stCondLst>
                                        </p:cTn>
                                        <p:tgtEl>
                                          <p:spTgt spid="1588228"/>
                                        </p:tgtEl>
                                        <p:attrNameLst>
                                          <p:attrName>style.visibility</p:attrName>
                                        </p:attrNameLst>
                                      </p:cBhvr>
                                      <p:to>
                                        <p:strVal val="visible"/>
                                      </p:to>
                                    </p:set>
                                    <p:animEffect transition="in" filter="fade">
                                      <p:cBhvr>
                                        <p:cTn id="58" dur="2000"/>
                                        <p:tgtEl>
                                          <p:spTgt spid="1588228"/>
                                        </p:tgtEl>
                                      </p:cBhvr>
                                    </p:animEffect>
                                  </p:childTnLst>
                                </p:cTn>
                              </p:par>
                              <p:par>
                                <p:cTn id="59" presetID="10" presetClass="entr" presetSubtype="0" fill="hold" grpId="0" nodeType="withEffect">
                                  <p:stCondLst>
                                    <p:cond delay="27000"/>
                                  </p:stCondLst>
                                  <p:childTnLst>
                                    <p:set>
                                      <p:cBhvr>
                                        <p:cTn id="60" dur="1" fill="hold">
                                          <p:stCondLst>
                                            <p:cond delay="0"/>
                                          </p:stCondLst>
                                        </p:cTn>
                                        <p:tgtEl>
                                          <p:spTgt spid="1588249">
                                            <p:txEl>
                                              <p:pRg st="0" end="0"/>
                                            </p:txEl>
                                          </p:spTgt>
                                        </p:tgtEl>
                                        <p:attrNameLst>
                                          <p:attrName>style.visibility</p:attrName>
                                        </p:attrNameLst>
                                      </p:cBhvr>
                                      <p:to>
                                        <p:strVal val="visible"/>
                                      </p:to>
                                    </p:set>
                                    <p:animEffect transition="in" filter="fade">
                                      <p:cBhvr>
                                        <p:cTn id="61" dur="1000"/>
                                        <p:tgtEl>
                                          <p:spTgt spid="1588249">
                                            <p:txEl>
                                              <p:pRg st="0" end="0"/>
                                            </p:txEl>
                                          </p:spTgt>
                                        </p:tgtEl>
                                      </p:cBhvr>
                                    </p:animEffect>
                                  </p:childTnLst>
                                </p:cTn>
                              </p:par>
                              <p:par>
                                <p:cTn id="62" presetID="10" presetClass="entr" presetSubtype="0" fill="hold" grpId="0" nodeType="withEffect">
                                  <p:stCondLst>
                                    <p:cond delay="28500"/>
                                  </p:stCondLst>
                                  <p:childTnLst>
                                    <p:set>
                                      <p:cBhvr>
                                        <p:cTn id="63" dur="1" fill="hold">
                                          <p:stCondLst>
                                            <p:cond delay="0"/>
                                          </p:stCondLst>
                                        </p:cTn>
                                        <p:tgtEl>
                                          <p:spTgt spid="1588248"/>
                                        </p:tgtEl>
                                        <p:attrNameLst>
                                          <p:attrName>style.visibility</p:attrName>
                                        </p:attrNameLst>
                                      </p:cBhvr>
                                      <p:to>
                                        <p:strVal val="visible"/>
                                      </p:to>
                                    </p:set>
                                    <p:animEffect transition="in" filter="fade">
                                      <p:cBhvr>
                                        <p:cTn id="64" dur="1000"/>
                                        <p:tgtEl>
                                          <p:spTgt spid="1588248"/>
                                        </p:tgtEl>
                                      </p:cBhvr>
                                    </p:animEffect>
                                  </p:childTnLst>
                                </p:cTn>
                              </p:par>
                              <p:par>
                                <p:cTn id="65" presetID="10" presetClass="entr" presetSubtype="0" fill="hold" grpId="0" nodeType="withEffect">
                                  <p:stCondLst>
                                    <p:cond delay="30000"/>
                                  </p:stCondLst>
                                  <p:childTnLst>
                                    <p:set>
                                      <p:cBhvr>
                                        <p:cTn id="66" dur="1" fill="hold">
                                          <p:stCondLst>
                                            <p:cond delay="0"/>
                                          </p:stCondLst>
                                        </p:cTn>
                                        <p:tgtEl>
                                          <p:spTgt spid="1588264"/>
                                        </p:tgtEl>
                                        <p:attrNameLst>
                                          <p:attrName>style.visibility</p:attrName>
                                        </p:attrNameLst>
                                      </p:cBhvr>
                                      <p:to>
                                        <p:strVal val="visible"/>
                                      </p:to>
                                    </p:set>
                                    <p:animEffect transition="in" filter="fade">
                                      <p:cBhvr>
                                        <p:cTn id="67" dur="3000"/>
                                        <p:tgtEl>
                                          <p:spTgt spid="1588264"/>
                                        </p:tgtEl>
                                      </p:cBhvr>
                                    </p:animEffect>
                                  </p:childTnLst>
                                </p:cTn>
                              </p:par>
                              <p:par>
                                <p:cTn id="68" presetID="18" presetClass="entr" presetSubtype="9" fill="hold" grpId="0" nodeType="withEffect">
                                  <p:stCondLst>
                                    <p:cond delay="31500"/>
                                  </p:stCondLst>
                                  <p:childTnLst>
                                    <p:set>
                                      <p:cBhvr>
                                        <p:cTn id="69" dur="1" fill="hold">
                                          <p:stCondLst>
                                            <p:cond delay="0"/>
                                          </p:stCondLst>
                                        </p:cTn>
                                        <p:tgtEl>
                                          <p:spTgt spid="1588251"/>
                                        </p:tgtEl>
                                        <p:attrNameLst>
                                          <p:attrName>style.visibility</p:attrName>
                                        </p:attrNameLst>
                                      </p:cBhvr>
                                      <p:to>
                                        <p:strVal val="visible"/>
                                      </p:to>
                                    </p:set>
                                    <p:animEffect transition="in" filter="strips(upLeft)">
                                      <p:cBhvr>
                                        <p:cTn id="70" dur="3000"/>
                                        <p:tgtEl>
                                          <p:spTgt spid="1588251"/>
                                        </p:tgtEl>
                                      </p:cBhvr>
                                    </p:animEffect>
                                  </p:childTnLst>
                                </p:cTn>
                              </p:par>
                              <p:par>
                                <p:cTn id="71" presetID="18" presetClass="entr" presetSubtype="12" fill="hold" grpId="0" nodeType="withEffect">
                                  <p:stCondLst>
                                    <p:cond delay="33000"/>
                                  </p:stCondLst>
                                  <p:childTnLst>
                                    <p:set>
                                      <p:cBhvr>
                                        <p:cTn id="72" dur="1" fill="hold">
                                          <p:stCondLst>
                                            <p:cond delay="0"/>
                                          </p:stCondLst>
                                        </p:cTn>
                                        <p:tgtEl>
                                          <p:spTgt spid="1588253"/>
                                        </p:tgtEl>
                                        <p:attrNameLst>
                                          <p:attrName>style.visibility</p:attrName>
                                        </p:attrNameLst>
                                      </p:cBhvr>
                                      <p:to>
                                        <p:strVal val="visible"/>
                                      </p:to>
                                    </p:set>
                                    <p:animEffect transition="in" filter="strips(downLeft)">
                                      <p:cBhvr>
                                        <p:cTn id="73" dur="3000"/>
                                        <p:tgtEl>
                                          <p:spTgt spid="1588253"/>
                                        </p:tgtEl>
                                      </p:cBhvr>
                                    </p:animEffect>
                                  </p:childTnLst>
                                </p:cTn>
                              </p:par>
                              <p:par>
                                <p:cTn id="74" presetID="10" presetClass="exit" presetSubtype="0" fill="hold" grpId="1" nodeType="withEffect">
                                  <p:stCondLst>
                                    <p:cond delay="34500"/>
                                  </p:stCondLst>
                                  <p:childTnLst>
                                    <p:animEffect transition="out" filter="fade">
                                      <p:cBhvr>
                                        <p:cTn id="75" dur="2000"/>
                                        <p:tgtEl>
                                          <p:spTgt spid="1588228"/>
                                        </p:tgtEl>
                                      </p:cBhvr>
                                    </p:animEffect>
                                    <p:set>
                                      <p:cBhvr>
                                        <p:cTn id="76" dur="1" fill="hold">
                                          <p:stCondLst>
                                            <p:cond delay="1999"/>
                                          </p:stCondLst>
                                        </p:cTn>
                                        <p:tgtEl>
                                          <p:spTgt spid="1588228"/>
                                        </p:tgtEl>
                                        <p:attrNameLst>
                                          <p:attrName>style.visibility</p:attrName>
                                        </p:attrNameLst>
                                      </p:cBhvr>
                                      <p:to>
                                        <p:strVal val="hidden"/>
                                      </p:to>
                                    </p:set>
                                  </p:childTnLst>
                                </p:cTn>
                              </p:par>
                              <p:par>
                                <p:cTn id="77" presetID="18" presetClass="entr" presetSubtype="12" fill="hold" grpId="0" nodeType="withEffect">
                                  <p:stCondLst>
                                    <p:cond delay="36000"/>
                                  </p:stCondLst>
                                  <p:childTnLst>
                                    <p:set>
                                      <p:cBhvr>
                                        <p:cTn id="78" dur="1" fill="hold">
                                          <p:stCondLst>
                                            <p:cond delay="0"/>
                                          </p:stCondLst>
                                        </p:cTn>
                                        <p:tgtEl>
                                          <p:spTgt spid="1588262"/>
                                        </p:tgtEl>
                                        <p:attrNameLst>
                                          <p:attrName>style.visibility</p:attrName>
                                        </p:attrNameLst>
                                      </p:cBhvr>
                                      <p:to>
                                        <p:strVal val="visible"/>
                                      </p:to>
                                    </p:set>
                                    <p:animEffect transition="in" filter="strips(downLeft)">
                                      <p:cBhvr>
                                        <p:cTn id="79" dur="1000"/>
                                        <p:tgtEl>
                                          <p:spTgt spid="1588262"/>
                                        </p:tgtEl>
                                      </p:cBhvr>
                                    </p:animEffect>
                                  </p:childTnLst>
                                </p:cTn>
                              </p:par>
                              <p:par>
                                <p:cTn id="80" presetID="10" presetClass="entr" presetSubtype="0" fill="hold" grpId="0" nodeType="withEffect">
                                  <p:stCondLst>
                                    <p:cond delay="37500"/>
                                  </p:stCondLst>
                                  <p:childTnLst>
                                    <p:set>
                                      <p:cBhvr>
                                        <p:cTn id="81" dur="1" fill="hold">
                                          <p:stCondLst>
                                            <p:cond delay="0"/>
                                          </p:stCondLst>
                                        </p:cTn>
                                        <p:tgtEl>
                                          <p:spTgt spid="1588231"/>
                                        </p:tgtEl>
                                        <p:attrNameLst>
                                          <p:attrName>style.visibility</p:attrName>
                                        </p:attrNameLst>
                                      </p:cBhvr>
                                      <p:to>
                                        <p:strVal val="visible"/>
                                      </p:to>
                                    </p:set>
                                    <p:animEffect transition="in" filter="fade">
                                      <p:cBhvr>
                                        <p:cTn id="82" dur="2000"/>
                                        <p:tgtEl>
                                          <p:spTgt spid="1588231"/>
                                        </p:tgtEl>
                                      </p:cBhvr>
                                    </p:animEffect>
                                  </p:childTnLst>
                                </p:cTn>
                              </p:par>
                              <p:par>
                                <p:cTn id="83" presetID="18" presetClass="entr" presetSubtype="12" fill="hold" grpId="0" nodeType="withEffect">
                                  <p:stCondLst>
                                    <p:cond delay="39000"/>
                                  </p:stCondLst>
                                  <p:childTnLst>
                                    <p:set>
                                      <p:cBhvr>
                                        <p:cTn id="84" dur="1" fill="hold">
                                          <p:stCondLst>
                                            <p:cond delay="0"/>
                                          </p:stCondLst>
                                        </p:cTn>
                                        <p:tgtEl>
                                          <p:spTgt spid="1588259"/>
                                        </p:tgtEl>
                                        <p:attrNameLst>
                                          <p:attrName>style.visibility</p:attrName>
                                        </p:attrNameLst>
                                      </p:cBhvr>
                                      <p:to>
                                        <p:strVal val="visible"/>
                                      </p:to>
                                    </p:set>
                                    <p:animEffect transition="in" filter="strips(downLeft)">
                                      <p:cBhvr>
                                        <p:cTn id="85" dur="2000"/>
                                        <p:tgtEl>
                                          <p:spTgt spid="1588259"/>
                                        </p:tgtEl>
                                      </p:cBhvr>
                                    </p:animEffect>
                                  </p:childTnLst>
                                </p:cTn>
                              </p:par>
                              <p:par>
                                <p:cTn id="86" presetID="18" presetClass="entr" presetSubtype="6" fill="hold" grpId="0" nodeType="withEffect">
                                  <p:stCondLst>
                                    <p:cond delay="40500"/>
                                  </p:stCondLst>
                                  <p:childTnLst>
                                    <p:set>
                                      <p:cBhvr>
                                        <p:cTn id="87" dur="1" fill="hold">
                                          <p:stCondLst>
                                            <p:cond delay="0"/>
                                          </p:stCondLst>
                                        </p:cTn>
                                        <p:tgtEl>
                                          <p:spTgt spid="1588255"/>
                                        </p:tgtEl>
                                        <p:attrNameLst>
                                          <p:attrName>style.visibility</p:attrName>
                                        </p:attrNameLst>
                                      </p:cBhvr>
                                      <p:to>
                                        <p:strVal val="visible"/>
                                      </p:to>
                                    </p:set>
                                    <p:animEffect transition="in" filter="strips(downRight)">
                                      <p:cBhvr>
                                        <p:cTn id="88" dur="3000"/>
                                        <p:tgtEl>
                                          <p:spTgt spid="1588255"/>
                                        </p:tgtEl>
                                      </p:cBhvr>
                                    </p:animEffect>
                                  </p:childTnLst>
                                </p:cTn>
                              </p:par>
                              <p:par>
                                <p:cTn id="89" presetID="10" presetClass="exit" presetSubtype="0" fill="hold" grpId="1" nodeType="withEffect">
                                  <p:stCondLst>
                                    <p:cond delay="42000"/>
                                  </p:stCondLst>
                                  <p:childTnLst>
                                    <p:animEffect transition="out" filter="fade">
                                      <p:cBhvr>
                                        <p:cTn id="90" dur="2000"/>
                                        <p:tgtEl>
                                          <p:spTgt spid="1588231"/>
                                        </p:tgtEl>
                                      </p:cBhvr>
                                    </p:animEffect>
                                    <p:set>
                                      <p:cBhvr>
                                        <p:cTn id="91" dur="1" fill="hold">
                                          <p:stCondLst>
                                            <p:cond delay="1999"/>
                                          </p:stCondLst>
                                        </p:cTn>
                                        <p:tgtEl>
                                          <p:spTgt spid="1588231"/>
                                        </p:tgtEl>
                                        <p:attrNameLst>
                                          <p:attrName>style.visibility</p:attrName>
                                        </p:attrNameLst>
                                      </p:cBhvr>
                                      <p:to>
                                        <p:strVal val="hidden"/>
                                      </p:to>
                                    </p:set>
                                  </p:childTnLst>
                                </p:cTn>
                              </p:par>
                              <p:par>
                                <p:cTn id="92" presetID="18" presetClass="entr" presetSubtype="12" fill="hold" grpId="0" nodeType="withEffect">
                                  <p:stCondLst>
                                    <p:cond delay="43500"/>
                                  </p:stCondLst>
                                  <p:childTnLst>
                                    <p:set>
                                      <p:cBhvr>
                                        <p:cTn id="93" dur="1" fill="hold">
                                          <p:stCondLst>
                                            <p:cond delay="0"/>
                                          </p:stCondLst>
                                        </p:cTn>
                                        <p:tgtEl>
                                          <p:spTgt spid="1588254"/>
                                        </p:tgtEl>
                                        <p:attrNameLst>
                                          <p:attrName>style.visibility</p:attrName>
                                        </p:attrNameLst>
                                      </p:cBhvr>
                                      <p:to>
                                        <p:strVal val="visible"/>
                                      </p:to>
                                    </p:set>
                                    <p:animEffect transition="in" filter="strips(downLeft)">
                                      <p:cBhvr>
                                        <p:cTn id="94" dur="2000"/>
                                        <p:tgtEl>
                                          <p:spTgt spid="1588254"/>
                                        </p:tgtEl>
                                      </p:cBhvr>
                                    </p:animEffect>
                                  </p:childTnLst>
                                </p:cTn>
                              </p:par>
                              <p:par>
                                <p:cTn id="95" presetID="10" presetClass="entr" presetSubtype="0" fill="hold" grpId="0" nodeType="withEffect">
                                  <p:stCondLst>
                                    <p:cond delay="45000"/>
                                  </p:stCondLst>
                                  <p:childTnLst>
                                    <p:set>
                                      <p:cBhvr>
                                        <p:cTn id="96" dur="1" fill="hold">
                                          <p:stCondLst>
                                            <p:cond delay="0"/>
                                          </p:stCondLst>
                                        </p:cTn>
                                        <p:tgtEl>
                                          <p:spTgt spid="1588227"/>
                                        </p:tgtEl>
                                        <p:attrNameLst>
                                          <p:attrName>style.visibility</p:attrName>
                                        </p:attrNameLst>
                                      </p:cBhvr>
                                      <p:to>
                                        <p:strVal val="visible"/>
                                      </p:to>
                                    </p:set>
                                    <p:animEffect transition="in" filter="fade">
                                      <p:cBhvr>
                                        <p:cTn id="97" dur="2000"/>
                                        <p:tgtEl>
                                          <p:spTgt spid="1588227"/>
                                        </p:tgtEl>
                                      </p:cBhvr>
                                    </p:animEffect>
                                  </p:childTnLst>
                                </p:cTn>
                              </p:par>
                              <p:par>
                                <p:cTn id="98" presetID="18" presetClass="entr" presetSubtype="12" fill="hold" grpId="0" nodeType="withEffect">
                                  <p:stCondLst>
                                    <p:cond delay="46500"/>
                                  </p:stCondLst>
                                  <p:childTnLst>
                                    <p:set>
                                      <p:cBhvr>
                                        <p:cTn id="99" dur="1" fill="hold">
                                          <p:stCondLst>
                                            <p:cond delay="0"/>
                                          </p:stCondLst>
                                        </p:cTn>
                                        <p:tgtEl>
                                          <p:spTgt spid="1588256"/>
                                        </p:tgtEl>
                                        <p:attrNameLst>
                                          <p:attrName>style.visibility</p:attrName>
                                        </p:attrNameLst>
                                      </p:cBhvr>
                                      <p:to>
                                        <p:strVal val="visible"/>
                                      </p:to>
                                    </p:set>
                                    <p:animEffect transition="in" filter="strips(downLeft)">
                                      <p:cBhvr>
                                        <p:cTn id="100" dur="2000"/>
                                        <p:tgtEl>
                                          <p:spTgt spid="1588256"/>
                                        </p:tgtEl>
                                      </p:cBhvr>
                                    </p:animEffect>
                                  </p:childTnLst>
                                </p:cTn>
                              </p:par>
                              <p:par>
                                <p:cTn id="101" presetID="18" presetClass="entr" presetSubtype="6" fill="hold" grpId="0" nodeType="withEffect">
                                  <p:stCondLst>
                                    <p:cond delay="48000"/>
                                  </p:stCondLst>
                                  <p:childTnLst>
                                    <p:set>
                                      <p:cBhvr>
                                        <p:cTn id="102" dur="1" fill="hold">
                                          <p:stCondLst>
                                            <p:cond delay="0"/>
                                          </p:stCondLst>
                                        </p:cTn>
                                        <p:tgtEl>
                                          <p:spTgt spid="1588260"/>
                                        </p:tgtEl>
                                        <p:attrNameLst>
                                          <p:attrName>style.visibility</p:attrName>
                                        </p:attrNameLst>
                                      </p:cBhvr>
                                      <p:to>
                                        <p:strVal val="visible"/>
                                      </p:to>
                                    </p:set>
                                    <p:animEffect transition="in" filter="strips(downRight)">
                                      <p:cBhvr>
                                        <p:cTn id="103" dur="2000"/>
                                        <p:tgtEl>
                                          <p:spTgt spid="1588260"/>
                                        </p:tgtEl>
                                      </p:cBhvr>
                                    </p:animEffect>
                                  </p:childTnLst>
                                </p:cTn>
                              </p:par>
                              <p:par>
                                <p:cTn id="104" presetID="10" presetClass="exit" presetSubtype="0" fill="hold" grpId="1" nodeType="withEffect">
                                  <p:stCondLst>
                                    <p:cond delay="49500"/>
                                  </p:stCondLst>
                                  <p:childTnLst>
                                    <p:animEffect transition="out" filter="fade">
                                      <p:cBhvr>
                                        <p:cTn id="105" dur="2000"/>
                                        <p:tgtEl>
                                          <p:spTgt spid="1588227"/>
                                        </p:tgtEl>
                                      </p:cBhvr>
                                    </p:animEffect>
                                    <p:set>
                                      <p:cBhvr>
                                        <p:cTn id="106" dur="1" fill="hold">
                                          <p:stCondLst>
                                            <p:cond delay="1999"/>
                                          </p:stCondLst>
                                        </p:cTn>
                                        <p:tgtEl>
                                          <p:spTgt spid="1588227"/>
                                        </p:tgtEl>
                                        <p:attrNameLst>
                                          <p:attrName>style.visibility</p:attrName>
                                        </p:attrNameLst>
                                      </p:cBhvr>
                                      <p:to>
                                        <p:strVal val="hidden"/>
                                      </p:to>
                                    </p:set>
                                  </p:childTnLst>
                                </p:cTn>
                              </p:par>
                              <p:par>
                                <p:cTn id="107" presetID="18" presetClass="entr" presetSubtype="9" fill="hold" grpId="0" nodeType="withEffect">
                                  <p:stCondLst>
                                    <p:cond delay="51000"/>
                                  </p:stCondLst>
                                  <p:childTnLst>
                                    <p:set>
                                      <p:cBhvr>
                                        <p:cTn id="108" dur="1" fill="hold">
                                          <p:stCondLst>
                                            <p:cond delay="0"/>
                                          </p:stCondLst>
                                        </p:cTn>
                                        <p:tgtEl>
                                          <p:spTgt spid="1588252"/>
                                        </p:tgtEl>
                                        <p:attrNameLst>
                                          <p:attrName>style.visibility</p:attrName>
                                        </p:attrNameLst>
                                      </p:cBhvr>
                                      <p:to>
                                        <p:strVal val="visible"/>
                                      </p:to>
                                    </p:set>
                                    <p:animEffect transition="in" filter="strips(upLeft)">
                                      <p:cBhvr>
                                        <p:cTn id="109" dur="2000"/>
                                        <p:tgtEl>
                                          <p:spTgt spid="1588252"/>
                                        </p:tgtEl>
                                      </p:cBhvr>
                                    </p:animEffect>
                                  </p:childTnLst>
                                </p:cTn>
                              </p:par>
                              <p:par>
                                <p:cTn id="110" presetID="10" presetClass="entr" presetSubtype="0" fill="hold" grpId="0" nodeType="withEffect">
                                  <p:stCondLst>
                                    <p:cond delay="52500"/>
                                  </p:stCondLst>
                                  <p:childTnLst>
                                    <p:set>
                                      <p:cBhvr>
                                        <p:cTn id="111" dur="1" fill="hold">
                                          <p:stCondLst>
                                            <p:cond delay="0"/>
                                          </p:stCondLst>
                                        </p:cTn>
                                        <p:tgtEl>
                                          <p:spTgt spid="1588234"/>
                                        </p:tgtEl>
                                        <p:attrNameLst>
                                          <p:attrName>style.visibility</p:attrName>
                                        </p:attrNameLst>
                                      </p:cBhvr>
                                      <p:to>
                                        <p:strVal val="visible"/>
                                      </p:to>
                                    </p:set>
                                    <p:animEffect transition="in" filter="fade">
                                      <p:cBhvr>
                                        <p:cTn id="112" dur="2000"/>
                                        <p:tgtEl>
                                          <p:spTgt spid="1588234"/>
                                        </p:tgtEl>
                                      </p:cBhvr>
                                    </p:animEffect>
                                  </p:childTnLst>
                                </p:cTn>
                              </p:par>
                              <p:par>
                                <p:cTn id="113" presetID="18" presetClass="entr" presetSubtype="6" fill="hold" grpId="0" nodeType="withEffect">
                                  <p:stCondLst>
                                    <p:cond delay="54000"/>
                                  </p:stCondLst>
                                  <p:childTnLst>
                                    <p:set>
                                      <p:cBhvr>
                                        <p:cTn id="114" dur="1" fill="hold">
                                          <p:stCondLst>
                                            <p:cond delay="0"/>
                                          </p:stCondLst>
                                        </p:cTn>
                                        <p:tgtEl>
                                          <p:spTgt spid="1588258"/>
                                        </p:tgtEl>
                                        <p:attrNameLst>
                                          <p:attrName>style.visibility</p:attrName>
                                        </p:attrNameLst>
                                      </p:cBhvr>
                                      <p:to>
                                        <p:strVal val="visible"/>
                                      </p:to>
                                    </p:set>
                                    <p:animEffect transition="in" filter="strips(downRight)">
                                      <p:cBhvr>
                                        <p:cTn id="115" dur="2000"/>
                                        <p:tgtEl>
                                          <p:spTgt spid="1588258"/>
                                        </p:tgtEl>
                                      </p:cBhvr>
                                    </p:animEffect>
                                  </p:childTnLst>
                                </p:cTn>
                              </p:par>
                              <p:par>
                                <p:cTn id="116" presetID="18" presetClass="entr" presetSubtype="3" fill="hold" grpId="0" nodeType="withEffect">
                                  <p:stCondLst>
                                    <p:cond delay="55500"/>
                                  </p:stCondLst>
                                  <p:childTnLst>
                                    <p:set>
                                      <p:cBhvr>
                                        <p:cTn id="117" dur="1" fill="hold">
                                          <p:stCondLst>
                                            <p:cond delay="0"/>
                                          </p:stCondLst>
                                        </p:cTn>
                                        <p:tgtEl>
                                          <p:spTgt spid="1588257"/>
                                        </p:tgtEl>
                                        <p:attrNameLst>
                                          <p:attrName>style.visibility</p:attrName>
                                        </p:attrNameLst>
                                      </p:cBhvr>
                                      <p:to>
                                        <p:strVal val="visible"/>
                                      </p:to>
                                    </p:set>
                                    <p:animEffect transition="in" filter="strips(upRight)">
                                      <p:cBhvr>
                                        <p:cTn id="118" dur="2000"/>
                                        <p:tgtEl>
                                          <p:spTgt spid="1588257"/>
                                        </p:tgtEl>
                                      </p:cBhvr>
                                    </p:animEffect>
                                  </p:childTnLst>
                                </p:cTn>
                              </p:par>
                              <p:par>
                                <p:cTn id="119" presetID="10" presetClass="exit" presetSubtype="0" fill="hold" grpId="1" nodeType="withEffect">
                                  <p:stCondLst>
                                    <p:cond delay="57000"/>
                                  </p:stCondLst>
                                  <p:childTnLst>
                                    <p:animEffect transition="out" filter="fade">
                                      <p:cBhvr>
                                        <p:cTn id="120" dur="2000"/>
                                        <p:tgtEl>
                                          <p:spTgt spid="1588234"/>
                                        </p:tgtEl>
                                      </p:cBhvr>
                                    </p:animEffect>
                                    <p:set>
                                      <p:cBhvr>
                                        <p:cTn id="121" dur="1" fill="hold">
                                          <p:stCondLst>
                                            <p:cond delay="1999"/>
                                          </p:stCondLst>
                                        </p:cTn>
                                        <p:tgtEl>
                                          <p:spTgt spid="1588234"/>
                                        </p:tgtEl>
                                        <p:attrNameLst>
                                          <p:attrName>style.visibility</p:attrName>
                                        </p:attrNameLst>
                                      </p:cBhvr>
                                      <p:to>
                                        <p:strVal val="hidden"/>
                                      </p:to>
                                    </p:set>
                                  </p:childTnLst>
                                </p:cTn>
                              </p:par>
                              <p:par>
                                <p:cTn id="122" presetID="18" presetClass="entr" presetSubtype="12" fill="hold" grpId="0" nodeType="withEffect">
                                  <p:stCondLst>
                                    <p:cond delay="58500"/>
                                  </p:stCondLst>
                                  <p:childTnLst>
                                    <p:set>
                                      <p:cBhvr>
                                        <p:cTn id="123" dur="1" fill="hold">
                                          <p:stCondLst>
                                            <p:cond delay="0"/>
                                          </p:stCondLst>
                                        </p:cTn>
                                        <p:tgtEl>
                                          <p:spTgt spid="1588261"/>
                                        </p:tgtEl>
                                        <p:attrNameLst>
                                          <p:attrName>style.visibility</p:attrName>
                                        </p:attrNameLst>
                                      </p:cBhvr>
                                      <p:to>
                                        <p:strVal val="visible"/>
                                      </p:to>
                                    </p:set>
                                    <p:animEffect transition="in" filter="strips(downLeft)">
                                      <p:cBhvr>
                                        <p:cTn id="124" dur="2000"/>
                                        <p:tgtEl>
                                          <p:spTgt spid="1588261"/>
                                        </p:tgtEl>
                                      </p:cBhvr>
                                    </p:animEffect>
                                  </p:childTnLst>
                                </p:cTn>
                              </p:par>
                              <p:par>
                                <p:cTn id="125" presetID="10" presetClass="entr" presetSubtype="0" fill="hold" grpId="0" nodeType="withEffect">
                                  <p:stCondLst>
                                    <p:cond delay="60000"/>
                                  </p:stCondLst>
                                  <p:childTnLst>
                                    <p:set>
                                      <p:cBhvr>
                                        <p:cTn id="126" dur="1" fill="hold">
                                          <p:stCondLst>
                                            <p:cond delay="0"/>
                                          </p:stCondLst>
                                        </p:cTn>
                                        <p:tgtEl>
                                          <p:spTgt spid="1588236"/>
                                        </p:tgtEl>
                                        <p:attrNameLst>
                                          <p:attrName>style.visibility</p:attrName>
                                        </p:attrNameLst>
                                      </p:cBhvr>
                                      <p:to>
                                        <p:strVal val="visible"/>
                                      </p:to>
                                    </p:set>
                                    <p:animEffect transition="in" filter="fade">
                                      <p:cBhvr>
                                        <p:cTn id="127" dur="2000"/>
                                        <p:tgtEl>
                                          <p:spTgt spid="1588236"/>
                                        </p:tgtEl>
                                      </p:cBhvr>
                                    </p:animEffect>
                                  </p:childTnLst>
                                </p:cTn>
                              </p:par>
                              <p:par>
                                <p:cTn id="128" presetID="18" presetClass="entr" presetSubtype="9" fill="hold" grpId="0" nodeType="withEffect">
                                  <p:stCondLst>
                                    <p:cond delay="61500"/>
                                  </p:stCondLst>
                                  <p:childTnLst>
                                    <p:set>
                                      <p:cBhvr>
                                        <p:cTn id="129" dur="1" fill="hold">
                                          <p:stCondLst>
                                            <p:cond delay="0"/>
                                          </p:stCondLst>
                                        </p:cTn>
                                        <p:tgtEl>
                                          <p:spTgt spid="1588250"/>
                                        </p:tgtEl>
                                        <p:attrNameLst>
                                          <p:attrName>style.visibility</p:attrName>
                                        </p:attrNameLst>
                                      </p:cBhvr>
                                      <p:to>
                                        <p:strVal val="visible"/>
                                      </p:to>
                                    </p:set>
                                    <p:animEffect transition="in" filter="strips(upLeft)">
                                      <p:cBhvr>
                                        <p:cTn id="130" dur="2000"/>
                                        <p:tgtEl>
                                          <p:spTgt spid="1588250"/>
                                        </p:tgtEl>
                                      </p:cBhvr>
                                    </p:animEffect>
                                  </p:childTnLst>
                                </p:cTn>
                              </p:par>
                              <p:par>
                                <p:cTn id="131" presetID="6" presetClass="emph" presetSubtype="0" fill="hold" grpId="1" nodeType="withEffect">
                                  <p:stCondLst>
                                    <p:cond delay="63000"/>
                                  </p:stCondLst>
                                  <p:childTnLst>
                                    <p:animScale>
                                      <p:cBhvr>
                                        <p:cTn id="132" dur="2000" fill="hold"/>
                                        <p:tgtEl>
                                          <p:spTgt spid="1588238">
                                            <p:txEl>
                                              <p:pRg st="0" end="0"/>
                                            </p:txEl>
                                          </p:spTgt>
                                        </p:tgtEl>
                                      </p:cBhvr>
                                      <p:by x="100000" y="200000"/>
                                    </p:animScale>
                                  </p:childTnLst>
                                </p:cTn>
                              </p:par>
                              <p:par>
                                <p:cTn id="133" presetID="10" presetClass="exit" presetSubtype="0" fill="hold" grpId="1" nodeType="withEffect">
                                  <p:stCondLst>
                                    <p:cond delay="64500"/>
                                  </p:stCondLst>
                                  <p:childTnLst>
                                    <p:animEffect transition="out" filter="fade">
                                      <p:cBhvr>
                                        <p:cTn id="134" dur="2000"/>
                                        <p:tgtEl>
                                          <p:spTgt spid="1588236"/>
                                        </p:tgtEl>
                                      </p:cBhvr>
                                    </p:animEffect>
                                    <p:set>
                                      <p:cBhvr>
                                        <p:cTn id="135" dur="1" fill="hold">
                                          <p:stCondLst>
                                            <p:cond delay="1999"/>
                                          </p:stCondLst>
                                        </p:cTn>
                                        <p:tgtEl>
                                          <p:spTgt spid="1588236"/>
                                        </p:tgtEl>
                                        <p:attrNameLst>
                                          <p:attrName>style.visibility</p:attrName>
                                        </p:attrNameLst>
                                      </p:cBhvr>
                                      <p:to>
                                        <p:strVal val="hidden"/>
                                      </p:to>
                                    </p:set>
                                  </p:childTnLst>
                                </p:cTn>
                              </p:par>
                              <p:par>
                                <p:cTn id="136" presetID="6" presetClass="emph" presetSubtype="0" fill="hold" grpId="1" nodeType="withEffect">
                                  <p:stCondLst>
                                    <p:cond delay="66000"/>
                                  </p:stCondLst>
                                  <p:childTnLst>
                                    <p:animScale>
                                      <p:cBhvr>
                                        <p:cTn id="137" dur="2000" fill="hold"/>
                                        <p:tgtEl>
                                          <p:spTgt spid="1588244"/>
                                        </p:tgtEl>
                                      </p:cBhvr>
                                      <p:by x="100000" y="50000"/>
                                    </p:animScale>
                                  </p:childTnLst>
                                </p:cTn>
                              </p:par>
                              <p:par>
                                <p:cTn id="138" presetID="10" presetClass="entr" presetSubtype="0" fill="hold" grpId="0" nodeType="withEffect">
                                  <p:stCondLst>
                                    <p:cond delay="67500"/>
                                  </p:stCondLst>
                                  <p:childTnLst>
                                    <p:set>
                                      <p:cBhvr>
                                        <p:cTn id="139" dur="1" fill="hold">
                                          <p:stCondLst>
                                            <p:cond delay="0"/>
                                          </p:stCondLst>
                                        </p:cTn>
                                        <p:tgtEl>
                                          <p:spTgt spid="1588230"/>
                                        </p:tgtEl>
                                        <p:attrNameLst>
                                          <p:attrName>style.visibility</p:attrName>
                                        </p:attrNameLst>
                                      </p:cBhvr>
                                      <p:to>
                                        <p:strVal val="visible"/>
                                      </p:to>
                                    </p:set>
                                    <p:animEffect transition="in" filter="fade">
                                      <p:cBhvr>
                                        <p:cTn id="140" dur="2000"/>
                                        <p:tgtEl>
                                          <p:spTgt spid="1588230"/>
                                        </p:tgtEl>
                                      </p:cBhvr>
                                    </p:animEffect>
                                  </p:childTnLst>
                                </p:cTn>
                              </p:par>
                              <p:par>
                                <p:cTn id="141" presetID="6" presetClass="emph" presetSubtype="0" fill="hold" grpId="1" nodeType="withEffect">
                                  <p:stCondLst>
                                    <p:cond delay="69000"/>
                                  </p:stCondLst>
                                  <p:childTnLst>
                                    <p:animScale>
                                      <p:cBhvr>
                                        <p:cTn id="142" dur="2000" fill="hold"/>
                                        <p:tgtEl>
                                          <p:spTgt spid="1588243"/>
                                        </p:tgtEl>
                                      </p:cBhvr>
                                      <p:by x="100000" y="200000"/>
                                    </p:animScale>
                                  </p:childTnLst>
                                </p:cTn>
                              </p:par>
                              <p:par>
                                <p:cTn id="143" presetID="6" presetClass="emph" presetSubtype="0" fill="hold" grpId="1" nodeType="withEffect">
                                  <p:stCondLst>
                                    <p:cond delay="70500"/>
                                  </p:stCondLst>
                                  <p:childTnLst>
                                    <p:animScale>
                                      <p:cBhvr>
                                        <p:cTn id="144" dur="2000" fill="hold"/>
                                        <p:tgtEl>
                                          <p:spTgt spid="1588246"/>
                                        </p:tgtEl>
                                      </p:cBhvr>
                                      <p:by x="200000" y="100000"/>
                                    </p:animScale>
                                  </p:childTnLst>
                                </p:cTn>
                              </p:par>
                              <p:par>
                                <p:cTn id="145" presetID="10" presetClass="exit" presetSubtype="0" fill="hold" grpId="1" nodeType="withEffect">
                                  <p:stCondLst>
                                    <p:cond delay="70500"/>
                                  </p:stCondLst>
                                  <p:childTnLst>
                                    <p:animEffect transition="out" filter="fade">
                                      <p:cBhvr>
                                        <p:cTn id="146" dur="2000"/>
                                        <p:tgtEl>
                                          <p:spTgt spid="1588230"/>
                                        </p:tgtEl>
                                      </p:cBhvr>
                                    </p:animEffect>
                                    <p:set>
                                      <p:cBhvr>
                                        <p:cTn id="147" dur="1" fill="hold">
                                          <p:stCondLst>
                                            <p:cond delay="1999"/>
                                          </p:stCondLst>
                                        </p:cTn>
                                        <p:tgtEl>
                                          <p:spTgt spid="1588230"/>
                                        </p:tgtEl>
                                        <p:attrNameLst>
                                          <p:attrName>style.visibility</p:attrName>
                                        </p:attrNameLst>
                                      </p:cBhvr>
                                      <p:to>
                                        <p:strVal val="hidden"/>
                                      </p:to>
                                    </p:set>
                                  </p:childTnLst>
                                </p:cTn>
                              </p:par>
                              <p:par>
                                <p:cTn id="148" presetID="6" presetClass="emph" presetSubtype="0" fill="hold" grpId="1" nodeType="withEffect">
                                  <p:stCondLst>
                                    <p:cond delay="72000"/>
                                  </p:stCondLst>
                                  <p:childTnLst>
                                    <p:animScale>
                                      <p:cBhvr>
                                        <p:cTn id="149" dur="2000" fill="hold"/>
                                        <p:tgtEl>
                                          <p:spTgt spid="1588248"/>
                                        </p:tgtEl>
                                      </p:cBhvr>
                                      <p:by x="200000" y="100000"/>
                                    </p:animScale>
                                  </p:childTnLst>
                                </p:cTn>
                              </p:par>
                              <p:par>
                                <p:cTn id="150" presetID="10" presetClass="entr" presetSubtype="0" fill="hold" grpId="0" nodeType="withEffect">
                                  <p:stCondLst>
                                    <p:cond delay="73500"/>
                                  </p:stCondLst>
                                  <p:childTnLst>
                                    <p:set>
                                      <p:cBhvr>
                                        <p:cTn id="151" dur="1" fill="hold">
                                          <p:stCondLst>
                                            <p:cond delay="0"/>
                                          </p:stCondLst>
                                        </p:cTn>
                                        <p:tgtEl>
                                          <p:spTgt spid="1588266"/>
                                        </p:tgtEl>
                                        <p:attrNameLst>
                                          <p:attrName>style.visibility</p:attrName>
                                        </p:attrNameLst>
                                      </p:cBhvr>
                                      <p:to>
                                        <p:strVal val="visible"/>
                                      </p:to>
                                    </p:set>
                                    <p:animEffect transition="in" filter="fade">
                                      <p:cBhvr>
                                        <p:cTn id="152" dur="2000"/>
                                        <p:tgtEl>
                                          <p:spTgt spid="1588266"/>
                                        </p:tgtEl>
                                      </p:cBhvr>
                                    </p:animEffect>
                                  </p:childTnLst>
                                </p:cTn>
                              </p:par>
                              <p:par>
                                <p:cTn id="153" presetID="6" presetClass="emph" presetSubtype="0" fill="hold" grpId="1" nodeType="withEffect">
                                  <p:stCondLst>
                                    <p:cond delay="75000"/>
                                  </p:stCondLst>
                                  <p:childTnLst>
                                    <p:animScale>
                                      <p:cBhvr>
                                        <p:cTn id="154" dur="2000" fill="hold"/>
                                        <p:tgtEl>
                                          <p:spTgt spid="1588240"/>
                                        </p:tgtEl>
                                      </p:cBhvr>
                                      <p:by x="200000" y="100000"/>
                                    </p:animScale>
                                  </p:childTnLst>
                                </p:cTn>
                              </p:par>
                              <p:par>
                                <p:cTn id="155" presetID="6" presetClass="emph" presetSubtype="0" fill="hold" grpId="1" nodeType="withEffect">
                                  <p:stCondLst>
                                    <p:cond delay="76500"/>
                                  </p:stCondLst>
                                  <p:childTnLst>
                                    <p:animScale>
                                      <p:cBhvr>
                                        <p:cTn id="156" dur="2000" fill="hold"/>
                                        <p:tgtEl>
                                          <p:spTgt spid="1588249">
                                            <p:txEl>
                                              <p:pRg st="0" end="0"/>
                                            </p:txEl>
                                          </p:spTgt>
                                        </p:tgtEl>
                                      </p:cBhvr>
                                      <p:by x="100000" y="50000"/>
                                    </p:animScale>
                                  </p:childTnLst>
                                </p:cTn>
                              </p:par>
                              <p:par>
                                <p:cTn id="157" presetID="10" presetClass="exit" presetSubtype="0" fill="hold" grpId="1" nodeType="withEffect">
                                  <p:stCondLst>
                                    <p:cond delay="78000"/>
                                  </p:stCondLst>
                                  <p:childTnLst>
                                    <p:animEffect transition="out" filter="fade">
                                      <p:cBhvr>
                                        <p:cTn id="158" dur="2000"/>
                                        <p:tgtEl>
                                          <p:spTgt spid="1588266"/>
                                        </p:tgtEl>
                                      </p:cBhvr>
                                    </p:animEffect>
                                    <p:set>
                                      <p:cBhvr>
                                        <p:cTn id="159" dur="1" fill="hold">
                                          <p:stCondLst>
                                            <p:cond delay="1999"/>
                                          </p:stCondLst>
                                        </p:cTn>
                                        <p:tgtEl>
                                          <p:spTgt spid="1588266"/>
                                        </p:tgtEl>
                                        <p:attrNameLst>
                                          <p:attrName>style.visibility</p:attrName>
                                        </p:attrNameLst>
                                      </p:cBhvr>
                                      <p:to>
                                        <p:strVal val="hidden"/>
                                      </p:to>
                                    </p:set>
                                  </p:childTnLst>
                                </p:cTn>
                              </p:par>
                              <p:par>
                                <p:cTn id="160" presetID="6" presetClass="emph" presetSubtype="0" fill="hold" grpId="1" nodeType="withEffect">
                                  <p:stCondLst>
                                    <p:cond delay="79500"/>
                                  </p:stCondLst>
                                  <p:childTnLst>
                                    <p:animScale>
                                      <p:cBhvr>
                                        <p:cTn id="161" dur="2000" fill="hold"/>
                                        <p:tgtEl>
                                          <p:spTgt spid="1588242"/>
                                        </p:tgtEl>
                                      </p:cBhvr>
                                      <p:by x="100000" y="50000"/>
                                    </p:animScale>
                                  </p:childTnLst>
                                </p:cTn>
                              </p:par>
                              <p:par>
                                <p:cTn id="162" presetID="10" presetClass="entr" presetSubtype="0" fill="hold" grpId="0" nodeType="withEffect">
                                  <p:stCondLst>
                                    <p:cond delay="81000"/>
                                  </p:stCondLst>
                                  <p:childTnLst>
                                    <p:set>
                                      <p:cBhvr>
                                        <p:cTn id="163" dur="1" fill="hold">
                                          <p:stCondLst>
                                            <p:cond delay="0"/>
                                          </p:stCondLst>
                                        </p:cTn>
                                        <p:tgtEl>
                                          <p:spTgt spid="1588265"/>
                                        </p:tgtEl>
                                        <p:attrNameLst>
                                          <p:attrName>style.visibility</p:attrName>
                                        </p:attrNameLst>
                                      </p:cBhvr>
                                      <p:to>
                                        <p:strVal val="visible"/>
                                      </p:to>
                                    </p:set>
                                    <p:animEffect transition="in" filter="fade">
                                      <p:cBhvr>
                                        <p:cTn id="164" dur="2000"/>
                                        <p:tgtEl>
                                          <p:spTgt spid="1588265"/>
                                        </p:tgtEl>
                                      </p:cBhvr>
                                    </p:animEffect>
                                  </p:childTnLst>
                                </p:cTn>
                              </p:par>
                              <p:par>
                                <p:cTn id="165" presetID="6" presetClass="emph" presetSubtype="0" fill="hold" grpId="1" nodeType="withEffect">
                                  <p:stCondLst>
                                    <p:cond delay="82500"/>
                                  </p:stCondLst>
                                  <p:childTnLst>
                                    <p:animScale>
                                      <p:cBhvr>
                                        <p:cTn id="166" dur="2000" fill="hold"/>
                                        <p:tgtEl>
                                          <p:spTgt spid="1588241"/>
                                        </p:tgtEl>
                                      </p:cBhvr>
                                      <p:by x="100000" y="50000"/>
                                    </p:animScale>
                                  </p:childTnLst>
                                </p:cTn>
                              </p:par>
                              <p:par>
                                <p:cTn id="167" presetID="10" presetClass="exit" presetSubtype="0" fill="hold" grpId="1" nodeType="withEffect">
                                  <p:stCondLst>
                                    <p:cond delay="84000"/>
                                  </p:stCondLst>
                                  <p:childTnLst>
                                    <p:animEffect transition="out" filter="fade">
                                      <p:cBhvr>
                                        <p:cTn id="168" dur="2000"/>
                                        <p:tgtEl>
                                          <p:spTgt spid="1588265"/>
                                        </p:tgtEl>
                                      </p:cBhvr>
                                    </p:animEffect>
                                    <p:set>
                                      <p:cBhvr>
                                        <p:cTn id="169" dur="1" fill="hold">
                                          <p:stCondLst>
                                            <p:cond delay="1999"/>
                                          </p:stCondLst>
                                        </p:cTn>
                                        <p:tgtEl>
                                          <p:spTgt spid="1588265"/>
                                        </p:tgtEl>
                                        <p:attrNameLst>
                                          <p:attrName>style.visibility</p:attrName>
                                        </p:attrNameLst>
                                      </p:cBhvr>
                                      <p:to>
                                        <p:strVal val="hidden"/>
                                      </p:to>
                                    </p:set>
                                  </p:childTnLst>
                                </p:cTn>
                              </p:par>
                            </p:childTnLst>
                          </p:cTn>
                        </p:par>
                        <p:par>
                          <p:cTn id="170" fill="hold">
                            <p:stCondLst>
                              <p:cond delay="86000"/>
                            </p:stCondLst>
                            <p:childTnLst>
                              <p:par>
                                <p:cTn id="171" presetID="10" presetClass="entr" presetSubtype="0" fill="hold" grpId="0" nodeType="afterEffect">
                                  <p:stCondLst>
                                    <p:cond delay="2000"/>
                                  </p:stCondLst>
                                  <p:childTnLst>
                                    <p:set>
                                      <p:cBhvr>
                                        <p:cTn id="172" dur="1" fill="hold">
                                          <p:stCondLst>
                                            <p:cond delay="0"/>
                                          </p:stCondLst>
                                        </p:cTn>
                                        <p:tgtEl>
                                          <p:spTgt spid="1588226"/>
                                        </p:tgtEl>
                                        <p:attrNameLst>
                                          <p:attrName>style.visibility</p:attrName>
                                        </p:attrNameLst>
                                      </p:cBhvr>
                                      <p:to>
                                        <p:strVal val="visible"/>
                                      </p:to>
                                    </p:set>
                                    <p:animEffect transition="in" filter="fade">
                                      <p:cBhvr>
                                        <p:cTn id="173" dur="2000"/>
                                        <p:tgtEl>
                                          <p:spTgt spid="1588226"/>
                                        </p:tgtEl>
                                      </p:cBhvr>
                                    </p:animEffect>
                                  </p:childTnLst>
                                </p:cTn>
                              </p:par>
                            </p:childTnLst>
                          </p:cTn>
                        </p:par>
                        <p:par>
                          <p:cTn id="174" fill="hold">
                            <p:stCondLst>
                              <p:cond delay="90000"/>
                            </p:stCondLst>
                            <p:childTnLst>
                              <p:par>
                                <p:cTn id="175" presetID="10" presetClass="exit" presetSubtype="0" fill="hold" grpId="1" nodeType="afterEffect">
                                  <p:stCondLst>
                                    <p:cond delay="2000"/>
                                  </p:stCondLst>
                                  <p:childTnLst>
                                    <p:animEffect transition="out" filter="fade">
                                      <p:cBhvr>
                                        <p:cTn id="176" dur="1000"/>
                                        <p:tgtEl>
                                          <p:spTgt spid="1588226"/>
                                        </p:tgtEl>
                                      </p:cBhvr>
                                    </p:animEffect>
                                    <p:set>
                                      <p:cBhvr>
                                        <p:cTn id="177" dur="1" fill="hold">
                                          <p:stCondLst>
                                            <p:cond delay="999"/>
                                          </p:stCondLst>
                                        </p:cTn>
                                        <p:tgtEl>
                                          <p:spTgt spid="1588226"/>
                                        </p:tgtEl>
                                        <p:attrNameLst>
                                          <p:attrName>style.visibility</p:attrName>
                                        </p:attrNameLst>
                                      </p:cBhvr>
                                      <p:to>
                                        <p:strVal val="hidden"/>
                                      </p:to>
                                    </p:set>
                                  </p:childTnLst>
                                </p:cTn>
                              </p:par>
                            </p:childTnLst>
                          </p:cTn>
                        </p:par>
                        <p:par>
                          <p:cTn id="178" fill="hold">
                            <p:stCondLst>
                              <p:cond delay="93000"/>
                            </p:stCondLst>
                            <p:childTnLst>
                              <p:par>
                                <p:cTn id="179" presetID="10" presetClass="entr" presetSubtype="0" fill="hold" grpId="0" nodeType="afterEffect">
                                  <p:stCondLst>
                                    <p:cond delay="2000"/>
                                  </p:stCondLst>
                                  <p:childTnLst>
                                    <p:set>
                                      <p:cBhvr>
                                        <p:cTn id="180" dur="1" fill="hold">
                                          <p:stCondLst>
                                            <p:cond delay="0"/>
                                          </p:stCondLst>
                                        </p:cTn>
                                        <p:tgtEl>
                                          <p:spTgt spid="1588237"/>
                                        </p:tgtEl>
                                        <p:attrNameLst>
                                          <p:attrName>style.visibility</p:attrName>
                                        </p:attrNameLst>
                                      </p:cBhvr>
                                      <p:to>
                                        <p:strVal val="visible"/>
                                      </p:to>
                                    </p:set>
                                    <p:animEffect transition="in" filter="fade">
                                      <p:cBhvr>
                                        <p:cTn id="181" dur="2000"/>
                                        <p:tgtEl>
                                          <p:spTgt spid="1588237"/>
                                        </p:tgtEl>
                                      </p:cBhvr>
                                    </p:animEffect>
                                  </p:childTnLst>
                                </p:cTn>
                              </p:par>
                              <p:par>
                                <p:cTn id="182" presetID="10" presetClass="entr" presetSubtype="0" fill="hold" nodeType="withEffect">
                                  <p:stCondLst>
                                    <p:cond delay="2000"/>
                                  </p:stCondLst>
                                  <p:childTnLst>
                                    <p:set>
                                      <p:cBhvr>
                                        <p:cTn id="183" dur="1" fill="hold">
                                          <p:stCondLst>
                                            <p:cond delay="0"/>
                                          </p:stCondLst>
                                        </p:cTn>
                                        <p:tgtEl>
                                          <p:spTgt spid="1588263"/>
                                        </p:tgtEl>
                                        <p:attrNameLst>
                                          <p:attrName>style.visibility</p:attrName>
                                        </p:attrNameLst>
                                      </p:cBhvr>
                                      <p:to>
                                        <p:strVal val="visible"/>
                                      </p:to>
                                    </p:set>
                                    <p:animEffect transition="in" filter="fade">
                                      <p:cBhvr>
                                        <p:cTn id="184" dur="2000"/>
                                        <p:tgtEl>
                                          <p:spTgt spid="1588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8243" grpId="0"/>
      <p:bldP spid="1588243" grpId="1"/>
      <p:bldP spid="1588226" grpId="0"/>
      <p:bldP spid="1588226" grpId="1"/>
      <p:bldP spid="1588227" grpId="0"/>
      <p:bldP spid="1588227" grpId="1"/>
      <p:bldP spid="1588228" grpId="0"/>
      <p:bldP spid="1588228" grpId="1"/>
      <p:bldP spid="1588229" grpId="0"/>
      <p:bldP spid="1588229" grpId="1"/>
      <p:bldP spid="1588235" grpId="0"/>
      <p:bldP spid="1588236" grpId="0"/>
      <p:bldP spid="1588236" grpId="1"/>
      <p:bldP spid="1588238" grpId="0" build="p"/>
      <p:bldP spid="1588238" grpId="1" build="p"/>
      <p:bldP spid="1588239" grpId="0"/>
      <p:bldP spid="1588240" grpId="0"/>
      <p:bldP spid="1588240" grpId="1"/>
      <p:bldP spid="1588241" grpId="0"/>
      <p:bldP spid="1588241" grpId="1"/>
      <p:bldP spid="1588242" grpId="0"/>
      <p:bldP spid="1588242" grpId="1"/>
      <p:bldP spid="1588244" grpId="0"/>
      <p:bldP spid="1588244" grpId="1"/>
      <p:bldP spid="1588245" grpId="0"/>
      <p:bldP spid="1588246" grpId="0"/>
      <p:bldP spid="1588246" grpId="1"/>
      <p:bldP spid="1588247" grpId="0"/>
      <p:bldP spid="1588248" grpId="0"/>
      <p:bldP spid="1588248" grpId="1"/>
      <p:bldP spid="1588249" grpId="0" build="p"/>
      <p:bldP spid="1588249" grpId="1" build="allAtOnce"/>
      <p:bldP spid="1588250" grpId="0" animBg="1"/>
      <p:bldP spid="1588251" grpId="0" animBg="1"/>
      <p:bldP spid="1588252" grpId="0" animBg="1"/>
      <p:bldP spid="1588253" grpId="0" animBg="1"/>
      <p:bldP spid="1588254" grpId="0" animBg="1"/>
      <p:bldP spid="1588255" grpId="0" animBg="1"/>
      <p:bldP spid="1588256" grpId="0" animBg="1"/>
      <p:bldP spid="1588257" grpId="0" animBg="1"/>
      <p:bldP spid="1588258" grpId="0" animBg="1"/>
      <p:bldP spid="1588259" grpId="0" animBg="1"/>
      <p:bldP spid="1588260" grpId="0" animBg="1"/>
      <p:bldP spid="1588261" grpId="0" animBg="1"/>
      <p:bldP spid="1588262" grpId="0" animBg="1"/>
      <p:bldP spid="1588264" grpId="0" animBg="1"/>
      <p:bldP spid="1588266" grpId="0"/>
      <p:bldP spid="1588266" grpId="1"/>
      <p:bldP spid="1588230" grpId="0"/>
      <p:bldP spid="1588230" grpId="1"/>
      <p:bldP spid="1588231" grpId="0"/>
      <p:bldP spid="1588231" grpId="1"/>
      <p:bldP spid="1588232" grpId="0"/>
      <p:bldP spid="1588232" grpId="1"/>
      <p:bldP spid="1588233" grpId="0"/>
      <p:bldP spid="1588233" grpId="1"/>
      <p:bldP spid="1588234" grpId="0"/>
      <p:bldP spid="1588234" grpId="1"/>
      <p:bldP spid="1588237" grpId="0"/>
      <p:bldP spid="1588265" grpId="0"/>
      <p:bldP spid="1588265" grpId="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490" name="Oval 2"/>
          <p:cNvSpPr>
            <a:spLocks noChangeArrowheads="1"/>
          </p:cNvSpPr>
          <p:nvPr/>
        </p:nvSpPr>
        <p:spPr bwMode="auto">
          <a:xfrm>
            <a:off x="2522538" y="1706563"/>
            <a:ext cx="2320925" cy="2322512"/>
          </a:xfrm>
          <a:prstGeom prst="ellipse">
            <a:avLst/>
          </a:prstGeom>
          <a:noFill/>
          <a:ln w="28575">
            <a:solidFill>
              <a:schemeClr val="tx2"/>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結婚前提</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ならＯＫ</a:t>
            </a:r>
          </a:p>
        </p:txBody>
      </p:sp>
      <p:sp>
        <p:nvSpPr>
          <p:cNvPr id="504835" name="Rectangle 3"/>
          <p:cNvSpPr>
            <a:spLocks noGrp="1" noChangeArrowheads="1"/>
          </p:cNvSpPr>
          <p:nvPr>
            <p:ph type="title"/>
          </p:nvPr>
        </p:nvSpPr>
        <p:spPr>
          <a:xfrm>
            <a:off x="233363" y="-117475"/>
            <a:ext cx="9801225" cy="1143000"/>
          </a:xfrm>
        </p:spPr>
        <p:txBody>
          <a:bodyPr/>
          <a:lstStyle/>
          <a:p>
            <a:pPr eaLnBrk="1" hangingPunct="1"/>
            <a:r>
              <a:rPr lang="ja-JP" altLang="en-US"/>
              <a:t>多様な価値観があるのが自然</a:t>
            </a:r>
          </a:p>
        </p:txBody>
      </p:sp>
      <p:sp>
        <p:nvSpPr>
          <p:cNvPr id="1599492" name="Oval 4"/>
          <p:cNvSpPr>
            <a:spLocks noChangeArrowheads="1"/>
          </p:cNvSpPr>
          <p:nvPr/>
        </p:nvSpPr>
        <p:spPr bwMode="auto">
          <a:xfrm>
            <a:off x="2351088" y="4449763"/>
            <a:ext cx="2320925" cy="2322512"/>
          </a:xfrm>
          <a:prstGeom prst="ellipse">
            <a:avLst/>
          </a:prstGeom>
          <a:noFill/>
          <a:ln w="28575">
            <a:solidFill>
              <a:schemeClr val="tx1"/>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純潔が</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一番</a:t>
            </a:r>
          </a:p>
        </p:txBody>
      </p:sp>
      <p:sp>
        <p:nvSpPr>
          <p:cNvPr id="1599493" name="Oval 5"/>
          <p:cNvSpPr>
            <a:spLocks noChangeArrowheads="1"/>
          </p:cNvSpPr>
          <p:nvPr/>
        </p:nvSpPr>
        <p:spPr bwMode="auto">
          <a:xfrm>
            <a:off x="7019925" y="4464050"/>
            <a:ext cx="2322513" cy="2322513"/>
          </a:xfrm>
          <a:prstGeom prst="ellipse">
            <a:avLst/>
          </a:prstGeom>
          <a:noFill/>
          <a:ln w="28575">
            <a:solidFill>
              <a:srgbClr val="FF00FF"/>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ﾉｰｾｯｸｽ</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か</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ｺﾝﾄﾞｰﾑ</a:t>
            </a:r>
          </a:p>
        </p:txBody>
      </p:sp>
      <p:sp>
        <p:nvSpPr>
          <p:cNvPr id="1599494" name="Oval 6"/>
          <p:cNvSpPr>
            <a:spLocks noChangeArrowheads="1"/>
          </p:cNvSpPr>
          <p:nvPr/>
        </p:nvSpPr>
        <p:spPr bwMode="auto">
          <a:xfrm>
            <a:off x="171450" y="860425"/>
            <a:ext cx="2322513" cy="2322513"/>
          </a:xfrm>
          <a:prstGeom prst="ellipse">
            <a:avLst/>
          </a:prstGeom>
          <a:noFill/>
          <a:ln w="28575">
            <a:solidFill>
              <a:srgbClr val="00FF00"/>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66FF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中絶反対</a:t>
            </a:r>
          </a:p>
        </p:txBody>
      </p:sp>
      <p:sp>
        <p:nvSpPr>
          <p:cNvPr id="1599495" name="Oval 7"/>
          <p:cNvSpPr>
            <a:spLocks noChangeArrowheads="1"/>
          </p:cNvSpPr>
          <p:nvPr/>
        </p:nvSpPr>
        <p:spPr bwMode="auto">
          <a:xfrm>
            <a:off x="7820025" y="28575"/>
            <a:ext cx="2322513" cy="2322513"/>
          </a:xfrm>
          <a:prstGeom prst="ellipse">
            <a:avLst/>
          </a:prstGeom>
          <a:noFill/>
          <a:ln w="28575">
            <a:solidFill>
              <a:srgbClr val="00FFFF"/>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ピル推進</a:t>
            </a:r>
          </a:p>
        </p:txBody>
      </p:sp>
      <p:sp>
        <p:nvSpPr>
          <p:cNvPr id="1599496" name="Oval 8"/>
          <p:cNvSpPr>
            <a:spLocks noChangeArrowheads="1"/>
          </p:cNvSpPr>
          <p:nvPr/>
        </p:nvSpPr>
        <p:spPr bwMode="auto">
          <a:xfrm>
            <a:off x="0" y="3978275"/>
            <a:ext cx="2322513" cy="2322513"/>
          </a:xfrm>
          <a:prstGeom prst="ellipse">
            <a:avLst/>
          </a:prstGeom>
          <a:noFill/>
          <a:ln w="28575">
            <a:solidFill>
              <a:srgbClr val="FF0000"/>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できること</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から</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一歩ずつ</a:t>
            </a:r>
          </a:p>
        </p:txBody>
      </p:sp>
      <p:sp>
        <p:nvSpPr>
          <p:cNvPr id="1599497" name="Rectangle 9"/>
          <p:cNvSpPr>
            <a:spLocks noChangeArrowheads="1"/>
          </p:cNvSpPr>
          <p:nvPr/>
        </p:nvSpPr>
        <p:spPr bwMode="auto">
          <a:xfrm>
            <a:off x="-242888" y="-117475"/>
            <a:ext cx="10982326" cy="1143000"/>
          </a:xfrm>
          <a:prstGeom prst="rect">
            <a:avLst/>
          </a:prstGeom>
          <a:solidFill>
            <a:schemeClr val="bg1"/>
          </a:solidFill>
          <a:ln w="9525">
            <a:noFill/>
            <a:miter lim="800000"/>
            <a:headEnd/>
            <a:tailEnd/>
          </a:ln>
        </p:spPr>
        <p:txBody>
          <a:bodyPr lIns="92075" tIns="46038" rIns="92075" bIns="46038" anchor="ct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000" b="0" i="0" u="none" strike="noStrike" kern="1200" cap="none" spc="0" normalizeH="0" baseline="0" noProof="0">
                <a:ln>
                  <a:noFill/>
                </a:ln>
                <a:solidFill>
                  <a:srgbClr val="FF99FF"/>
                </a:solidFill>
                <a:effectLst>
                  <a:outerShdw blurRad="38100" dist="38100" dir="2700000" algn="tl">
                    <a:srgbClr val="000000">
                      <a:alpha val="43137"/>
                    </a:srgbClr>
                  </a:outerShdw>
                </a:effectLst>
                <a:uLnTx/>
                <a:uFillTx/>
                <a:latin typeface="Arial Narrow" pitchFamily="34" charset="0"/>
                <a:ea typeface="ＭＳ Ｐゴシック" pitchFamily="50" charset="-128"/>
                <a:cs typeface="+mn-cs"/>
              </a:rPr>
              <a:t>多様な大人とつながる中で子どもが育つ社会を！</a:t>
            </a:r>
          </a:p>
        </p:txBody>
      </p:sp>
      <p:sp>
        <p:nvSpPr>
          <p:cNvPr id="1599498" name="Oval 10"/>
          <p:cNvSpPr>
            <a:spLocks noChangeArrowheads="1"/>
          </p:cNvSpPr>
          <p:nvPr/>
        </p:nvSpPr>
        <p:spPr bwMode="auto">
          <a:xfrm>
            <a:off x="5287963" y="1684338"/>
            <a:ext cx="2322512" cy="2322512"/>
          </a:xfrm>
          <a:prstGeom prst="ellipse">
            <a:avLst/>
          </a:prstGeom>
          <a:noFill/>
          <a:ln w="28575">
            <a:solidFill>
              <a:srgbClr val="FF6600"/>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道徳を</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教えたい</a:t>
            </a:r>
          </a:p>
        </p:txBody>
      </p:sp>
      <p:sp>
        <p:nvSpPr>
          <p:cNvPr id="1599499" name="Oval 11"/>
          <p:cNvSpPr>
            <a:spLocks noChangeArrowheads="1"/>
          </p:cNvSpPr>
          <p:nvPr/>
        </p:nvSpPr>
        <p:spPr bwMode="auto">
          <a:xfrm>
            <a:off x="4672013" y="4194175"/>
            <a:ext cx="2322512" cy="2322513"/>
          </a:xfrm>
          <a:prstGeom prst="ellipse">
            <a:avLst/>
          </a:prstGeom>
          <a:noFill/>
          <a:ln w="28575">
            <a:solidFill>
              <a:srgbClr val="99CC00"/>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ゲイも</a:t>
            </a:r>
            <a:endParaRPr kumimoji="1" lang="en-US" altLang="ja-JP" sz="3600" b="0" i="0" u="none" strike="noStrike" kern="1200" cap="none" spc="0" normalizeH="0" baseline="0" noProof="0" dirty="0">
              <a:ln>
                <a:noFill/>
              </a:ln>
              <a:solidFill>
                <a:srgbClr val="CCFF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CCFF66"/>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ＯＫ</a:t>
            </a:r>
          </a:p>
        </p:txBody>
      </p:sp>
      <p:sp>
        <p:nvSpPr>
          <p:cNvPr id="1599500" name="Oval 12"/>
          <p:cNvSpPr>
            <a:spLocks noChangeArrowheads="1"/>
          </p:cNvSpPr>
          <p:nvPr/>
        </p:nvSpPr>
        <p:spPr bwMode="auto">
          <a:xfrm>
            <a:off x="7966075" y="2346325"/>
            <a:ext cx="2320925" cy="2322513"/>
          </a:xfrm>
          <a:prstGeom prst="ellipse">
            <a:avLst/>
          </a:prstGeom>
          <a:noFill/>
          <a:ln w="28575">
            <a:solidFill>
              <a:srgbClr val="CC99FF"/>
            </a:solidFill>
            <a:round/>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9966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命の大切さ</a:t>
            </a:r>
          </a:p>
        </p:txBody>
      </p:sp>
    </p:spTree>
    <p:extLst>
      <p:ext uri="{BB962C8B-B14F-4D97-AF65-F5344CB8AC3E}">
        <p14:creationId xmlns:p14="http://schemas.microsoft.com/office/powerpoint/2010/main" val="4154952775"/>
      </p:ext>
    </p:extLst>
  </p:cSld>
  <p:clrMapOvr>
    <a:masterClrMapping/>
  </p:clrMapOvr>
  <p:transition spd="slow" advTm="2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99492"/>
                                        </p:tgtEl>
                                        <p:attrNameLst>
                                          <p:attrName>style.visibility</p:attrName>
                                        </p:attrNameLst>
                                      </p:cBhvr>
                                      <p:to>
                                        <p:strVal val="visible"/>
                                      </p:to>
                                    </p:set>
                                    <p:animEffect transition="in" filter="fade">
                                      <p:cBhvr>
                                        <p:cTn id="7" dur="2000"/>
                                        <p:tgtEl>
                                          <p:spTgt spid="159949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599493"/>
                                        </p:tgtEl>
                                        <p:attrNameLst>
                                          <p:attrName>style.visibility</p:attrName>
                                        </p:attrNameLst>
                                      </p:cBhvr>
                                      <p:to>
                                        <p:strVal val="visible"/>
                                      </p:to>
                                    </p:set>
                                    <p:animEffect transition="in" filter="fade">
                                      <p:cBhvr>
                                        <p:cTn id="11" dur="2000"/>
                                        <p:tgtEl>
                                          <p:spTgt spid="1599493"/>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599490"/>
                                        </p:tgtEl>
                                        <p:attrNameLst>
                                          <p:attrName>style.visibility</p:attrName>
                                        </p:attrNameLst>
                                      </p:cBhvr>
                                      <p:to>
                                        <p:strVal val="visible"/>
                                      </p:to>
                                    </p:set>
                                    <p:animEffect transition="in" filter="fade">
                                      <p:cBhvr>
                                        <p:cTn id="15" dur="2000"/>
                                        <p:tgtEl>
                                          <p:spTgt spid="1599490"/>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599499"/>
                                        </p:tgtEl>
                                        <p:attrNameLst>
                                          <p:attrName>style.visibility</p:attrName>
                                        </p:attrNameLst>
                                      </p:cBhvr>
                                      <p:to>
                                        <p:strVal val="visible"/>
                                      </p:to>
                                    </p:set>
                                    <p:animEffect transition="in" filter="fade">
                                      <p:cBhvr>
                                        <p:cTn id="19" dur="2000"/>
                                        <p:tgtEl>
                                          <p:spTgt spid="1599499"/>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599498"/>
                                        </p:tgtEl>
                                        <p:attrNameLst>
                                          <p:attrName>style.visibility</p:attrName>
                                        </p:attrNameLst>
                                      </p:cBhvr>
                                      <p:to>
                                        <p:strVal val="visible"/>
                                      </p:to>
                                    </p:set>
                                    <p:animEffect transition="in" filter="fade">
                                      <p:cBhvr>
                                        <p:cTn id="23" dur="2000"/>
                                        <p:tgtEl>
                                          <p:spTgt spid="1599498"/>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1599494"/>
                                        </p:tgtEl>
                                        <p:attrNameLst>
                                          <p:attrName>style.visibility</p:attrName>
                                        </p:attrNameLst>
                                      </p:cBhvr>
                                      <p:to>
                                        <p:strVal val="visible"/>
                                      </p:to>
                                    </p:set>
                                    <p:animEffect transition="in" filter="fade">
                                      <p:cBhvr>
                                        <p:cTn id="27" dur="2000"/>
                                        <p:tgtEl>
                                          <p:spTgt spid="1599494"/>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1599500"/>
                                        </p:tgtEl>
                                        <p:attrNameLst>
                                          <p:attrName>style.visibility</p:attrName>
                                        </p:attrNameLst>
                                      </p:cBhvr>
                                      <p:to>
                                        <p:strVal val="visible"/>
                                      </p:to>
                                    </p:set>
                                    <p:animEffect transition="in" filter="fade">
                                      <p:cBhvr>
                                        <p:cTn id="31" dur="2000"/>
                                        <p:tgtEl>
                                          <p:spTgt spid="1599500"/>
                                        </p:tgtEl>
                                      </p:cBhvr>
                                    </p:animEffect>
                                  </p:childTnLst>
                                </p:cTn>
                              </p:par>
                            </p:childTnLst>
                          </p:cTn>
                        </p:par>
                        <p:par>
                          <p:cTn id="32" fill="hold">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1599495"/>
                                        </p:tgtEl>
                                        <p:attrNameLst>
                                          <p:attrName>style.visibility</p:attrName>
                                        </p:attrNameLst>
                                      </p:cBhvr>
                                      <p:to>
                                        <p:strVal val="visible"/>
                                      </p:to>
                                    </p:set>
                                    <p:animEffect transition="in" filter="fade">
                                      <p:cBhvr>
                                        <p:cTn id="35" dur="2000"/>
                                        <p:tgtEl>
                                          <p:spTgt spid="1599495"/>
                                        </p:tgtEl>
                                      </p:cBhvr>
                                    </p:animEffect>
                                  </p:childTnLst>
                                </p:cTn>
                              </p:par>
                            </p:childTnLst>
                          </p:cTn>
                        </p:par>
                        <p:par>
                          <p:cTn id="36" fill="hold">
                            <p:stCondLst>
                              <p:cond delay="16000"/>
                            </p:stCondLst>
                            <p:childTnLst>
                              <p:par>
                                <p:cTn id="37" presetID="10" presetClass="entr" presetSubtype="0" fill="hold" grpId="0" nodeType="afterEffect">
                                  <p:stCondLst>
                                    <p:cond delay="0"/>
                                  </p:stCondLst>
                                  <p:childTnLst>
                                    <p:set>
                                      <p:cBhvr>
                                        <p:cTn id="38" dur="1" fill="hold">
                                          <p:stCondLst>
                                            <p:cond delay="0"/>
                                          </p:stCondLst>
                                        </p:cTn>
                                        <p:tgtEl>
                                          <p:spTgt spid="1599496"/>
                                        </p:tgtEl>
                                        <p:attrNameLst>
                                          <p:attrName>style.visibility</p:attrName>
                                        </p:attrNameLst>
                                      </p:cBhvr>
                                      <p:to>
                                        <p:strVal val="visible"/>
                                      </p:to>
                                    </p:set>
                                    <p:animEffect transition="in" filter="fade">
                                      <p:cBhvr>
                                        <p:cTn id="39" dur="2000"/>
                                        <p:tgtEl>
                                          <p:spTgt spid="1599496"/>
                                        </p:tgtEl>
                                      </p:cBhvr>
                                    </p:animEffect>
                                  </p:childTnLst>
                                </p:cTn>
                              </p:par>
                            </p:childTnLst>
                          </p:cTn>
                        </p:par>
                        <p:par>
                          <p:cTn id="40" fill="hold">
                            <p:stCondLst>
                              <p:cond delay="18000"/>
                            </p:stCondLst>
                            <p:childTnLst>
                              <p:par>
                                <p:cTn id="41" presetID="0" presetClass="path" presetSubtype="0" accel="50000" decel="50000" fill="hold" grpId="1" nodeType="afterEffect">
                                  <p:stCondLst>
                                    <p:cond delay="0"/>
                                  </p:stCondLst>
                                  <p:childTnLst>
                                    <p:animMotion origin="layout" path="M 1.57359E-6 4.62428E-6 C 0.02067 -0.00139 0.03332 -0.00463 0.05214 -0.00856 C 0.07714 -0.02336 0.10444 -0.02567 0.13113 -0.0296 C 0.14656 -0.03469 0.16245 -0.03052 0.17772 -0.03607 C 0.18667 -0.04417 0.19469 -0.05873 0.20441 -0.06359 C 0.20919 -0.07052 0.20919 -0.0733 0.21567 -0.07839 C 0.21938 -0.09318 0.21398 -0.07515 0.22277 -0.0911 C 0.22369 -0.09272 0.22339 -0.0955 0.22416 -0.09735 C 0.23064 -0.11168 0.22647 -0.09573 0.23125 -0.11006 C 0.23573 -0.1237 0.23419 -0.13943 0.23974 -0.15237 C 0.23881 -0.18405 0.23943 -0.21596 0.23696 -0.2474 C 0.2365 -0.25295 0.23311 -0.25711 0.23125 -0.2622 C 0.2274 -0.27284 0.22231 -0.27954 0.2186 -0.28972 C 0.21413 -0.30197 0.21243 -0.3096 0.2058 -0.31931 C 0.20364 -0.33943 0.20657 -0.32555 0.19886 -0.34266 C 0.19315 -0.35538 0.18837 -0.36671 0.18189 -0.3785 C 0.18081 -0.38035 0.18034 -0.38313 0.17911 -0.38474 C 0.17587 -0.38868 0.1714 -0.38983 0.16785 -0.3933 C 0.1643 -0.39677 0.16183 -0.40278 0.15797 -0.40602 C 0.15535 -0.4081 0.15227 -0.40833 0.14949 -0.41018 C 0.141 -0.41596 0.13607 -0.42474 0.12681 -0.42914 C 0.12265 -0.43099 0.11833 -0.43145 0.11416 -0.43353 C 0.11277 -0.43422 0.11138 -0.43492 0.11 -0.43561 C 0.10413 -0.43607 0.10506 -0.47099 0.09472 -0.47029 C 0.08439 -0.4696 0.06001 -0.44047 0.04782 -0.43145 C 0.0381 -0.42798 0.03116 -0.4192 0.02113 -0.41665 C 0.01003 -0.4 0.0037 -0.39237 -0.01142 -0.38474 C -0.02577 -0.36856 -0.04567 -0.35908 -0.05647 -0.33619 C -0.06788 -0.31168 -0.0614 -0.31954 -0.07344 -0.30868 C -0.07868 -0.29295 -0.0847 -0.28347 -0.09457 -0.27492 C -0.10167 -0.26174 -0.10491 -0.25989 -0.11571 -0.25596 C -0.11771 -0.25434 -0.12913 -0.24602 -0.13129 -0.24324 C -0.13252 -0.24162 -0.13283 -0.23862 -0.13407 -0.23677 C -0.13607 -0.23376 -0.14178 -0.23006 -0.14394 -0.22844 C -0.14996 -0.21943 -0.1552 -0.20995 -0.1623 -0.20301 C -0.16739 -0.19168 -0.17495 -0.1859 -0.18204 -0.17758 C -0.19269 -0.16509 -0.20117 -0.14636 -0.21444 -0.13966 C -0.22725 -0.12509 -0.23419 -0.12995 -0.24977 -0.1355 C -0.25486 -0.14683 -0.2652 -0.14451 -0.27368 -0.1459 C -0.276 -0.14729 -0.27831 -0.14891 -0.28078 -0.15029 C -0.28356 -0.15191 -0.28926 -0.15446 -0.28926 -0.15422 C -0.29867 -0.17573 -0.28356 -0.14382 -0.29775 -0.16509 C -0.29883 -0.16671 -0.29821 -0.16972 -0.29914 -0.17133 C -0.30114 -0.17503 -0.30485 -0.17619 -0.30762 -0.17758 C -0.30947 -0.18636 -0.31163 -0.1896 -0.3175 -0.19237 C -0.31996 -0.19862 -0.32259 -0.20625 -0.32583 -0.21157 C -0.32891 -0.21665 -0.3357 -0.22636 -0.3357 -0.22613 C -0.33848 -0.23561 -0.34203 -0.2444 -0.34419 -0.25388 C -0.35005 -0.28024 -0.34017 -0.25318 -0.34974 -0.277 C -0.35267 -0.29804 -0.35714 -0.29272 -0.35128 -0.32139 C -0.35036 -0.32509 -0.3428 -0.33226 -0.34125 -0.33411 C -0.33046 -0.34798 -0.31456 -0.35284 -0.30053 -0.35515 C -0.28479 -0.37133 -0.26412 -0.35723 -0.24684 -0.35099 C -0.23434 -0.3385 -0.25054 -0.35376 -0.23851 -0.34474 C -0.22833 -0.33688 -0.2203 -0.32555 -0.20889 -0.32139 C -0.19577 -0.30914 -0.20179 -0.31237 -0.19192 -0.30868 C -0.18868 -0.30567 -0.18513 -0.30359 -0.18204 -0.30035 C -0.18096 -0.2992 -0.1805 -0.29688 -0.17927 -0.29596 C -0.17356 -0.29157 -0.16785 -0.29411 -0.16507 -0.28555 L 0.02838 -0.21226 " pathEditMode="relative" rAng="0" ptsTypes="fffffffffffffffffffffffaffffffffffffffffffffffffffffffffffAf">
                                      <p:cBhvr>
                                        <p:cTn id="42" dur="5000" fill="hold"/>
                                        <p:tgtEl>
                                          <p:spTgt spid="1599492"/>
                                        </p:tgtEl>
                                        <p:attrNameLst>
                                          <p:attrName>ppt_x</p:attrName>
                                          <p:attrName>ppt_y</p:attrName>
                                        </p:attrNameLst>
                                      </p:cBhvr>
                                      <p:rCtr x="-5900" y="-23600"/>
                                    </p:animMotion>
                                  </p:childTnLst>
                                </p:cTn>
                              </p:par>
                              <p:par>
                                <p:cTn id="43" presetID="0" presetClass="path" presetSubtype="0" accel="50000" decel="50000" fill="hold" grpId="1" nodeType="withEffect">
                                  <p:stCondLst>
                                    <p:cond delay="0"/>
                                  </p:stCondLst>
                                  <p:childTnLst>
                                    <p:animMotion origin="layout" path="M -0.00108 0.00347 C -0.00231 0.01412 -0.00617 0.04329 -0.01064 0.06459 C -0.0182 0.10394 -0.02067 0.10417 -0.02761 0.13125 C -0.03023 0.11898 -0.03995 0.18403 -0.0455 0.17385 C -0.05414 0.15787 -0.0691 0.19074 -0.08329 0.18426 C -0.09193 0.18033 -0.10258 0.17824 -0.11152 0.17593 C -0.13466 0.1581 -0.10211 0.18172 -0.13265 0.16528 C -0.17338 0.14329 -0.1433 0.15486 -0.16088 0.14838 C -0.17091 0.13704 -0.16242 0.14815 -0.17075 0.13148 C -0.17507 0.12269 -0.17631 0.12523 -0.18201 0.11667 C -0.18572 0.11111 -0.18834 0.10324 -0.19189 0.09769 C -0.19852 0.0875 -0.20669 0.0831 -0.21579 0.08056 C -0.22705 0.08125 -0.23847 0.08079 -0.24973 0.08287 C -0.25343 0.08357 -0.27719 0.09838 -0.2795 0.09977 C -0.2869 0.10417 -0.29446 0.10834 -0.30187 0.1125 C -0.30341 0.1132 -0.30603 0.11459 -0.30603 0.11482 C -0.31282 0.12408 -0.30464 0.11389 -0.31313 0.12084 C -0.31698 0.12408 -0.32038 0.12847 -0.32439 0.13148 C -0.32624 0.13287 -0.32824 0.13426 -0.33009 0.13565 C -0.33534 0.14792 -0.33164 0.14028 -0.34274 0.15695 L -0.34274 0.15718 C -0.34644 0.16389 -0.35015 0.1713 -0.354 0.17801 C -0.36449 0.19653 -0.35246 0.17361 -0.36249 0.18866 C -0.36989 0.19977 -0.36326 0.19514 -0.37097 0.19908 C -0.38007 0.21273 -0.39118 0.23195 -0.40197 0.24121 C -0.40475 0.2581 -0.40105 0.24236 -0.40768 0.25602 C -0.40891 0.25857 -0.40891 0.26227 -0.41046 0.26459 C -0.41323 0.26898 -0.4174 0.27084 -0.42033 0.27523 C -0.42172 0.27732 -0.4228 0.2801 -0.42449 0.28148 C -0.42727 0.2838 -0.43498 0.28635 -0.43868 0.28773 C -0.44285 0.28704 -0.44748 0.28843 -0.45133 0.28565 C -0.45303 0.28449 -0.45118 0.27894 -0.45272 0.27732 C -0.45504 0.27477 -0.45843 0.27593 -0.46105 0.27523 C -0.46491 0.27338 -0.46892 0.27315 -0.47247 0.27084 C -0.48187 0.26459 -0.48866 0.25162 -0.49915 0.24792 C -0.51288 0.22732 -0.50532 0.2375 -0.52167 0.21829 C -0.52522 0.21412 -0.52584 0.20648 -0.52877 0.20139 C -0.53278 0.19422 -0.53972 0.18912 -0.54435 0.18218 C -0.54789 0.16088 -0.54249 0.1831 -0.5499 0.17176 C -0.55715 0.16042 -0.54435 0.16852 -0.55561 0.1632 C -0.56563 0.14051 -0.54589 0.18334 -0.56687 0.14838 C -0.57967 0.12709 -0.56856 0.14074 -0.57396 0.12732 C -0.57689 0.11991 -0.58075 0.11343 -0.58383 0.10602 C -0.58985 0.09167 -0.59047 0.07431 -0.59648 0.05949 C -0.59787 0.05116 -0.5988 0.0456 -0.60204 0.03843 C -0.60543 0.01922 -0.60126 0.03935 -0.60635 0.02361 C -0.60882 0.01597 -0.60975 0.00625 -0.61191 -0.00185 C -0.6136 -0.01643 -0.61607 -0.03078 -0.62039 -0.04421 C -0.62132 -0.05416 -0.6224 -0.06389 -0.62332 -0.07384 C -0.62363 -0.07708 -0.62594 -0.07916 -0.6261 -0.0824 C -0.62687 -0.1 -0.4029 0.0081 -0.4029 -0.00949 " pathEditMode="relative" rAng="0" ptsTypes="affffffffffffffffffFffffffffffffffffffffffffffffffa">
                                      <p:cBhvr>
                                        <p:cTn id="44" dur="5000" fill="hold"/>
                                        <p:tgtEl>
                                          <p:spTgt spid="1599500"/>
                                        </p:tgtEl>
                                        <p:attrNameLst>
                                          <p:attrName>ppt_x</p:attrName>
                                          <p:attrName>ppt_y</p:attrName>
                                        </p:attrNameLst>
                                      </p:cBhvr>
                                      <p:rCtr x="-31297" y="9074"/>
                                    </p:animMotion>
                                  </p:childTnLst>
                                </p:cTn>
                              </p:par>
                              <p:par>
                                <p:cTn id="45" presetID="0" presetClass="path" presetSubtype="0" accel="50000" decel="50000" fill="hold" grpId="1" nodeType="withEffect">
                                  <p:stCondLst>
                                    <p:cond delay="0"/>
                                  </p:stCondLst>
                                  <p:childTnLst>
                                    <p:animMotion origin="layout" path="M 4.93675E-8 -2.25434E-6 C 0.00864 0.00925 0.01234 0.01388 0.02268 0.01688 C 0.03286 0.03283 0.02021 0.01457 0.03255 0.02752 C 0.03749 0.0326 0.04104 0.04023 0.04659 0.0444 C 0.0489 0.04601 0.05122 0.0474 0.05369 0.04856 C 0.05739 0.05018 0.06495 0.05295 0.06495 0.05318 C 0.07297 0.05503 0.07513 0.05711 0.08238 0.05804 C 0.08963 0.05896 0.1029 0.05966 0.10861 0.05919 C 0.11139 0.05781 0.11463 0.05757 0.11709 0.05503 C 0.11848 0.05364 0.11972 0.05156 0.12141 0.05064 C 0.13684 0.04185 0.15597 0.03954 0.17217 0.03584 C 0.17834 0.03283 0.1805 0.02335 0.18621 0.01896 C 0.18883 0.01688 0.19192 0.01619 0.19469 0.0148 C 0.20102 0.00046 0.20827 -0.00115 0.21876 -0.00624 C 0.23187 -0.00555 0.24514 -0.00532 0.25825 -0.00416 C 0.27044 -0.003 0.28309 0.01526 0.29204 0.02544 C 0.29528 0.04046 0.29312 0.03445 0.29775 0.0444 C 0.29821 0.04925 0.29836 0.05434 0.29914 0.05919 C 0.29975 0.06289 0.30191 0.06613 0.30191 0.06983 C 0.30191 0.10705 0.29559 0.14266 0.28787 0.17757 C 0.28741 0.22058 0.28726 0.26359 0.28633 0.30659 C 0.28602 0.31861 0.28217 0.33203 0.27646 0.34035 C 0.27492 0.35006 0.27507 0.35376 0.26952 0.35931 C 0.26412 0.38428 0.24668 0.38937 0.2328 0.39954 C 0.21629 0.39677 0.19978 0.39515 0.18343 0.39098 C 0.17448 0.38867 0.17109 0.38058 0.16368 0.37411 C 0.15458 0.36601 0.14563 0.36116 0.13684 0.35307 C 0.13144 0.34821 0.1265 0.34174 0.12141 0.33619 C 0.11817 0.33272 0.11401 0.33018 0.11154 0.32555 C 0.10583 0.31492 0.10213 0.30983 0.09318 0.30659 C 0.08362 0.29226 0.07174 0.28763 0.05924 0.28116 C 0.03733 0.2696 0.05353 0.27422 0.03394 0.27052 C 0.02869 0.26636 0.0236 0.26197 0.01836 0.25781 C 0.01311 0.25364 0.00972 0.24717 0.00432 0.24301 C 0.00154 0.23052 0.00509 0.24231 -0.00139 0.2326 C -0.00926 0.22081 -0.00154 0.2259 -0.00987 0.22197 C -0.01172 0.21041 -0.01404 0.20717 -0.01975 0.19861 C -0.02237 0.18659 -0.02869 0.18775 -0.03656 0.18613 C -0.04597 0.18197 -0.05523 0.18035 -0.06479 0.17757 C -0.08624 0.16393 -0.10059 0.15283 -0.11987 0.1311 C -0.13098 0.11861 -0.1353 0.09966 -0.14949 0.09503 C -0.15273 0.09572 -0.15643 0.09503 -0.15936 0.09734 C -0.16662 0.10289 -0.17911 0.14544 -0.18189 0.15214 C -0.20642 0.21179 -0.17849 0.13388 -0.21012 0.22821 C -0.23388 0.29896 -0.20734 0.2074 -0.22277 0.2622 C -0.22462 0.27954 -0.22894 0.2948 -0.23403 0.31075 C -0.23156 0.33179 -0.22879 0.37203 -0.21151 0.38058 C -0.21012 0.38544 -0.20904 0.39075 -0.20734 0.39538 C -0.20626 0.39838 -0.20395 0.40046 -0.20302 0.4037 C -0.2021 0.40694 -0.20256 0.4111 -0.20164 0.41434 C -0.19855 0.42497 -0.19176 0.43376 -0.18467 0.43769 C -0.18328 0.43977 -0.18235 0.44278 -0.1805 0.44393 C -0.17741 0.44578 -0.17387 0.44486 -0.17063 0.44601 C -0.16816 0.44694 -0.166 0.44925 -0.16353 0.45018 C -0.16029 0.45133 -0.1569 0.45179 -0.15366 0.45249 C -0.13483 0.4511 -0.11601 0.44994 -0.09719 0.44809 C -0.09534 0.44786 -0.09349 0.44625 -0.09164 0.44601 C -0.07513 0.44347 -0.04227 0.43977 -0.04227 0.44 C -0.01635 0.44046 0.00941 0.44023 0.03533 0.44185 C 0.05338 0.44301 0.07097 0.45064 0.08886 0.45249 C 0.10383 0.45411 0.11894 0.45388 0.13406 0.45457 C 0.16291 0.47168 0.21382 0.34983 0.24452 0.34983 " pathEditMode="relative" rAng="0" ptsTypes="ffffffafffffffffffffffffffffffffffffffffffffffffffffffffffffff">
                                      <p:cBhvr>
                                        <p:cTn id="46" dur="5000" fill="hold"/>
                                        <p:tgtEl>
                                          <p:spTgt spid="1599490"/>
                                        </p:tgtEl>
                                        <p:attrNameLst>
                                          <p:attrName>ppt_x</p:attrName>
                                          <p:attrName>ppt_y</p:attrName>
                                        </p:attrNameLst>
                                      </p:cBhvr>
                                      <p:rCtr x="3400" y="23300"/>
                                    </p:animMotion>
                                  </p:childTnLst>
                                </p:cTn>
                              </p:par>
                              <p:par>
                                <p:cTn id="47" presetID="0" presetClass="path" presetSubtype="0" accel="50000" decel="50000" fill="hold" grpId="1" nodeType="withEffect">
                                  <p:stCondLst>
                                    <p:cond delay="0"/>
                                  </p:stCondLst>
                                  <p:childTnLst>
                                    <p:animMotion origin="layout" path="M 1.93583E-6 0.00255 C -0.00139 -0.00671 -0.00262 -0.03611 -0.00663 -0.05278 C -0.01728 -0.08426 -0.01774 -0.07801 -0.02453 -0.09815 C -0.02545 -0.09676 -0.04427 -0.12778 -0.04535 -0.12662 C -0.05445 -0.1331 -0.0708 -0.13935 -0.07898 -0.13773 C -0.09147 -0.11366 -0.07605 -0.1412 -0.0944 -0.11667 C -0.10906 -0.09699 -0.08669 -0.11898 -0.10566 -0.10185 C -0.11291 -0.08843 -0.12124 -0.0831 -0.12973 -0.07222 C -0.13127 -0.07037 -0.13219 -0.06736 -0.13389 -0.06574 C -0.13759 -0.06204 -0.14392 -0.06158 -0.14808 -0.05949 C -0.16983 -0.06019 -0.19127 -0.05926 -0.21302 -0.06158 C -0.22891 -0.0632 -0.23878 -0.08681 -0.25405 -0.0912 C -0.26084 -0.1007 -0.2687 -0.10903 -0.27781 -0.11227 C -0.28475 -0.11759 -0.28937 -0.12408 -0.29647 -0.12917 C -0.30125 -0.1412 -0.29647 -0.13079 -0.30449 -0.1419 C -0.30727 -0.14514 -0.31174 -0.15255 -0.31174 -0.15232 C -0.31267 -0.1588 -0.31328 -0.16528 -0.31436 -0.17153 C -0.3156 -0.17801 -0.31868 -0.19074 -0.31868 -0.19051 C -0.3193 -0.21551 -0.31884 -0.24028 -0.32007 -0.26458 C -0.32084 -0.27778 -0.32161 -0.27639 -0.32717 -0.2794 C -0.35215 -0.3419 -0.40398 -0.33079 -0.44563 -0.33218 C -0.45828 -0.33843 -0.47185 -0.33796 -0.48512 -0.34074 C -0.50039 -0.34005 -0.51597 -0.34051 -0.53139 -0.33866 C -0.53694 -0.33796 -0.54173 -0.33264 -0.54697 -0.33009 C -0.54836 -0.3294 -0.55114 -0.32801 -0.55114 -0.32778 C -0.55206 -0.32593 -0.55268 -0.32315 -0.55407 -0.32153 C -0.55515 -0.32014 -0.55731 -0.32107 -0.55823 -0.31945 C -0.55947 -0.31713 -0.55869 -0.31366 -0.55962 -0.31111 C -0.5607 -0.30857 -0.5627 -0.30718 -0.56394 -0.30463 C -0.56564 -0.30139 -0.56656 -0.29769 -0.5681 -0.29421 C -0.56949 -0.2912 -0.57103 -0.28843 -0.57242 -0.28565 C -0.57612 -0.26273 -0.57057 -0.29051 -0.57798 -0.27083 C -0.58029 -0.26458 -0.58106 -0.25232 -0.58229 -0.2456 C -0.58384 -0.23704 -0.58646 -0.22917 -0.58785 -0.22037 C -0.58877 -0.20764 -0.58939 -0.1963 -0.59217 -0.18426 C -0.59139 -0.16111 -0.59386 -0.13658 -0.58507 -0.11667 C -0.58337 -0.10903 -0.58075 -0.09329 -0.58075 -0.09306 C -0.58121 -0.06088 -0.58106 -0.02824 -0.58229 0.00417 C -0.58368 0.04467 -0.60065 0.08657 -0.61469 0.12037 C -0.62147 0.15694 -0.61299 0.12037 -0.62178 0.14167 C -0.62456 0.14815 -0.62379 0.16042 -0.63011 0.16273 C -0.63428 0.16435 -0.6386 0.16412 -0.64291 0.16481 C -0.64492 0.16805 -0.648 0.16991 -0.64986 0.17338 C -0.65078 0.175 -0.65063 0.17778 -0.6514 0.17963 C -0.65448 0.18727 -0.37606 -0.06111 -0.37606 -0.05602 " pathEditMode="relative" rAng="0" ptsTypes="afffffffffffffffffffffffffffffffffffffffffffa">
                                      <p:cBhvr>
                                        <p:cTn id="48" dur="5000" fill="hold"/>
                                        <p:tgtEl>
                                          <p:spTgt spid="1599493"/>
                                        </p:tgtEl>
                                        <p:attrNameLst>
                                          <p:attrName>ppt_x</p:attrName>
                                          <p:attrName>ppt_y</p:attrName>
                                        </p:attrNameLst>
                                      </p:cBhvr>
                                      <p:rCtr x="-32732" y="-7986"/>
                                    </p:animMotion>
                                  </p:childTnLst>
                                </p:cTn>
                              </p:par>
                              <p:par>
                                <p:cTn id="49" presetID="0" presetClass="path" presetSubtype="0" accel="50000" decel="50000" fill="hold" grpId="1" nodeType="withEffect">
                                  <p:stCondLst>
                                    <p:cond delay="0"/>
                                  </p:stCondLst>
                                  <p:childTnLst>
                                    <p:animMotion origin="layout" path="M -3.83524E-6 -4.16185E-6 C 0.00186 0.00486 0.00401 0.00972 0.00556 0.0148 C 0.00633 0.01758 0.00617 0.02081 0.0071 0.02336 C 0.00803 0.0259 0.01003 0.02729 0.01127 0.0296 C 0.02237 0.04995 0.03225 0.07792 0.05076 0.08463 C 0.06711 0.10521 0.08161 0.12948 0.1029 0.13758 C 0.10969 0.14752 0.11694 0.15237 0.12558 0.15862 C 0.1441 0.17226 0.12126 0.16024 0.13546 0.16717 C 0.14302 0.1785 0.15212 0.18544 0.16076 0.19469 C 0.17433 0.20925 0.1623 0.20232 0.17202 0.20717 C 0.17989 0.22451 0.17726 0.2148 0.17912 0.23677 C 0.17634 0.27214 0.17588 0.32972 0.15644 0.35954 C 0.15351 0.37318 0.14518 0.38174 0.13962 0.3933 C 0.13391 0.40509 0.12959 0.4148 0.12126 0.42289 C 0.11509 0.43654 0.12281 0.42128 0.11139 0.43561 C 0.10784 0.44 0.10599 0.4481 0.10152 0.45041 C 0.09766 0.45226 0.09519 0.45318 0.09164 0.45665 C 0.08964 0.4585 0.08825 0.46197 0.08609 0.46313 C 0.083 0.46474 0.07945 0.46451 0.07621 0.46521 C 0.06819 0.47307 0.05878 0.4807 0.04937 0.48417 C 0.04351 0.48995 0.03718 0.48972 0.03101 0.4948 C 0.01898 0.50451 0.0324 0.49919 0.01697 0.50313 C 0.0017 0.51307 -0.01157 0.51815 -0.02823 0.52024 C -0.03779 0.5237 -0.04643 0.52625 -0.05368 0.53711 C -0.01928 0.55885 0.06248 0.54914 0.08887 0.54983 C 0.10584 0.55538 0.12281 0.5607 0.13962 0.56671 C 0.17804 0.56555 0.20364 0.56602 0.23836 0.55815 C 0.25887 0.54521 0.2362 0.55769 0.26381 0.54983 C 0.26628 0.54914 0.26829 0.54659 0.27075 0.54544 C 0.27631 0.54289 0.28217 0.54174 0.28757 0.53919 C 0.30408 0.53203 0.3192 0.51654 0.3357 0.51168 C 0.34049 0.50821 0.3448 0.50682 0.34835 0.50104 C 0.34758 0.45087 0.34928 0.41203 0.34126 0.36578 C 0.3428 0.29596 0.31549 0.24578 0.32583 0.17873 C 0.32691 0.14081 0.3536 0.08486 0.36239 0.04879 C 0.36748 0.02844 0.36594 0.03769 0.3681 0.02128 C 0.36702 -0.02312 0.37443 -0.02936 0.35962 -0.05063 C 0.35776 -0.05919 0.3553 -0.06057 0.34974 -0.06335 C 0.34049 -0.07375 0.3465 -0.06728 0.33293 -0.08023 C 0.33154 -0.08161 0.32861 -0.08439 0.32861 -0.08416 C 0.3428 -0.09526 0.36903 -0.09456 0.38646 -0.09919 C 0.46421 -0.0904 0.42071 -0.10011 0.45681 -0.08231 C 0.4693 -0.06566 0.48411 -0.0504 0.50078 -0.04439 C 0.50648 -0.03537 0.51188 -0.03722 0.52052 -0.03583 C 0.52376 -0.0326 0.52777 -0.03121 0.5304 -0.02728 C 0.53148 -0.02566 0.53086 -0.02265 0.53178 -0.02104 C 0.53286 -0.01919 0.53456 -0.01826 0.53595 -0.01687 C 0.54582 -0.01803 0.55832 -0.01664 0.56696 -0.0252 C 0.57143 -0.03838 0.56804 -0.0319 0.57822 -0.04208 C 0.57961 -0.04346 0.58115 -0.04508 0.58254 -0.04647 C 0.58393 -0.04786 0.58671 -0.05063 0.58671 -0.0504 C 0.59025 -0.06682 0.58485 -0.04786 0.59241 -0.05919 C 0.60152 -0.07283 0.59041 -0.06196 0.59658 -0.07398 C 0.59905 -0.07861 0.60229 -0.08231 0.60506 -0.08647 C 0.60722 -0.08971 0.54443 0.13365 0.54721 0.13226 C 0.5486 0.13156 0.42734 0.12139 0.42734 0.12162 C 0.41484 0.1355 0.41592 0.18682 0.42456 0.20209 C 0.40821 0.20555 0.31734 0.14081 0.32876 0.14289 " pathEditMode="relative" rAng="0" ptsTypes="ffffffffffffffffffffffffffffffffffffffffffffffffffffffffaf">
                                      <p:cBhvr>
                                        <p:cTn id="50" dur="5000" fill="hold"/>
                                        <p:tgtEl>
                                          <p:spTgt spid="1599494"/>
                                        </p:tgtEl>
                                        <p:attrNameLst>
                                          <p:attrName>ppt_x</p:attrName>
                                          <p:attrName>ppt_y</p:attrName>
                                        </p:attrNameLst>
                                      </p:cBhvr>
                                      <p:rCtr x="27700" y="23300"/>
                                    </p:animMotion>
                                  </p:childTnLst>
                                </p:cTn>
                              </p:par>
                              <p:par>
                                <p:cTn id="51" presetID="0" presetClass="path" presetSubtype="0" accel="50000" decel="50000" fill="hold" grpId="1" nodeType="withEffect">
                                  <p:stCondLst>
                                    <p:cond delay="0"/>
                                  </p:stCondLst>
                                  <p:childTnLst>
                                    <p:animMotion origin="layout" path="M -3.83524E-6 6.93642E-7 C 0.00263 0.01064 0.00216 0.01202 0.00988 0.0148 C 0.01867 0.02798 0.01759 0.02774 0.02824 0.03168 C 0.03163 0.03884 0.03394 0.04162 0.0395 0.04439 C 0.04536 0.05295 0.0503 0.05873 0.05786 0.06335 C 0.06927 0.08046 0.05477 0.06104 0.06773 0.07191 C 0.08069 0.08277 0.0631 0.07491 0.0776 0.08023 C 0.08825 0.0911 0.09936 0.10196 0.11154 0.10774 C 0.11417 0.11977 0.12003 0.11676 0.12697 0.12254 C 0.14055 0.1341 0.15551 0.14243 0.17078 0.14798 C 0.17927 0.15422 0.18806 0.15468 0.19747 0.1563 C 0.22046 0.16555 0.24561 0.15954 0.26952 0.16485 C 0.278 0.16902 0.27631 0.16902 0.29065 0.16485 C 0.29374 0.16393 0.29605 0.15954 0.29914 0.15861 C 0.30809 0.15561 0.3158 0.15329 0.32444 0.15006 C 0.33061 0.14127 0.32475 0.14844 0.33863 0.1415 C 0.3448 0.1385 0.35067 0.13549 0.35699 0.13318 C 0.35838 0.1311 0.35962 0.12855 0.36116 0.1267 C 0.36378 0.1237 0.36964 0.11838 0.36964 0.11861 C 0.37396 0.10936 0.37874 0.10497 0.38368 0.09711 C 0.38754 0.08046 0.38985 0.06381 0.39217 0.04647 C 0.39201 0.0437 0.39278 -0.02081 0.38368 -0.03376 C 0.38029 -0.04925 0.37659 -0.06405 0.37103 -0.07815 C 0.36995 -0.08069 0.3681 -0.08231 0.36687 -0.08462 C 0.36347 -0.09156 0.36039 -0.09873 0.35699 -0.10567 C 0.35113 -0.11769 0.34573 -0.13249 0.3357 -0.13734 C 0.32938 -0.14405 0.32213 -0.14358 0.31457 -0.1459 C 0.30207 -0.15838 0.28232 -0.15884 0.26813 -0.16069 C 0.23928 -0.16439 0.24468 -0.1637 0.22432 -0.16694 C 0.21815 -0.17064 0.21228 -0.17249 0.20596 -0.17549 C 0.20318 -0.18798 0.20688 -0.17665 0.2004 -0.18405 C 0.19454 -0.19075 0.1913 -0.19723 0.18914 -0.20717 C 0.18961 -0.22058 0.18899 -0.23422 0.19053 -0.2474 C 0.19161 -0.25642 0.19963 -0.27214 0.20318 -0.27908 C 0.21228 -0.29711 0.21923 -0.30913 0.2328 -0.31931 C 0.24082 -0.32532 0.23327 -0.32162 0.24129 -0.32971 C 0.24514 -0.33364 0.2524 -0.3348 0.25671 -0.33619 C 0.26011 -0.33595 0.28078 -0.33595 0.28927 -0.33202 C 0.29312 -0.33017 0.29652 -0.32647 0.30053 -0.32555 C 0.30778 -0.32393 0.31472 -0.32278 0.32166 -0.31931 C 0.32614 -0.31214 0.3337 -0.31098 0.34002 -0.30867 C 0.34141 -0.30728 0.34295 -0.30636 0.34419 -0.30451 C 0.34542 -0.30266 0.34558 -0.29942 0.34712 -0.29804 C 0.3519 -0.29364 0.36008 -0.29226 0.36532 -0.28971 C 0.3752 -0.27954 0.37736 -0.2837 0.39217 -0.28532 C 0.40019 -0.29734 0.40682 -0.30705 0.41053 -0.32347 C 0.41577 -0.37202 0.42148 -0.41827 0.41053 -0.46936 C 0.40914 -0.48786 0.40667 -0.50405 0.40343 -0.52208 C 0.40081 -0.53711 0.39957 -0.54497 0.38939 -0.55168 C 0.38229 -0.5563 0.37288 -0.55653 0.36532 -0.55815 C 0.34527 -0.55538 0.34804 -0.55584 0.33293 -0.53919 C 0.332 -0.53711 0.33123 -0.53457 0.33015 -0.53272 C 0.32799 -0.52902 0.32305 -0.52208 0.32305 -0.52185 C 0.3212 -0.51075 0.3104 -0.43977 0.3104 -0.43954 C 0.30886 -0.42798 0.2328 -0.28069 0.2328 -0.27283 " pathEditMode="relative" rAng="0" ptsTypes="fffffffffffffffffffffffffffffffffffffffffffffffffffffff">
                                      <p:cBhvr>
                                        <p:cTn id="52" dur="5000" fill="hold"/>
                                        <p:tgtEl>
                                          <p:spTgt spid="1599496"/>
                                        </p:tgtEl>
                                        <p:attrNameLst>
                                          <p:attrName>ppt_x</p:attrName>
                                          <p:attrName>ppt_y</p:attrName>
                                        </p:attrNameLst>
                                      </p:cBhvr>
                                      <p:rCtr x="21100" y="-19500"/>
                                    </p:animMotion>
                                  </p:childTnLst>
                                </p:cTn>
                              </p:par>
                              <p:par>
                                <p:cTn id="53" presetID="0" presetClass="path" presetSubtype="0" accel="50000" decel="50000" fill="hold" grpId="1" nodeType="withEffect">
                                  <p:stCondLst>
                                    <p:cond delay="0"/>
                                  </p:stCondLst>
                                  <p:childTnLst>
                                    <p:animMotion origin="layout" path="M -3.70256E-7 -4.39306E-6 C 0.02067 -0.00138 0.03332 -0.00462 0.05214 -0.00855 C 0.07714 -0.02335 0.10444 -0.02566 0.13113 -0.02959 C 0.14656 -0.03468 0.16245 -0.03052 0.17772 -0.03606 C 0.18667 -0.04416 0.19469 -0.05872 0.20441 -0.06358 C 0.2092 -0.07052 0.2092 -0.07329 0.21567 -0.07838 C 0.21938 -0.09317 0.21398 -0.07514 0.22277 -0.09109 C 0.2237 -0.09271 0.22339 -0.09549 0.22416 -0.09734 C 0.23064 -0.11167 0.22647 -0.09572 0.23126 -0.11005 C 0.23573 -0.1237 0.23419 -0.13942 0.23974 -0.15237 C 0.23882 -0.18404 0.23943 -0.21595 0.23696 -0.24739 C 0.2365 -0.25294 0.23311 -0.25711 0.23126 -0.26219 C 0.2274 -0.27283 0.22231 -0.27953 0.21861 -0.28971 C 0.21413 -0.30196 0.21243 -0.30959 0.2058 -0.3193 C 0.20364 -0.33942 0.20657 -0.32554 0.19886 -0.34265 C 0.19315 -0.35537 0.18837 -0.3667 0.18189 -0.37849 C 0.18081 -0.38034 0.18035 -0.38312 0.17911 -0.38474 C 0.17587 -0.38867 0.1714 -0.38982 0.16785 -0.39329 C 0.1643 -0.39676 0.16183 -0.40277 0.15798 -0.40601 C 0.15535 -0.40809 0.15227 -0.40832 0.14949 -0.41017 C 0.14101 -0.41595 0.13607 -0.42474 0.12681 -0.42913 C 0.12265 -0.43098 0.11833 -0.43144 0.11416 -0.43352 C 0.11277 -0.43422 0.11139 -0.43491 0.11 -0.4356 C 0.08932 -0.43468 0.06803 -0.43861 0.04783 -0.43144 C 0.03811 -0.42797 0.03116 -0.41919 0.02114 -0.41664 C 0.01003 -0.4 0.0037 -0.39237 -0.01142 -0.38474 C -0.02576 -0.36855 -0.04566 -0.35907 -0.05646 -0.33618 C -0.06788 -0.31167 -0.0614 -0.31953 -0.07343 -0.30867 C -0.07868 -0.29294 -0.0847 -0.28346 -0.09457 -0.27491 C -0.10167 -0.26173 -0.10491 -0.25988 -0.1157 -0.25595 C -0.11771 -0.25433 -0.12913 -0.24601 -0.13129 -0.24323 C -0.13252 -0.24161 -0.13283 -0.23861 -0.13406 -0.23676 C -0.13607 -0.23375 -0.14178 -0.23005 -0.14394 -0.22843 C -0.14995 -0.21942 -0.1552 -0.20994 -0.1623 -0.203 C -0.16739 -0.19167 -0.17495 -0.18589 -0.18204 -0.17757 C -0.19269 -0.16508 -0.20117 -0.14635 -0.21444 -0.13965 C -0.22724 -0.12508 -0.23419 -0.12994 -0.24977 -0.13549 C -0.25486 -0.14682 -0.2652 -0.1445 -0.27368 -0.14589 C -0.27599 -0.14728 -0.27831 -0.1489 -0.28078 -0.15028 C -0.28355 -0.1519 -0.28926 -0.15445 -0.28926 -0.15422 C -0.29867 -0.17572 -0.28355 -0.14381 -0.29775 -0.16508 C -0.29883 -0.1667 -0.29821 -0.16971 -0.29914 -0.17133 C -0.30114 -0.17502 -0.30484 -0.17618 -0.30762 -0.17757 C -0.30947 -0.18635 -0.31163 -0.18959 -0.31749 -0.19237 C -0.31996 -0.19861 -0.32259 -0.20624 -0.32582 -0.21156 C -0.32891 -0.21664 -0.3357 -0.22635 -0.3357 -0.22612 C -0.33848 -0.2356 -0.34202 -0.24439 -0.34418 -0.25387 C -0.35005 -0.28023 -0.34017 -0.25317 -0.34989 -0.27699 C -0.35267 -0.29803 -0.35714 -0.29271 -0.35128 -0.32138 C -0.35051 -0.32508 -0.3428 -0.33225 -0.34141 -0.3341 C -0.33045 -0.34797 -0.31456 -0.35283 -0.30052 -0.35514 C -0.29065 -0.36 -0.29219 -0.32601 -0.28325 -0.32531 C -0.2743 -0.32462 -0.25424 -0.34774 -0.24684 -0.35098 C -0.23434 -0.33849 -0.25054 -0.35375 -0.23851 -0.34474 C -0.22832 -0.33687 -0.2203 -0.32554 -0.20889 -0.32138 C -0.19577 -0.30913 -0.20179 -0.31237 -0.19192 -0.30867 C -0.18868 -0.30566 -0.18513 -0.30358 -0.18204 -0.30034 C -0.18096 -0.29919 -0.1805 -0.29687 -0.17927 -0.29595 C -0.17356 -0.29156 -0.16785 -0.2941 -0.16507 -0.28554 L 0.02978 -0.16046 " pathEditMode="relative" rAng="0" ptsTypes="fffffffffffffffffffffffffffffffffffffffffffffffffffaffffffAf">
                                      <p:cBhvr>
                                        <p:cTn id="54" dur="5000" fill="hold"/>
                                        <p:tgtEl>
                                          <p:spTgt spid="1599499"/>
                                        </p:tgtEl>
                                        <p:attrNameLst>
                                          <p:attrName>ppt_x</p:attrName>
                                          <p:attrName>ppt_y</p:attrName>
                                        </p:attrNameLst>
                                      </p:cBhvr>
                                      <p:rCtr x="-5900" y="-21900"/>
                                    </p:animMotion>
                                  </p:childTnLst>
                                </p:cTn>
                              </p:par>
                              <p:par>
                                <p:cTn id="55" presetID="0" presetClass="path" presetSubtype="0" accel="50000" decel="50000" fill="hold" grpId="1" nodeType="withEffect">
                                  <p:stCondLst>
                                    <p:cond delay="0"/>
                                  </p:stCondLst>
                                  <p:childTnLst>
                                    <p:animMotion origin="layout" path="M -0.00015 0.00532 C 0.00046 0.02037 0.00586 0.0706 0.00355 0.09468 C -0.00216 0.08194 -0.01018 0.16435 -0.01435 0.15 C -0.02915 0.16481 -0.06849 0.17893 -0.08499 0.1831 C -0.09348 0.1794 -0.10412 0.17731 -0.11307 0.175 C -0.1362 0.15718 -0.10366 0.18079 -0.1342 0.16412 C -0.17476 0.14236 -0.14469 0.1537 -0.16227 0.14745 C -0.1723 0.13611 -0.16381 0.14722 -0.17214 0.13056 C -0.17646 0.12199 -0.1777 0.12454 -0.1834 0.11597 C -0.1871 0.11042 -0.18973 0.10255 -0.19327 0.09699 C -0.19975 0.08681 -0.20793 0.08241 -0.21703 0.07986 C -0.22829 0.08056 -0.2397 0.08009 -0.25112 0.08218 C -0.25467 0.08287 -0.27827 0.09768 -0.28058 0.09907 C -0.28783 0.10347 -0.29539 0.10764 -0.3031 0.11181 C -0.30449 0.1125 -0.30727 0.11389 -0.30727 0.11412 C -0.31374 0.12338 -0.30572 0.11319 -0.31405 0.12014 C -0.31791 0.12338 -0.3213 0.12778 -0.32531 0.13056 C -0.32716 0.13194 -0.32917 0.13333 -0.33102 0.13472 C -0.33626 0.14699 -0.33256 0.13935 -0.34367 0.15602 L -0.34367 0.15625 C -0.34737 0.16296 -0.35107 0.17037 -0.35493 0.17708 C -0.36526 0.1956 -0.35339 0.17268 -0.36326 0.18773 C -0.37066 0.19884 -0.36403 0.19398 -0.37174 0.19815 C -0.38084 0.21157 -0.39195 0.23079 -0.40275 0.24005 C -0.40552 0.25694 -0.40182 0.2412 -0.40845 0.25486 C -0.40969 0.25741 -0.40969 0.26088 -0.41108 0.26319 C -0.41385 0.26782 -0.41802 0.26968 -0.42095 0.27407 C -0.42234 0.27616 -0.42342 0.27893 -0.42511 0.28032 C -0.42789 0.28241 -0.4356 0.28495 -0.4393 0.28634 C -0.44347 0.28565 -0.4481 0.28704 -0.45195 0.28426 C -0.45365 0.28287 -0.4518 0.27778 -0.45334 0.27616 C -0.45565 0.27361 -0.45905 0.27477 -0.46182 0.27407 C -0.46537 0.27222 -0.46938 0.27176 -0.47293 0.26968 C -0.48249 0.26319 -0.48913 0.25046 -0.49961 0.24676 C -0.51334 0.22616 -0.50594 0.23634 -0.52198 0.21713 C -0.52568 0.21273 -0.52615 0.20556 -0.52923 0.20046 C -0.53324 0.19306 -0.54003 0.18819 -0.54466 0.18125 C -0.5482 0.15995 -0.5428 0.18218 -0.55021 0.17083 C -0.55746 0.15949 -0.54466 0.16759 -0.55592 0.16227 C -0.56594 0.13958 -0.5462 0.18241 -0.56718 0.14745 C -0.57982 0.12639 -0.56887 0.13981 -0.57412 0.12662 C -0.57705 0.11921 -0.5809 0.11273 -0.58399 0.10532 C -0.59 0.09097 -0.59062 0.07361 -0.59664 0.0588 C -0.59803 0.05069 -0.59895 0.04514 -0.60219 0.03796 C -0.60558 0.01875 -0.60142 0.03889 -0.60651 0.02315 C -0.60898 0.01551 -0.6099 0.00579 -0.61206 -0.00232 C -0.61376 -0.0169 -0.61623 -0.03102 -0.62055 -0.04444 C -0.62147 -0.0544 -0.62255 -0.06412 -0.62348 -0.07407 C -0.62379 -0.07732 -0.6261 -0.0794 -0.62625 -0.08264 C -0.62687 -0.1 -0.25312 0.3419 -0.25312 0.32431 " pathEditMode="relative" rAng="0" ptsTypes="afffffffffffffffffFffffffffffffffffffffffffffffffa">
                                      <p:cBhvr>
                                        <p:cTn id="56" dur="5000" fill="hold"/>
                                        <p:tgtEl>
                                          <p:spTgt spid="1599495"/>
                                        </p:tgtEl>
                                        <p:attrNameLst>
                                          <p:attrName>ppt_x</p:attrName>
                                          <p:attrName>ppt_y</p:attrName>
                                        </p:attrNameLst>
                                      </p:cBhvr>
                                      <p:rCtr x="-31035" y="11551"/>
                                    </p:animMotion>
                                  </p:childTnLst>
                                </p:cTn>
                              </p:par>
                              <p:par>
                                <p:cTn id="57" presetID="0" presetClass="path" presetSubtype="0" accel="50000" decel="50000" fill="hold" grpId="1" nodeType="withEffect">
                                  <p:stCondLst>
                                    <p:cond delay="0"/>
                                  </p:stCondLst>
                                  <p:childTnLst>
                                    <p:animMotion origin="layout" path="M 1.56125E-6 4.73988E-6 C 0.02067 -0.00139 0.03332 -0.00463 0.05214 -0.00856 C 0.07714 -0.02336 0.10444 -0.02567 0.13113 -0.0296 C 0.14656 -0.03469 0.16245 -0.03052 0.17772 -0.03607 C 0.18667 -0.04417 0.19469 -0.05873 0.20441 -0.06359 C 0.20919 -0.07052 0.20919 -0.0733 0.21567 -0.07839 C 0.21938 -0.09318 0.21398 -0.07515 0.22277 -0.0911 C 0.22369 -0.09272 0.22339 -0.0955 0.22416 -0.09735 C 0.23064 -0.11168 0.22647 -0.09573 0.23125 -0.11006 C 0.23573 -0.1237 0.23419 -0.13943 0.23974 -0.15237 C 0.23881 -0.18405 0.23943 -0.21596 0.23696 -0.2474 C 0.2365 -0.25295 0.23311 -0.25711 0.23125 -0.2622 C 0.2274 -0.27284 0.22231 -0.27954 0.2186 -0.28972 C 0.21413 -0.30197 0.21243 -0.3096 0.2058 -0.31931 C 0.20364 -0.33943 0.20657 -0.32555 0.19886 -0.34266 C 0.19315 -0.35538 0.18837 -0.36671 0.18189 -0.3785 C 0.18081 -0.38035 0.18034 -0.38313 0.17911 -0.38474 C 0.17587 -0.38868 0.1714 -0.38983 0.16785 -0.3933 C 0.1643 -0.39677 0.16183 -0.40278 0.15797 -0.40602 C 0.15535 -0.4081 0.15227 -0.40833 0.14949 -0.41018 C 0.141 -0.41596 0.13607 -0.42474 0.12681 -0.42914 C 0.12265 -0.43099 0.11833 -0.43145 0.11416 -0.43353 C 0.11277 -0.43422 0.11138 -0.43492 0.11 -0.43561 C 0.08932 -0.43469 0.06803 -0.43862 0.04782 -0.43145 C 0.0381 -0.42798 0.03116 -0.4185 0.02113 -0.41619 C 0.01003 -0.4 0.0037 -0.39237 -0.01142 -0.38474 C -0.02577 -0.36856 -0.04567 -0.35908 -0.05647 -0.33619 C -0.06788 -0.31168 -0.0614 -0.31954 -0.07344 -0.30868 C -0.07868 -0.29295 -0.0847 -0.28347 -0.09457 -0.27492 C -0.10167 -0.26174 -0.10491 -0.25989 -0.11571 -0.25596 C -0.11771 -0.25434 -0.12913 -0.24602 -0.13129 -0.24324 C -0.13252 -0.24162 -0.13283 -0.23862 -0.13407 -0.23677 C -0.13607 -0.23376 -0.14178 -0.23006 -0.14394 -0.22844 C -0.14996 -0.21943 -0.1552 -0.20995 -0.1623 -0.20301 C -0.16739 -0.19168 -0.17495 -0.1859 -0.18204 -0.17758 C -0.19269 -0.16509 -0.20117 -0.14636 -0.21444 -0.13966 C -0.22725 -0.12509 -0.23419 -0.12995 -0.24977 -0.1355 C -0.25486 -0.14683 -0.2652 -0.14451 -0.27368 -0.1459 C -0.276 -0.14729 -0.27831 -0.14891 -0.28078 -0.15029 C -0.28356 -0.15191 -0.28926 -0.15446 -0.28926 -0.15422 C -0.29867 -0.17573 -0.28356 -0.14382 -0.29775 -0.16509 C -0.29883 -0.16671 -0.29821 -0.16972 -0.29914 -0.17133 C -0.30114 -0.17503 -0.30485 -0.17619 -0.30762 -0.17758 C -0.30947 -0.18636 -0.31163 -0.1896 -0.3175 -0.19237 C -0.31996 -0.19862 -0.32259 -0.20625 -0.32583 -0.21157 C -0.32891 -0.21665 -0.3357 -0.22636 -0.3357 -0.22613 C -0.33848 -0.23561 -0.34203 -0.2444 -0.34419 -0.25388 C -0.35005 -0.28024 -0.34017 -0.25318 -0.34989 -0.277 C -0.35267 -0.29804 -0.35714 -0.29272 -0.35128 -0.32139 C -0.35051 -0.32509 -0.3428 -0.33226 -0.34141 -0.33411 C -0.33046 -0.34798 -0.31456 -0.35284 -0.30053 -0.35515 C -0.28479 -0.37133 -0.26412 -0.35723 -0.24684 -0.35099 C -0.23434 -0.3385 -0.25054 -0.35376 -0.23851 -0.34474 C -0.22833 -0.33688 -0.2203 -0.32555 -0.20889 -0.32139 C -0.19901 -0.3133 -0.18652 -0.30197 -0.17927 -0.29596 C -0.17356 -0.29157 -0.16785 -0.29411 -0.16507 -0.28555 L -0.04829 -0.03584 " pathEditMode="relative" rAng="0" ptsTypes="fffffffffffffffffffffffffffffffffffffffffffffffffffffffAf">
                                      <p:cBhvr>
                                        <p:cTn id="58" dur="5000" fill="hold"/>
                                        <p:tgtEl>
                                          <p:spTgt spid="1599498"/>
                                        </p:tgtEl>
                                        <p:attrNameLst>
                                          <p:attrName>ppt_x</p:attrName>
                                          <p:attrName>ppt_y</p:attrName>
                                        </p:attrNameLst>
                                      </p:cBhvr>
                                      <p:rCtr x="-5900" y="-21900"/>
                                    </p:animMotion>
                                  </p:childTnLst>
                                </p:cTn>
                              </p:par>
                            </p:childTnLst>
                          </p:cTn>
                        </p:par>
                        <p:par>
                          <p:cTn id="59" fill="hold">
                            <p:stCondLst>
                              <p:cond delay="23000"/>
                            </p:stCondLst>
                            <p:childTnLst>
                              <p:par>
                                <p:cTn id="60" presetID="18" presetClass="entr" presetSubtype="6" fill="hold" grpId="0" nodeType="afterEffect">
                                  <p:stCondLst>
                                    <p:cond delay="0"/>
                                  </p:stCondLst>
                                  <p:childTnLst>
                                    <p:set>
                                      <p:cBhvr>
                                        <p:cTn id="61" dur="1" fill="hold">
                                          <p:stCondLst>
                                            <p:cond delay="0"/>
                                          </p:stCondLst>
                                        </p:cTn>
                                        <p:tgtEl>
                                          <p:spTgt spid="1599497"/>
                                        </p:tgtEl>
                                        <p:attrNameLst>
                                          <p:attrName>style.visibility</p:attrName>
                                        </p:attrNameLst>
                                      </p:cBhvr>
                                      <p:to>
                                        <p:strVal val="visible"/>
                                      </p:to>
                                    </p:set>
                                    <p:animEffect transition="in" filter="strips(downRight)">
                                      <p:cBhvr>
                                        <p:cTn id="62" dur="2000"/>
                                        <p:tgtEl>
                                          <p:spTgt spid="1599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9490" grpId="0" animBg="1"/>
      <p:bldP spid="1599490" grpId="1" animBg="1"/>
      <p:bldP spid="1599492" grpId="0" animBg="1"/>
      <p:bldP spid="1599492" grpId="1" animBg="1"/>
      <p:bldP spid="1599493" grpId="0" animBg="1"/>
      <p:bldP spid="1599493" grpId="1" animBg="1"/>
      <p:bldP spid="1599494" grpId="0" animBg="1"/>
      <p:bldP spid="1599494" grpId="1" animBg="1"/>
      <p:bldP spid="1599495" grpId="0" animBg="1"/>
      <p:bldP spid="1599495" grpId="1" animBg="1"/>
      <p:bldP spid="1599496" grpId="0" animBg="1"/>
      <p:bldP spid="1599496" grpId="1" animBg="1"/>
      <p:bldP spid="1599497" grpId="0" animBg="1"/>
      <p:bldP spid="1599498" grpId="0" animBg="1"/>
      <p:bldP spid="1599498" grpId="1" animBg="1"/>
      <p:bldP spid="1599499" grpId="0" animBg="1"/>
      <p:bldP spid="1599499" grpId="1" animBg="1"/>
      <p:bldP spid="1599500" grpId="0" animBg="1"/>
      <p:bldP spid="1599500" grpId="1"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3826" name="Picture 2" descr="collectin1"/>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93738" y="1014413"/>
            <a:ext cx="8893175" cy="4978400"/>
          </a:xfrm>
          <a:noFill/>
        </p:spPr>
      </p:pic>
      <p:sp>
        <p:nvSpPr>
          <p:cNvPr id="1613827" name="Text Box 3"/>
          <p:cNvSpPr txBox="1">
            <a:spLocks noChangeArrowheads="1"/>
          </p:cNvSpPr>
          <p:nvPr/>
        </p:nvSpPr>
        <p:spPr bwMode="auto">
          <a:xfrm>
            <a:off x="1336675" y="1809750"/>
            <a:ext cx="7632700" cy="3387725"/>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en-US" altLang="ja-JP" sz="3600" b="0" i="0" u="none" strike="noStrike" kern="1200" cap="none" spc="0" normalizeH="0" baseline="0" noProof="0" dirty="0">
                <a:ln>
                  <a:noFill/>
                </a:ln>
                <a:solidFill>
                  <a:srgbClr val="FF99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Only One</a:t>
            </a:r>
            <a:r>
              <a:rPr kumimoji="1" lang="en-US" altLang="ja-JP"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 </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が大切にされる</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多様性</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と</a:t>
            </a:r>
            <a:r>
              <a:rPr kumimoji="1" lang="ja-JP" altLang="en-US" sz="3600" b="0" i="0" u="none" strike="noStrike" kern="1200" cap="none" spc="0" normalizeH="0" baseline="0" noProof="0" dirty="0">
                <a:ln>
                  <a:noFill/>
                </a:ln>
                <a:solidFill>
                  <a:srgbClr val="FF9933"/>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関係性</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で支えあう</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愛情</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ja-JP" altLang="en-US" sz="3600" b="0" i="0" u="none" strike="noStrike" kern="1200" cap="none" spc="0" normalizeH="0" baseline="0" noProof="0" dirty="0">
                <a:ln>
                  <a:noFill/>
                </a:ln>
                <a:solidFill>
                  <a:srgbClr val="CCE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感謝</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a:t>
            </a:r>
            <a:r>
              <a:rPr kumimoji="1" lang="ja-JP" altLang="en-US" sz="36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褒め言葉</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があふれる</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00CC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地域づくり</a:t>
            </a:r>
            <a:r>
              <a:rPr kumimoji="1" lang="ja-JP" alt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itchFamily="18" charset="0"/>
                <a:ea typeface="ＭＳ Ｐゴシック" pitchFamily="50" charset="-128"/>
                <a:cs typeface="+mn-cs"/>
              </a:rPr>
              <a:t>をしたいですね</a:t>
            </a:r>
          </a:p>
        </p:txBody>
      </p:sp>
    </p:spTree>
    <p:extLst>
      <p:ext uri="{BB962C8B-B14F-4D97-AF65-F5344CB8AC3E}">
        <p14:creationId xmlns:p14="http://schemas.microsoft.com/office/powerpoint/2010/main" val="331166237"/>
      </p:ext>
    </p:extLst>
  </p:cSld>
  <p:clrMapOvr>
    <a:masterClrMapping/>
  </p:clrMapOvr>
  <mc:AlternateContent xmlns:mc="http://schemas.openxmlformats.org/markup-compatibility/2006" xmlns:p14="http://schemas.microsoft.com/office/powerpoint/2010/main">
    <mc:Choice Requires="p14">
      <p:transition spd="med" p14:dur="700" advClick="0" advTm="29500">
        <p:fade/>
      </p:transition>
    </mc:Choice>
    <mc:Fallback xmlns="">
      <p:transition spd="med" advClick="0" advTm="29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iterate type="lt">
                                    <p:tmPct val="10000"/>
                                  </p:iterate>
                                  <p:childTnLst>
                                    <p:set>
                                      <p:cBhvr>
                                        <p:cTn id="6" dur="1" fill="hold">
                                          <p:stCondLst>
                                            <p:cond delay="0"/>
                                          </p:stCondLst>
                                        </p:cTn>
                                        <p:tgtEl>
                                          <p:spTgt spid="1613827"/>
                                        </p:tgtEl>
                                        <p:attrNameLst>
                                          <p:attrName>style.visibility</p:attrName>
                                        </p:attrNameLst>
                                      </p:cBhvr>
                                      <p:to>
                                        <p:strVal val="visible"/>
                                      </p:to>
                                    </p:set>
                                    <p:animEffect transition="in" filter="fade">
                                      <p:cBhvr>
                                        <p:cTn id="7" dur="3000"/>
                                        <p:tgtEl>
                                          <p:spTgt spid="1613827"/>
                                        </p:tgtEl>
                                      </p:cBhvr>
                                    </p:animEffect>
                                  </p:childTnLst>
                                </p:cTn>
                              </p:par>
                            </p:childTnLst>
                          </p:cTn>
                        </p:par>
                        <p:par>
                          <p:cTn id="8" fill="hold">
                            <p:stCondLst>
                              <p:cond delay="18600"/>
                            </p:stCondLst>
                            <p:childTnLst>
                              <p:par>
                                <p:cTn id="9" presetID="10" presetClass="exit" presetSubtype="0" fill="hold" grpId="0" nodeType="afterEffect">
                                  <p:stCondLst>
                                    <p:cond delay="6000"/>
                                  </p:stCondLst>
                                  <p:iterate type="lt">
                                    <p:tmPct val="0"/>
                                  </p:iterate>
                                  <p:childTnLst>
                                    <p:animEffect transition="out" filter="fade">
                                      <p:cBhvr>
                                        <p:cTn id="10" dur="2000"/>
                                        <p:tgtEl>
                                          <p:spTgt spid="1613827"/>
                                        </p:tgtEl>
                                      </p:cBhvr>
                                    </p:animEffect>
                                    <p:set>
                                      <p:cBhvr>
                                        <p:cTn id="11" dur="1" fill="hold">
                                          <p:stCondLst>
                                            <p:cond delay="1999"/>
                                          </p:stCondLst>
                                        </p:cTn>
                                        <p:tgtEl>
                                          <p:spTgt spid="1613827"/>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613826"/>
                                        </p:tgtEl>
                                        <p:attrNameLst>
                                          <p:attrName>style.visibility</p:attrName>
                                        </p:attrNameLst>
                                      </p:cBhvr>
                                      <p:to>
                                        <p:strVal val="visible"/>
                                      </p:to>
                                    </p:set>
                                    <p:animEffect transition="in" filter="fade">
                                      <p:cBhvr>
                                        <p:cTn id="14" dur="5000"/>
                                        <p:tgtEl>
                                          <p:spTgt spid="1613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3827" grpId="0"/>
      <p:bldP spid="1613827" grpId="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E575D3A-8F83-4AB1-82CE-BDD33E1A8B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91" y="0"/>
            <a:ext cx="10226417" cy="6858000"/>
          </a:xfrm>
          <a:prstGeom prst="rect">
            <a:avLst/>
          </a:prstGeom>
        </p:spPr>
      </p:pic>
      <p:sp>
        <p:nvSpPr>
          <p:cNvPr id="1715203" name="Rectangle 3"/>
          <p:cNvSpPr>
            <a:spLocks noGrp="1" noChangeArrowheads="1"/>
          </p:cNvSpPr>
          <p:nvPr>
            <p:ph type="title"/>
          </p:nvPr>
        </p:nvSpPr>
        <p:spPr>
          <a:xfrm>
            <a:off x="-42863" y="211138"/>
            <a:ext cx="10396538" cy="1027112"/>
          </a:xfrm>
        </p:spPr>
        <p:txBody>
          <a:bodyPr/>
          <a:lstStyle/>
          <a:p>
            <a:pPr eaLnBrk="1" hangingPunct="1">
              <a:defRPr/>
            </a:pPr>
            <a:r>
              <a:rPr lang="ja-JP" altLang="en-US" sz="4800" dirty="0">
                <a:solidFill>
                  <a:srgbClr val="FF3399"/>
                </a:solidFill>
                <a:effectLst>
                  <a:outerShdw blurRad="38100" dist="38100" dir="2700000" algn="tl">
                    <a:srgbClr val="FFFFFF"/>
                  </a:outerShdw>
                </a:effectLst>
              </a:rPr>
              <a:t>みんなが　　　　　　　　　　　　つながる</a:t>
            </a:r>
          </a:p>
        </p:txBody>
      </p:sp>
      <p:sp>
        <p:nvSpPr>
          <p:cNvPr id="1715204" name="Oval 4"/>
          <p:cNvSpPr>
            <a:spLocks noChangeArrowheads="1"/>
          </p:cNvSpPr>
          <p:nvPr/>
        </p:nvSpPr>
        <p:spPr bwMode="auto">
          <a:xfrm>
            <a:off x="2124075" y="4927600"/>
            <a:ext cx="1828800" cy="1147763"/>
          </a:xfrm>
          <a:prstGeom prst="ellipse">
            <a:avLst/>
          </a:prstGeom>
          <a:solidFill>
            <a:srgbClr val="CCFFCC">
              <a:alpha val="70000"/>
            </a:srgbClr>
          </a:solidFill>
          <a:ln w="9525">
            <a:solidFill>
              <a:srgbClr val="99CC00"/>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33CC33"/>
                </a:solidFill>
                <a:effectLst>
                  <a:outerShdw blurRad="38100" dist="38100" dir="2700000" algn="tl">
                    <a:srgbClr val="000000"/>
                  </a:outerShdw>
                </a:effectLst>
                <a:uLnTx/>
                <a:uFillTx/>
                <a:latin typeface="Times New Roman" pitchFamily="18" charset="0"/>
                <a:ea typeface="ＭＳ Ｐゴシック" pitchFamily="50" charset="-128"/>
                <a:cs typeface="+mn-cs"/>
              </a:rPr>
              <a:t>地域</a:t>
            </a:r>
          </a:p>
        </p:txBody>
      </p:sp>
      <p:sp>
        <p:nvSpPr>
          <p:cNvPr id="1715205" name="Oval 5"/>
          <p:cNvSpPr>
            <a:spLocks noChangeArrowheads="1"/>
          </p:cNvSpPr>
          <p:nvPr/>
        </p:nvSpPr>
        <p:spPr bwMode="auto">
          <a:xfrm>
            <a:off x="4164013" y="4643438"/>
            <a:ext cx="1828800" cy="1147762"/>
          </a:xfrm>
          <a:prstGeom prst="ellipse">
            <a:avLst/>
          </a:prstGeom>
          <a:solidFill>
            <a:srgbClr val="33CCCC">
              <a:alpha val="70000"/>
            </a:srgbClr>
          </a:solidFill>
          <a:ln w="9525">
            <a:solidFill>
              <a:srgbClr val="008080"/>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0066FF"/>
                </a:solidFill>
                <a:effectLst>
                  <a:outerShdw blurRad="38100" dist="38100" dir="2700000" algn="tl">
                    <a:srgbClr val="000000"/>
                  </a:outerShdw>
                </a:effectLst>
                <a:uLnTx/>
                <a:uFillTx/>
                <a:latin typeface="Times New Roman" pitchFamily="18" charset="0"/>
                <a:ea typeface="ＭＳ Ｐゴシック" pitchFamily="50" charset="-128"/>
                <a:cs typeface="+mn-cs"/>
              </a:rPr>
              <a:t>学校</a:t>
            </a:r>
          </a:p>
        </p:txBody>
      </p:sp>
      <p:sp>
        <p:nvSpPr>
          <p:cNvPr id="1715206" name="Oval 6"/>
          <p:cNvSpPr>
            <a:spLocks noChangeArrowheads="1"/>
          </p:cNvSpPr>
          <p:nvPr/>
        </p:nvSpPr>
        <p:spPr bwMode="auto">
          <a:xfrm>
            <a:off x="85725" y="5210175"/>
            <a:ext cx="1828800" cy="1147763"/>
          </a:xfrm>
          <a:prstGeom prst="ellipse">
            <a:avLst/>
          </a:prstGeom>
          <a:solidFill>
            <a:srgbClr val="FFCC00">
              <a:alpha val="70000"/>
            </a:srgbClr>
          </a:solidFill>
          <a:ln w="9525">
            <a:solidFill>
              <a:srgbClr val="FF9900"/>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00"/>
                </a:solidFill>
                <a:effectLst>
                  <a:outerShdw blurRad="38100" dist="38100" dir="2700000" algn="tl">
                    <a:srgbClr val="000000"/>
                  </a:outerShdw>
                </a:effectLst>
                <a:uLnTx/>
                <a:uFillTx/>
                <a:latin typeface="Times New Roman" pitchFamily="18" charset="0"/>
                <a:ea typeface="ＭＳ Ｐゴシック" pitchFamily="50" charset="-128"/>
                <a:cs typeface="+mn-cs"/>
              </a:rPr>
              <a:t>保健</a:t>
            </a:r>
            <a:endParaRPr kumimoji="1" lang="en-US" altLang="ja-JP" sz="3600" b="0" i="0" u="none" strike="noStrike" kern="1200" cap="none" spc="0" normalizeH="0" baseline="0" noProof="0" dirty="0">
              <a:ln>
                <a:noFill/>
              </a:ln>
              <a:solidFill>
                <a:srgbClr val="FF9900"/>
              </a:solidFill>
              <a:effectLst>
                <a:outerShdw blurRad="38100" dist="38100" dir="2700000" algn="tl">
                  <a:srgbClr val="000000"/>
                </a:outerShdw>
              </a:effectLst>
              <a:uLnTx/>
              <a:uFillTx/>
              <a:latin typeface="Times New Roman" pitchFamily="18" charset="0"/>
              <a:ea typeface="ＭＳ Ｐゴシック"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dirty="0">
                <a:ln>
                  <a:noFill/>
                </a:ln>
                <a:solidFill>
                  <a:srgbClr val="FF9900"/>
                </a:solidFill>
                <a:effectLst>
                  <a:outerShdw blurRad="38100" dist="38100" dir="2700000" algn="tl">
                    <a:srgbClr val="000000"/>
                  </a:outerShdw>
                </a:effectLst>
                <a:uLnTx/>
                <a:uFillTx/>
                <a:latin typeface="Times New Roman" pitchFamily="18" charset="0"/>
                <a:ea typeface="ＭＳ Ｐゴシック" pitchFamily="50" charset="-128"/>
                <a:cs typeface="+mn-cs"/>
              </a:rPr>
              <a:t>福祉</a:t>
            </a:r>
          </a:p>
        </p:txBody>
      </p:sp>
      <p:sp>
        <p:nvSpPr>
          <p:cNvPr id="1715207" name="Oval 7"/>
          <p:cNvSpPr>
            <a:spLocks noChangeArrowheads="1"/>
          </p:cNvSpPr>
          <p:nvPr/>
        </p:nvSpPr>
        <p:spPr bwMode="auto">
          <a:xfrm>
            <a:off x="6202363" y="4926013"/>
            <a:ext cx="1828800" cy="1147762"/>
          </a:xfrm>
          <a:prstGeom prst="ellipse">
            <a:avLst/>
          </a:prstGeom>
          <a:solidFill>
            <a:srgbClr val="FF99CC">
              <a:alpha val="70000"/>
            </a:srgbClr>
          </a:solidFill>
          <a:ln w="9525">
            <a:solidFill>
              <a:srgbClr val="FF00FF"/>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3399"/>
                </a:solidFill>
                <a:effectLst>
                  <a:outerShdw blurRad="38100" dist="38100" dir="2700000" algn="tl">
                    <a:srgbClr val="000000"/>
                  </a:outerShdw>
                </a:effectLst>
                <a:uLnTx/>
                <a:uFillTx/>
                <a:latin typeface="Times New Roman" pitchFamily="18" charset="0"/>
                <a:ea typeface="ＭＳ Ｐゴシック" pitchFamily="50" charset="-128"/>
                <a:cs typeface="+mn-cs"/>
              </a:rPr>
              <a:t>医療</a:t>
            </a:r>
          </a:p>
        </p:txBody>
      </p:sp>
      <p:sp>
        <p:nvSpPr>
          <p:cNvPr id="1715208" name="Oval 8"/>
          <p:cNvSpPr>
            <a:spLocks noChangeArrowheads="1"/>
          </p:cNvSpPr>
          <p:nvPr/>
        </p:nvSpPr>
        <p:spPr bwMode="auto">
          <a:xfrm>
            <a:off x="7364413" y="3216275"/>
            <a:ext cx="1828800" cy="1147763"/>
          </a:xfrm>
          <a:prstGeom prst="ellipse">
            <a:avLst/>
          </a:prstGeom>
          <a:solidFill>
            <a:srgbClr val="CC99FF">
              <a:alpha val="70000"/>
            </a:srgbClr>
          </a:solidFill>
          <a:ln w="9525">
            <a:solidFill>
              <a:srgbClr val="800080"/>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9900CC"/>
                </a:solidFill>
                <a:effectLst>
                  <a:outerShdw blurRad="38100" dist="38100" dir="2700000" algn="tl">
                    <a:srgbClr val="000000"/>
                  </a:outerShdw>
                </a:effectLst>
                <a:uLnTx/>
                <a:uFillTx/>
                <a:latin typeface="Times New Roman" pitchFamily="18" charset="0"/>
                <a:ea typeface="ＭＳ Ｐゴシック" pitchFamily="50" charset="-128"/>
                <a:cs typeface="+mn-cs"/>
              </a:rPr>
              <a:t>家庭</a:t>
            </a:r>
          </a:p>
        </p:txBody>
      </p:sp>
      <p:sp>
        <p:nvSpPr>
          <p:cNvPr id="1715209" name="Oval 9"/>
          <p:cNvSpPr>
            <a:spLocks noChangeArrowheads="1"/>
          </p:cNvSpPr>
          <p:nvPr/>
        </p:nvSpPr>
        <p:spPr bwMode="auto">
          <a:xfrm>
            <a:off x="8242300" y="5208588"/>
            <a:ext cx="1828800" cy="1147762"/>
          </a:xfrm>
          <a:prstGeom prst="ellipse">
            <a:avLst/>
          </a:prstGeom>
          <a:solidFill>
            <a:srgbClr val="FF0000">
              <a:alpha val="70000"/>
            </a:srgbClr>
          </a:solidFill>
          <a:ln w="9525">
            <a:solidFill>
              <a:srgbClr val="993300"/>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0" i="0" u="none" strike="noStrike" kern="1200" cap="none" spc="0" normalizeH="0" baseline="0" noProof="0">
                <a:ln>
                  <a:noFill/>
                </a:ln>
                <a:solidFill>
                  <a:srgbClr val="FF9999"/>
                </a:solidFill>
                <a:effectLst>
                  <a:outerShdw blurRad="38100" dist="38100" dir="2700000" algn="tl">
                    <a:srgbClr val="000000"/>
                  </a:outerShdw>
                </a:effectLst>
                <a:uLnTx/>
                <a:uFillTx/>
                <a:latin typeface="Times New Roman" pitchFamily="18" charset="0"/>
                <a:ea typeface="ＭＳ Ｐゴシック" pitchFamily="50" charset="-128"/>
                <a:cs typeface="+mn-cs"/>
              </a:rPr>
              <a:t>政治</a:t>
            </a:r>
          </a:p>
        </p:txBody>
      </p:sp>
      <p:sp>
        <p:nvSpPr>
          <p:cNvPr id="1715210" name="Rectangle 10"/>
          <p:cNvSpPr>
            <a:spLocks noChangeArrowheads="1"/>
          </p:cNvSpPr>
          <p:nvPr/>
        </p:nvSpPr>
        <p:spPr bwMode="auto">
          <a:xfrm>
            <a:off x="0" y="2800350"/>
            <a:ext cx="10396538" cy="1027113"/>
          </a:xfrm>
          <a:prstGeom prst="rect">
            <a:avLst/>
          </a:prstGeom>
          <a:solidFill>
            <a:srgbClr val="969696">
              <a:alpha val="60001"/>
            </a:srgbClr>
          </a:solidFill>
          <a:ln w="9525">
            <a:noFill/>
            <a:miter lim="800000"/>
            <a:headEnd/>
            <a:tailEnd/>
          </a:ln>
          <a:effectLst/>
        </p:spPr>
        <p:txBody>
          <a:bodyPr lIns="92075" tIns="46038" rIns="92075" bIns="46038" anchor="ct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1" lang="ja-JP" altLang="en-US" sz="4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Narrow" pitchFamily="34" charset="0"/>
                <a:ea typeface="ＭＳ Ｐゴシック" pitchFamily="50" charset="-128"/>
                <a:cs typeface="+mn-cs"/>
              </a:rPr>
              <a:t>ご清聴、ありがとうございました</a:t>
            </a:r>
          </a:p>
        </p:txBody>
      </p:sp>
    </p:spTree>
    <p:extLst>
      <p:ext uri="{BB962C8B-B14F-4D97-AF65-F5344CB8AC3E}">
        <p14:creationId xmlns:p14="http://schemas.microsoft.com/office/powerpoint/2010/main" val="145921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750"/>
                                        <p:tgtEl>
                                          <p:spTgt spid="2"/>
                                        </p:tgtEl>
                                      </p:cBhvr>
                                    </p:animEffect>
                                  </p:childTnLst>
                                </p:cTn>
                              </p:par>
                              <p:par>
                                <p:cTn id="8" presetID="10" presetClass="entr" presetSubtype="0" fill="hold" grpId="0" nodeType="withEffect">
                                  <p:stCondLst>
                                    <p:cond delay="2500"/>
                                  </p:stCondLst>
                                  <p:childTnLst>
                                    <p:set>
                                      <p:cBhvr>
                                        <p:cTn id="9" dur="1" fill="hold">
                                          <p:stCondLst>
                                            <p:cond delay="0"/>
                                          </p:stCondLst>
                                        </p:cTn>
                                        <p:tgtEl>
                                          <p:spTgt spid="1715203"/>
                                        </p:tgtEl>
                                        <p:attrNameLst>
                                          <p:attrName>style.visibility</p:attrName>
                                        </p:attrNameLst>
                                      </p:cBhvr>
                                      <p:to>
                                        <p:strVal val="visible"/>
                                      </p:to>
                                    </p:set>
                                    <p:animEffect transition="in" filter="fade">
                                      <p:cBhvr>
                                        <p:cTn id="10" dur="2000"/>
                                        <p:tgtEl>
                                          <p:spTgt spid="1715203"/>
                                        </p:tgtEl>
                                      </p:cBhvr>
                                    </p:animEffect>
                                  </p:childTnLst>
                                </p:cTn>
                              </p:par>
                            </p:childTnLst>
                          </p:cTn>
                        </p:par>
                        <p:par>
                          <p:cTn id="11" fill="hold">
                            <p:stCondLst>
                              <p:cond delay="4750"/>
                            </p:stCondLst>
                            <p:childTnLst>
                              <p:par>
                                <p:cTn id="12" presetID="2" presetClass="entr" presetSubtype="12" fill="hold" grpId="0" nodeType="afterEffect">
                                  <p:stCondLst>
                                    <p:cond delay="0"/>
                                  </p:stCondLst>
                                  <p:childTnLst>
                                    <p:set>
                                      <p:cBhvr>
                                        <p:cTn id="13" dur="1" fill="hold">
                                          <p:stCondLst>
                                            <p:cond delay="0"/>
                                          </p:stCondLst>
                                        </p:cTn>
                                        <p:tgtEl>
                                          <p:spTgt spid="1715205"/>
                                        </p:tgtEl>
                                        <p:attrNameLst>
                                          <p:attrName>style.visibility</p:attrName>
                                        </p:attrNameLst>
                                      </p:cBhvr>
                                      <p:to>
                                        <p:strVal val="visible"/>
                                      </p:to>
                                    </p:set>
                                    <p:anim calcmode="lin" valueType="num">
                                      <p:cBhvr additive="base">
                                        <p:cTn id="14" dur="2000" fill="hold"/>
                                        <p:tgtEl>
                                          <p:spTgt spid="1715205"/>
                                        </p:tgtEl>
                                        <p:attrNameLst>
                                          <p:attrName>ppt_x</p:attrName>
                                        </p:attrNameLst>
                                      </p:cBhvr>
                                      <p:tavLst>
                                        <p:tav tm="0">
                                          <p:val>
                                            <p:strVal val="0-#ppt_w/2"/>
                                          </p:val>
                                        </p:tav>
                                        <p:tav tm="100000">
                                          <p:val>
                                            <p:strVal val="#ppt_x"/>
                                          </p:val>
                                        </p:tav>
                                      </p:tavLst>
                                    </p:anim>
                                    <p:anim calcmode="lin" valueType="num">
                                      <p:cBhvr additive="base">
                                        <p:cTn id="15" dur="2000" fill="hold"/>
                                        <p:tgtEl>
                                          <p:spTgt spid="1715205"/>
                                        </p:tgtEl>
                                        <p:attrNameLst>
                                          <p:attrName>ppt_y</p:attrName>
                                        </p:attrNameLst>
                                      </p:cBhvr>
                                      <p:tavLst>
                                        <p:tav tm="0">
                                          <p:val>
                                            <p:strVal val="1+#ppt_h/2"/>
                                          </p:val>
                                        </p:tav>
                                        <p:tav tm="100000">
                                          <p:val>
                                            <p:strVal val="#ppt_y"/>
                                          </p:val>
                                        </p:tav>
                                      </p:tavLst>
                                    </p:anim>
                                  </p:childTnLst>
                                </p:cTn>
                              </p:par>
                            </p:childTnLst>
                          </p:cTn>
                        </p:par>
                        <p:par>
                          <p:cTn id="16" fill="hold">
                            <p:stCondLst>
                              <p:cond delay="6750"/>
                            </p:stCondLst>
                            <p:childTnLst>
                              <p:par>
                                <p:cTn id="17" presetID="2" presetClass="entr" presetSubtype="8" fill="hold" grpId="0" nodeType="afterEffect">
                                  <p:stCondLst>
                                    <p:cond delay="0"/>
                                  </p:stCondLst>
                                  <p:childTnLst>
                                    <p:set>
                                      <p:cBhvr>
                                        <p:cTn id="18" dur="1" fill="hold">
                                          <p:stCondLst>
                                            <p:cond delay="0"/>
                                          </p:stCondLst>
                                        </p:cTn>
                                        <p:tgtEl>
                                          <p:spTgt spid="1715204"/>
                                        </p:tgtEl>
                                        <p:attrNameLst>
                                          <p:attrName>style.visibility</p:attrName>
                                        </p:attrNameLst>
                                      </p:cBhvr>
                                      <p:to>
                                        <p:strVal val="visible"/>
                                      </p:to>
                                    </p:set>
                                    <p:anim calcmode="lin" valueType="num">
                                      <p:cBhvr additive="base">
                                        <p:cTn id="19" dur="2000" fill="hold"/>
                                        <p:tgtEl>
                                          <p:spTgt spid="1715204"/>
                                        </p:tgtEl>
                                        <p:attrNameLst>
                                          <p:attrName>ppt_x</p:attrName>
                                        </p:attrNameLst>
                                      </p:cBhvr>
                                      <p:tavLst>
                                        <p:tav tm="0">
                                          <p:val>
                                            <p:strVal val="0-#ppt_w/2"/>
                                          </p:val>
                                        </p:tav>
                                        <p:tav tm="100000">
                                          <p:val>
                                            <p:strVal val="#ppt_x"/>
                                          </p:val>
                                        </p:tav>
                                      </p:tavLst>
                                    </p:anim>
                                    <p:anim calcmode="lin" valueType="num">
                                      <p:cBhvr additive="base">
                                        <p:cTn id="20" dur="2000" fill="hold"/>
                                        <p:tgtEl>
                                          <p:spTgt spid="1715204"/>
                                        </p:tgtEl>
                                        <p:attrNameLst>
                                          <p:attrName>ppt_y</p:attrName>
                                        </p:attrNameLst>
                                      </p:cBhvr>
                                      <p:tavLst>
                                        <p:tav tm="0">
                                          <p:val>
                                            <p:strVal val="#ppt_y"/>
                                          </p:val>
                                        </p:tav>
                                        <p:tav tm="100000">
                                          <p:val>
                                            <p:strVal val="#ppt_y"/>
                                          </p:val>
                                        </p:tav>
                                      </p:tavLst>
                                    </p:anim>
                                  </p:childTnLst>
                                </p:cTn>
                              </p:par>
                            </p:childTnLst>
                          </p:cTn>
                        </p:par>
                        <p:par>
                          <p:cTn id="21" fill="hold">
                            <p:stCondLst>
                              <p:cond delay="8750"/>
                            </p:stCondLst>
                            <p:childTnLst>
                              <p:par>
                                <p:cTn id="22" presetID="2" presetClass="entr" presetSubtype="9" fill="hold" grpId="0" nodeType="afterEffect">
                                  <p:stCondLst>
                                    <p:cond delay="0"/>
                                  </p:stCondLst>
                                  <p:childTnLst>
                                    <p:set>
                                      <p:cBhvr>
                                        <p:cTn id="23" dur="1" fill="hold">
                                          <p:stCondLst>
                                            <p:cond delay="0"/>
                                          </p:stCondLst>
                                        </p:cTn>
                                        <p:tgtEl>
                                          <p:spTgt spid="1715206"/>
                                        </p:tgtEl>
                                        <p:attrNameLst>
                                          <p:attrName>style.visibility</p:attrName>
                                        </p:attrNameLst>
                                      </p:cBhvr>
                                      <p:to>
                                        <p:strVal val="visible"/>
                                      </p:to>
                                    </p:set>
                                    <p:anim calcmode="lin" valueType="num">
                                      <p:cBhvr additive="base">
                                        <p:cTn id="24" dur="2000" fill="hold"/>
                                        <p:tgtEl>
                                          <p:spTgt spid="1715206"/>
                                        </p:tgtEl>
                                        <p:attrNameLst>
                                          <p:attrName>ppt_x</p:attrName>
                                        </p:attrNameLst>
                                      </p:cBhvr>
                                      <p:tavLst>
                                        <p:tav tm="0">
                                          <p:val>
                                            <p:strVal val="0-#ppt_w/2"/>
                                          </p:val>
                                        </p:tav>
                                        <p:tav tm="100000">
                                          <p:val>
                                            <p:strVal val="#ppt_x"/>
                                          </p:val>
                                        </p:tav>
                                      </p:tavLst>
                                    </p:anim>
                                    <p:anim calcmode="lin" valueType="num">
                                      <p:cBhvr additive="base">
                                        <p:cTn id="25" dur="2000" fill="hold"/>
                                        <p:tgtEl>
                                          <p:spTgt spid="1715206"/>
                                        </p:tgtEl>
                                        <p:attrNameLst>
                                          <p:attrName>ppt_y</p:attrName>
                                        </p:attrNameLst>
                                      </p:cBhvr>
                                      <p:tavLst>
                                        <p:tav tm="0">
                                          <p:val>
                                            <p:strVal val="0-#ppt_h/2"/>
                                          </p:val>
                                        </p:tav>
                                        <p:tav tm="100000">
                                          <p:val>
                                            <p:strVal val="#ppt_y"/>
                                          </p:val>
                                        </p:tav>
                                      </p:tavLst>
                                    </p:anim>
                                  </p:childTnLst>
                                </p:cTn>
                              </p:par>
                            </p:childTnLst>
                          </p:cTn>
                        </p:par>
                        <p:par>
                          <p:cTn id="26" fill="hold">
                            <p:stCondLst>
                              <p:cond delay="10750"/>
                            </p:stCondLst>
                            <p:childTnLst>
                              <p:par>
                                <p:cTn id="27" presetID="2" presetClass="entr" presetSubtype="6" fill="hold" grpId="0" nodeType="afterEffect">
                                  <p:stCondLst>
                                    <p:cond delay="0"/>
                                  </p:stCondLst>
                                  <p:childTnLst>
                                    <p:set>
                                      <p:cBhvr>
                                        <p:cTn id="28" dur="1" fill="hold">
                                          <p:stCondLst>
                                            <p:cond delay="0"/>
                                          </p:stCondLst>
                                        </p:cTn>
                                        <p:tgtEl>
                                          <p:spTgt spid="1715209"/>
                                        </p:tgtEl>
                                        <p:attrNameLst>
                                          <p:attrName>style.visibility</p:attrName>
                                        </p:attrNameLst>
                                      </p:cBhvr>
                                      <p:to>
                                        <p:strVal val="visible"/>
                                      </p:to>
                                    </p:set>
                                    <p:anim calcmode="lin" valueType="num">
                                      <p:cBhvr additive="base">
                                        <p:cTn id="29" dur="2000" fill="hold"/>
                                        <p:tgtEl>
                                          <p:spTgt spid="1715209"/>
                                        </p:tgtEl>
                                        <p:attrNameLst>
                                          <p:attrName>ppt_x</p:attrName>
                                        </p:attrNameLst>
                                      </p:cBhvr>
                                      <p:tavLst>
                                        <p:tav tm="0">
                                          <p:val>
                                            <p:strVal val="1+#ppt_w/2"/>
                                          </p:val>
                                        </p:tav>
                                        <p:tav tm="100000">
                                          <p:val>
                                            <p:strVal val="#ppt_x"/>
                                          </p:val>
                                        </p:tav>
                                      </p:tavLst>
                                    </p:anim>
                                    <p:anim calcmode="lin" valueType="num">
                                      <p:cBhvr additive="base">
                                        <p:cTn id="30" dur="2000" fill="hold"/>
                                        <p:tgtEl>
                                          <p:spTgt spid="1715209"/>
                                        </p:tgtEl>
                                        <p:attrNameLst>
                                          <p:attrName>ppt_y</p:attrName>
                                        </p:attrNameLst>
                                      </p:cBhvr>
                                      <p:tavLst>
                                        <p:tav tm="0">
                                          <p:val>
                                            <p:strVal val="1+#ppt_h/2"/>
                                          </p:val>
                                        </p:tav>
                                        <p:tav tm="100000">
                                          <p:val>
                                            <p:strVal val="#ppt_y"/>
                                          </p:val>
                                        </p:tav>
                                      </p:tavLst>
                                    </p:anim>
                                  </p:childTnLst>
                                </p:cTn>
                              </p:par>
                            </p:childTnLst>
                          </p:cTn>
                        </p:par>
                        <p:par>
                          <p:cTn id="31" fill="hold">
                            <p:stCondLst>
                              <p:cond delay="12750"/>
                            </p:stCondLst>
                            <p:childTnLst>
                              <p:par>
                                <p:cTn id="32" presetID="2" presetClass="entr" presetSubtype="3" fill="hold" grpId="0" nodeType="afterEffect">
                                  <p:stCondLst>
                                    <p:cond delay="0"/>
                                  </p:stCondLst>
                                  <p:childTnLst>
                                    <p:set>
                                      <p:cBhvr>
                                        <p:cTn id="33" dur="1" fill="hold">
                                          <p:stCondLst>
                                            <p:cond delay="0"/>
                                          </p:stCondLst>
                                        </p:cTn>
                                        <p:tgtEl>
                                          <p:spTgt spid="1715208"/>
                                        </p:tgtEl>
                                        <p:attrNameLst>
                                          <p:attrName>style.visibility</p:attrName>
                                        </p:attrNameLst>
                                      </p:cBhvr>
                                      <p:to>
                                        <p:strVal val="visible"/>
                                      </p:to>
                                    </p:set>
                                    <p:anim calcmode="lin" valueType="num">
                                      <p:cBhvr additive="base">
                                        <p:cTn id="34" dur="2000" fill="hold"/>
                                        <p:tgtEl>
                                          <p:spTgt spid="1715208"/>
                                        </p:tgtEl>
                                        <p:attrNameLst>
                                          <p:attrName>ppt_x</p:attrName>
                                        </p:attrNameLst>
                                      </p:cBhvr>
                                      <p:tavLst>
                                        <p:tav tm="0">
                                          <p:val>
                                            <p:strVal val="1+#ppt_w/2"/>
                                          </p:val>
                                        </p:tav>
                                        <p:tav tm="100000">
                                          <p:val>
                                            <p:strVal val="#ppt_x"/>
                                          </p:val>
                                        </p:tav>
                                      </p:tavLst>
                                    </p:anim>
                                    <p:anim calcmode="lin" valueType="num">
                                      <p:cBhvr additive="base">
                                        <p:cTn id="35" dur="2000" fill="hold"/>
                                        <p:tgtEl>
                                          <p:spTgt spid="1715208"/>
                                        </p:tgtEl>
                                        <p:attrNameLst>
                                          <p:attrName>ppt_y</p:attrName>
                                        </p:attrNameLst>
                                      </p:cBhvr>
                                      <p:tavLst>
                                        <p:tav tm="0">
                                          <p:val>
                                            <p:strVal val="0-#ppt_h/2"/>
                                          </p:val>
                                        </p:tav>
                                        <p:tav tm="100000">
                                          <p:val>
                                            <p:strVal val="#ppt_y"/>
                                          </p:val>
                                        </p:tav>
                                      </p:tavLst>
                                    </p:anim>
                                  </p:childTnLst>
                                </p:cTn>
                              </p:par>
                            </p:childTnLst>
                          </p:cTn>
                        </p:par>
                        <p:par>
                          <p:cTn id="36" fill="hold">
                            <p:stCondLst>
                              <p:cond delay="14750"/>
                            </p:stCondLst>
                            <p:childTnLst>
                              <p:par>
                                <p:cTn id="37" presetID="2" presetClass="entr" presetSubtype="4" fill="hold" grpId="0" nodeType="afterEffect">
                                  <p:stCondLst>
                                    <p:cond delay="0"/>
                                  </p:stCondLst>
                                  <p:childTnLst>
                                    <p:set>
                                      <p:cBhvr>
                                        <p:cTn id="38" dur="1" fill="hold">
                                          <p:stCondLst>
                                            <p:cond delay="0"/>
                                          </p:stCondLst>
                                        </p:cTn>
                                        <p:tgtEl>
                                          <p:spTgt spid="1715207"/>
                                        </p:tgtEl>
                                        <p:attrNameLst>
                                          <p:attrName>style.visibility</p:attrName>
                                        </p:attrNameLst>
                                      </p:cBhvr>
                                      <p:to>
                                        <p:strVal val="visible"/>
                                      </p:to>
                                    </p:set>
                                    <p:anim calcmode="lin" valueType="num">
                                      <p:cBhvr additive="base">
                                        <p:cTn id="39" dur="2000" fill="hold"/>
                                        <p:tgtEl>
                                          <p:spTgt spid="1715207"/>
                                        </p:tgtEl>
                                        <p:attrNameLst>
                                          <p:attrName>ppt_x</p:attrName>
                                        </p:attrNameLst>
                                      </p:cBhvr>
                                      <p:tavLst>
                                        <p:tav tm="0">
                                          <p:val>
                                            <p:strVal val="#ppt_x"/>
                                          </p:val>
                                        </p:tav>
                                        <p:tav tm="100000">
                                          <p:val>
                                            <p:strVal val="#ppt_x"/>
                                          </p:val>
                                        </p:tav>
                                      </p:tavLst>
                                    </p:anim>
                                    <p:anim calcmode="lin" valueType="num">
                                      <p:cBhvr additive="base">
                                        <p:cTn id="40" dur="2000" fill="hold"/>
                                        <p:tgtEl>
                                          <p:spTgt spid="1715207"/>
                                        </p:tgtEl>
                                        <p:attrNameLst>
                                          <p:attrName>ppt_y</p:attrName>
                                        </p:attrNameLst>
                                      </p:cBhvr>
                                      <p:tavLst>
                                        <p:tav tm="0">
                                          <p:val>
                                            <p:strVal val="1+#ppt_h/2"/>
                                          </p:val>
                                        </p:tav>
                                        <p:tav tm="100000">
                                          <p:val>
                                            <p:strVal val="#ppt_y"/>
                                          </p:val>
                                        </p:tav>
                                      </p:tavLst>
                                    </p:anim>
                                  </p:childTnLst>
                                </p:cTn>
                              </p:par>
                            </p:childTnLst>
                          </p:cTn>
                        </p:par>
                        <p:par>
                          <p:cTn id="41" fill="hold">
                            <p:stCondLst>
                              <p:cond delay="16750"/>
                            </p:stCondLst>
                            <p:childTnLst>
                              <p:par>
                                <p:cTn id="42" presetID="10" presetClass="entr" presetSubtype="0" fill="hold" grpId="0" nodeType="afterEffect">
                                  <p:stCondLst>
                                    <p:cond delay="3800"/>
                                  </p:stCondLst>
                                  <p:childTnLst>
                                    <p:set>
                                      <p:cBhvr>
                                        <p:cTn id="43" dur="1" fill="hold">
                                          <p:stCondLst>
                                            <p:cond delay="0"/>
                                          </p:stCondLst>
                                        </p:cTn>
                                        <p:tgtEl>
                                          <p:spTgt spid="1715210"/>
                                        </p:tgtEl>
                                        <p:attrNameLst>
                                          <p:attrName>style.visibility</p:attrName>
                                        </p:attrNameLst>
                                      </p:cBhvr>
                                      <p:to>
                                        <p:strVal val="visible"/>
                                      </p:to>
                                    </p:set>
                                    <p:animEffect transition="in" filter="fade">
                                      <p:cBhvr>
                                        <p:cTn id="44" dur="2000"/>
                                        <p:tgtEl>
                                          <p:spTgt spid="1715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5203" grpId="0"/>
      <p:bldP spid="1715204" grpId="0" animBg="1"/>
      <p:bldP spid="1715205" grpId="0" animBg="1"/>
      <p:bldP spid="1715206" grpId="0" animBg="1"/>
      <p:bldP spid="1715207" grpId="0" animBg="1"/>
      <p:bldP spid="1715208" grpId="0" animBg="1"/>
      <p:bldP spid="1715209" grpId="0" animBg="1"/>
      <p:bldP spid="17152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TIMING" val="|5.1|3.5"/>
</p:tagLst>
</file>

<file path=ppt/tags/tag3.xml><?xml version="1.0" encoding="utf-8"?>
<p:tagLst xmlns:a="http://schemas.openxmlformats.org/drawingml/2006/main" xmlns:r="http://schemas.openxmlformats.org/officeDocument/2006/relationships" xmlns:p="http://schemas.openxmlformats.org/presentationml/2006/main">
  <p:tag name="TIMING" val="|5.1|3.5"/>
</p:tagLst>
</file>

<file path=ppt/tags/tag4.xml><?xml version="1.0" encoding="utf-8"?>
<p:tagLst xmlns:a="http://schemas.openxmlformats.org/drawingml/2006/main" xmlns:r="http://schemas.openxmlformats.org/officeDocument/2006/relationships" xmlns:p="http://schemas.openxmlformats.org/presentationml/2006/main">
  <p:tag name="TIMING" val="|3|18.7"/>
</p:tagLst>
</file>

<file path=ppt/tags/tag5.xml><?xml version="1.0" encoding="utf-8"?>
<p:tagLst xmlns:a="http://schemas.openxmlformats.org/drawingml/2006/main" xmlns:r="http://schemas.openxmlformats.org/officeDocument/2006/relationships" xmlns:p="http://schemas.openxmlformats.org/presentationml/2006/main">
  <p:tag name="TIMING" val="|6|17.3"/>
</p:tagLst>
</file>

<file path=ppt/tags/tag6.xml><?xml version="1.0" encoding="utf-8"?>
<p:tagLst xmlns:a="http://schemas.openxmlformats.org/drawingml/2006/main" xmlns:r="http://schemas.openxmlformats.org/officeDocument/2006/relationships" xmlns:p="http://schemas.openxmlformats.org/presentationml/2006/main">
  <p:tag name="TIMING" val="|11.9"/>
</p:tagLst>
</file>

<file path=ppt/tags/tag7.xml><?xml version="1.0" encoding="utf-8"?>
<p:tagLst xmlns:a="http://schemas.openxmlformats.org/drawingml/2006/main" xmlns:r="http://schemas.openxmlformats.org/officeDocument/2006/relationships" xmlns:p="http://schemas.openxmlformats.org/presentationml/2006/main">
  <p:tag name="TIMING" val="|2.1"/>
</p:tagLst>
</file>

<file path=ppt/tags/tag8.xml><?xml version="1.0" encoding="utf-8"?>
<p:tagLst xmlns:a="http://schemas.openxmlformats.org/drawingml/2006/main" xmlns:r="http://schemas.openxmlformats.org/officeDocument/2006/relationships" xmlns:p="http://schemas.openxmlformats.org/presentationml/2006/main">
  <p:tag name="TIMING" val="|1.7"/>
</p:tagLst>
</file>

<file path=ppt/tags/tag9.xml><?xml version="1.0" encoding="utf-8"?>
<p:tagLst xmlns:a="http://schemas.openxmlformats.org/drawingml/2006/main" xmlns:r="http://schemas.openxmlformats.org/officeDocument/2006/relationships" xmlns:p="http://schemas.openxmlformats.org/presentationml/2006/main">
  <p:tag name="TIMING" val="|1.5"/>
</p:tagLst>
</file>

<file path=ppt/tags/tag10.xml><?xml version="1.0" encoding="utf-8"?>
<p:tagLst xmlns:a="http://schemas.openxmlformats.org/drawingml/2006/main" xmlns:r="http://schemas.openxmlformats.org/officeDocument/2006/relationships" xmlns:p="http://schemas.openxmlformats.org/presentationml/2006/main">
  <p:tag name="TIMING" val="|1.7"/>
</p:tagLst>
</file>

<file path=ppt/tags/tag11.xml><?xml version="1.0" encoding="utf-8"?>
<p:tagLst xmlns:a="http://schemas.openxmlformats.org/drawingml/2006/main" xmlns:r="http://schemas.openxmlformats.org/officeDocument/2006/relationships" xmlns:p="http://schemas.openxmlformats.org/presentationml/2006/main">
  <p:tag name="TIMING" val="|1.8"/>
</p:tagLst>
</file>

<file path=ppt/tags/tag12.xml><?xml version="1.0" encoding="utf-8"?>
<p:tagLst xmlns:a="http://schemas.openxmlformats.org/drawingml/2006/main" xmlns:r="http://schemas.openxmlformats.org/officeDocument/2006/relationships" xmlns:p="http://schemas.openxmlformats.org/presentationml/2006/main">
  <p:tag name="TIMING" val="|3.7"/>
</p:tagLst>
</file>

<file path=ppt/tags/tag13.xml><?xml version="1.0" encoding="utf-8"?>
<p:tagLst xmlns:a="http://schemas.openxmlformats.org/drawingml/2006/main" xmlns:r="http://schemas.openxmlformats.org/officeDocument/2006/relationships" xmlns:p="http://schemas.openxmlformats.org/presentationml/2006/main">
  <p:tag name="TIMING" val="|5.1|3.5"/>
</p:tagLst>
</file>

<file path=ppt/tags/tag14.xml><?xml version="1.0" encoding="utf-8"?>
<p:tagLst xmlns:a="http://schemas.openxmlformats.org/drawingml/2006/main" xmlns:r="http://schemas.openxmlformats.org/officeDocument/2006/relationships" xmlns:p="http://schemas.openxmlformats.org/presentationml/2006/main">
  <p:tag name="TIMING" val="|2.9|7.1|8.1"/>
</p:tagLst>
</file>

<file path=ppt/theme/theme1.xml><?xml version="1.0" encoding="utf-8"?>
<a:theme xmlns:a="http://schemas.openxmlformats.org/drawingml/2006/main" name="1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1_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1_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1_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スパイス">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標準デザイン">
  <a:themeElements>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fontScheme name="標準デザイン">
      <a:majorFont>
        <a:latin typeface="Arial Narrow"/>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標準デザイン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3.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4.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5.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6.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7.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8.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9.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0.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1.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2.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3.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4.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5.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ppt/theme/themeOverride16.xml><?xml version="1.0" encoding="utf-8"?>
<a:themeOverride xmlns:a="http://schemas.openxmlformats.org/drawingml/2006/main">
  <a:clrScheme name="">
    <a:dk1>
      <a:srgbClr val="010000"/>
    </a:dk1>
    <a:lt1>
      <a:srgbClr val="FFFFFF"/>
    </a:lt1>
    <a:dk2>
      <a:srgbClr val="000000"/>
    </a:dk2>
    <a:lt2>
      <a:srgbClr val="FFFF00"/>
    </a:lt2>
    <a:accent1>
      <a:srgbClr val="CCECFF"/>
    </a:accent1>
    <a:accent2>
      <a:srgbClr val="FFFFCC"/>
    </a:accent2>
    <a:accent3>
      <a:srgbClr val="AAAAAA"/>
    </a:accent3>
    <a:accent4>
      <a:srgbClr val="DADADA"/>
    </a:accent4>
    <a:accent5>
      <a:srgbClr val="E2F4FF"/>
    </a:accent5>
    <a:accent6>
      <a:srgbClr val="E7E7B9"/>
    </a:accent6>
    <a:hlink>
      <a:srgbClr val="FF9966"/>
    </a:hlink>
    <a:folHlink>
      <a:srgbClr val="FFFFCC"/>
    </a:folHlink>
  </a:clrScheme>
</a:themeOverride>
</file>

<file path=docProps/app.xml><?xml version="1.0" encoding="utf-8"?>
<Properties xmlns="http://schemas.openxmlformats.org/officeDocument/2006/extended-properties" xmlns:vt="http://schemas.openxmlformats.org/officeDocument/2006/docPropsVTypes">
  <Template/>
  <TotalTime>0</TotalTime>
  <Words>8404</Words>
  <Application>Microsoft Office PowerPoint</Application>
  <PresentationFormat>35mm スライド</PresentationFormat>
  <Paragraphs>1683</Paragraphs>
  <Slides>160</Slides>
  <Notes>19</Notes>
  <HiddenSlides>0</HiddenSlides>
  <MMClips>8</MMClips>
  <ScaleCrop>false</ScaleCrop>
  <HeadingPairs>
    <vt:vector size="6" baseType="variant">
      <vt:variant>
        <vt:lpstr>使用されているフォント</vt:lpstr>
      </vt:variant>
      <vt:variant>
        <vt:i4>21</vt:i4>
      </vt:variant>
      <vt:variant>
        <vt:lpstr>テーマ</vt:lpstr>
      </vt:variant>
      <vt:variant>
        <vt:i4>8</vt:i4>
      </vt:variant>
      <vt:variant>
        <vt:lpstr>スライド タイトル</vt:lpstr>
      </vt:variant>
      <vt:variant>
        <vt:i4>160</vt:i4>
      </vt:variant>
    </vt:vector>
  </HeadingPairs>
  <TitlesOfParts>
    <vt:vector size="189" baseType="lpstr">
      <vt:lpstr>AR P教科書体M</vt:lpstr>
      <vt:lpstr>AR丸ゴシック体E</vt:lpstr>
      <vt:lpstr>HGP教科書体</vt:lpstr>
      <vt:lpstr>HGP創英角ｺﾞｼｯｸUB</vt:lpstr>
      <vt:lpstr>HGP創英角ﾎﾟｯﾌﾟ体</vt:lpstr>
      <vt:lpstr>HGS行書体</vt:lpstr>
      <vt:lpstr>HGS創英角ﾎﾟｯﾌﾟ体</vt:lpstr>
      <vt:lpstr>HGS白洲太楷書体</vt:lpstr>
      <vt:lpstr>HG正楷書体-PRO</vt:lpstr>
      <vt:lpstr>HG創英角ﾎﾟｯﾌﾟ体</vt:lpstr>
      <vt:lpstr>Monotype Sorts</vt:lpstr>
      <vt:lpstr>ＭＳ Ｐゴシック</vt:lpstr>
      <vt:lpstr>ＭＳ ゴシック</vt:lpstr>
      <vt:lpstr>游ゴシック</vt:lpstr>
      <vt:lpstr>游ゴシック Light</vt:lpstr>
      <vt:lpstr>Arial</vt:lpstr>
      <vt:lpstr>Arial Narrow</vt:lpstr>
      <vt:lpstr>Calibri</vt:lpstr>
      <vt:lpstr>Century</vt:lpstr>
      <vt:lpstr>Times New Roman</vt:lpstr>
      <vt:lpstr>Wingdings</vt:lpstr>
      <vt:lpstr>1_標準デザイン</vt:lpstr>
      <vt:lpstr>標準デザイン</vt:lpstr>
      <vt:lpstr>5_標準デザイン</vt:lpstr>
      <vt:lpstr>7_標準デザイン</vt:lpstr>
      <vt:lpstr>3_標準デザイン</vt:lpstr>
      <vt:lpstr>8_標準デザイン</vt:lpstr>
      <vt:lpstr>Office テーマ</vt:lpstr>
      <vt:lpstr>6_標準デザイン</vt:lpstr>
      <vt:lpstr>思春期保健</vt:lpstr>
      <vt:lpstr>臨床医の岩室紳也は 公衆衛生マインドに学ぶ</vt:lpstr>
      <vt:lpstr>のコンドームの達人講座</vt:lpstr>
      <vt:lpstr>PowerPoint プレゼンテーション</vt:lpstr>
      <vt:lpstr>PowerPoint プレゼンテーション</vt:lpstr>
      <vt:lpstr>PowerPoint プレゼンテーション</vt:lpstr>
      <vt:lpstr>「正解依存症」とは？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うつ病のサイン？？？</vt:lpstr>
      <vt:lpstr>うつ病の主要症状 （自覚症状の割合）</vt:lpstr>
      <vt:lpstr>PowerPoint プレゼンテーション</vt:lpstr>
      <vt:lpstr>PowerPoint プレゼンテーション</vt:lpstr>
      <vt:lpstr>PowerPoint プレゼンテーション</vt:lpstr>
      <vt:lpstr>PowerPoint プレゼンテーション</vt:lpstr>
      <vt:lpstr>そもそも「雄（オス）」とは？</vt:lpstr>
      <vt:lpstr>そもそも「雌（メ ス）」とは？</vt:lpstr>
      <vt:lpstr>年齢階級別自殺率の推移（男性）</vt:lpstr>
      <vt:lpstr>年齢階級別自殺率の推移（女性）</vt:lpstr>
      <vt:lpstr>PowerPoint プレゼンテーション</vt:lpstr>
      <vt:lpstr>PowerPoint プレゼンテーション</vt:lpstr>
      <vt:lpstr>１０代男女別自殺率の推移</vt:lpstr>
      <vt:lpstr>事件の根底に学ぶ！</vt:lpstr>
      <vt:lpstr>PowerPoint プレゼンテーション</vt:lpstr>
      <vt:lpstr>PowerPoint プレゼンテーション</vt:lpstr>
      <vt:lpstr>2010年１月２８日 読売新聞</vt:lpstr>
      <vt:lpstr>なぜ？？？ 闇バイト？？？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「闇バイト」と 「ひきこもり」に 共通点？？？</vt:lpstr>
      <vt:lpstr>ひきこもりと「対話」</vt:lpstr>
      <vt:lpstr>PowerPoint プレゼンテーション</vt:lpstr>
      <vt:lpstr>マスク装着では対話にならない！</vt:lpstr>
      <vt:lpstr>PowerPoint プレゼンテーション</vt:lpstr>
      <vt:lpstr>マスクで増えるエアロゾル？</vt:lpstr>
      <vt:lpstr>PowerPoint プレゼンテーション</vt:lpstr>
      <vt:lpstr>PowerPoint プレゼンテーション</vt:lpstr>
      <vt:lpstr>PowerPoint プレゼンテーション</vt:lpstr>
      <vt:lpstr>PowerPoint プレゼンテーション</vt:lpstr>
      <vt:lpstr>咳エチケットだと</vt:lpstr>
      <vt:lpstr>ひきこもりと「対話」</vt:lpstr>
      <vt:lpstr>PowerPoint プレゼンテーション</vt:lpstr>
      <vt:lpstr>PowerPoint プレゼンテーション</vt:lpstr>
      <vt:lpstr>PowerPoint プレゼンテーション</vt:lpstr>
      <vt:lpstr>PowerPoint プレゼンテーション</vt:lpstr>
      <vt:lpstr>15～19歳の人工妊娠中絶率の変遷</vt:lpstr>
      <vt:lpstr>PowerPoint プレゼンテーション</vt:lpstr>
      <vt:lpstr>PowerPoint プレゼンテーション</vt:lpstr>
      <vt:lpstr>PowerPoint プレゼンテーション</vt:lpstr>
      <vt:lpstr>PowerPoint プレゼンテーション</vt:lpstr>
      <vt:lpstr>１０代男女別自殺率の推移</vt:lpstr>
      <vt:lpstr>PowerPoint プレゼンテーション</vt:lpstr>
      <vt:lpstr>PowerPoint プレゼンテーション</vt:lpstr>
      <vt:lpstr>健康日本21（第2次）概念図</vt:lpstr>
      <vt:lpstr>健康日本21（第3次）概念図（2024年度～）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なぜ、つながりが 必要か？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これからの健康づくり、人づくりの考え方 </vt:lpstr>
      <vt:lpstr>これからの健康づくり、人づくりの考え方 </vt:lpstr>
      <vt:lpstr>多くの人はわかりやすい ハイリスクアプローチ に傾倒しがち</vt:lpstr>
      <vt:lpstr>PowerPoint プレゼンテーション</vt:lpstr>
      <vt:lpstr>早期発見・個別指導で課題を予防しようとします</vt:lpstr>
      <vt:lpstr>早期発見・個別指導で課題を予防しようとします</vt:lpstr>
      <vt:lpstr>早期発見・個別指導で課題を予防しようとします</vt:lpstr>
      <vt:lpstr>しかし、同じ課題、原因を抱えていてもトラブル回避も</vt:lpstr>
      <vt:lpstr>PowerPoint プレゼンテーション</vt:lpstr>
      <vt:lpstr>PowerPoint プレゼンテーション</vt:lpstr>
      <vt:lpstr>見えている問題は氷山の一角？</vt:lpstr>
      <vt:lpstr>思春期の問題の根底は？</vt:lpstr>
      <vt:lpstr>思春期の問題の根底は？</vt:lpstr>
      <vt:lpstr>PowerPoint プレゼンテーション</vt:lpstr>
      <vt:lpstr>PowerPoint プレゼンテーション</vt:lpstr>
      <vt:lpstr>生きづらさの背景</vt:lpstr>
      <vt:lpstr>生きづらさの背景</vt:lpstr>
      <vt:lpstr>生きづらさの背景</vt:lpstr>
      <vt:lpstr>生きづらさの背景</vt:lpstr>
      <vt:lpstr>生きづらさとは  正解を押し付けられ続けた結果  居場所が見つからないこと？  依存先を増やせないこと？</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健康問題の根底は？</vt:lpstr>
      <vt:lpstr>いまを生きる一人ひとりの課題  「こころを病む」  とは？</vt:lpstr>
      <vt:lpstr>こころを病むとは</vt:lpstr>
      <vt:lpstr>こころを病むとは</vt:lpstr>
      <vt:lpstr>こころを病むとは</vt:lpstr>
      <vt:lpstr>PowerPoint プレゼンテーション</vt:lpstr>
      <vt:lpstr>優先順位・価値観を決めて実行できないと？</vt:lpstr>
      <vt:lpstr>ストレスの原因</vt:lpstr>
      <vt:lpstr>余裕がない （ストレスに対処できない時）</vt:lpstr>
      <vt:lpstr>余裕がある （ストレスに対処できる時）</vt:lpstr>
      <vt:lpstr>治療から見た「こころの病」</vt:lpstr>
      <vt:lpstr>自分のうつ病を振り返る</vt:lpstr>
      <vt:lpstr>自分のうつ病を振り返る</vt:lpstr>
      <vt:lpstr>引きこもりからの立ち直り</vt:lpstr>
      <vt:lpstr>PowerPoint プレゼンテーション</vt:lpstr>
      <vt:lpstr>PowerPoint プレゼンテーション</vt:lpstr>
      <vt:lpstr>PowerPoint プレゼンテーション</vt:lpstr>
      <vt:lpstr>思春期の問題の根底は？</vt:lpstr>
      <vt:lpstr>PowerPoint プレゼンテーション</vt:lpstr>
      <vt:lpstr>PowerPoint プレゼンテーション</vt:lpstr>
      <vt:lpstr>PowerPoint プレゼンテーション</vt:lpstr>
      <vt:lpstr>PowerPoint プレゼンテーション</vt:lpstr>
      <vt:lpstr>思春期の問題の根底は？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問題の根底は？</vt:lpstr>
      <vt:lpstr>健康日本21（第3次）概念図（2024年度～）</vt:lpstr>
      <vt:lpstr>PowerPoint プレゼンテーション</vt:lpstr>
      <vt:lpstr>PowerPoint プレゼンテーション</vt:lpstr>
      <vt:lpstr>PowerPoint プレゼンテーション</vt:lpstr>
      <vt:lpstr>PowerPoint プレゼンテーション</vt:lpstr>
      <vt:lpstr>ノロウイルスに感染しても症状が出ない人は？</vt:lpstr>
      <vt:lpstr>PowerPoint プレゼンテーション</vt:lpstr>
      <vt:lpstr>問題の根底は？</vt:lpstr>
      <vt:lpstr>問題の結果は？</vt:lpstr>
      <vt:lpstr>でも、こうとしか考えられないあなたは？</vt:lpstr>
      <vt:lpstr>求められているのは？</vt:lpstr>
      <vt:lpstr>われわれは何？</vt:lpstr>
      <vt:lpstr>PowerPoint プレゼンテーション</vt:lpstr>
      <vt:lpstr>多様な価値観があるのが自然</vt:lpstr>
      <vt:lpstr>PowerPoint プレゼンテーション</vt:lpstr>
      <vt:lpstr>みんなが　　　　　　　　　　　　つながる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2026-04-07T20:53:51Z</dcterms:created>
  <dcterms:modified xsi:type="dcterms:W3CDTF">2026-04-07T20:58:43Z</dcterms:modified>
</cp:coreProperties>
</file>